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99" r:id="rId2"/>
    <p:sldId id="731" r:id="rId3"/>
    <p:sldId id="732" r:id="rId4"/>
    <p:sldId id="612" r:id="rId5"/>
    <p:sldId id="684" r:id="rId6"/>
    <p:sldId id="517" r:id="rId7"/>
    <p:sldId id="677" r:id="rId8"/>
    <p:sldId id="683" r:id="rId9"/>
    <p:sldId id="706" r:id="rId10"/>
    <p:sldId id="678" r:id="rId11"/>
    <p:sldId id="679" r:id="rId12"/>
    <p:sldId id="680" r:id="rId13"/>
    <p:sldId id="712" r:id="rId14"/>
    <p:sldId id="730" r:id="rId15"/>
    <p:sldId id="710" r:id="rId16"/>
    <p:sldId id="711" r:id="rId17"/>
    <p:sldId id="666" r:id="rId18"/>
    <p:sldId id="713" r:id="rId19"/>
    <p:sldId id="745" r:id="rId20"/>
    <p:sldId id="746" r:id="rId21"/>
    <p:sldId id="636" r:id="rId22"/>
    <p:sldId id="694" r:id="rId23"/>
    <p:sldId id="662" r:id="rId24"/>
    <p:sldId id="647" r:id="rId25"/>
    <p:sldId id="686" r:id="rId26"/>
    <p:sldId id="709" r:id="rId27"/>
    <p:sldId id="629" r:id="rId28"/>
    <p:sldId id="693" r:id="rId29"/>
    <p:sldId id="672" r:id="rId30"/>
    <p:sldId id="691" r:id="rId31"/>
    <p:sldId id="688" r:id="rId32"/>
    <p:sldId id="646" r:id="rId33"/>
    <p:sldId id="630" r:id="rId34"/>
    <p:sldId id="631" r:id="rId35"/>
    <p:sldId id="668" r:id="rId36"/>
    <p:sldId id="722" r:id="rId37"/>
    <p:sldId id="720" r:id="rId38"/>
    <p:sldId id="723" r:id="rId39"/>
    <p:sldId id="707" r:id="rId40"/>
    <p:sldId id="714" r:id="rId41"/>
    <p:sldId id="715" r:id="rId42"/>
    <p:sldId id="698" r:id="rId43"/>
    <p:sldId id="700" r:id="rId44"/>
    <p:sldId id="703" r:id="rId45"/>
    <p:sldId id="717" r:id="rId46"/>
    <p:sldId id="539" r:id="rId47"/>
    <p:sldId id="719" r:id="rId48"/>
    <p:sldId id="607" r:id="rId49"/>
    <p:sldId id="638" r:id="rId50"/>
    <p:sldId id="699" r:id="rId51"/>
    <p:sldId id="724" r:id="rId52"/>
    <p:sldId id="725" r:id="rId53"/>
    <p:sldId id="726" r:id="rId54"/>
    <p:sldId id="734" r:id="rId55"/>
    <p:sldId id="735" r:id="rId56"/>
    <p:sldId id="736" r:id="rId57"/>
    <p:sldId id="737" r:id="rId58"/>
    <p:sldId id="738" r:id="rId59"/>
    <p:sldId id="739" r:id="rId60"/>
    <p:sldId id="740" r:id="rId61"/>
    <p:sldId id="741" r:id="rId62"/>
    <p:sldId id="742" r:id="rId63"/>
    <p:sldId id="743" r:id="rId64"/>
    <p:sldId id="744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3" autoAdjust="0"/>
    <p:restoredTop sz="86482" autoAdjust="0"/>
  </p:normalViewPr>
  <p:slideViewPr>
    <p:cSldViewPr>
      <p:cViewPr varScale="1">
        <p:scale>
          <a:sx n="58" d="100"/>
          <a:sy n="58" d="100"/>
        </p:scale>
        <p:origin x="12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ray%20Booth\Desktop\New%20Microsoft%20Excel%20Worksheet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OneDrive\Uconn%20Acads\Research\DE%20YAG\2015-05-26%20DE%20of%20all%20diluted%20precurso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Uconn%20Acads\Research\Cost%20of%20YAG%20with%20dilution\Cost%20of%20YAG%20precursor%20with%20dilution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OneDrive\Uconn%20Acads\Research\Thermal%20Conductivity%20YAG\DOE%20Meeting\Data%20summary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Uconn%20Acads\Research\UTSR%20Talk\Bar%20Graph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1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Uconn%20Acads\Research\DSC%20and%20TGA\YAG%20precursor%20with%20urea\YAG%20Acetate%20precursor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OneDrive\Uconn%20Acads\Research\DE%20YAG\2015-05-26%20DE%20of%20all%20diluted%20precurso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Uconn%20Acads\Research\Cost%20of%20YAG%20with%20dilution\Cost%20of%20YAG%20precursor%20with%20dilutio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Uconn%20Acads\Research\UTSR%20Talk\Bar%20Grap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ray%20Booth\Desktop\New%20Microsoft%20Excel%20Work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Sheet1!$G$7:$G$9</c:f>
              <c:strCache>
                <c:ptCount val="3"/>
                <c:pt idx="0">
                  <c:v>SPPS YAG without IPBs</c:v>
                </c:pt>
                <c:pt idx="1">
                  <c:v>SPPS YAG with partial IPBs (Netzsch Sample)</c:v>
                </c:pt>
                <c:pt idx="2">
                  <c:v>SPPS YAG with IPBs</c:v>
                </c:pt>
              </c:strCache>
            </c:strRef>
          </c:cat>
          <c:val>
            <c:numRef>
              <c:f>Sheet1!$H$7:$H$9</c:f>
              <c:numCache>
                <c:formatCode>General</c:formatCode>
                <c:ptCount val="3"/>
                <c:pt idx="0">
                  <c:v>2.0499999999999998</c:v>
                </c:pt>
                <c:pt idx="1">
                  <c:v>1.6500000000000001</c:v>
                </c:pt>
                <c:pt idx="2">
                  <c:v>0.99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0954640"/>
        <c:axId val="173668176"/>
      </c:barChart>
      <c:catAx>
        <c:axId val="17095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73668176"/>
        <c:crosses val="autoZero"/>
        <c:auto val="1"/>
        <c:lblAlgn val="ctr"/>
        <c:lblOffset val="100"/>
        <c:noMultiLvlLbl val="0"/>
      </c:catAx>
      <c:valAx>
        <c:axId val="173668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 dirty="0" smtClean="0"/>
                  <a:t>Thermal</a:t>
                </a:r>
                <a:r>
                  <a:rPr lang="en-US" sz="1050" baseline="0" dirty="0" smtClean="0"/>
                  <a:t> Conductivity (W/m-K)</a:t>
                </a:r>
                <a:endParaRPr lang="en-US" sz="105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095464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31430446194226"/>
          <c:y val="5.1400554097404488E-2"/>
          <c:w val="0.78955099362579662"/>
          <c:h val="0.79664074227114556"/>
        </c:manualLayout>
      </c:layout>
      <c:scatterChart>
        <c:scatterStyle val="smoothMarker"/>
        <c:varyColors val="0"/>
        <c:ser>
          <c:idx val="0"/>
          <c:order val="0"/>
          <c:tx>
            <c:v>Deposition Efficiency</c:v>
          </c:tx>
          <c:xVal>
            <c:numRef>
              <c:f>Sheet1!$B$5:$B$9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25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Sheet1!$C$5:$C$9</c:f>
              <c:numCache>
                <c:formatCode>General</c:formatCode>
                <c:ptCount val="5"/>
                <c:pt idx="0">
                  <c:v>23.6</c:v>
                </c:pt>
                <c:pt idx="1">
                  <c:v>26.1</c:v>
                </c:pt>
                <c:pt idx="2">
                  <c:v>25.6</c:v>
                </c:pt>
                <c:pt idx="3">
                  <c:v>26.75</c:v>
                </c:pt>
                <c:pt idx="4">
                  <c:v>32.300000000000011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322984"/>
        <c:axId val="186323376"/>
      </c:scatterChart>
      <c:scatterChart>
        <c:scatterStyle val="smoothMarker"/>
        <c:varyColors val="0"/>
        <c:ser>
          <c:idx val="1"/>
          <c:order val="1"/>
          <c:tx>
            <c:v>Deposition Rate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Sheet1!$B$5:$B$9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25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Sheet1!$D$5:$D$9</c:f>
              <c:numCache>
                <c:formatCode>General</c:formatCode>
                <c:ptCount val="5"/>
                <c:pt idx="0">
                  <c:v>6.23</c:v>
                </c:pt>
                <c:pt idx="1">
                  <c:v>4.95</c:v>
                </c:pt>
                <c:pt idx="2">
                  <c:v>4.96</c:v>
                </c:pt>
                <c:pt idx="3">
                  <c:v>4.6499999999999995</c:v>
                </c:pt>
                <c:pt idx="4">
                  <c:v>4.46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324160"/>
        <c:axId val="186323768"/>
      </c:scatterChart>
      <c:valAx>
        <c:axId val="186322984"/>
        <c:scaling>
          <c:orientation val="minMax"/>
          <c:max val="5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Dilution of YAG precursor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6323376"/>
        <c:crosses val="autoZero"/>
        <c:crossBetween val="midCat"/>
        <c:majorUnit val="10"/>
      </c:valAx>
      <c:valAx>
        <c:axId val="186323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Deposition </a:t>
                </a:r>
                <a:r>
                  <a:rPr lang="en-US" dirty="0" smtClean="0"/>
                  <a:t>Efficiency (%)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0.154566569387790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6322984"/>
        <c:crosses val="autoZero"/>
        <c:crossBetween val="midCat"/>
      </c:valAx>
      <c:valAx>
        <c:axId val="186323768"/>
        <c:scaling>
          <c:orientation val="minMax"/>
        </c:scaling>
        <c:delete val="0"/>
        <c:axPos val="r"/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en-US" dirty="0"/>
                  <a:t>Deposition </a:t>
                </a:r>
                <a:r>
                  <a:rPr lang="en-US" dirty="0" smtClean="0"/>
                  <a:t>Rate (um/pass)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6324160"/>
        <c:crosses val="max"/>
        <c:crossBetween val="midCat"/>
      </c:valAx>
      <c:valAx>
        <c:axId val="18632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63237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08279433820773"/>
          <c:y val="0.45571517781151261"/>
          <c:w val="0.35871440598227122"/>
          <c:h val="0.12773800173986177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1212504686914"/>
          <c:y val="5.1400554097404488E-2"/>
          <c:w val="0.78893232095987997"/>
          <c:h val="0.71928484245286717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Sheet1!$C$15:$C$19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Sheet1!$D$15:$D$19</c:f>
              <c:numCache>
                <c:formatCode>General</c:formatCode>
                <c:ptCount val="5"/>
                <c:pt idx="0">
                  <c:v>144.53</c:v>
                </c:pt>
                <c:pt idx="1">
                  <c:v>139.91999999999999</c:v>
                </c:pt>
                <c:pt idx="2">
                  <c:v>137.94</c:v>
                </c:pt>
                <c:pt idx="3">
                  <c:v>134.65</c:v>
                </c:pt>
                <c:pt idx="4">
                  <c:v>136.91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324944"/>
        <c:axId val="186325336"/>
      </c:scatterChart>
      <c:valAx>
        <c:axId val="186324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Dilution (%)</a:t>
                </a:r>
              </a:p>
            </c:rich>
          </c:tx>
          <c:layout>
            <c:manualLayout>
              <c:xMode val="edge"/>
              <c:yMode val="edge"/>
              <c:x val="0.44904574428196475"/>
              <c:y val="0.903323964646641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6325336"/>
        <c:crosses val="autoZero"/>
        <c:crossBetween val="midCat"/>
      </c:valAx>
      <c:valAx>
        <c:axId val="186325336"/>
        <c:scaling>
          <c:orientation val="minMax"/>
          <c:max val="150"/>
          <c:min val="1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</a:t>
                </a:r>
                <a:r>
                  <a:rPr lang="en-US" baseline="0"/>
                  <a:t> cost per 200um of Coating ($)</a:t>
                </a:r>
                <a:r>
                  <a:rPr lang="en-US"/>
                  <a:t>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632494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783772098093311E-2"/>
          <c:y val="1.4239739332951898E-2"/>
          <c:w val="0.89674796450907712"/>
          <c:h val="0.82550720693686597"/>
        </c:manualLayout>
      </c:layout>
      <c:scatterChart>
        <c:scatterStyle val="smoothMarker"/>
        <c:varyColors val="0"/>
        <c:ser>
          <c:idx val="1"/>
          <c:order val="0"/>
          <c:tx>
            <c:v>SPPS YSZ</c:v>
          </c:tx>
          <c:xVal>
            <c:numRef>
              <c:f>Sheet1!$L$5:$L$7</c:f>
              <c:numCache>
                <c:formatCode>General</c:formatCode>
                <c:ptCount val="3"/>
                <c:pt idx="0">
                  <c:v>1150</c:v>
                </c:pt>
                <c:pt idx="1">
                  <c:v>1250</c:v>
                </c:pt>
                <c:pt idx="2">
                  <c:v>1350</c:v>
                </c:pt>
              </c:numCache>
            </c:numRef>
          </c:xVal>
          <c:yVal>
            <c:numRef>
              <c:f>Sheet1!$K$5:$K$7</c:f>
              <c:numCache>
                <c:formatCode>General</c:formatCode>
                <c:ptCount val="3"/>
                <c:pt idx="0">
                  <c:v>21.446078431372545</c:v>
                </c:pt>
                <c:pt idx="1">
                  <c:v>42.279411764705905</c:v>
                </c:pt>
                <c:pt idx="2">
                  <c:v>76.225490196078297</c:v>
                </c:pt>
              </c:numCache>
            </c:numRef>
          </c:yVal>
          <c:smooth val="1"/>
        </c:ser>
        <c:ser>
          <c:idx val="0"/>
          <c:order val="1"/>
          <c:tx>
            <c:v>SPPS YAG</c:v>
          </c:tx>
          <c:xVal>
            <c:numRef>
              <c:f>Sheet1!$O$5:$O$7</c:f>
              <c:numCache>
                <c:formatCode>General</c:formatCode>
                <c:ptCount val="3"/>
                <c:pt idx="0">
                  <c:v>1150</c:v>
                </c:pt>
                <c:pt idx="1">
                  <c:v>1250</c:v>
                </c:pt>
                <c:pt idx="2">
                  <c:v>1350</c:v>
                </c:pt>
              </c:numCache>
            </c:numRef>
          </c:xVal>
          <c:yVal>
            <c:numRef>
              <c:f>Sheet1!$N$5:$N$7</c:f>
              <c:numCache>
                <c:formatCode>General</c:formatCode>
                <c:ptCount val="3"/>
                <c:pt idx="0">
                  <c:v>4.4190232855234912</c:v>
                </c:pt>
                <c:pt idx="1">
                  <c:v>7.9928873364213846</c:v>
                </c:pt>
                <c:pt idx="2">
                  <c:v>16.454418353262788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Sheet1!$Q$11</c:f>
              <c:numCache>
                <c:formatCode>General</c:formatCode>
                <c:ptCount val="1"/>
                <c:pt idx="0">
                  <c:v>1500</c:v>
                </c:pt>
              </c:numCache>
            </c:numRef>
          </c:xVal>
          <c:yVal>
            <c:numRef>
              <c:f>Sheet1!$P$11</c:f>
              <c:numCache>
                <c:formatCode>General</c:formatCode>
                <c:ptCount val="1"/>
                <c:pt idx="0">
                  <c:v>30.10876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95608"/>
        <c:axId val="174208280"/>
      </c:scatterChart>
      <c:valAx>
        <c:axId val="174195608"/>
        <c:scaling>
          <c:orientation val="minMax"/>
          <c:max val="1550"/>
          <c:min val="110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Sintering Temperature ˚C</a:t>
                </a:r>
              </a:p>
            </c:rich>
          </c:tx>
          <c:layout>
            <c:manualLayout>
              <c:xMode val="edge"/>
              <c:yMode val="edge"/>
              <c:x val="0.41251268185444318"/>
              <c:y val="0.8834627799868547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74208280"/>
        <c:crosses val="autoZero"/>
        <c:crossBetween val="midCat"/>
      </c:valAx>
      <c:valAx>
        <c:axId val="174208280"/>
        <c:scaling>
          <c:orientation val="minMax"/>
          <c:max val="8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Percent Increase in thermal conductivity</a:t>
                </a:r>
              </a:p>
            </c:rich>
          </c:tx>
          <c:layout>
            <c:manualLayout>
              <c:xMode val="edge"/>
              <c:yMode val="edge"/>
              <c:x val="1.0360572677835203E-2"/>
              <c:y val="0.195641415963750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7419560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 algn="ctr" rtl="0">
        <a:spcBef>
          <a:spcPts val="0"/>
        </a:spcBef>
        <a:spcAft>
          <a:spcPts val="0"/>
        </a:spcAft>
        <a:defRPr lang="en-US" sz="1000" b="1" i="0" u="none" strike="noStrike" kern="1200" baseline="0">
          <a:solidFill>
            <a:srgbClr val="000000"/>
          </a:solidFill>
          <a:effectLst/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Sheet1!$F$24:$F$25</c:f>
              <c:strCache>
                <c:ptCount val="2"/>
                <c:pt idx="0">
                  <c:v>Undoped YAG</c:v>
                </c:pt>
                <c:pt idx="1">
                  <c:v>Doped </c:v>
                </c:pt>
              </c:strCache>
            </c:strRef>
          </c:cat>
          <c:val>
            <c:numRef>
              <c:f>Sheet1!$G$24:$G$25</c:f>
              <c:numCache>
                <c:formatCode>General</c:formatCode>
                <c:ptCount val="2"/>
                <c:pt idx="0">
                  <c:v>2.08</c:v>
                </c:pt>
                <c:pt idx="1">
                  <c:v>1.58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4300568"/>
        <c:axId val="173161880"/>
      </c:barChart>
      <c:catAx>
        <c:axId val="174300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3161880"/>
        <c:crosses val="autoZero"/>
        <c:auto val="1"/>
        <c:lblAlgn val="ctr"/>
        <c:lblOffset val="100"/>
        <c:noMultiLvlLbl val="0"/>
      </c:catAx>
      <c:valAx>
        <c:axId val="173161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430056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988407699037624E-2"/>
          <c:y val="5.1400554097404488E-2"/>
          <c:w val="0.9082064741907262"/>
          <c:h val="0.774917259969532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Sheet1!$O$15</c:f>
              <c:strCache>
                <c:ptCount val="1"/>
                <c:pt idx="0">
                  <c:v>Acetate Precursor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Sheet1!$P$14:$S$14</c:f>
              <c:strCache>
                <c:ptCount val="4"/>
                <c:pt idx="0">
                  <c:v>Deposition Efficiency (%)</c:v>
                </c:pt>
                <c:pt idx="1">
                  <c:v>Deposition Rate (um/pass)</c:v>
                </c:pt>
                <c:pt idx="2">
                  <c:v>Cost per 50um coating ($)</c:v>
                </c:pt>
                <c:pt idx="3">
                  <c:v>Viscosity (cP)</c:v>
                </c:pt>
              </c:strCache>
            </c:strRef>
          </c:cat>
          <c:val>
            <c:numRef>
              <c:f>Sheet1!$P$15:$S$15</c:f>
              <c:numCache>
                <c:formatCode>0.00</c:formatCode>
                <c:ptCount val="4"/>
                <c:pt idx="0">
                  <c:v>42</c:v>
                </c:pt>
                <c:pt idx="1">
                  <c:v>7.7249999999999988</c:v>
                </c:pt>
                <c:pt idx="2">
                  <c:v>21.477499999999996</c:v>
                </c:pt>
                <c:pt idx="3">
                  <c:v>2.8</c:v>
                </c:pt>
              </c:numCache>
            </c:numRef>
          </c:val>
        </c:ser>
        <c:ser>
          <c:idx val="1"/>
          <c:order val="1"/>
          <c:tx>
            <c:strRef>
              <c:f>Sheet1!$O$16</c:f>
              <c:strCache>
                <c:ptCount val="1"/>
                <c:pt idx="0">
                  <c:v>Nitrate Precursor(10% Diluted)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Sheet1!$P$14:$S$14</c:f>
              <c:strCache>
                <c:ptCount val="4"/>
                <c:pt idx="0">
                  <c:v>Deposition Efficiency (%)</c:v>
                </c:pt>
                <c:pt idx="1">
                  <c:v>Deposition Rate (um/pass)</c:v>
                </c:pt>
                <c:pt idx="2">
                  <c:v>Cost per 50um coating ($)</c:v>
                </c:pt>
                <c:pt idx="3">
                  <c:v>Viscosity (cP)</c:v>
                </c:pt>
              </c:strCache>
            </c:strRef>
          </c:cat>
          <c:val>
            <c:numRef>
              <c:f>Sheet1!$P$16:$S$16</c:f>
              <c:numCache>
                <c:formatCode>0.00</c:formatCode>
                <c:ptCount val="4"/>
                <c:pt idx="0">
                  <c:v>23.6</c:v>
                </c:pt>
                <c:pt idx="1">
                  <c:v>6.23</c:v>
                </c:pt>
                <c:pt idx="2">
                  <c:v>36.132500000000007</c:v>
                </c:pt>
                <c:pt idx="3">
                  <c:v>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3594552"/>
        <c:axId val="185464616"/>
      </c:barChart>
      <c:catAx>
        <c:axId val="17359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85464616"/>
        <c:crosses val="autoZero"/>
        <c:auto val="1"/>
        <c:lblAlgn val="ctr"/>
        <c:lblOffset val="100"/>
        <c:noMultiLvlLbl val="0"/>
      </c:catAx>
      <c:valAx>
        <c:axId val="185464616"/>
        <c:scaling>
          <c:orientation val="minMax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73594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686140707963463"/>
          <c:y val="0.23352002223470811"/>
          <c:w val="0.2931386701662293"/>
          <c:h val="0.22735109044047519"/>
        </c:manualLayout>
      </c:layout>
      <c:overlay val="0"/>
    </c:legend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66220472440942"/>
          <c:y val="7.5551549415766001E-2"/>
          <c:w val="0.81011471005348545"/>
          <c:h val="0.78657545778168569"/>
        </c:manualLayout>
      </c:layout>
      <c:scatterChart>
        <c:scatterStyle val="smoothMarker"/>
        <c:varyColors val="0"/>
        <c:ser>
          <c:idx val="0"/>
          <c:order val="0"/>
          <c:tx>
            <c:v>Acetate Precursor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'[YAG Acetate precursor.xlsx]Sheet1'!$A$4:$A$198</c:f>
              <c:numCache>
                <c:formatCode>General</c:formatCode>
                <c:ptCount val="195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  <c:pt idx="5">
                  <c:v>55</c:v>
                </c:pt>
                <c:pt idx="6">
                  <c:v>60</c:v>
                </c:pt>
                <c:pt idx="7">
                  <c:v>65</c:v>
                </c:pt>
                <c:pt idx="8">
                  <c:v>70</c:v>
                </c:pt>
                <c:pt idx="9">
                  <c:v>75</c:v>
                </c:pt>
                <c:pt idx="10">
                  <c:v>80</c:v>
                </c:pt>
                <c:pt idx="11">
                  <c:v>85</c:v>
                </c:pt>
                <c:pt idx="12">
                  <c:v>90</c:v>
                </c:pt>
                <c:pt idx="13">
                  <c:v>95</c:v>
                </c:pt>
                <c:pt idx="14">
                  <c:v>100</c:v>
                </c:pt>
                <c:pt idx="15">
                  <c:v>105</c:v>
                </c:pt>
                <c:pt idx="16">
                  <c:v>110</c:v>
                </c:pt>
                <c:pt idx="17">
                  <c:v>115</c:v>
                </c:pt>
                <c:pt idx="18">
                  <c:v>120</c:v>
                </c:pt>
                <c:pt idx="19">
                  <c:v>125</c:v>
                </c:pt>
                <c:pt idx="20">
                  <c:v>130</c:v>
                </c:pt>
                <c:pt idx="21">
                  <c:v>135</c:v>
                </c:pt>
                <c:pt idx="22">
                  <c:v>140</c:v>
                </c:pt>
                <c:pt idx="23">
                  <c:v>145</c:v>
                </c:pt>
                <c:pt idx="24">
                  <c:v>150</c:v>
                </c:pt>
                <c:pt idx="25">
                  <c:v>155</c:v>
                </c:pt>
                <c:pt idx="26">
                  <c:v>160</c:v>
                </c:pt>
                <c:pt idx="27">
                  <c:v>165</c:v>
                </c:pt>
                <c:pt idx="28">
                  <c:v>170</c:v>
                </c:pt>
                <c:pt idx="29">
                  <c:v>175</c:v>
                </c:pt>
                <c:pt idx="30">
                  <c:v>180</c:v>
                </c:pt>
                <c:pt idx="31">
                  <c:v>185</c:v>
                </c:pt>
                <c:pt idx="32">
                  <c:v>190</c:v>
                </c:pt>
                <c:pt idx="33">
                  <c:v>195</c:v>
                </c:pt>
                <c:pt idx="34">
                  <c:v>200</c:v>
                </c:pt>
                <c:pt idx="35">
                  <c:v>205</c:v>
                </c:pt>
                <c:pt idx="36">
                  <c:v>210</c:v>
                </c:pt>
                <c:pt idx="37">
                  <c:v>215</c:v>
                </c:pt>
                <c:pt idx="38">
                  <c:v>220</c:v>
                </c:pt>
                <c:pt idx="39">
                  <c:v>225</c:v>
                </c:pt>
                <c:pt idx="40">
                  <c:v>230</c:v>
                </c:pt>
                <c:pt idx="41">
                  <c:v>235</c:v>
                </c:pt>
                <c:pt idx="42">
                  <c:v>240</c:v>
                </c:pt>
                <c:pt idx="43">
                  <c:v>245</c:v>
                </c:pt>
                <c:pt idx="44">
                  <c:v>250</c:v>
                </c:pt>
                <c:pt idx="45">
                  <c:v>255</c:v>
                </c:pt>
                <c:pt idx="46">
                  <c:v>260</c:v>
                </c:pt>
                <c:pt idx="47">
                  <c:v>265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285</c:v>
                </c:pt>
                <c:pt idx="52">
                  <c:v>290</c:v>
                </c:pt>
                <c:pt idx="53">
                  <c:v>295</c:v>
                </c:pt>
                <c:pt idx="54">
                  <c:v>300</c:v>
                </c:pt>
                <c:pt idx="55">
                  <c:v>305</c:v>
                </c:pt>
                <c:pt idx="56">
                  <c:v>310</c:v>
                </c:pt>
                <c:pt idx="57">
                  <c:v>315</c:v>
                </c:pt>
                <c:pt idx="58">
                  <c:v>320</c:v>
                </c:pt>
                <c:pt idx="59">
                  <c:v>325</c:v>
                </c:pt>
                <c:pt idx="60">
                  <c:v>330</c:v>
                </c:pt>
                <c:pt idx="61">
                  <c:v>335</c:v>
                </c:pt>
                <c:pt idx="62">
                  <c:v>340</c:v>
                </c:pt>
                <c:pt idx="63">
                  <c:v>345</c:v>
                </c:pt>
                <c:pt idx="64">
                  <c:v>350</c:v>
                </c:pt>
                <c:pt idx="65">
                  <c:v>355</c:v>
                </c:pt>
                <c:pt idx="66">
                  <c:v>360</c:v>
                </c:pt>
                <c:pt idx="67">
                  <c:v>365</c:v>
                </c:pt>
                <c:pt idx="68">
                  <c:v>370</c:v>
                </c:pt>
                <c:pt idx="69">
                  <c:v>375</c:v>
                </c:pt>
                <c:pt idx="70">
                  <c:v>380</c:v>
                </c:pt>
                <c:pt idx="71">
                  <c:v>385</c:v>
                </c:pt>
                <c:pt idx="72">
                  <c:v>390</c:v>
                </c:pt>
                <c:pt idx="73">
                  <c:v>395</c:v>
                </c:pt>
                <c:pt idx="74">
                  <c:v>400</c:v>
                </c:pt>
                <c:pt idx="75">
                  <c:v>405</c:v>
                </c:pt>
                <c:pt idx="76">
                  <c:v>410</c:v>
                </c:pt>
                <c:pt idx="77">
                  <c:v>415</c:v>
                </c:pt>
                <c:pt idx="78">
                  <c:v>420</c:v>
                </c:pt>
                <c:pt idx="79">
                  <c:v>425</c:v>
                </c:pt>
                <c:pt idx="80">
                  <c:v>430</c:v>
                </c:pt>
                <c:pt idx="81">
                  <c:v>435</c:v>
                </c:pt>
                <c:pt idx="82">
                  <c:v>440</c:v>
                </c:pt>
                <c:pt idx="83">
                  <c:v>445</c:v>
                </c:pt>
                <c:pt idx="84">
                  <c:v>450</c:v>
                </c:pt>
                <c:pt idx="85">
                  <c:v>455</c:v>
                </c:pt>
                <c:pt idx="86">
                  <c:v>460</c:v>
                </c:pt>
                <c:pt idx="87">
                  <c:v>465</c:v>
                </c:pt>
                <c:pt idx="88">
                  <c:v>470</c:v>
                </c:pt>
                <c:pt idx="89">
                  <c:v>475</c:v>
                </c:pt>
                <c:pt idx="90">
                  <c:v>480</c:v>
                </c:pt>
                <c:pt idx="91">
                  <c:v>485</c:v>
                </c:pt>
                <c:pt idx="92">
                  <c:v>490</c:v>
                </c:pt>
                <c:pt idx="93">
                  <c:v>495</c:v>
                </c:pt>
                <c:pt idx="94">
                  <c:v>500</c:v>
                </c:pt>
                <c:pt idx="95">
                  <c:v>505</c:v>
                </c:pt>
                <c:pt idx="96">
                  <c:v>510</c:v>
                </c:pt>
                <c:pt idx="97">
                  <c:v>515</c:v>
                </c:pt>
                <c:pt idx="98">
                  <c:v>520</c:v>
                </c:pt>
                <c:pt idx="99">
                  <c:v>525</c:v>
                </c:pt>
                <c:pt idx="100">
                  <c:v>530</c:v>
                </c:pt>
                <c:pt idx="101">
                  <c:v>535</c:v>
                </c:pt>
                <c:pt idx="102">
                  <c:v>540</c:v>
                </c:pt>
                <c:pt idx="103">
                  <c:v>545</c:v>
                </c:pt>
                <c:pt idx="104">
                  <c:v>550</c:v>
                </c:pt>
                <c:pt idx="105">
                  <c:v>555</c:v>
                </c:pt>
                <c:pt idx="106">
                  <c:v>560</c:v>
                </c:pt>
                <c:pt idx="107">
                  <c:v>565</c:v>
                </c:pt>
                <c:pt idx="108">
                  <c:v>570</c:v>
                </c:pt>
                <c:pt idx="109">
                  <c:v>575</c:v>
                </c:pt>
                <c:pt idx="110">
                  <c:v>580</c:v>
                </c:pt>
                <c:pt idx="111">
                  <c:v>585</c:v>
                </c:pt>
                <c:pt idx="112">
                  <c:v>590</c:v>
                </c:pt>
                <c:pt idx="113">
                  <c:v>595</c:v>
                </c:pt>
                <c:pt idx="114">
                  <c:v>600</c:v>
                </c:pt>
                <c:pt idx="115">
                  <c:v>605</c:v>
                </c:pt>
                <c:pt idx="116">
                  <c:v>610</c:v>
                </c:pt>
                <c:pt idx="117">
                  <c:v>615</c:v>
                </c:pt>
                <c:pt idx="118">
                  <c:v>620</c:v>
                </c:pt>
                <c:pt idx="119">
                  <c:v>625</c:v>
                </c:pt>
                <c:pt idx="120">
                  <c:v>630</c:v>
                </c:pt>
                <c:pt idx="121">
                  <c:v>635</c:v>
                </c:pt>
                <c:pt idx="122">
                  <c:v>640</c:v>
                </c:pt>
                <c:pt idx="123">
                  <c:v>645</c:v>
                </c:pt>
                <c:pt idx="124">
                  <c:v>650</c:v>
                </c:pt>
                <c:pt idx="125">
                  <c:v>655</c:v>
                </c:pt>
                <c:pt idx="126">
                  <c:v>660</c:v>
                </c:pt>
                <c:pt idx="127">
                  <c:v>665</c:v>
                </c:pt>
                <c:pt idx="128">
                  <c:v>670</c:v>
                </c:pt>
                <c:pt idx="129">
                  <c:v>675</c:v>
                </c:pt>
                <c:pt idx="130">
                  <c:v>680</c:v>
                </c:pt>
                <c:pt idx="131">
                  <c:v>685</c:v>
                </c:pt>
                <c:pt idx="132">
                  <c:v>690</c:v>
                </c:pt>
                <c:pt idx="133">
                  <c:v>695</c:v>
                </c:pt>
                <c:pt idx="134">
                  <c:v>700</c:v>
                </c:pt>
                <c:pt idx="135">
                  <c:v>705</c:v>
                </c:pt>
                <c:pt idx="136">
                  <c:v>710</c:v>
                </c:pt>
                <c:pt idx="137">
                  <c:v>715</c:v>
                </c:pt>
                <c:pt idx="138">
                  <c:v>720</c:v>
                </c:pt>
                <c:pt idx="139">
                  <c:v>725</c:v>
                </c:pt>
                <c:pt idx="140">
                  <c:v>730</c:v>
                </c:pt>
                <c:pt idx="141">
                  <c:v>735</c:v>
                </c:pt>
                <c:pt idx="142">
                  <c:v>740</c:v>
                </c:pt>
                <c:pt idx="143">
                  <c:v>745</c:v>
                </c:pt>
                <c:pt idx="144">
                  <c:v>750</c:v>
                </c:pt>
                <c:pt idx="145">
                  <c:v>755</c:v>
                </c:pt>
                <c:pt idx="146">
                  <c:v>760</c:v>
                </c:pt>
                <c:pt idx="147">
                  <c:v>765</c:v>
                </c:pt>
                <c:pt idx="148">
                  <c:v>770</c:v>
                </c:pt>
                <c:pt idx="149">
                  <c:v>775</c:v>
                </c:pt>
                <c:pt idx="150">
                  <c:v>780</c:v>
                </c:pt>
                <c:pt idx="151">
                  <c:v>785</c:v>
                </c:pt>
                <c:pt idx="152">
                  <c:v>790</c:v>
                </c:pt>
                <c:pt idx="153">
                  <c:v>795</c:v>
                </c:pt>
                <c:pt idx="154">
                  <c:v>800</c:v>
                </c:pt>
                <c:pt idx="155">
                  <c:v>805</c:v>
                </c:pt>
                <c:pt idx="156">
                  <c:v>810</c:v>
                </c:pt>
                <c:pt idx="157">
                  <c:v>815</c:v>
                </c:pt>
                <c:pt idx="158">
                  <c:v>820</c:v>
                </c:pt>
                <c:pt idx="159">
                  <c:v>825</c:v>
                </c:pt>
                <c:pt idx="160">
                  <c:v>830</c:v>
                </c:pt>
                <c:pt idx="161">
                  <c:v>835</c:v>
                </c:pt>
                <c:pt idx="162">
                  <c:v>840</c:v>
                </c:pt>
                <c:pt idx="163">
                  <c:v>845</c:v>
                </c:pt>
                <c:pt idx="164">
                  <c:v>850</c:v>
                </c:pt>
                <c:pt idx="165">
                  <c:v>855</c:v>
                </c:pt>
                <c:pt idx="166">
                  <c:v>860</c:v>
                </c:pt>
                <c:pt idx="167">
                  <c:v>865</c:v>
                </c:pt>
                <c:pt idx="168">
                  <c:v>870</c:v>
                </c:pt>
                <c:pt idx="169">
                  <c:v>875</c:v>
                </c:pt>
                <c:pt idx="170">
                  <c:v>880</c:v>
                </c:pt>
                <c:pt idx="171">
                  <c:v>885</c:v>
                </c:pt>
                <c:pt idx="172">
                  <c:v>890</c:v>
                </c:pt>
                <c:pt idx="173">
                  <c:v>895</c:v>
                </c:pt>
                <c:pt idx="174">
                  <c:v>900</c:v>
                </c:pt>
                <c:pt idx="175">
                  <c:v>905</c:v>
                </c:pt>
                <c:pt idx="176">
                  <c:v>910</c:v>
                </c:pt>
                <c:pt idx="177">
                  <c:v>915</c:v>
                </c:pt>
                <c:pt idx="178">
                  <c:v>920</c:v>
                </c:pt>
                <c:pt idx="179">
                  <c:v>925</c:v>
                </c:pt>
                <c:pt idx="180">
                  <c:v>930</c:v>
                </c:pt>
                <c:pt idx="181">
                  <c:v>935</c:v>
                </c:pt>
                <c:pt idx="182">
                  <c:v>940</c:v>
                </c:pt>
                <c:pt idx="183">
                  <c:v>945</c:v>
                </c:pt>
                <c:pt idx="184">
                  <c:v>950</c:v>
                </c:pt>
                <c:pt idx="185">
                  <c:v>955</c:v>
                </c:pt>
                <c:pt idx="186">
                  <c:v>960</c:v>
                </c:pt>
                <c:pt idx="187">
                  <c:v>965</c:v>
                </c:pt>
                <c:pt idx="188">
                  <c:v>970</c:v>
                </c:pt>
                <c:pt idx="189">
                  <c:v>975</c:v>
                </c:pt>
                <c:pt idx="190">
                  <c:v>980</c:v>
                </c:pt>
                <c:pt idx="191">
                  <c:v>985</c:v>
                </c:pt>
                <c:pt idx="192">
                  <c:v>990</c:v>
                </c:pt>
                <c:pt idx="193">
                  <c:v>995</c:v>
                </c:pt>
                <c:pt idx="194">
                  <c:v>1000</c:v>
                </c:pt>
              </c:numCache>
            </c:numRef>
          </c:xVal>
          <c:yVal>
            <c:numRef>
              <c:f>'[YAG Acetate precursor.xlsx]Sheet1'!$B$4:$B$198</c:f>
              <c:numCache>
                <c:formatCode>General</c:formatCode>
                <c:ptCount val="195"/>
                <c:pt idx="0">
                  <c:v>0.15810000000000002</c:v>
                </c:pt>
                <c:pt idx="1">
                  <c:v>0.12909999999999999</c:v>
                </c:pt>
                <c:pt idx="2">
                  <c:v>7.6569999999999999E-2</c:v>
                </c:pt>
                <c:pt idx="3">
                  <c:v>2.1329999999999998E-2</c:v>
                </c:pt>
                <c:pt idx="4">
                  <c:v>-2.9040000000000003E-2</c:v>
                </c:pt>
                <c:pt idx="5">
                  <c:v>-6.831000000000001E-2</c:v>
                </c:pt>
                <c:pt idx="6">
                  <c:v>-9.5540000000000014E-2</c:v>
                </c:pt>
                <c:pt idx="7">
                  <c:v>-0.1169</c:v>
                </c:pt>
                <c:pt idx="8">
                  <c:v>-0.13819999999999999</c:v>
                </c:pt>
                <c:pt idx="9">
                  <c:v>-0.16020000000000001</c:v>
                </c:pt>
                <c:pt idx="10">
                  <c:v>-0.18140000000000003</c:v>
                </c:pt>
                <c:pt idx="11">
                  <c:v>-0.2</c:v>
                </c:pt>
                <c:pt idx="12">
                  <c:v>-0.21530000000000002</c:v>
                </c:pt>
                <c:pt idx="13">
                  <c:v>-0.22739999999999999</c:v>
                </c:pt>
                <c:pt idx="14">
                  <c:v>-0.23719999999999999</c:v>
                </c:pt>
                <c:pt idx="15">
                  <c:v>-0.24600000000000002</c:v>
                </c:pt>
                <c:pt idx="16">
                  <c:v>-0.25410000000000005</c:v>
                </c:pt>
                <c:pt idx="17">
                  <c:v>-0.26200000000000001</c:v>
                </c:pt>
                <c:pt idx="18">
                  <c:v>-0.27060000000000001</c:v>
                </c:pt>
                <c:pt idx="19">
                  <c:v>-0.28410000000000002</c:v>
                </c:pt>
                <c:pt idx="20">
                  <c:v>-0.31880000000000003</c:v>
                </c:pt>
                <c:pt idx="21">
                  <c:v>-0.37490000000000007</c:v>
                </c:pt>
                <c:pt idx="22">
                  <c:v>-0.44130000000000008</c:v>
                </c:pt>
                <c:pt idx="23">
                  <c:v>-0.46580000000000005</c:v>
                </c:pt>
                <c:pt idx="24">
                  <c:v>-0.46780000000000005</c:v>
                </c:pt>
                <c:pt idx="25">
                  <c:v>-0.47160000000000002</c:v>
                </c:pt>
                <c:pt idx="26">
                  <c:v>-0.44979999999999998</c:v>
                </c:pt>
                <c:pt idx="27">
                  <c:v>-0.42070000000000002</c:v>
                </c:pt>
                <c:pt idx="28">
                  <c:v>-0.39940000000000009</c:v>
                </c:pt>
                <c:pt idx="29">
                  <c:v>-0.40110000000000001</c:v>
                </c:pt>
                <c:pt idx="30">
                  <c:v>-0.39380000000000004</c:v>
                </c:pt>
                <c:pt idx="31">
                  <c:v>-0.3640000000000001</c:v>
                </c:pt>
                <c:pt idx="32">
                  <c:v>-0.32550000000000007</c:v>
                </c:pt>
                <c:pt idx="33">
                  <c:v>-0.29010000000000002</c:v>
                </c:pt>
                <c:pt idx="34">
                  <c:v>-0.26179999999999998</c:v>
                </c:pt>
                <c:pt idx="35">
                  <c:v>-0.23990000000000003</c:v>
                </c:pt>
                <c:pt idx="36">
                  <c:v>-0.2218</c:v>
                </c:pt>
                <c:pt idx="37">
                  <c:v>-0.20630000000000001</c:v>
                </c:pt>
                <c:pt idx="38">
                  <c:v>-0.1928</c:v>
                </c:pt>
                <c:pt idx="39">
                  <c:v>-0.18170000000000003</c:v>
                </c:pt>
                <c:pt idx="40">
                  <c:v>-0.17650000000000002</c:v>
                </c:pt>
                <c:pt idx="41">
                  <c:v>-0.17150000000000001</c:v>
                </c:pt>
                <c:pt idx="42">
                  <c:v>-0.15910000000000002</c:v>
                </c:pt>
                <c:pt idx="43">
                  <c:v>-0.13780000000000001</c:v>
                </c:pt>
                <c:pt idx="44">
                  <c:v>-0.10349999999999998</c:v>
                </c:pt>
                <c:pt idx="45">
                  <c:v>-5.6849999999999991E-2</c:v>
                </c:pt>
                <c:pt idx="46">
                  <c:v>-3.4040000000000006E-5</c:v>
                </c:pt>
                <c:pt idx="47">
                  <c:v>6.9940000000000002E-2</c:v>
                </c:pt>
                <c:pt idx="48">
                  <c:v>0.15490000000000004</c:v>
                </c:pt>
                <c:pt idx="49">
                  <c:v>0.27160000000000001</c:v>
                </c:pt>
                <c:pt idx="50">
                  <c:v>0.4290000000000001</c:v>
                </c:pt>
                <c:pt idx="51">
                  <c:v>0.65100000000000013</c:v>
                </c:pt>
                <c:pt idx="52">
                  <c:v>1.0369999999999997</c:v>
                </c:pt>
                <c:pt idx="53">
                  <c:v>1.4509999999999998</c:v>
                </c:pt>
                <c:pt idx="54">
                  <c:v>1.258</c:v>
                </c:pt>
                <c:pt idx="55">
                  <c:v>0.63590000000000013</c:v>
                </c:pt>
                <c:pt idx="56">
                  <c:v>0.44979999999999998</c:v>
                </c:pt>
                <c:pt idx="57">
                  <c:v>0.36540000000000006</c:v>
                </c:pt>
                <c:pt idx="58">
                  <c:v>0.3247000000000001</c:v>
                </c:pt>
                <c:pt idx="59">
                  <c:v>0.30710000000000004</c:v>
                </c:pt>
                <c:pt idx="60">
                  <c:v>0.30130000000000007</c:v>
                </c:pt>
                <c:pt idx="61">
                  <c:v>0.30040000000000006</c:v>
                </c:pt>
                <c:pt idx="62">
                  <c:v>0.30130000000000007</c:v>
                </c:pt>
                <c:pt idx="63">
                  <c:v>0.30260000000000004</c:v>
                </c:pt>
                <c:pt idx="64">
                  <c:v>0.30360000000000004</c:v>
                </c:pt>
                <c:pt idx="65">
                  <c:v>0.30730000000000007</c:v>
                </c:pt>
                <c:pt idx="66">
                  <c:v>0.30840000000000006</c:v>
                </c:pt>
                <c:pt idx="67">
                  <c:v>0.30880000000000007</c:v>
                </c:pt>
                <c:pt idx="68">
                  <c:v>0.30850000000000005</c:v>
                </c:pt>
                <c:pt idx="69">
                  <c:v>0.30680000000000007</c:v>
                </c:pt>
                <c:pt idx="70">
                  <c:v>0.30320000000000008</c:v>
                </c:pt>
                <c:pt idx="71">
                  <c:v>0.29790000000000005</c:v>
                </c:pt>
                <c:pt idx="72">
                  <c:v>0.2919000000000001</c:v>
                </c:pt>
                <c:pt idx="73">
                  <c:v>0.2864000000000001</c:v>
                </c:pt>
                <c:pt idx="74">
                  <c:v>0.28150000000000003</c:v>
                </c:pt>
                <c:pt idx="75">
                  <c:v>0.2772</c:v>
                </c:pt>
                <c:pt idx="76">
                  <c:v>0.2732</c:v>
                </c:pt>
                <c:pt idx="77">
                  <c:v>0.27090000000000003</c:v>
                </c:pt>
                <c:pt idx="78">
                  <c:v>0.2666</c:v>
                </c:pt>
                <c:pt idx="79">
                  <c:v>0.26200000000000001</c:v>
                </c:pt>
                <c:pt idx="80">
                  <c:v>0.25669999999999998</c:v>
                </c:pt>
                <c:pt idx="81">
                  <c:v>0.25110000000000005</c:v>
                </c:pt>
                <c:pt idx="82">
                  <c:v>0.24470000000000003</c:v>
                </c:pt>
                <c:pt idx="83">
                  <c:v>0.23810000000000001</c:v>
                </c:pt>
                <c:pt idx="84">
                  <c:v>0.23119999999999999</c:v>
                </c:pt>
                <c:pt idx="85">
                  <c:v>0.2248</c:v>
                </c:pt>
                <c:pt idx="86">
                  <c:v>0.21860000000000002</c:v>
                </c:pt>
                <c:pt idx="87">
                  <c:v>0.21290000000000003</c:v>
                </c:pt>
                <c:pt idx="88">
                  <c:v>0.20730000000000001</c:v>
                </c:pt>
                <c:pt idx="89">
                  <c:v>0.2021</c:v>
                </c:pt>
                <c:pt idx="90">
                  <c:v>0.19670000000000001</c:v>
                </c:pt>
                <c:pt idx="91">
                  <c:v>0.19109999999999999</c:v>
                </c:pt>
                <c:pt idx="92">
                  <c:v>0.18560000000000001</c:v>
                </c:pt>
                <c:pt idx="93">
                  <c:v>0.17980000000000002</c:v>
                </c:pt>
                <c:pt idx="94">
                  <c:v>0.1741</c:v>
                </c:pt>
                <c:pt idx="95">
                  <c:v>0.16839999999999999</c:v>
                </c:pt>
                <c:pt idx="96">
                  <c:v>0.16250000000000001</c:v>
                </c:pt>
                <c:pt idx="97">
                  <c:v>0.15660000000000002</c:v>
                </c:pt>
                <c:pt idx="98">
                  <c:v>0.15070000000000003</c:v>
                </c:pt>
                <c:pt idx="99">
                  <c:v>0.14500000000000002</c:v>
                </c:pt>
                <c:pt idx="100">
                  <c:v>0.13950000000000001</c:v>
                </c:pt>
                <c:pt idx="101">
                  <c:v>0.1341</c:v>
                </c:pt>
                <c:pt idx="102">
                  <c:v>0.12889999999999999</c:v>
                </c:pt>
                <c:pt idx="103">
                  <c:v>0.12390000000000001</c:v>
                </c:pt>
                <c:pt idx="104">
                  <c:v>0.1193</c:v>
                </c:pt>
                <c:pt idx="105">
                  <c:v>0.1149</c:v>
                </c:pt>
                <c:pt idx="106">
                  <c:v>0.1108</c:v>
                </c:pt>
                <c:pt idx="107">
                  <c:v>0.10690000000000001</c:v>
                </c:pt>
                <c:pt idx="108">
                  <c:v>0.10320000000000001</c:v>
                </c:pt>
                <c:pt idx="109">
                  <c:v>9.9040000000000017E-2</c:v>
                </c:pt>
                <c:pt idx="110">
                  <c:v>9.4550000000000023E-2</c:v>
                </c:pt>
                <c:pt idx="111">
                  <c:v>9.0310000000000001E-2</c:v>
                </c:pt>
                <c:pt idx="112">
                  <c:v>8.7020000000000014E-2</c:v>
                </c:pt>
                <c:pt idx="113">
                  <c:v>8.4920000000000023E-2</c:v>
                </c:pt>
                <c:pt idx="114">
                  <c:v>8.2990000000000008E-2</c:v>
                </c:pt>
                <c:pt idx="115">
                  <c:v>8.0900000000000014E-2</c:v>
                </c:pt>
                <c:pt idx="116">
                  <c:v>7.8179999999999999E-2</c:v>
                </c:pt>
                <c:pt idx="117">
                  <c:v>7.5170000000000001E-2</c:v>
                </c:pt>
                <c:pt idx="118">
                  <c:v>7.22E-2</c:v>
                </c:pt>
                <c:pt idx="119">
                  <c:v>6.9100000000000009E-2</c:v>
                </c:pt>
                <c:pt idx="120">
                  <c:v>6.6280000000000006E-2</c:v>
                </c:pt>
                <c:pt idx="121">
                  <c:v>6.3549999999999995E-2</c:v>
                </c:pt>
                <c:pt idx="122">
                  <c:v>6.072000000000001E-2</c:v>
                </c:pt>
                <c:pt idx="123">
                  <c:v>5.7770000000000009E-2</c:v>
                </c:pt>
                <c:pt idx="124">
                  <c:v>5.4920000000000004E-2</c:v>
                </c:pt>
                <c:pt idx="125">
                  <c:v>5.213000000000001E-2</c:v>
                </c:pt>
                <c:pt idx="126">
                  <c:v>4.9149999999999999E-2</c:v>
                </c:pt>
                <c:pt idx="127">
                  <c:v>4.614999999999999E-2</c:v>
                </c:pt>
                <c:pt idx="128">
                  <c:v>4.3090000000000003E-2</c:v>
                </c:pt>
                <c:pt idx="129">
                  <c:v>4.0030000000000003E-2</c:v>
                </c:pt>
                <c:pt idx="130">
                  <c:v>3.6890000000000006E-2</c:v>
                </c:pt>
                <c:pt idx="131">
                  <c:v>3.3739999999999999E-2</c:v>
                </c:pt>
                <c:pt idx="132">
                  <c:v>3.0290000000000001E-2</c:v>
                </c:pt>
                <c:pt idx="133">
                  <c:v>2.6460000000000001E-2</c:v>
                </c:pt>
                <c:pt idx="134">
                  <c:v>2.256E-2</c:v>
                </c:pt>
                <c:pt idx="135">
                  <c:v>1.8859999999999998E-2</c:v>
                </c:pt>
                <c:pt idx="136">
                  <c:v>1.489E-2</c:v>
                </c:pt>
                <c:pt idx="137">
                  <c:v>1.0999999999999998E-2</c:v>
                </c:pt>
                <c:pt idx="138">
                  <c:v>7.0210000000000012E-3</c:v>
                </c:pt>
                <c:pt idx="139">
                  <c:v>2.879E-3</c:v>
                </c:pt>
                <c:pt idx="140">
                  <c:v>-1.049E-3</c:v>
                </c:pt>
                <c:pt idx="141">
                  <c:v>-4.9460000000000007E-3</c:v>
                </c:pt>
                <c:pt idx="142">
                  <c:v>-8.6390000000000008E-3</c:v>
                </c:pt>
                <c:pt idx="143">
                  <c:v>-1.2630000000000001E-2</c:v>
                </c:pt>
                <c:pt idx="144">
                  <c:v>-1.6449999999999999E-2</c:v>
                </c:pt>
                <c:pt idx="145">
                  <c:v>-1.9930000000000003E-2</c:v>
                </c:pt>
                <c:pt idx="146">
                  <c:v>-2.3109999999999999E-2</c:v>
                </c:pt>
                <c:pt idx="147">
                  <c:v>-2.6540000000000001E-2</c:v>
                </c:pt>
                <c:pt idx="148">
                  <c:v>-2.9909999999999999E-2</c:v>
                </c:pt>
                <c:pt idx="149">
                  <c:v>-3.2960000000000003E-2</c:v>
                </c:pt>
                <c:pt idx="150">
                  <c:v>-3.5349999999999999E-2</c:v>
                </c:pt>
                <c:pt idx="151">
                  <c:v>-3.6950000000000004E-2</c:v>
                </c:pt>
                <c:pt idx="152">
                  <c:v>-3.781000000000001E-2</c:v>
                </c:pt>
                <c:pt idx="153">
                  <c:v>-3.7800000000000007E-2</c:v>
                </c:pt>
                <c:pt idx="154">
                  <c:v>-3.6900000000000002E-2</c:v>
                </c:pt>
                <c:pt idx="155">
                  <c:v>-3.5070000000000004E-2</c:v>
                </c:pt>
                <c:pt idx="156">
                  <c:v>-3.262000000000001E-2</c:v>
                </c:pt>
                <c:pt idx="157">
                  <c:v>-2.9440000000000004E-2</c:v>
                </c:pt>
                <c:pt idx="158">
                  <c:v>-2.7060000000000004E-2</c:v>
                </c:pt>
                <c:pt idx="159">
                  <c:v>-2.7070000000000007E-2</c:v>
                </c:pt>
                <c:pt idx="160">
                  <c:v>-3.0680000000000002E-2</c:v>
                </c:pt>
                <c:pt idx="161">
                  <c:v>-3.824000000000001E-2</c:v>
                </c:pt>
                <c:pt idx="162">
                  <c:v>-4.6420000000000003E-2</c:v>
                </c:pt>
                <c:pt idx="163">
                  <c:v>-5.2749999999999998E-2</c:v>
                </c:pt>
                <c:pt idx="164">
                  <c:v>-5.6160000000000002E-2</c:v>
                </c:pt>
                <c:pt idx="165">
                  <c:v>-5.6790000000000007E-2</c:v>
                </c:pt>
                <c:pt idx="166">
                  <c:v>-5.4490000000000004E-2</c:v>
                </c:pt>
                <c:pt idx="167">
                  <c:v>-4.895E-2</c:v>
                </c:pt>
                <c:pt idx="168">
                  <c:v>-3.9980000000000002E-2</c:v>
                </c:pt>
                <c:pt idx="169">
                  <c:v>-2.7000000000000003E-2</c:v>
                </c:pt>
                <c:pt idx="170">
                  <c:v>-9.7050000000000018E-3</c:v>
                </c:pt>
                <c:pt idx="171">
                  <c:v>1.2800000000000002E-2</c:v>
                </c:pt>
                <c:pt idx="172">
                  <c:v>4.216000000000001E-2</c:v>
                </c:pt>
                <c:pt idx="173">
                  <c:v>8.1720000000000015E-2</c:v>
                </c:pt>
                <c:pt idx="174">
                  <c:v>0.14590000000000003</c:v>
                </c:pt>
                <c:pt idx="175">
                  <c:v>0.21540000000000004</c:v>
                </c:pt>
                <c:pt idx="176">
                  <c:v>0.15200000000000002</c:v>
                </c:pt>
                <c:pt idx="177">
                  <c:v>4.922E-2</c:v>
                </c:pt>
                <c:pt idx="178">
                  <c:v>2.4380000000000001E-3</c:v>
                </c:pt>
                <c:pt idx="179">
                  <c:v>-1.9009999999999999E-2</c:v>
                </c:pt>
                <c:pt idx="180">
                  <c:v>-3.0740000000000003E-2</c:v>
                </c:pt>
                <c:pt idx="181">
                  <c:v>-3.7870000000000008E-2</c:v>
                </c:pt>
                <c:pt idx="182">
                  <c:v>-4.2700000000000009E-2</c:v>
                </c:pt>
                <c:pt idx="183">
                  <c:v>-4.5969999999999997E-2</c:v>
                </c:pt>
                <c:pt idx="184">
                  <c:v>-4.82E-2</c:v>
                </c:pt>
                <c:pt idx="185">
                  <c:v>-4.9390000000000017E-2</c:v>
                </c:pt>
                <c:pt idx="186">
                  <c:v>-4.9770000000000009E-2</c:v>
                </c:pt>
                <c:pt idx="187">
                  <c:v>-4.8800000000000003E-2</c:v>
                </c:pt>
                <c:pt idx="188">
                  <c:v>-4.6190000000000002E-2</c:v>
                </c:pt>
                <c:pt idx="189">
                  <c:v>-4.165E-2</c:v>
                </c:pt>
                <c:pt idx="190">
                  <c:v>-3.509000000000001E-2</c:v>
                </c:pt>
                <c:pt idx="191">
                  <c:v>-2.699E-2</c:v>
                </c:pt>
                <c:pt idx="192">
                  <c:v>-1.8120000000000004E-2</c:v>
                </c:pt>
                <c:pt idx="193">
                  <c:v>-8.9050000000000032E-3</c:v>
                </c:pt>
                <c:pt idx="194">
                  <c:v>2.2920000000000004E-4</c:v>
                </c:pt>
              </c:numCache>
            </c:numRef>
          </c:yVal>
          <c:smooth val="1"/>
        </c:ser>
        <c:ser>
          <c:idx val="1"/>
          <c:order val="1"/>
          <c:tx>
            <c:v>Nitrate Precursor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'[YAG Acetate precursor.xlsx]Sheet1'!$A$4:$A$196</c:f>
              <c:numCache>
                <c:formatCode>General</c:formatCode>
                <c:ptCount val="193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  <c:pt idx="5">
                  <c:v>55</c:v>
                </c:pt>
                <c:pt idx="6">
                  <c:v>60</c:v>
                </c:pt>
                <c:pt idx="7">
                  <c:v>65</c:v>
                </c:pt>
                <c:pt idx="8">
                  <c:v>70</c:v>
                </c:pt>
                <c:pt idx="9">
                  <c:v>75</c:v>
                </c:pt>
                <c:pt idx="10">
                  <c:v>80</c:v>
                </c:pt>
                <c:pt idx="11">
                  <c:v>85</c:v>
                </c:pt>
                <c:pt idx="12">
                  <c:v>90</c:v>
                </c:pt>
                <c:pt idx="13">
                  <c:v>95</c:v>
                </c:pt>
                <c:pt idx="14">
                  <c:v>100</c:v>
                </c:pt>
                <c:pt idx="15">
                  <c:v>105</c:v>
                </c:pt>
                <c:pt idx="16">
                  <c:v>110</c:v>
                </c:pt>
                <c:pt idx="17">
                  <c:v>115</c:v>
                </c:pt>
                <c:pt idx="18">
                  <c:v>120</c:v>
                </c:pt>
                <c:pt idx="19">
                  <c:v>125</c:v>
                </c:pt>
                <c:pt idx="20">
                  <c:v>130</c:v>
                </c:pt>
                <c:pt idx="21">
                  <c:v>135</c:v>
                </c:pt>
                <c:pt idx="22">
                  <c:v>140</c:v>
                </c:pt>
                <c:pt idx="23">
                  <c:v>145</c:v>
                </c:pt>
                <c:pt idx="24">
                  <c:v>150</c:v>
                </c:pt>
                <c:pt idx="25">
                  <c:v>155</c:v>
                </c:pt>
                <c:pt idx="26">
                  <c:v>160</c:v>
                </c:pt>
                <c:pt idx="27">
                  <c:v>165</c:v>
                </c:pt>
                <c:pt idx="28">
                  <c:v>170</c:v>
                </c:pt>
                <c:pt idx="29">
                  <c:v>175</c:v>
                </c:pt>
                <c:pt idx="30">
                  <c:v>180</c:v>
                </c:pt>
                <c:pt idx="31">
                  <c:v>185</c:v>
                </c:pt>
                <c:pt idx="32">
                  <c:v>190</c:v>
                </c:pt>
                <c:pt idx="33">
                  <c:v>195</c:v>
                </c:pt>
                <c:pt idx="34">
                  <c:v>200</c:v>
                </c:pt>
                <c:pt idx="35">
                  <c:v>205</c:v>
                </c:pt>
                <c:pt idx="36">
                  <c:v>210</c:v>
                </c:pt>
                <c:pt idx="37">
                  <c:v>215</c:v>
                </c:pt>
                <c:pt idx="38">
                  <c:v>220</c:v>
                </c:pt>
                <c:pt idx="39">
                  <c:v>225</c:v>
                </c:pt>
                <c:pt idx="40">
                  <c:v>230</c:v>
                </c:pt>
                <c:pt idx="41">
                  <c:v>235</c:v>
                </c:pt>
                <c:pt idx="42">
                  <c:v>240</c:v>
                </c:pt>
                <c:pt idx="43">
                  <c:v>245</c:v>
                </c:pt>
                <c:pt idx="44">
                  <c:v>250</c:v>
                </c:pt>
                <c:pt idx="45">
                  <c:v>255</c:v>
                </c:pt>
                <c:pt idx="46">
                  <c:v>260</c:v>
                </c:pt>
                <c:pt idx="47">
                  <c:v>265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285</c:v>
                </c:pt>
                <c:pt idx="52">
                  <c:v>290</c:v>
                </c:pt>
                <c:pt idx="53">
                  <c:v>295</c:v>
                </c:pt>
                <c:pt idx="54">
                  <c:v>300</c:v>
                </c:pt>
                <c:pt idx="55">
                  <c:v>305</c:v>
                </c:pt>
                <c:pt idx="56">
                  <c:v>310</c:v>
                </c:pt>
                <c:pt idx="57">
                  <c:v>315</c:v>
                </c:pt>
                <c:pt idx="58">
                  <c:v>320</c:v>
                </c:pt>
                <c:pt idx="59">
                  <c:v>325</c:v>
                </c:pt>
                <c:pt idx="60">
                  <c:v>330</c:v>
                </c:pt>
                <c:pt idx="61">
                  <c:v>335</c:v>
                </c:pt>
                <c:pt idx="62">
                  <c:v>340</c:v>
                </c:pt>
                <c:pt idx="63">
                  <c:v>345</c:v>
                </c:pt>
                <c:pt idx="64">
                  <c:v>350</c:v>
                </c:pt>
                <c:pt idx="65">
                  <c:v>355</c:v>
                </c:pt>
                <c:pt idx="66">
                  <c:v>360</c:v>
                </c:pt>
                <c:pt idx="67">
                  <c:v>365</c:v>
                </c:pt>
                <c:pt idx="68">
                  <c:v>370</c:v>
                </c:pt>
                <c:pt idx="69">
                  <c:v>375</c:v>
                </c:pt>
                <c:pt idx="70">
                  <c:v>380</c:v>
                </c:pt>
                <c:pt idx="71">
                  <c:v>385</c:v>
                </c:pt>
                <c:pt idx="72">
                  <c:v>390</c:v>
                </c:pt>
                <c:pt idx="73">
                  <c:v>395</c:v>
                </c:pt>
                <c:pt idx="74">
                  <c:v>400</c:v>
                </c:pt>
                <c:pt idx="75">
                  <c:v>405</c:v>
                </c:pt>
                <c:pt idx="76">
                  <c:v>410</c:v>
                </c:pt>
                <c:pt idx="77">
                  <c:v>415</c:v>
                </c:pt>
                <c:pt idx="78">
                  <c:v>420</c:v>
                </c:pt>
                <c:pt idx="79">
                  <c:v>425</c:v>
                </c:pt>
                <c:pt idx="80">
                  <c:v>430</c:v>
                </c:pt>
                <c:pt idx="81">
                  <c:v>435</c:v>
                </c:pt>
                <c:pt idx="82">
                  <c:v>440</c:v>
                </c:pt>
                <c:pt idx="83">
                  <c:v>445</c:v>
                </c:pt>
                <c:pt idx="84">
                  <c:v>450</c:v>
                </c:pt>
                <c:pt idx="85">
                  <c:v>455</c:v>
                </c:pt>
                <c:pt idx="86">
                  <c:v>460</c:v>
                </c:pt>
                <c:pt idx="87">
                  <c:v>465</c:v>
                </c:pt>
                <c:pt idx="88">
                  <c:v>470</c:v>
                </c:pt>
                <c:pt idx="89">
                  <c:v>475</c:v>
                </c:pt>
                <c:pt idx="90">
                  <c:v>480</c:v>
                </c:pt>
                <c:pt idx="91">
                  <c:v>485</c:v>
                </c:pt>
                <c:pt idx="92">
                  <c:v>490</c:v>
                </c:pt>
                <c:pt idx="93">
                  <c:v>495</c:v>
                </c:pt>
                <c:pt idx="94">
                  <c:v>500</c:v>
                </c:pt>
                <c:pt idx="95">
                  <c:v>505</c:v>
                </c:pt>
                <c:pt idx="96">
                  <c:v>510</c:v>
                </c:pt>
                <c:pt idx="97">
                  <c:v>515</c:v>
                </c:pt>
                <c:pt idx="98">
                  <c:v>520</c:v>
                </c:pt>
                <c:pt idx="99">
                  <c:v>525</c:v>
                </c:pt>
                <c:pt idx="100">
                  <c:v>530</c:v>
                </c:pt>
                <c:pt idx="101">
                  <c:v>535</c:v>
                </c:pt>
                <c:pt idx="102">
                  <c:v>540</c:v>
                </c:pt>
                <c:pt idx="103">
                  <c:v>545</c:v>
                </c:pt>
                <c:pt idx="104">
                  <c:v>550</c:v>
                </c:pt>
                <c:pt idx="105">
                  <c:v>555</c:v>
                </c:pt>
                <c:pt idx="106">
                  <c:v>560</c:v>
                </c:pt>
                <c:pt idx="107">
                  <c:v>565</c:v>
                </c:pt>
                <c:pt idx="108">
                  <c:v>570</c:v>
                </c:pt>
                <c:pt idx="109">
                  <c:v>575</c:v>
                </c:pt>
                <c:pt idx="110">
                  <c:v>580</c:v>
                </c:pt>
                <c:pt idx="111">
                  <c:v>585</c:v>
                </c:pt>
                <c:pt idx="112">
                  <c:v>590</c:v>
                </c:pt>
                <c:pt idx="113">
                  <c:v>595</c:v>
                </c:pt>
                <c:pt idx="114">
                  <c:v>600</c:v>
                </c:pt>
                <c:pt idx="115">
                  <c:v>605</c:v>
                </c:pt>
                <c:pt idx="116">
                  <c:v>610</c:v>
                </c:pt>
                <c:pt idx="117">
                  <c:v>615</c:v>
                </c:pt>
                <c:pt idx="118">
                  <c:v>620</c:v>
                </c:pt>
                <c:pt idx="119">
                  <c:v>625</c:v>
                </c:pt>
                <c:pt idx="120">
                  <c:v>630</c:v>
                </c:pt>
                <c:pt idx="121">
                  <c:v>635</c:v>
                </c:pt>
                <c:pt idx="122">
                  <c:v>640</c:v>
                </c:pt>
                <c:pt idx="123">
                  <c:v>645</c:v>
                </c:pt>
                <c:pt idx="124">
                  <c:v>650</c:v>
                </c:pt>
                <c:pt idx="125">
                  <c:v>655</c:v>
                </c:pt>
                <c:pt idx="126">
                  <c:v>660</c:v>
                </c:pt>
                <c:pt idx="127">
                  <c:v>665</c:v>
                </c:pt>
                <c:pt idx="128">
                  <c:v>670</c:v>
                </c:pt>
                <c:pt idx="129">
                  <c:v>675</c:v>
                </c:pt>
                <c:pt idx="130">
                  <c:v>680</c:v>
                </c:pt>
                <c:pt idx="131">
                  <c:v>685</c:v>
                </c:pt>
                <c:pt idx="132">
                  <c:v>690</c:v>
                </c:pt>
                <c:pt idx="133">
                  <c:v>695</c:v>
                </c:pt>
                <c:pt idx="134">
                  <c:v>700</c:v>
                </c:pt>
                <c:pt idx="135">
                  <c:v>705</c:v>
                </c:pt>
                <c:pt idx="136">
                  <c:v>710</c:v>
                </c:pt>
                <c:pt idx="137">
                  <c:v>715</c:v>
                </c:pt>
                <c:pt idx="138">
                  <c:v>720</c:v>
                </c:pt>
                <c:pt idx="139">
                  <c:v>725</c:v>
                </c:pt>
                <c:pt idx="140">
                  <c:v>730</c:v>
                </c:pt>
                <c:pt idx="141">
                  <c:v>735</c:v>
                </c:pt>
                <c:pt idx="142">
                  <c:v>740</c:v>
                </c:pt>
                <c:pt idx="143">
                  <c:v>745</c:v>
                </c:pt>
                <c:pt idx="144">
                  <c:v>750</c:v>
                </c:pt>
                <c:pt idx="145">
                  <c:v>755</c:v>
                </c:pt>
                <c:pt idx="146">
                  <c:v>760</c:v>
                </c:pt>
                <c:pt idx="147">
                  <c:v>765</c:v>
                </c:pt>
                <c:pt idx="148">
                  <c:v>770</c:v>
                </c:pt>
                <c:pt idx="149">
                  <c:v>775</c:v>
                </c:pt>
                <c:pt idx="150">
                  <c:v>780</c:v>
                </c:pt>
                <c:pt idx="151">
                  <c:v>785</c:v>
                </c:pt>
                <c:pt idx="152">
                  <c:v>790</c:v>
                </c:pt>
                <c:pt idx="153">
                  <c:v>795</c:v>
                </c:pt>
                <c:pt idx="154">
                  <c:v>800</c:v>
                </c:pt>
                <c:pt idx="155">
                  <c:v>805</c:v>
                </c:pt>
                <c:pt idx="156">
                  <c:v>810</c:v>
                </c:pt>
                <c:pt idx="157">
                  <c:v>815</c:v>
                </c:pt>
                <c:pt idx="158">
                  <c:v>820</c:v>
                </c:pt>
                <c:pt idx="159">
                  <c:v>825</c:v>
                </c:pt>
                <c:pt idx="160">
                  <c:v>830</c:v>
                </c:pt>
                <c:pt idx="161">
                  <c:v>835</c:v>
                </c:pt>
                <c:pt idx="162">
                  <c:v>840</c:v>
                </c:pt>
                <c:pt idx="163">
                  <c:v>845</c:v>
                </c:pt>
                <c:pt idx="164">
                  <c:v>850</c:v>
                </c:pt>
                <c:pt idx="165">
                  <c:v>855</c:v>
                </c:pt>
                <c:pt idx="166">
                  <c:v>860</c:v>
                </c:pt>
                <c:pt idx="167">
                  <c:v>865</c:v>
                </c:pt>
                <c:pt idx="168">
                  <c:v>870</c:v>
                </c:pt>
                <c:pt idx="169">
                  <c:v>875</c:v>
                </c:pt>
                <c:pt idx="170">
                  <c:v>880</c:v>
                </c:pt>
                <c:pt idx="171">
                  <c:v>885</c:v>
                </c:pt>
                <c:pt idx="172">
                  <c:v>890</c:v>
                </c:pt>
                <c:pt idx="173">
                  <c:v>895</c:v>
                </c:pt>
                <c:pt idx="174">
                  <c:v>900</c:v>
                </c:pt>
                <c:pt idx="175">
                  <c:v>905</c:v>
                </c:pt>
                <c:pt idx="176">
                  <c:v>910</c:v>
                </c:pt>
                <c:pt idx="177">
                  <c:v>915</c:v>
                </c:pt>
                <c:pt idx="178">
                  <c:v>920</c:v>
                </c:pt>
                <c:pt idx="179">
                  <c:v>925</c:v>
                </c:pt>
                <c:pt idx="180">
                  <c:v>930</c:v>
                </c:pt>
                <c:pt idx="181">
                  <c:v>935</c:v>
                </c:pt>
                <c:pt idx="182">
                  <c:v>940</c:v>
                </c:pt>
                <c:pt idx="183">
                  <c:v>945</c:v>
                </c:pt>
                <c:pt idx="184">
                  <c:v>950</c:v>
                </c:pt>
                <c:pt idx="185">
                  <c:v>955</c:v>
                </c:pt>
                <c:pt idx="186">
                  <c:v>960</c:v>
                </c:pt>
                <c:pt idx="187">
                  <c:v>965</c:v>
                </c:pt>
                <c:pt idx="188">
                  <c:v>970</c:v>
                </c:pt>
                <c:pt idx="189">
                  <c:v>975</c:v>
                </c:pt>
                <c:pt idx="190">
                  <c:v>980</c:v>
                </c:pt>
                <c:pt idx="191">
                  <c:v>985</c:v>
                </c:pt>
                <c:pt idx="192">
                  <c:v>990</c:v>
                </c:pt>
              </c:numCache>
            </c:numRef>
          </c:xVal>
          <c:yVal>
            <c:numRef>
              <c:f>'[YAG Acetate precursor.xlsx]Sheet1'!$F$4:$F$196</c:f>
              <c:numCache>
                <c:formatCode>General</c:formatCode>
                <c:ptCount val="193"/>
                <c:pt idx="0">
                  <c:v>4.4470000000000004E-3</c:v>
                </c:pt>
                <c:pt idx="1">
                  <c:v>-3.2640000000000009E-2</c:v>
                </c:pt>
                <c:pt idx="2">
                  <c:v>-6.585000000000002E-2</c:v>
                </c:pt>
                <c:pt idx="3">
                  <c:v>-9.2560000000000017E-2</c:v>
                </c:pt>
                <c:pt idx="4">
                  <c:v>-0.1118</c:v>
                </c:pt>
                <c:pt idx="5">
                  <c:v>-0.125</c:v>
                </c:pt>
                <c:pt idx="6">
                  <c:v>-0.13639999999999999</c:v>
                </c:pt>
                <c:pt idx="7">
                  <c:v>-0.14920000000000003</c:v>
                </c:pt>
                <c:pt idx="8">
                  <c:v>-0.16350000000000001</c:v>
                </c:pt>
                <c:pt idx="9">
                  <c:v>-0.17840000000000003</c:v>
                </c:pt>
                <c:pt idx="10">
                  <c:v>-0.1925</c:v>
                </c:pt>
                <c:pt idx="11">
                  <c:v>-0.20480000000000001</c:v>
                </c:pt>
                <c:pt idx="12">
                  <c:v>-0.21480000000000002</c:v>
                </c:pt>
                <c:pt idx="13">
                  <c:v>-0.2228</c:v>
                </c:pt>
                <c:pt idx="14">
                  <c:v>-0.22919999999999999</c:v>
                </c:pt>
                <c:pt idx="15">
                  <c:v>-0.23490000000000003</c:v>
                </c:pt>
                <c:pt idx="16">
                  <c:v>-0.24030000000000001</c:v>
                </c:pt>
                <c:pt idx="17">
                  <c:v>-0.24590000000000004</c:v>
                </c:pt>
                <c:pt idx="18">
                  <c:v>-0.25260000000000005</c:v>
                </c:pt>
                <c:pt idx="19">
                  <c:v>-0.26100000000000001</c:v>
                </c:pt>
                <c:pt idx="20">
                  <c:v>-0.26990000000000003</c:v>
                </c:pt>
                <c:pt idx="21">
                  <c:v>-0.27930000000000005</c:v>
                </c:pt>
                <c:pt idx="22">
                  <c:v>-0.29030000000000006</c:v>
                </c:pt>
                <c:pt idx="23">
                  <c:v>-0.30440000000000006</c:v>
                </c:pt>
                <c:pt idx="24">
                  <c:v>-0.32330000000000003</c:v>
                </c:pt>
                <c:pt idx="25">
                  <c:v>-0.3494000000000001</c:v>
                </c:pt>
                <c:pt idx="26">
                  <c:v>-0.39530000000000004</c:v>
                </c:pt>
                <c:pt idx="27">
                  <c:v>-0.4784000000000001</c:v>
                </c:pt>
                <c:pt idx="28">
                  <c:v>-0.60400000000000009</c:v>
                </c:pt>
                <c:pt idx="29">
                  <c:v>-0.71719999999999995</c:v>
                </c:pt>
                <c:pt idx="30">
                  <c:v>-0.74790000000000012</c:v>
                </c:pt>
                <c:pt idx="31">
                  <c:v>-0.70940000000000003</c:v>
                </c:pt>
                <c:pt idx="32">
                  <c:v>-0.64180000000000015</c:v>
                </c:pt>
                <c:pt idx="33">
                  <c:v>-0.57640000000000002</c:v>
                </c:pt>
                <c:pt idx="34">
                  <c:v>-0.52170000000000005</c:v>
                </c:pt>
                <c:pt idx="35">
                  <c:v>-0.47980000000000006</c:v>
                </c:pt>
                <c:pt idx="36">
                  <c:v>-0.44240000000000002</c:v>
                </c:pt>
                <c:pt idx="37">
                  <c:v>-0.39790000000000009</c:v>
                </c:pt>
                <c:pt idx="38">
                  <c:v>-0.33490000000000009</c:v>
                </c:pt>
                <c:pt idx="39">
                  <c:v>-0.2762</c:v>
                </c:pt>
                <c:pt idx="40">
                  <c:v>-0.22570000000000001</c:v>
                </c:pt>
                <c:pt idx="41">
                  <c:v>-0.18100000000000002</c:v>
                </c:pt>
                <c:pt idx="42">
                  <c:v>-0.14190000000000003</c:v>
                </c:pt>
                <c:pt idx="43">
                  <c:v>-0.10890000000000001</c:v>
                </c:pt>
                <c:pt idx="44">
                  <c:v>-9.5470000000000041E-2</c:v>
                </c:pt>
                <c:pt idx="45">
                  <c:v>-0.128</c:v>
                </c:pt>
                <c:pt idx="46">
                  <c:v>-0.17050000000000001</c:v>
                </c:pt>
                <c:pt idx="47">
                  <c:v>-0.1943</c:v>
                </c:pt>
                <c:pt idx="48">
                  <c:v>-0.25669999999999998</c:v>
                </c:pt>
                <c:pt idx="49">
                  <c:v>-0.33450000000000008</c:v>
                </c:pt>
                <c:pt idx="50">
                  <c:v>-0.39390000000000008</c:v>
                </c:pt>
                <c:pt idx="51">
                  <c:v>-0.41840000000000011</c:v>
                </c:pt>
                <c:pt idx="52">
                  <c:v>-0.41300000000000003</c:v>
                </c:pt>
                <c:pt idx="53">
                  <c:v>-0.39280000000000004</c:v>
                </c:pt>
                <c:pt idx="54">
                  <c:v>-0.37120000000000003</c:v>
                </c:pt>
                <c:pt idx="55">
                  <c:v>-0.35330000000000006</c:v>
                </c:pt>
                <c:pt idx="56">
                  <c:v>-0.34</c:v>
                </c:pt>
                <c:pt idx="57">
                  <c:v>-0.33000000000000007</c:v>
                </c:pt>
                <c:pt idx="58">
                  <c:v>-0.32260000000000005</c:v>
                </c:pt>
                <c:pt idx="59">
                  <c:v>-0.31750000000000006</c:v>
                </c:pt>
                <c:pt idx="60">
                  <c:v>-0.31440000000000007</c:v>
                </c:pt>
                <c:pt idx="61">
                  <c:v>-0.3146000000000001</c:v>
                </c:pt>
                <c:pt idx="62">
                  <c:v>-0.31960000000000005</c:v>
                </c:pt>
                <c:pt idx="63">
                  <c:v>-0.33280000000000004</c:v>
                </c:pt>
                <c:pt idx="64">
                  <c:v>-0.35600000000000004</c:v>
                </c:pt>
                <c:pt idx="65">
                  <c:v>-0.38600000000000007</c:v>
                </c:pt>
                <c:pt idx="66">
                  <c:v>-0.40790000000000004</c:v>
                </c:pt>
                <c:pt idx="67">
                  <c:v>-0.40740000000000004</c:v>
                </c:pt>
                <c:pt idx="68">
                  <c:v>-0.38020000000000004</c:v>
                </c:pt>
                <c:pt idx="69">
                  <c:v>-0.33640000000000009</c:v>
                </c:pt>
                <c:pt idx="70">
                  <c:v>-0.29490000000000005</c:v>
                </c:pt>
                <c:pt idx="71">
                  <c:v>-0.2666</c:v>
                </c:pt>
                <c:pt idx="72">
                  <c:v>-0.25080000000000002</c:v>
                </c:pt>
                <c:pt idx="73">
                  <c:v>-0.24510000000000001</c:v>
                </c:pt>
                <c:pt idx="74">
                  <c:v>-0.24610000000000001</c:v>
                </c:pt>
                <c:pt idx="75">
                  <c:v>-0.25210000000000005</c:v>
                </c:pt>
                <c:pt idx="76">
                  <c:v>-0.26220000000000004</c:v>
                </c:pt>
                <c:pt idx="77">
                  <c:v>-0.27290000000000003</c:v>
                </c:pt>
                <c:pt idx="78">
                  <c:v>-0.28170000000000001</c:v>
                </c:pt>
                <c:pt idx="79">
                  <c:v>-0.28550000000000003</c:v>
                </c:pt>
                <c:pt idx="80">
                  <c:v>-0.28370000000000001</c:v>
                </c:pt>
                <c:pt idx="81">
                  <c:v>-0.27680000000000005</c:v>
                </c:pt>
                <c:pt idx="82">
                  <c:v>-0.26690000000000008</c:v>
                </c:pt>
                <c:pt idx="83">
                  <c:v>-0.25569999999999998</c:v>
                </c:pt>
                <c:pt idx="84">
                  <c:v>-0.24420000000000003</c:v>
                </c:pt>
                <c:pt idx="85">
                  <c:v>-0.23369999999999999</c:v>
                </c:pt>
                <c:pt idx="86">
                  <c:v>-0.22450000000000001</c:v>
                </c:pt>
                <c:pt idx="87">
                  <c:v>-0.21630000000000002</c:v>
                </c:pt>
                <c:pt idx="88">
                  <c:v>-0.20920000000000002</c:v>
                </c:pt>
                <c:pt idx="89">
                  <c:v>-0.20300000000000001</c:v>
                </c:pt>
                <c:pt idx="90">
                  <c:v>-0.19839999999999999</c:v>
                </c:pt>
                <c:pt idx="91">
                  <c:v>-0.1953</c:v>
                </c:pt>
                <c:pt idx="92">
                  <c:v>-0.193</c:v>
                </c:pt>
                <c:pt idx="93">
                  <c:v>-0.1913</c:v>
                </c:pt>
                <c:pt idx="94">
                  <c:v>-0.1903</c:v>
                </c:pt>
                <c:pt idx="95">
                  <c:v>-0.18940000000000004</c:v>
                </c:pt>
                <c:pt idx="96">
                  <c:v>-0.18910000000000002</c:v>
                </c:pt>
                <c:pt idx="97">
                  <c:v>-0.18890000000000004</c:v>
                </c:pt>
                <c:pt idx="98">
                  <c:v>-0.18880000000000002</c:v>
                </c:pt>
                <c:pt idx="99">
                  <c:v>-0.18880000000000002</c:v>
                </c:pt>
                <c:pt idx="100">
                  <c:v>-0.18870000000000003</c:v>
                </c:pt>
                <c:pt idx="101">
                  <c:v>-0.18870000000000003</c:v>
                </c:pt>
                <c:pt idx="102">
                  <c:v>-0.18860000000000002</c:v>
                </c:pt>
                <c:pt idx="103">
                  <c:v>-0.18810000000000002</c:v>
                </c:pt>
                <c:pt idx="104">
                  <c:v>-0.18790000000000004</c:v>
                </c:pt>
                <c:pt idx="105">
                  <c:v>-0.18730000000000002</c:v>
                </c:pt>
                <c:pt idx="106">
                  <c:v>-0.18700000000000003</c:v>
                </c:pt>
                <c:pt idx="107">
                  <c:v>-0.18640000000000004</c:v>
                </c:pt>
                <c:pt idx="108">
                  <c:v>-0.18590000000000004</c:v>
                </c:pt>
                <c:pt idx="109">
                  <c:v>-0.18520000000000003</c:v>
                </c:pt>
                <c:pt idx="110">
                  <c:v>-0.18510000000000001</c:v>
                </c:pt>
                <c:pt idx="111">
                  <c:v>-0.18490000000000004</c:v>
                </c:pt>
                <c:pt idx="112">
                  <c:v>-0.18530000000000002</c:v>
                </c:pt>
                <c:pt idx="113">
                  <c:v>-0.18610000000000002</c:v>
                </c:pt>
                <c:pt idx="114">
                  <c:v>-0.18700000000000003</c:v>
                </c:pt>
                <c:pt idx="115">
                  <c:v>-0.18870000000000003</c:v>
                </c:pt>
                <c:pt idx="116">
                  <c:v>-0.1903</c:v>
                </c:pt>
                <c:pt idx="117">
                  <c:v>-0.19239999999999999</c:v>
                </c:pt>
                <c:pt idx="118">
                  <c:v>-0.19439999999999999</c:v>
                </c:pt>
                <c:pt idx="119">
                  <c:v>-0.19689999999999999</c:v>
                </c:pt>
                <c:pt idx="120">
                  <c:v>-0.1991</c:v>
                </c:pt>
                <c:pt idx="121">
                  <c:v>-0.2011</c:v>
                </c:pt>
                <c:pt idx="122">
                  <c:v>-0.20290000000000002</c:v>
                </c:pt>
                <c:pt idx="123">
                  <c:v>-0.20500000000000002</c:v>
                </c:pt>
                <c:pt idx="124">
                  <c:v>-0.20660000000000001</c:v>
                </c:pt>
                <c:pt idx="125">
                  <c:v>-0.20840000000000003</c:v>
                </c:pt>
                <c:pt idx="126">
                  <c:v>-0.21000000000000002</c:v>
                </c:pt>
                <c:pt idx="127">
                  <c:v>-0.21190000000000003</c:v>
                </c:pt>
                <c:pt idx="128">
                  <c:v>-0.21330000000000002</c:v>
                </c:pt>
                <c:pt idx="129">
                  <c:v>-0.21450000000000002</c:v>
                </c:pt>
                <c:pt idx="130">
                  <c:v>-0.21570000000000003</c:v>
                </c:pt>
                <c:pt idx="131">
                  <c:v>-0.21670000000000003</c:v>
                </c:pt>
                <c:pt idx="132">
                  <c:v>-0.21740000000000004</c:v>
                </c:pt>
                <c:pt idx="133">
                  <c:v>-0.21810000000000002</c:v>
                </c:pt>
                <c:pt idx="134">
                  <c:v>-0.21850000000000003</c:v>
                </c:pt>
                <c:pt idx="135">
                  <c:v>-0.21930000000000002</c:v>
                </c:pt>
                <c:pt idx="136">
                  <c:v>-0.21990000000000004</c:v>
                </c:pt>
                <c:pt idx="137">
                  <c:v>-0.22</c:v>
                </c:pt>
                <c:pt idx="138">
                  <c:v>-0.21990000000000004</c:v>
                </c:pt>
                <c:pt idx="139">
                  <c:v>-0.21940000000000004</c:v>
                </c:pt>
                <c:pt idx="140">
                  <c:v>-0.21920000000000003</c:v>
                </c:pt>
                <c:pt idx="141">
                  <c:v>-0.21830000000000002</c:v>
                </c:pt>
                <c:pt idx="142">
                  <c:v>-0.21780000000000002</c:v>
                </c:pt>
                <c:pt idx="143">
                  <c:v>-0.21690000000000004</c:v>
                </c:pt>
                <c:pt idx="144">
                  <c:v>-0.21600000000000003</c:v>
                </c:pt>
                <c:pt idx="145">
                  <c:v>-0.21500000000000002</c:v>
                </c:pt>
                <c:pt idx="146">
                  <c:v>-0.21430000000000002</c:v>
                </c:pt>
                <c:pt idx="147">
                  <c:v>-0.21410000000000001</c:v>
                </c:pt>
                <c:pt idx="148">
                  <c:v>-0.21380000000000002</c:v>
                </c:pt>
                <c:pt idx="149">
                  <c:v>-0.21300000000000002</c:v>
                </c:pt>
                <c:pt idx="150">
                  <c:v>-0.21260000000000001</c:v>
                </c:pt>
                <c:pt idx="151">
                  <c:v>-0.21200000000000002</c:v>
                </c:pt>
                <c:pt idx="152">
                  <c:v>-0.21130000000000002</c:v>
                </c:pt>
                <c:pt idx="153">
                  <c:v>-0.21020000000000003</c:v>
                </c:pt>
                <c:pt idx="154">
                  <c:v>-0.20930000000000001</c:v>
                </c:pt>
                <c:pt idx="155">
                  <c:v>-0.20830000000000001</c:v>
                </c:pt>
                <c:pt idx="156">
                  <c:v>-0.20640000000000003</c:v>
                </c:pt>
                <c:pt idx="157">
                  <c:v>-0.20490000000000003</c:v>
                </c:pt>
                <c:pt idx="158">
                  <c:v>-0.20250000000000001</c:v>
                </c:pt>
                <c:pt idx="159">
                  <c:v>-0.20039999999999999</c:v>
                </c:pt>
                <c:pt idx="160">
                  <c:v>-0.19789999999999999</c:v>
                </c:pt>
                <c:pt idx="161">
                  <c:v>-0.1956</c:v>
                </c:pt>
                <c:pt idx="162">
                  <c:v>-0.19270000000000001</c:v>
                </c:pt>
                <c:pt idx="163">
                  <c:v>-0.19</c:v>
                </c:pt>
                <c:pt idx="164">
                  <c:v>-0.18680000000000002</c:v>
                </c:pt>
                <c:pt idx="165">
                  <c:v>-0.18320000000000003</c:v>
                </c:pt>
                <c:pt idx="166">
                  <c:v>-0.17920000000000003</c:v>
                </c:pt>
                <c:pt idx="167">
                  <c:v>-0.17530000000000001</c:v>
                </c:pt>
                <c:pt idx="168">
                  <c:v>-0.17</c:v>
                </c:pt>
                <c:pt idx="169">
                  <c:v>-0.1668</c:v>
                </c:pt>
                <c:pt idx="170">
                  <c:v>-0.16339999999999999</c:v>
                </c:pt>
                <c:pt idx="171">
                  <c:v>-0.161</c:v>
                </c:pt>
                <c:pt idx="172">
                  <c:v>-0.15960000000000002</c:v>
                </c:pt>
                <c:pt idx="173">
                  <c:v>-0.1615</c:v>
                </c:pt>
                <c:pt idx="174">
                  <c:v>-0.1658</c:v>
                </c:pt>
                <c:pt idx="175">
                  <c:v>-0.17390000000000003</c:v>
                </c:pt>
                <c:pt idx="176">
                  <c:v>-0.18230000000000002</c:v>
                </c:pt>
                <c:pt idx="177">
                  <c:v>-0.17940000000000003</c:v>
                </c:pt>
                <c:pt idx="178">
                  <c:v>-7.6999999999999999E-2</c:v>
                </c:pt>
                <c:pt idx="179">
                  <c:v>0.30310000000000004</c:v>
                </c:pt>
                <c:pt idx="180">
                  <c:v>0.65650000000000008</c:v>
                </c:pt>
                <c:pt idx="181">
                  <c:v>0.2661</c:v>
                </c:pt>
                <c:pt idx="182">
                  <c:v>7.3340000000000002E-2</c:v>
                </c:pt>
                <c:pt idx="183">
                  <c:v>-2.4469999999999999E-2</c:v>
                </c:pt>
                <c:pt idx="184">
                  <c:v>-8.185000000000002E-2</c:v>
                </c:pt>
                <c:pt idx="185">
                  <c:v>-0.1134</c:v>
                </c:pt>
                <c:pt idx="186">
                  <c:v>-0.1308</c:v>
                </c:pt>
                <c:pt idx="187">
                  <c:v>-0.14140000000000003</c:v>
                </c:pt>
                <c:pt idx="188">
                  <c:v>-0.14800000000000002</c:v>
                </c:pt>
                <c:pt idx="189">
                  <c:v>-0.15290000000000004</c:v>
                </c:pt>
                <c:pt idx="190">
                  <c:v>-0.15580000000000002</c:v>
                </c:pt>
                <c:pt idx="191">
                  <c:v>-0.15840000000000004</c:v>
                </c:pt>
                <c:pt idx="192">
                  <c:v>-0.16059999999999999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140472"/>
        <c:axId val="185140864"/>
      </c:scatterChart>
      <c:valAx>
        <c:axId val="18514047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+mn-lt"/>
                  </a:defRPr>
                </a:pPr>
                <a:r>
                  <a:rPr lang="en-US" sz="1000">
                    <a:latin typeface="+mn-lt"/>
                  </a:rPr>
                  <a:t>Temperature (</a:t>
                </a:r>
                <a:r>
                  <a:rPr lang="en-US" sz="1000">
                    <a:latin typeface="+mn-lt"/>
                    <a:cs typeface="Times New Roman"/>
                  </a:rPr>
                  <a:t>˚C)</a:t>
                </a:r>
                <a:endParaRPr lang="en-US" sz="1000">
                  <a:latin typeface="+mn-lt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140864"/>
        <c:crossesAt val="-1"/>
        <c:crossBetween val="midCat"/>
        <c:majorUnit val="200"/>
      </c:valAx>
      <c:valAx>
        <c:axId val="185140864"/>
        <c:scaling>
          <c:orientation val="minMax"/>
          <c:max val="1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Heat flow (W/g)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140472"/>
        <c:crossesAt val="-1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0233517060367461"/>
          <c:y val="0.22502908348577638"/>
          <c:w val="0.41711627296587939"/>
          <c:h val="0.2302463871053010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31430446194226"/>
          <c:y val="5.1400554097404488E-2"/>
          <c:w val="0.78955099362579662"/>
          <c:h val="0.79664074227114556"/>
        </c:manualLayout>
      </c:layout>
      <c:scatterChart>
        <c:scatterStyle val="smoothMarker"/>
        <c:varyColors val="0"/>
        <c:ser>
          <c:idx val="0"/>
          <c:order val="0"/>
          <c:tx>
            <c:v>Deposition Efficiency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Sheet1!$B$5:$B$9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25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Sheet1!$C$5:$C$9</c:f>
              <c:numCache>
                <c:formatCode>General</c:formatCode>
                <c:ptCount val="5"/>
                <c:pt idx="0">
                  <c:v>23.6</c:v>
                </c:pt>
                <c:pt idx="1">
                  <c:v>26.1</c:v>
                </c:pt>
                <c:pt idx="2">
                  <c:v>25.6</c:v>
                </c:pt>
                <c:pt idx="3">
                  <c:v>26.75</c:v>
                </c:pt>
                <c:pt idx="4">
                  <c:v>32.300000000000011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141648"/>
        <c:axId val="185142040"/>
      </c:scatterChart>
      <c:scatterChart>
        <c:scatterStyle val="smoothMarker"/>
        <c:varyColors val="0"/>
        <c:ser>
          <c:idx val="1"/>
          <c:order val="1"/>
          <c:tx>
            <c:v>Deposition Rate</c:v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Sheet1!$B$5:$B$9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25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Sheet1!$D$5:$D$9</c:f>
              <c:numCache>
                <c:formatCode>General</c:formatCode>
                <c:ptCount val="5"/>
                <c:pt idx="0">
                  <c:v>6.23</c:v>
                </c:pt>
                <c:pt idx="1">
                  <c:v>4.95</c:v>
                </c:pt>
                <c:pt idx="2">
                  <c:v>4.96</c:v>
                </c:pt>
                <c:pt idx="3">
                  <c:v>4.6499999999999995</c:v>
                </c:pt>
                <c:pt idx="4">
                  <c:v>4.46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142824"/>
        <c:axId val="185142432"/>
      </c:scatterChart>
      <c:valAx>
        <c:axId val="185141648"/>
        <c:scaling>
          <c:orientation val="minMax"/>
          <c:max val="55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Dilution of YAG precursor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142040"/>
        <c:crosses val="autoZero"/>
        <c:crossBetween val="midCat"/>
        <c:majorUnit val="10"/>
      </c:valAx>
      <c:valAx>
        <c:axId val="1851420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Deposition </a:t>
                </a:r>
                <a:r>
                  <a:rPr lang="en-US" dirty="0" smtClean="0"/>
                  <a:t>Efficiency (%)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0.154566569387790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5141648"/>
        <c:crosses val="autoZero"/>
        <c:crossBetween val="midCat"/>
      </c:valAx>
      <c:valAx>
        <c:axId val="185142432"/>
        <c:scaling>
          <c:orientation val="minMax"/>
        </c:scaling>
        <c:delete val="0"/>
        <c:axPos val="r"/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en-US" dirty="0"/>
                  <a:t>Deposition </a:t>
                </a:r>
                <a:r>
                  <a:rPr lang="en-US" dirty="0" smtClean="0"/>
                  <a:t>Rate (um/pass)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142824"/>
        <c:crosses val="max"/>
        <c:crossBetween val="midCat"/>
      </c:valAx>
      <c:valAx>
        <c:axId val="185142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5142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08279433820773"/>
          <c:y val="0.45571517781151261"/>
          <c:w val="0.35871440598227122"/>
          <c:h val="0.12773800173986177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1212504686914"/>
          <c:y val="5.1400554097404488E-2"/>
          <c:w val="0.78893232095987997"/>
          <c:h val="0.71928484245286717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Sheet1!$C$15:$C$19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30</c:v>
                </c:pt>
                <c:pt idx="4">
                  <c:v>50</c:v>
                </c:pt>
              </c:numCache>
            </c:numRef>
          </c:xVal>
          <c:yVal>
            <c:numRef>
              <c:f>Sheet1!$D$15:$D$19</c:f>
              <c:numCache>
                <c:formatCode>General</c:formatCode>
                <c:ptCount val="5"/>
                <c:pt idx="0">
                  <c:v>144.53</c:v>
                </c:pt>
                <c:pt idx="1">
                  <c:v>139.91999999999999</c:v>
                </c:pt>
                <c:pt idx="2">
                  <c:v>137.94</c:v>
                </c:pt>
                <c:pt idx="3">
                  <c:v>134.65</c:v>
                </c:pt>
                <c:pt idx="4">
                  <c:v>136.91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333312"/>
        <c:axId val="185333704"/>
      </c:scatterChart>
      <c:valAx>
        <c:axId val="185333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Dilution (%)</a:t>
                </a:r>
              </a:p>
            </c:rich>
          </c:tx>
          <c:layout>
            <c:manualLayout>
              <c:xMode val="edge"/>
              <c:yMode val="edge"/>
              <c:x val="0.44904574428196475"/>
              <c:y val="0.903323964646641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5333704"/>
        <c:crosses val="autoZero"/>
        <c:crossBetween val="midCat"/>
      </c:valAx>
      <c:valAx>
        <c:axId val="185333704"/>
        <c:scaling>
          <c:orientation val="minMax"/>
          <c:max val="150"/>
          <c:min val="1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</a:t>
                </a:r>
                <a:r>
                  <a:rPr lang="en-US" baseline="0"/>
                  <a:t> cost per 200um of Coating ($)</a:t>
                </a:r>
                <a:r>
                  <a:rPr lang="en-US"/>
                  <a:t>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33331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94078484091931"/>
          <c:y val="6.5697780376984372E-2"/>
          <c:w val="0.86782183292177273"/>
          <c:h val="0.7350148737624761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cat>
            <c:strRef>
              <c:f>Sheet1!$F$6:$F$10</c:f>
              <c:strCache>
                <c:ptCount val="5"/>
                <c:pt idx="0">
                  <c:v>9MB</c:v>
                </c:pt>
                <c:pt idx="1">
                  <c:v>F-4 (Phase 2)</c:v>
                </c:pt>
                <c:pt idx="2">
                  <c:v>100HE (Phase 2)</c:v>
                </c:pt>
                <c:pt idx="3">
                  <c:v>100HE (Phase 2a)</c:v>
                </c:pt>
                <c:pt idx="4">
                  <c:v>Sinplex Pro (Phase 2a)</c:v>
                </c:pt>
              </c:strCache>
            </c:strRef>
          </c:cat>
          <c:val>
            <c:numRef>
              <c:f>Sheet1!$I$6:$I$10</c:f>
              <c:numCache>
                <c:formatCode>General</c:formatCode>
                <c:ptCount val="5"/>
                <c:pt idx="0">
                  <c:v>1.375</c:v>
                </c:pt>
                <c:pt idx="1">
                  <c:v>1.5</c:v>
                </c:pt>
                <c:pt idx="2">
                  <c:v>2</c:v>
                </c:pt>
                <c:pt idx="3">
                  <c:v>2</c:v>
                </c:pt>
                <c:pt idx="4">
                  <c:v>2.25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Sheet1!$F$6:$F$10</c:f>
              <c:strCache>
                <c:ptCount val="5"/>
                <c:pt idx="0">
                  <c:v>9MB</c:v>
                </c:pt>
                <c:pt idx="1">
                  <c:v>F-4 (Phase 2)</c:v>
                </c:pt>
                <c:pt idx="2">
                  <c:v>100HE (Phase 2)</c:v>
                </c:pt>
                <c:pt idx="3">
                  <c:v>100HE (Phase 2a)</c:v>
                </c:pt>
                <c:pt idx="4">
                  <c:v>Sinplex Pro (Phase 2a)</c:v>
                </c:pt>
              </c:strCache>
            </c:strRef>
          </c:cat>
          <c:val>
            <c:numRef>
              <c:f>Sheet1!$J$6:$J$10</c:f>
              <c:numCache>
                <c:formatCode>General</c:formatCode>
                <c:ptCount val="5"/>
                <c:pt idx="0">
                  <c:v>0.25</c:v>
                </c:pt>
                <c:pt idx="1">
                  <c:v>1.5</c:v>
                </c:pt>
                <c:pt idx="2">
                  <c:v>0.75000000000000011</c:v>
                </c:pt>
                <c:pt idx="3">
                  <c:v>0.75000000000000011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334880"/>
        <c:axId val="185335272"/>
      </c:barChart>
      <c:catAx>
        <c:axId val="185334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Different Plasma</a:t>
                </a:r>
                <a:r>
                  <a:rPr lang="en-US" sz="1200" baseline="0"/>
                  <a:t> guns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0.42478746559119135"/>
              <c:y val="0.8974533289746257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85335272"/>
        <c:crosses val="autoZero"/>
        <c:auto val="1"/>
        <c:lblAlgn val="ctr"/>
        <c:lblOffset val="100"/>
        <c:noMultiLvlLbl val="0"/>
      </c:catAx>
      <c:valAx>
        <c:axId val="185335272"/>
        <c:scaling>
          <c:orientation val="minMax"/>
          <c:max val="3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Standoff Distance ranges</a:t>
                </a:r>
                <a:r>
                  <a:rPr lang="en-US" sz="1200" baseline="0"/>
                  <a:t> (inch)</a:t>
                </a:r>
                <a:endParaRPr lang="en-US" sz="1200"/>
              </a:p>
            </c:rich>
          </c:tx>
          <c:layout>
            <c:manualLayout>
              <c:xMode val="edge"/>
              <c:yMode val="edge"/>
              <c:x val="5.6591271679275381E-3"/>
              <c:y val="0.1337547944632152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crossAx val="185334880"/>
        <c:crosses val="autoZero"/>
        <c:crossBetween val="between"/>
        <c:majorUnit val="0.5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Sheet1!$G$7:$G$9</c:f>
              <c:strCache>
                <c:ptCount val="3"/>
                <c:pt idx="0">
                  <c:v>SPPS YAG without IPBs</c:v>
                </c:pt>
                <c:pt idx="1">
                  <c:v>SPPS YAG with partial IPBs (Netzsch Sample)</c:v>
                </c:pt>
                <c:pt idx="2">
                  <c:v>SPPS YAG with IPBs</c:v>
                </c:pt>
              </c:strCache>
            </c:strRef>
          </c:cat>
          <c:val>
            <c:numRef>
              <c:f>Sheet1!$H$7:$H$9</c:f>
              <c:numCache>
                <c:formatCode>General</c:formatCode>
                <c:ptCount val="3"/>
                <c:pt idx="0">
                  <c:v>2.0499999999999998</c:v>
                </c:pt>
                <c:pt idx="1">
                  <c:v>1.6500000000000001</c:v>
                </c:pt>
                <c:pt idx="2">
                  <c:v>0.99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5336056"/>
        <c:axId val="185336448"/>
      </c:barChart>
      <c:catAx>
        <c:axId val="18533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85336448"/>
        <c:crosses val="autoZero"/>
        <c:auto val="1"/>
        <c:lblAlgn val="ctr"/>
        <c:lblOffset val="100"/>
        <c:noMultiLvlLbl val="0"/>
      </c:catAx>
      <c:valAx>
        <c:axId val="1853364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 dirty="0" smtClean="0"/>
                  <a:t>Thermal</a:t>
                </a:r>
                <a:r>
                  <a:rPr lang="en-US" sz="1050" baseline="0" dirty="0" smtClean="0"/>
                  <a:t> Conductivity (W/m-K)</a:t>
                </a:r>
                <a:endParaRPr lang="en-US" sz="105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336056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emf"/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0.3436</cdr:x>
      <cdr:y>0.83068</cdr:y>
    </cdr:from>
    <cdr:to>
      <cdr:x>0.49919</cdr:x>
      <cdr:y>0.99162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9300" y="47196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0.57813</cdr:x>
      <cdr:y>0.54988</cdr:y>
    </cdr:from>
    <cdr:to>
      <cdr:x>0.87511</cdr:x>
      <cdr:y>0.67794</cdr:y>
    </cdr:to>
    <cdr:cxnSp macro="">
      <cdr:nvCxnSpPr>
        <cdr:cNvPr id="13" name="Straight Connector 12"/>
        <cdr:cNvCxnSpPr/>
      </cdr:nvCxnSpPr>
      <cdr:spPr>
        <a:xfrm xmlns:a="http://schemas.openxmlformats.org/drawingml/2006/main" flipV="1">
          <a:off x="4746733" y="2617674"/>
          <a:ext cx="2438400" cy="609600"/>
        </a:xfrm>
        <a:prstGeom xmlns:a="http://schemas.openxmlformats.org/drawingml/2006/main" prst="line">
          <a:avLst/>
        </a:prstGeom>
        <a:ln xmlns:a="http://schemas.openxmlformats.org/drawingml/2006/main" w="19050"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0.14286</cdr:x>
      <cdr:y>0.38387</cdr:y>
    </cdr:from>
    <cdr:to>
      <cdr:x>0.46429</cdr:x>
      <cdr:y>0.47729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948501"/>
          <a:ext cx="1371600" cy="23083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en-US" sz="1100" dirty="0" smtClean="0"/>
            <a:t>Standard precursor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0.14286</cdr:x>
      <cdr:y>0.38387</cdr:y>
    </cdr:from>
    <cdr:to>
      <cdr:x>0.46429</cdr:x>
      <cdr:y>0.47729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948501"/>
          <a:ext cx="1371600" cy="23083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en-US" sz="1100" dirty="0" smtClean="0"/>
            <a:t>Standard precursor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18A3880-836D-466C-8E23-4882539CF8F6}" type="datetime1">
              <a:rPr lang="en-US"/>
              <a:pPr>
                <a:defRPr/>
              </a:pPr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C4B5961-DCC8-45D8-8383-29D4527FD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2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F002EC6-4926-4DD4-9BD0-283A36E9A249}" type="datetime1">
              <a:rPr lang="en-US"/>
              <a:pPr>
                <a:defRPr/>
              </a:pPr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5E89409-97AC-4A71-8B2E-2BE6FCAF5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556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2608B8-0B17-6043-A0B6-7112762C3F36}" type="slidenum">
              <a:rPr lang="zh-CN" altLang="en-US" sz="1200"/>
              <a:pPr/>
              <a:t>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6221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442B4E4-DE80-8244-B353-AEA5E572C7EB}" type="slidenum">
              <a:rPr lang="en-US" sz="1200" b="0" baseline="0">
                <a:latin typeface="Times New Roman" charset="0"/>
              </a:rPr>
              <a:pPr/>
              <a:t>6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5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89409-97AC-4A71-8B2E-2BE6FCAF54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4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D83C19C-0F15-FA43-9FAC-75C303D0813F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900">
                <a:latin typeface="Arial" charset="0"/>
              </a:rPr>
              <a:t>Enter speaker notes here.</a:t>
            </a:r>
          </a:p>
          <a:p>
            <a:pPr eaLnBrk="1" hangingPunct="1">
              <a:spcBef>
                <a:spcPct val="0"/>
              </a:spcBef>
            </a:pPr>
            <a:endParaRPr lang="en-US" sz="900" b="1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4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3632577-40C3-478B-86AC-1B9C03D5915B}" type="slidenum">
              <a:rPr lang="en-US" sz="1200" smtClean="0"/>
              <a:pPr eaLnBrk="1" hangingPunct="1"/>
              <a:t>14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07530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9308DD8-C6EB-7C4A-A1E7-1751E3828164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96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68583E-9256-AC47-B00A-4F102242AF3B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9911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E89409-97AC-4A71-8B2E-2BE6FCAF546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36576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8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7"/>
          <p:cNvSpPr>
            <a:spLocks noChangeArrowheads="1"/>
          </p:cNvSpPr>
          <p:nvPr userDrawn="1"/>
        </p:nvSpPr>
        <p:spPr bwMode="auto">
          <a:xfrm>
            <a:off x="152400" y="180975"/>
            <a:ext cx="8839200" cy="6496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Office_Excel_97-2003_Worksheet11.xls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emf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3.emf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8.jpeg"/><Relationship Id="rId5" Type="http://schemas.openxmlformats.org/officeDocument/2006/relationships/image" Target="../media/image35.emf"/><Relationship Id="rId10" Type="http://schemas.openxmlformats.org/officeDocument/2006/relationships/image" Target="../media/image37.jpeg"/><Relationship Id="rId4" Type="http://schemas.openxmlformats.org/officeDocument/2006/relationships/oleObject" Target="../embeddings/Microsoft_Office_Excel_Chart22.xls"/><Relationship Id="rId9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jpeg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Office_Excel_97-2003_Worksheet33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jpeg"/><Relationship Id="rId5" Type="http://schemas.openxmlformats.org/officeDocument/2006/relationships/image" Target="../media/image53.emf"/><Relationship Id="rId4" Type="http://schemas.openxmlformats.org/officeDocument/2006/relationships/oleObject" Target="../embeddings/Microsoft_Office_Excel_97-2003_Worksheet44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5" Type="http://schemas.openxmlformats.org/officeDocument/2006/relationships/image" Target="../media/image54.emf"/><Relationship Id="rId4" Type="http://schemas.openxmlformats.org/officeDocument/2006/relationships/oleObject" Target="../embeddings/Microsoft_Office_Excel_97-2003_Worksheet55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microsoft.com/office/2007/relationships/hdphoto" Target="../media/hdphoto2.wdp"/><Relationship Id="rId7" Type="http://schemas.openxmlformats.org/officeDocument/2006/relationships/image" Target="../media/image60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chart" Target="../charts/char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chart" Target="../charts/chart7.xm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.xml"/><Relationship Id="rId5" Type="http://schemas.openxmlformats.org/officeDocument/2006/relationships/image" Target="../media/image66.tiff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chart" Target="../charts/chart11.xm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image" Target="../media/image66.tiff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6.jpeg"/><Relationship Id="rId7" Type="http://schemas.openxmlformats.org/officeDocument/2006/relationships/image" Target="../media/image80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jpe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 bwMode="auto">
          <a:xfrm>
            <a:off x="-76200" y="304800"/>
            <a:ext cx="9372600" cy="118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Improved Performance Thermal Barrier Coatings </a:t>
            </a:r>
            <a:r>
              <a:rPr lang="en-US" sz="2800" b="1" dirty="0" smtClean="0">
                <a:solidFill>
                  <a:schemeClr val="accent2"/>
                </a:solidFill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</a:rPr>
              <a:t>Using </a:t>
            </a:r>
            <a:r>
              <a:rPr lang="en-US" sz="2800" b="1" dirty="0">
                <a:solidFill>
                  <a:schemeClr val="accent2"/>
                </a:solidFill>
              </a:rPr>
              <a:t>The Solution </a:t>
            </a:r>
            <a:r>
              <a:rPr lang="en-US" sz="2800" b="1" dirty="0" smtClean="0">
                <a:solidFill>
                  <a:schemeClr val="accent2"/>
                </a:solidFill>
              </a:rPr>
              <a:t>Precursor </a:t>
            </a:r>
            <a:r>
              <a:rPr lang="de-DE" sz="2800" b="1" dirty="0" smtClean="0">
                <a:solidFill>
                  <a:schemeClr val="accent2"/>
                </a:solidFill>
              </a:rPr>
              <a:t>Plasma </a:t>
            </a:r>
            <a:r>
              <a:rPr lang="de-DE" sz="2800" b="1" dirty="0">
                <a:solidFill>
                  <a:schemeClr val="accent2"/>
                </a:solidFill>
              </a:rPr>
              <a:t>Spray </a:t>
            </a:r>
            <a:r>
              <a:rPr lang="de-DE" sz="2800" b="1" dirty="0" err="1">
                <a:solidFill>
                  <a:schemeClr val="accent2"/>
                </a:solidFill>
              </a:rPr>
              <a:t>Process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 bwMode="auto">
          <a:xfrm>
            <a:off x="304800" y="1447800"/>
            <a:ext cx="46482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zh-CN" sz="1800" b="1" dirty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Maurice Gell, Eric Jordan, </a:t>
            </a:r>
            <a:endParaRPr lang="en-US" altLang="zh-CN" sz="1800" b="1" dirty="0" smtClean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Jeffrey </a:t>
            </a:r>
            <a:r>
              <a:rPr lang="en-US" altLang="zh-CN" sz="1800" b="1" dirty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Roth, Rishi </a:t>
            </a:r>
            <a:r>
              <a:rPr lang="en-US" altLang="zh-CN" sz="1800" b="1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Kumar</a:t>
            </a:r>
          </a:p>
          <a:p>
            <a:pPr>
              <a:lnSpc>
                <a:spcPct val="80000"/>
              </a:lnSpc>
            </a:pPr>
            <a:r>
              <a:rPr lang="en-US" altLang="zh-CN" sz="1800" b="1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University </a:t>
            </a:r>
            <a:r>
              <a:rPr lang="en-US" altLang="zh-CN" sz="1800" b="1" dirty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</a:rPr>
              <a:t>of Connecticut</a:t>
            </a:r>
          </a:p>
        </p:txBody>
      </p:sp>
      <p:pic>
        <p:nvPicPr>
          <p:cNvPr id="15363" name="Picture 2" descr="NET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486400"/>
            <a:ext cx="1430337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1752600" y="2438400"/>
            <a:ext cx="5915025" cy="2287588"/>
            <a:chOff x="1017" y="1439"/>
            <a:chExt cx="3726" cy="1441"/>
          </a:xfrm>
        </p:grpSpPr>
        <p:sp>
          <p:nvSpPr>
            <p:cNvPr id="15367" name="Freeform 4" descr="Large confetti"/>
            <p:cNvSpPr>
              <a:spLocks/>
            </p:cNvSpPr>
            <p:nvPr/>
          </p:nvSpPr>
          <p:spPr bwMode="auto">
            <a:xfrm rot="-541610">
              <a:off x="2592" y="1632"/>
              <a:ext cx="1846" cy="984"/>
            </a:xfrm>
            <a:custGeom>
              <a:avLst/>
              <a:gdLst>
                <a:gd name="T0" fmla="*/ 8 w 3694"/>
                <a:gd name="T1" fmla="*/ 21 h 984"/>
                <a:gd name="T2" fmla="*/ 9 w 3694"/>
                <a:gd name="T3" fmla="*/ 165 h 984"/>
                <a:gd name="T4" fmla="*/ 12 w 3694"/>
                <a:gd name="T5" fmla="*/ 285 h 984"/>
                <a:gd name="T6" fmla="*/ 33 w 3694"/>
                <a:gd name="T7" fmla="*/ 415 h 984"/>
                <a:gd name="T8" fmla="*/ 57 w 3694"/>
                <a:gd name="T9" fmla="*/ 497 h 984"/>
                <a:gd name="T10" fmla="*/ 57 w 3694"/>
                <a:gd name="T11" fmla="*/ 984 h 984"/>
                <a:gd name="T12" fmla="*/ 50 w 3694"/>
                <a:gd name="T13" fmla="*/ 965 h 984"/>
                <a:gd name="T14" fmla="*/ 38 w 3694"/>
                <a:gd name="T15" fmla="*/ 955 h 984"/>
                <a:gd name="T16" fmla="*/ 26 w 3694"/>
                <a:gd name="T17" fmla="*/ 906 h 984"/>
                <a:gd name="T18" fmla="*/ 17 w 3694"/>
                <a:gd name="T19" fmla="*/ 857 h 984"/>
                <a:gd name="T20" fmla="*/ 8 w 3694"/>
                <a:gd name="T21" fmla="*/ 809 h 984"/>
                <a:gd name="T22" fmla="*/ 1 w 3694"/>
                <a:gd name="T23" fmla="*/ 717 h 984"/>
                <a:gd name="T24" fmla="*/ 0 w 3694"/>
                <a:gd name="T25" fmla="*/ 661 h 984"/>
                <a:gd name="T26" fmla="*/ 0 w 3694"/>
                <a:gd name="T27" fmla="*/ 621 h 984"/>
                <a:gd name="T28" fmla="*/ 0 w 3694"/>
                <a:gd name="T29" fmla="*/ 573 h 984"/>
                <a:gd name="T30" fmla="*/ 1 w 3694"/>
                <a:gd name="T31" fmla="*/ 469 h 984"/>
                <a:gd name="T32" fmla="*/ 3 w 3694"/>
                <a:gd name="T33" fmla="*/ 357 h 984"/>
                <a:gd name="T34" fmla="*/ 4 w 3694"/>
                <a:gd name="T35" fmla="*/ 309 h 984"/>
                <a:gd name="T36" fmla="*/ 6 w 3694"/>
                <a:gd name="T37" fmla="*/ 133 h 984"/>
                <a:gd name="T38" fmla="*/ 7 w 3694"/>
                <a:gd name="T39" fmla="*/ 5 h 984"/>
                <a:gd name="T40" fmla="*/ 8 w 3694"/>
                <a:gd name="T41" fmla="*/ 21 h 9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94"/>
                <a:gd name="T64" fmla="*/ 0 h 984"/>
                <a:gd name="T65" fmla="*/ 3694 w 3694"/>
                <a:gd name="T66" fmla="*/ 984 h 9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94" h="984">
                  <a:moveTo>
                    <a:pt x="520" y="21"/>
                  </a:moveTo>
                  <a:cubicBezTo>
                    <a:pt x="548" y="44"/>
                    <a:pt x="588" y="122"/>
                    <a:pt x="632" y="165"/>
                  </a:cubicBezTo>
                  <a:cubicBezTo>
                    <a:pt x="671" y="190"/>
                    <a:pt x="679" y="257"/>
                    <a:pt x="816" y="285"/>
                  </a:cubicBezTo>
                  <a:cubicBezTo>
                    <a:pt x="1034" y="357"/>
                    <a:pt x="1891" y="410"/>
                    <a:pt x="2170" y="415"/>
                  </a:cubicBezTo>
                  <a:cubicBezTo>
                    <a:pt x="2646" y="434"/>
                    <a:pt x="3425" y="402"/>
                    <a:pt x="3679" y="497"/>
                  </a:cubicBezTo>
                  <a:lnTo>
                    <a:pt x="3694" y="984"/>
                  </a:lnTo>
                  <a:cubicBezTo>
                    <a:pt x="3605" y="961"/>
                    <a:pt x="3309" y="958"/>
                    <a:pt x="3216" y="965"/>
                  </a:cubicBezTo>
                  <a:cubicBezTo>
                    <a:pt x="3008" y="962"/>
                    <a:pt x="2709" y="963"/>
                    <a:pt x="2445" y="955"/>
                  </a:cubicBezTo>
                  <a:cubicBezTo>
                    <a:pt x="2160" y="936"/>
                    <a:pt x="2002" y="929"/>
                    <a:pt x="1723" y="906"/>
                  </a:cubicBezTo>
                  <a:cubicBezTo>
                    <a:pt x="1555" y="864"/>
                    <a:pt x="1275" y="860"/>
                    <a:pt x="1119" y="857"/>
                  </a:cubicBezTo>
                  <a:cubicBezTo>
                    <a:pt x="990" y="849"/>
                    <a:pt x="665" y="825"/>
                    <a:pt x="553" y="809"/>
                  </a:cubicBezTo>
                  <a:cubicBezTo>
                    <a:pt x="462" y="796"/>
                    <a:pt x="146" y="734"/>
                    <a:pt x="64" y="717"/>
                  </a:cubicBezTo>
                  <a:cubicBezTo>
                    <a:pt x="32" y="706"/>
                    <a:pt x="23" y="684"/>
                    <a:pt x="0" y="661"/>
                  </a:cubicBezTo>
                  <a:cubicBezTo>
                    <a:pt x="2" y="647"/>
                    <a:pt x="4" y="634"/>
                    <a:pt x="8" y="621"/>
                  </a:cubicBezTo>
                  <a:cubicBezTo>
                    <a:pt x="12" y="604"/>
                    <a:pt x="24" y="573"/>
                    <a:pt x="24" y="573"/>
                  </a:cubicBezTo>
                  <a:cubicBezTo>
                    <a:pt x="35" y="484"/>
                    <a:pt x="27" y="521"/>
                    <a:pt x="80" y="469"/>
                  </a:cubicBezTo>
                  <a:cubicBezTo>
                    <a:pt x="108" y="433"/>
                    <a:pt x="165" y="381"/>
                    <a:pt x="192" y="357"/>
                  </a:cubicBezTo>
                  <a:cubicBezTo>
                    <a:pt x="223" y="330"/>
                    <a:pt x="227" y="346"/>
                    <a:pt x="264" y="309"/>
                  </a:cubicBezTo>
                  <a:cubicBezTo>
                    <a:pt x="293" y="277"/>
                    <a:pt x="383" y="180"/>
                    <a:pt x="416" y="133"/>
                  </a:cubicBezTo>
                  <a:cubicBezTo>
                    <a:pt x="425" y="87"/>
                    <a:pt x="433" y="30"/>
                    <a:pt x="472" y="5"/>
                  </a:cubicBezTo>
                  <a:cubicBezTo>
                    <a:pt x="495" y="0"/>
                    <a:pt x="500" y="4"/>
                    <a:pt x="520" y="21"/>
                  </a:cubicBezTo>
                  <a:close/>
                </a:path>
              </a:pathLst>
            </a:custGeom>
            <a:pattFill prst="lgConfetti">
              <a:fgClr>
                <a:schemeClr val="bg2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68" name="Group 5"/>
            <p:cNvGrpSpPr>
              <a:grpSpLocks noChangeAspect="1"/>
            </p:cNvGrpSpPr>
            <p:nvPr/>
          </p:nvGrpSpPr>
          <p:grpSpPr bwMode="auto">
            <a:xfrm>
              <a:off x="1017" y="1439"/>
              <a:ext cx="3726" cy="1441"/>
              <a:chOff x="1703" y="1571"/>
              <a:chExt cx="2635" cy="1019"/>
            </a:xfrm>
          </p:grpSpPr>
          <p:sp>
            <p:nvSpPr>
              <p:cNvPr id="15369" name="Freeform 6" descr="Light downward diagonal"/>
              <p:cNvSpPr>
                <a:spLocks noChangeAspect="1"/>
              </p:cNvSpPr>
              <p:nvPr/>
            </p:nvSpPr>
            <p:spPr bwMode="auto">
              <a:xfrm rot="10800000">
                <a:off x="1703" y="1767"/>
                <a:ext cx="1066" cy="673"/>
              </a:xfrm>
              <a:custGeom>
                <a:avLst/>
                <a:gdLst>
                  <a:gd name="T0" fmla="*/ 0 w 2181"/>
                  <a:gd name="T1" fmla="*/ 0 h 1292"/>
                  <a:gd name="T2" fmla="*/ 30 w 2181"/>
                  <a:gd name="T3" fmla="*/ 1 h 1292"/>
                  <a:gd name="T4" fmla="*/ 30 w 2181"/>
                  <a:gd name="T5" fmla="*/ 26 h 1292"/>
                  <a:gd name="T6" fmla="*/ 0 w 2181"/>
                  <a:gd name="T7" fmla="*/ 26 h 1292"/>
                  <a:gd name="T8" fmla="*/ 0 w 2181"/>
                  <a:gd name="T9" fmla="*/ 0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81"/>
                  <a:gd name="T16" fmla="*/ 0 h 1292"/>
                  <a:gd name="T17" fmla="*/ 2181 w 2181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81" h="1292">
                    <a:moveTo>
                      <a:pt x="0" y="0"/>
                    </a:moveTo>
                    <a:lnTo>
                      <a:pt x="2181" y="1"/>
                    </a:lnTo>
                    <a:lnTo>
                      <a:pt x="2181" y="1292"/>
                    </a:lnTo>
                    <a:lnTo>
                      <a:pt x="0" y="129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chemeClr val="bg2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7"/>
              <p:cNvSpPr>
                <a:spLocks noChangeAspect="1" noChangeArrowheads="1"/>
              </p:cNvSpPr>
              <p:nvPr/>
            </p:nvSpPr>
            <p:spPr bwMode="auto">
              <a:xfrm rot="10800000">
                <a:off x="1703" y="1854"/>
                <a:ext cx="914" cy="50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endParaRPr lang="zh-CN" altLang="en-US"/>
              </a:p>
            </p:txBody>
          </p:sp>
          <p:sp>
            <p:nvSpPr>
              <p:cNvPr id="15371" name="Freeform 8"/>
              <p:cNvSpPr>
                <a:spLocks noChangeAspect="1"/>
              </p:cNvSpPr>
              <p:nvPr/>
            </p:nvSpPr>
            <p:spPr bwMode="auto">
              <a:xfrm rot="10800000">
                <a:off x="2410" y="2177"/>
                <a:ext cx="207" cy="177"/>
              </a:xfrm>
              <a:custGeom>
                <a:avLst/>
                <a:gdLst>
                  <a:gd name="T0" fmla="*/ 0 w 760"/>
                  <a:gd name="T1" fmla="*/ 0 h 676"/>
                  <a:gd name="T2" fmla="*/ 0 w 760"/>
                  <a:gd name="T3" fmla="*/ 0 h 676"/>
                  <a:gd name="T4" fmla="*/ 0 w 760"/>
                  <a:gd name="T5" fmla="*/ 0 h 676"/>
                  <a:gd name="T6" fmla="*/ 0 w 760"/>
                  <a:gd name="T7" fmla="*/ 0 h 676"/>
                  <a:gd name="T8" fmla="*/ 0 w 760"/>
                  <a:gd name="T9" fmla="*/ 0 h 676"/>
                  <a:gd name="T10" fmla="*/ 0 w 760"/>
                  <a:gd name="T11" fmla="*/ 0 h 6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0"/>
                  <a:gd name="T19" fmla="*/ 0 h 676"/>
                  <a:gd name="T20" fmla="*/ 760 w 760"/>
                  <a:gd name="T21" fmla="*/ 676 h 6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0" h="676">
                    <a:moveTo>
                      <a:pt x="0" y="0"/>
                    </a:moveTo>
                    <a:lnTo>
                      <a:pt x="760" y="0"/>
                    </a:lnTo>
                    <a:lnTo>
                      <a:pt x="760" y="379"/>
                    </a:lnTo>
                    <a:lnTo>
                      <a:pt x="438" y="672"/>
                    </a:lnTo>
                    <a:lnTo>
                      <a:pt x="0" y="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2" name="Freeform 9"/>
              <p:cNvSpPr>
                <a:spLocks noChangeAspect="1"/>
              </p:cNvSpPr>
              <p:nvPr/>
            </p:nvSpPr>
            <p:spPr bwMode="auto">
              <a:xfrm rot="10800000">
                <a:off x="2410" y="1854"/>
                <a:ext cx="207" cy="179"/>
              </a:xfrm>
              <a:custGeom>
                <a:avLst/>
                <a:gdLst>
                  <a:gd name="T0" fmla="*/ 0 w 760"/>
                  <a:gd name="T1" fmla="*/ 0 h 688"/>
                  <a:gd name="T2" fmla="*/ 0 w 760"/>
                  <a:gd name="T3" fmla="*/ 0 h 688"/>
                  <a:gd name="T4" fmla="*/ 0 w 760"/>
                  <a:gd name="T5" fmla="*/ 0 h 688"/>
                  <a:gd name="T6" fmla="*/ 0 w 760"/>
                  <a:gd name="T7" fmla="*/ 0 h 688"/>
                  <a:gd name="T8" fmla="*/ 0 w 760"/>
                  <a:gd name="T9" fmla="*/ 0 h 688"/>
                  <a:gd name="T10" fmla="*/ 0 w 760"/>
                  <a:gd name="T11" fmla="*/ 0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0"/>
                  <a:gd name="T19" fmla="*/ 0 h 688"/>
                  <a:gd name="T20" fmla="*/ 760 w 760"/>
                  <a:gd name="T21" fmla="*/ 688 h 6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0" h="688">
                    <a:moveTo>
                      <a:pt x="0" y="0"/>
                    </a:moveTo>
                    <a:lnTo>
                      <a:pt x="448" y="4"/>
                    </a:lnTo>
                    <a:lnTo>
                      <a:pt x="760" y="297"/>
                    </a:lnTo>
                    <a:lnTo>
                      <a:pt x="760" y="688"/>
                    </a:lnTo>
                    <a:lnTo>
                      <a:pt x="0" y="6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3" name="Freeform 10"/>
              <p:cNvSpPr>
                <a:spLocks noChangeAspect="1"/>
              </p:cNvSpPr>
              <p:nvPr/>
            </p:nvSpPr>
            <p:spPr bwMode="auto">
              <a:xfrm rot="10800000">
                <a:off x="1708" y="2053"/>
                <a:ext cx="653" cy="113"/>
              </a:xfrm>
              <a:custGeom>
                <a:avLst/>
                <a:gdLst>
                  <a:gd name="T0" fmla="*/ 6 w 1125"/>
                  <a:gd name="T1" fmla="*/ 1 h 218"/>
                  <a:gd name="T2" fmla="*/ 43 w 1125"/>
                  <a:gd name="T3" fmla="*/ 0 h 218"/>
                  <a:gd name="T4" fmla="*/ 43 w 1125"/>
                  <a:gd name="T5" fmla="*/ 4 h 218"/>
                  <a:gd name="T6" fmla="*/ 7 w 1125"/>
                  <a:gd name="T7" fmla="*/ 4 h 218"/>
                  <a:gd name="T8" fmla="*/ 0 w 1125"/>
                  <a:gd name="T9" fmla="*/ 2 h 218"/>
                  <a:gd name="T10" fmla="*/ 6 w 1125"/>
                  <a:gd name="T11" fmla="*/ 1 h 2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5"/>
                  <a:gd name="T19" fmla="*/ 0 h 218"/>
                  <a:gd name="T20" fmla="*/ 1125 w 1125"/>
                  <a:gd name="T21" fmla="*/ 218 h 2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5" h="218">
                    <a:moveTo>
                      <a:pt x="159" y="1"/>
                    </a:moveTo>
                    <a:lnTo>
                      <a:pt x="1125" y="0"/>
                    </a:lnTo>
                    <a:lnTo>
                      <a:pt x="1125" y="216"/>
                    </a:lnTo>
                    <a:lnTo>
                      <a:pt x="172" y="218"/>
                    </a:lnTo>
                    <a:lnTo>
                      <a:pt x="0" y="10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4" name="Text Box 11"/>
              <p:cNvSpPr txBox="1">
                <a:spLocks noChangeAspect="1" noChangeArrowheads="1"/>
              </p:cNvSpPr>
              <p:nvPr/>
            </p:nvSpPr>
            <p:spPr bwMode="auto">
              <a:xfrm rot="10800000">
                <a:off x="2477" y="2185"/>
                <a:ext cx="14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altLang="zh-CN" sz="2000" b="1">
                    <a:solidFill>
                      <a:schemeClr val="bg1"/>
                    </a:solidFill>
                  </a:rPr>
                  <a:t>+</a:t>
                </a:r>
              </a:p>
            </p:txBody>
          </p:sp>
          <p:sp>
            <p:nvSpPr>
              <p:cNvPr id="15375" name="Text Box 12"/>
              <p:cNvSpPr txBox="1">
                <a:spLocks noChangeAspect="1" noChangeArrowheads="1"/>
              </p:cNvSpPr>
              <p:nvPr/>
            </p:nvSpPr>
            <p:spPr bwMode="auto">
              <a:xfrm rot="10800000">
                <a:off x="2467" y="1869"/>
                <a:ext cx="14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altLang="zh-CN" sz="2000" b="1">
                    <a:solidFill>
                      <a:schemeClr val="bg1"/>
                    </a:solidFill>
                  </a:rPr>
                  <a:t>+</a:t>
                </a:r>
              </a:p>
            </p:txBody>
          </p:sp>
          <p:sp>
            <p:nvSpPr>
              <p:cNvPr id="15376" name="Text Box 13"/>
              <p:cNvSpPr txBox="1">
                <a:spLocks noChangeAspect="1" noChangeArrowheads="1"/>
              </p:cNvSpPr>
              <p:nvPr/>
            </p:nvSpPr>
            <p:spPr bwMode="auto">
              <a:xfrm rot="10800000">
                <a:off x="2054" y="2048"/>
                <a:ext cx="127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altLang="zh-CN" b="1">
                    <a:solidFill>
                      <a:schemeClr val="bg1"/>
                    </a:solidFill>
                  </a:rPr>
                  <a:t>-</a:t>
                </a:r>
              </a:p>
            </p:txBody>
          </p:sp>
          <p:sp>
            <p:nvSpPr>
              <p:cNvPr id="15377" name="Freeform 14"/>
              <p:cNvSpPr>
                <a:spLocks noChangeAspect="1"/>
              </p:cNvSpPr>
              <p:nvPr/>
            </p:nvSpPr>
            <p:spPr bwMode="auto">
              <a:xfrm rot="10800000">
                <a:off x="2268" y="2166"/>
                <a:ext cx="153" cy="78"/>
              </a:xfrm>
              <a:custGeom>
                <a:avLst/>
                <a:gdLst>
                  <a:gd name="T0" fmla="*/ 0 w 264"/>
                  <a:gd name="T1" fmla="*/ 0 h 148"/>
                  <a:gd name="T2" fmla="*/ 7 w 264"/>
                  <a:gd name="T3" fmla="*/ 1 h 148"/>
                  <a:gd name="T4" fmla="*/ 3 w 264"/>
                  <a:gd name="T5" fmla="*/ 1 h 148"/>
                  <a:gd name="T6" fmla="*/ 10 w 264"/>
                  <a:gd name="T7" fmla="*/ 3 h 1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148"/>
                  <a:gd name="T14" fmla="*/ 264 w 264"/>
                  <a:gd name="T15" fmla="*/ 148 h 1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148">
                    <a:moveTo>
                      <a:pt x="0" y="0"/>
                    </a:moveTo>
                    <a:lnTo>
                      <a:pt x="192" y="56"/>
                    </a:lnTo>
                    <a:lnTo>
                      <a:pt x="80" y="56"/>
                    </a:lnTo>
                    <a:lnTo>
                      <a:pt x="264" y="14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8" name="Freeform 15"/>
              <p:cNvSpPr>
                <a:spLocks noChangeAspect="1"/>
              </p:cNvSpPr>
              <p:nvPr/>
            </p:nvSpPr>
            <p:spPr bwMode="auto">
              <a:xfrm rot="10800000">
                <a:off x="2329" y="2130"/>
                <a:ext cx="143" cy="78"/>
              </a:xfrm>
              <a:custGeom>
                <a:avLst/>
                <a:gdLst>
                  <a:gd name="T0" fmla="*/ 0 w 264"/>
                  <a:gd name="T1" fmla="*/ 0 h 148"/>
                  <a:gd name="T2" fmla="*/ 5 w 264"/>
                  <a:gd name="T3" fmla="*/ 1 h 148"/>
                  <a:gd name="T4" fmla="*/ 2 w 264"/>
                  <a:gd name="T5" fmla="*/ 1 h 148"/>
                  <a:gd name="T6" fmla="*/ 6 w 264"/>
                  <a:gd name="T7" fmla="*/ 3 h 1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148"/>
                  <a:gd name="T14" fmla="*/ 264 w 264"/>
                  <a:gd name="T15" fmla="*/ 148 h 1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148">
                    <a:moveTo>
                      <a:pt x="0" y="0"/>
                    </a:moveTo>
                    <a:lnTo>
                      <a:pt x="192" y="56"/>
                    </a:lnTo>
                    <a:lnTo>
                      <a:pt x="80" y="56"/>
                    </a:lnTo>
                    <a:lnTo>
                      <a:pt x="264" y="14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9" name="Freeform 16"/>
              <p:cNvSpPr>
                <a:spLocks noChangeAspect="1"/>
              </p:cNvSpPr>
              <p:nvPr/>
            </p:nvSpPr>
            <p:spPr bwMode="auto">
              <a:xfrm rot="10800000">
                <a:off x="2331" y="2009"/>
                <a:ext cx="137" cy="87"/>
              </a:xfrm>
              <a:custGeom>
                <a:avLst/>
                <a:gdLst>
                  <a:gd name="T0" fmla="*/ 9 w 236"/>
                  <a:gd name="T1" fmla="*/ 0 h 168"/>
                  <a:gd name="T2" fmla="*/ 3 w 236"/>
                  <a:gd name="T3" fmla="*/ 2 h 168"/>
                  <a:gd name="T4" fmla="*/ 7 w 236"/>
                  <a:gd name="T5" fmla="*/ 2 h 168"/>
                  <a:gd name="T6" fmla="*/ 0 w 236"/>
                  <a:gd name="T7" fmla="*/ 3 h 1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6"/>
                  <a:gd name="T13" fmla="*/ 0 h 168"/>
                  <a:gd name="T14" fmla="*/ 236 w 236"/>
                  <a:gd name="T15" fmla="*/ 168 h 1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6" h="168">
                    <a:moveTo>
                      <a:pt x="236" y="0"/>
                    </a:moveTo>
                    <a:lnTo>
                      <a:pt x="96" y="80"/>
                    </a:lnTo>
                    <a:lnTo>
                      <a:pt x="192" y="92"/>
                    </a:lnTo>
                    <a:lnTo>
                      <a:pt x="0" y="1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0" name="Freeform 17"/>
              <p:cNvSpPr>
                <a:spLocks noChangeAspect="1"/>
              </p:cNvSpPr>
              <p:nvPr/>
            </p:nvSpPr>
            <p:spPr bwMode="auto">
              <a:xfrm rot="10800000">
                <a:off x="2278" y="1971"/>
                <a:ext cx="153" cy="96"/>
              </a:xfrm>
              <a:custGeom>
                <a:avLst/>
                <a:gdLst>
                  <a:gd name="T0" fmla="*/ 10 w 264"/>
                  <a:gd name="T1" fmla="*/ 0 h 184"/>
                  <a:gd name="T2" fmla="*/ 5 w 264"/>
                  <a:gd name="T3" fmla="*/ 2 h 184"/>
                  <a:gd name="T4" fmla="*/ 8 w 264"/>
                  <a:gd name="T5" fmla="*/ 2 h 184"/>
                  <a:gd name="T6" fmla="*/ 0 w 264"/>
                  <a:gd name="T7" fmla="*/ 4 h 1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184"/>
                  <a:gd name="T14" fmla="*/ 264 w 264"/>
                  <a:gd name="T15" fmla="*/ 184 h 1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184">
                    <a:moveTo>
                      <a:pt x="264" y="0"/>
                    </a:moveTo>
                    <a:lnTo>
                      <a:pt x="124" y="92"/>
                    </a:lnTo>
                    <a:lnTo>
                      <a:pt x="220" y="104"/>
                    </a:lnTo>
                    <a:lnTo>
                      <a:pt x="0" y="184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" name="Freeform 18"/>
              <p:cNvSpPr>
                <a:spLocks noChangeAspect="1"/>
              </p:cNvSpPr>
              <p:nvPr/>
            </p:nvSpPr>
            <p:spPr bwMode="auto">
              <a:xfrm rot="10800000">
                <a:off x="2591" y="2032"/>
                <a:ext cx="188" cy="145"/>
              </a:xfrm>
              <a:custGeom>
                <a:avLst/>
                <a:gdLst>
                  <a:gd name="T0" fmla="*/ 0 w 1388"/>
                  <a:gd name="T1" fmla="*/ 0 h 556"/>
                  <a:gd name="T2" fmla="*/ 0 w 1388"/>
                  <a:gd name="T3" fmla="*/ 0 h 556"/>
                  <a:gd name="T4" fmla="*/ 0 w 1388"/>
                  <a:gd name="T5" fmla="*/ 0 h 556"/>
                  <a:gd name="T6" fmla="*/ 0 w 1388"/>
                  <a:gd name="T7" fmla="*/ 0 h 556"/>
                  <a:gd name="T8" fmla="*/ 0 w 1388"/>
                  <a:gd name="T9" fmla="*/ 0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88"/>
                  <a:gd name="T16" fmla="*/ 0 h 556"/>
                  <a:gd name="T17" fmla="*/ 1388 w 1388"/>
                  <a:gd name="T18" fmla="*/ 556 h 5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88" h="556">
                    <a:moveTo>
                      <a:pt x="1388" y="0"/>
                    </a:moveTo>
                    <a:lnTo>
                      <a:pt x="0" y="4"/>
                    </a:lnTo>
                    <a:lnTo>
                      <a:pt x="0" y="556"/>
                    </a:lnTo>
                    <a:lnTo>
                      <a:pt x="1388" y="552"/>
                    </a:lnTo>
                    <a:lnTo>
                      <a:pt x="138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2" name="Freeform 19"/>
              <p:cNvSpPr>
                <a:spLocks noChangeAspect="1"/>
              </p:cNvSpPr>
              <p:nvPr/>
            </p:nvSpPr>
            <p:spPr bwMode="auto">
              <a:xfrm rot="5400000">
                <a:off x="3206" y="1267"/>
                <a:ext cx="184" cy="1676"/>
              </a:xfrm>
              <a:custGeom>
                <a:avLst/>
                <a:gdLst>
                  <a:gd name="T0" fmla="*/ 1 w 495"/>
                  <a:gd name="T1" fmla="*/ 0 h 2939"/>
                  <a:gd name="T2" fmla="*/ 0 w 495"/>
                  <a:gd name="T3" fmla="*/ 22 h 2939"/>
                  <a:gd name="T4" fmla="*/ 0 w 495"/>
                  <a:gd name="T5" fmla="*/ 16 h 2939"/>
                  <a:gd name="T6" fmla="*/ 0 w 495"/>
                  <a:gd name="T7" fmla="*/ 39 h 2939"/>
                  <a:gd name="T8" fmla="*/ 0 w 495"/>
                  <a:gd name="T9" fmla="*/ 31 h 2939"/>
                  <a:gd name="T10" fmla="*/ 0 w 495"/>
                  <a:gd name="T11" fmla="*/ 46 h 2939"/>
                  <a:gd name="T12" fmla="*/ 0 w 495"/>
                  <a:gd name="T13" fmla="*/ 67 h 2939"/>
                  <a:gd name="T14" fmla="*/ 0 w 495"/>
                  <a:gd name="T15" fmla="*/ 64 h 2939"/>
                  <a:gd name="T16" fmla="*/ 1 w 495"/>
                  <a:gd name="T17" fmla="*/ 101 h 2939"/>
                  <a:gd name="T18" fmla="*/ 1 w 495"/>
                  <a:gd name="T19" fmla="*/ 63 h 2939"/>
                  <a:gd name="T20" fmla="*/ 1 w 495"/>
                  <a:gd name="T21" fmla="*/ 67 h 2939"/>
                  <a:gd name="T22" fmla="*/ 1 w 495"/>
                  <a:gd name="T23" fmla="*/ 46 h 2939"/>
                  <a:gd name="T24" fmla="*/ 1 w 495"/>
                  <a:gd name="T25" fmla="*/ 32 h 2939"/>
                  <a:gd name="T26" fmla="*/ 1 w 495"/>
                  <a:gd name="T27" fmla="*/ 38 h 2939"/>
                  <a:gd name="T28" fmla="*/ 1 w 495"/>
                  <a:gd name="T29" fmla="*/ 15 h 2939"/>
                  <a:gd name="T30" fmla="*/ 1 w 495"/>
                  <a:gd name="T31" fmla="*/ 22 h 2939"/>
                  <a:gd name="T32" fmla="*/ 1 w 495"/>
                  <a:gd name="T33" fmla="*/ 0 h 29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5"/>
                  <a:gd name="T52" fmla="*/ 0 h 2939"/>
                  <a:gd name="T53" fmla="*/ 495 w 495"/>
                  <a:gd name="T54" fmla="*/ 2939 h 29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5" h="2939">
                    <a:moveTo>
                      <a:pt x="300" y="0"/>
                    </a:moveTo>
                    <a:cubicBezTo>
                      <a:pt x="251" y="3"/>
                      <a:pt x="157" y="571"/>
                      <a:pt x="128" y="648"/>
                    </a:cubicBezTo>
                    <a:cubicBezTo>
                      <a:pt x="99" y="725"/>
                      <a:pt x="145" y="385"/>
                      <a:pt x="128" y="464"/>
                    </a:cubicBezTo>
                    <a:cubicBezTo>
                      <a:pt x="111" y="543"/>
                      <a:pt x="43" y="1049"/>
                      <a:pt x="28" y="1120"/>
                    </a:cubicBezTo>
                    <a:cubicBezTo>
                      <a:pt x="13" y="1191"/>
                      <a:pt x="39" y="857"/>
                      <a:pt x="36" y="892"/>
                    </a:cubicBezTo>
                    <a:cubicBezTo>
                      <a:pt x="33" y="927"/>
                      <a:pt x="0" y="1153"/>
                      <a:pt x="8" y="1328"/>
                    </a:cubicBezTo>
                    <a:cubicBezTo>
                      <a:pt x="16" y="1503"/>
                      <a:pt x="79" y="1857"/>
                      <a:pt x="84" y="1944"/>
                    </a:cubicBezTo>
                    <a:cubicBezTo>
                      <a:pt x="89" y="2031"/>
                      <a:pt x="11" y="1683"/>
                      <a:pt x="40" y="1848"/>
                    </a:cubicBezTo>
                    <a:cubicBezTo>
                      <a:pt x="69" y="2013"/>
                      <a:pt x="191" y="2939"/>
                      <a:pt x="260" y="2936"/>
                    </a:cubicBezTo>
                    <a:cubicBezTo>
                      <a:pt x="329" y="2933"/>
                      <a:pt x="429" y="1995"/>
                      <a:pt x="456" y="1828"/>
                    </a:cubicBezTo>
                    <a:cubicBezTo>
                      <a:pt x="483" y="1661"/>
                      <a:pt x="419" y="2018"/>
                      <a:pt x="424" y="1936"/>
                    </a:cubicBezTo>
                    <a:cubicBezTo>
                      <a:pt x="429" y="1854"/>
                      <a:pt x="473" y="1505"/>
                      <a:pt x="484" y="1336"/>
                    </a:cubicBezTo>
                    <a:cubicBezTo>
                      <a:pt x="495" y="1167"/>
                      <a:pt x="493" y="960"/>
                      <a:pt x="492" y="920"/>
                    </a:cubicBezTo>
                    <a:cubicBezTo>
                      <a:pt x="491" y="880"/>
                      <a:pt x="492" y="1179"/>
                      <a:pt x="480" y="1096"/>
                    </a:cubicBezTo>
                    <a:cubicBezTo>
                      <a:pt x="468" y="1013"/>
                      <a:pt x="430" y="501"/>
                      <a:pt x="420" y="424"/>
                    </a:cubicBezTo>
                    <a:cubicBezTo>
                      <a:pt x="410" y="347"/>
                      <a:pt x="440" y="703"/>
                      <a:pt x="420" y="632"/>
                    </a:cubicBezTo>
                    <a:cubicBezTo>
                      <a:pt x="400" y="561"/>
                      <a:pt x="325" y="132"/>
                      <a:pt x="300" y="0"/>
                    </a:cubicBezTo>
                    <a:close/>
                  </a:path>
                </a:pathLst>
              </a:custGeom>
              <a:solidFill>
                <a:srgbClr val="F63F1B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3" name="Freeform 20"/>
              <p:cNvSpPr>
                <a:spLocks noChangeAspect="1"/>
              </p:cNvSpPr>
              <p:nvPr/>
            </p:nvSpPr>
            <p:spPr bwMode="auto">
              <a:xfrm rot="5400000">
                <a:off x="3035" y="1488"/>
                <a:ext cx="93" cy="1227"/>
              </a:xfrm>
              <a:custGeom>
                <a:avLst/>
                <a:gdLst>
                  <a:gd name="T0" fmla="*/ 0 w 495"/>
                  <a:gd name="T1" fmla="*/ 0 h 2939"/>
                  <a:gd name="T2" fmla="*/ 0 w 495"/>
                  <a:gd name="T3" fmla="*/ 3 h 2939"/>
                  <a:gd name="T4" fmla="*/ 0 w 495"/>
                  <a:gd name="T5" fmla="*/ 3 h 2939"/>
                  <a:gd name="T6" fmla="*/ 0 w 495"/>
                  <a:gd name="T7" fmla="*/ 6 h 2939"/>
                  <a:gd name="T8" fmla="*/ 0 w 495"/>
                  <a:gd name="T9" fmla="*/ 5 h 2939"/>
                  <a:gd name="T10" fmla="*/ 0 w 495"/>
                  <a:gd name="T11" fmla="*/ 7 h 2939"/>
                  <a:gd name="T12" fmla="*/ 0 w 495"/>
                  <a:gd name="T13" fmla="*/ 10 h 2939"/>
                  <a:gd name="T14" fmla="*/ 0 w 495"/>
                  <a:gd name="T15" fmla="*/ 10 h 2939"/>
                  <a:gd name="T16" fmla="*/ 0 w 495"/>
                  <a:gd name="T17" fmla="*/ 15 h 2939"/>
                  <a:gd name="T18" fmla="*/ 0 w 495"/>
                  <a:gd name="T19" fmla="*/ 10 h 2939"/>
                  <a:gd name="T20" fmla="*/ 0 w 495"/>
                  <a:gd name="T21" fmla="*/ 10 h 2939"/>
                  <a:gd name="T22" fmla="*/ 0 w 495"/>
                  <a:gd name="T23" fmla="*/ 7 h 2939"/>
                  <a:gd name="T24" fmla="*/ 0 w 495"/>
                  <a:gd name="T25" fmla="*/ 5 h 2939"/>
                  <a:gd name="T26" fmla="*/ 0 w 495"/>
                  <a:gd name="T27" fmla="*/ 6 h 2939"/>
                  <a:gd name="T28" fmla="*/ 0 w 495"/>
                  <a:gd name="T29" fmla="*/ 2 h 2939"/>
                  <a:gd name="T30" fmla="*/ 0 w 495"/>
                  <a:gd name="T31" fmla="*/ 3 h 2939"/>
                  <a:gd name="T32" fmla="*/ 0 w 495"/>
                  <a:gd name="T33" fmla="*/ 0 h 29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5"/>
                  <a:gd name="T52" fmla="*/ 0 h 2939"/>
                  <a:gd name="T53" fmla="*/ 495 w 495"/>
                  <a:gd name="T54" fmla="*/ 2939 h 29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5" h="2939">
                    <a:moveTo>
                      <a:pt x="300" y="0"/>
                    </a:moveTo>
                    <a:cubicBezTo>
                      <a:pt x="251" y="3"/>
                      <a:pt x="157" y="571"/>
                      <a:pt x="128" y="648"/>
                    </a:cubicBezTo>
                    <a:cubicBezTo>
                      <a:pt x="99" y="725"/>
                      <a:pt x="145" y="385"/>
                      <a:pt x="128" y="464"/>
                    </a:cubicBezTo>
                    <a:cubicBezTo>
                      <a:pt x="111" y="543"/>
                      <a:pt x="43" y="1049"/>
                      <a:pt x="28" y="1120"/>
                    </a:cubicBezTo>
                    <a:cubicBezTo>
                      <a:pt x="13" y="1191"/>
                      <a:pt x="39" y="857"/>
                      <a:pt x="36" y="892"/>
                    </a:cubicBezTo>
                    <a:cubicBezTo>
                      <a:pt x="33" y="927"/>
                      <a:pt x="0" y="1153"/>
                      <a:pt x="8" y="1328"/>
                    </a:cubicBezTo>
                    <a:cubicBezTo>
                      <a:pt x="16" y="1503"/>
                      <a:pt x="79" y="1857"/>
                      <a:pt x="84" y="1944"/>
                    </a:cubicBezTo>
                    <a:cubicBezTo>
                      <a:pt x="89" y="2031"/>
                      <a:pt x="11" y="1683"/>
                      <a:pt x="40" y="1848"/>
                    </a:cubicBezTo>
                    <a:cubicBezTo>
                      <a:pt x="69" y="2013"/>
                      <a:pt x="191" y="2939"/>
                      <a:pt x="260" y="2936"/>
                    </a:cubicBezTo>
                    <a:cubicBezTo>
                      <a:pt x="329" y="2933"/>
                      <a:pt x="429" y="1995"/>
                      <a:pt x="456" y="1828"/>
                    </a:cubicBezTo>
                    <a:cubicBezTo>
                      <a:pt x="483" y="1661"/>
                      <a:pt x="419" y="2018"/>
                      <a:pt x="424" y="1936"/>
                    </a:cubicBezTo>
                    <a:cubicBezTo>
                      <a:pt x="429" y="1854"/>
                      <a:pt x="473" y="1505"/>
                      <a:pt x="484" y="1336"/>
                    </a:cubicBezTo>
                    <a:cubicBezTo>
                      <a:pt x="495" y="1167"/>
                      <a:pt x="493" y="960"/>
                      <a:pt x="492" y="920"/>
                    </a:cubicBezTo>
                    <a:cubicBezTo>
                      <a:pt x="491" y="880"/>
                      <a:pt x="492" y="1179"/>
                      <a:pt x="480" y="1096"/>
                    </a:cubicBezTo>
                    <a:cubicBezTo>
                      <a:pt x="468" y="1013"/>
                      <a:pt x="430" y="501"/>
                      <a:pt x="420" y="424"/>
                    </a:cubicBezTo>
                    <a:cubicBezTo>
                      <a:pt x="410" y="347"/>
                      <a:pt x="440" y="703"/>
                      <a:pt x="420" y="632"/>
                    </a:cubicBezTo>
                    <a:cubicBezTo>
                      <a:pt x="400" y="561"/>
                      <a:pt x="325" y="132"/>
                      <a:pt x="300" y="0"/>
                    </a:cubicBezTo>
                    <a:close/>
                  </a:path>
                </a:pathLst>
              </a:custGeom>
              <a:solidFill>
                <a:srgbClr val="FFAF18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Freeform 21"/>
              <p:cNvSpPr>
                <a:spLocks noChangeAspect="1"/>
              </p:cNvSpPr>
              <p:nvPr/>
            </p:nvSpPr>
            <p:spPr bwMode="auto">
              <a:xfrm rot="5400000">
                <a:off x="2817" y="1839"/>
                <a:ext cx="53" cy="526"/>
              </a:xfrm>
              <a:custGeom>
                <a:avLst/>
                <a:gdLst>
                  <a:gd name="T0" fmla="*/ 0 w 495"/>
                  <a:gd name="T1" fmla="*/ 0 h 2939"/>
                  <a:gd name="T2" fmla="*/ 0 w 495"/>
                  <a:gd name="T3" fmla="*/ 0 h 2939"/>
                  <a:gd name="T4" fmla="*/ 0 w 495"/>
                  <a:gd name="T5" fmla="*/ 0 h 2939"/>
                  <a:gd name="T6" fmla="*/ 0 w 495"/>
                  <a:gd name="T7" fmla="*/ 0 h 2939"/>
                  <a:gd name="T8" fmla="*/ 0 w 495"/>
                  <a:gd name="T9" fmla="*/ 0 h 2939"/>
                  <a:gd name="T10" fmla="*/ 0 w 495"/>
                  <a:gd name="T11" fmla="*/ 0 h 2939"/>
                  <a:gd name="T12" fmla="*/ 0 w 495"/>
                  <a:gd name="T13" fmla="*/ 0 h 2939"/>
                  <a:gd name="T14" fmla="*/ 0 w 495"/>
                  <a:gd name="T15" fmla="*/ 0 h 2939"/>
                  <a:gd name="T16" fmla="*/ 0 w 495"/>
                  <a:gd name="T17" fmla="*/ 0 h 2939"/>
                  <a:gd name="T18" fmla="*/ 0 w 495"/>
                  <a:gd name="T19" fmla="*/ 0 h 2939"/>
                  <a:gd name="T20" fmla="*/ 0 w 495"/>
                  <a:gd name="T21" fmla="*/ 0 h 2939"/>
                  <a:gd name="T22" fmla="*/ 0 w 495"/>
                  <a:gd name="T23" fmla="*/ 0 h 2939"/>
                  <a:gd name="T24" fmla="*/ 0 w 495"/>
                  <a:gd name="T25" fmla="*/ 0 h 2939"/>
                  <a:gd name="T26" fmla="*/ 0 w 495"/>
                  <a:gd name="T27" fmla="*/ 0 h 2939"/>
                  <a:gd name="T28" fmla="*/ 0 w 495"/>
                  <a:gd name="T29" fmla="*/ 0 h 2939"/>
                  <a:gd name="T30" fmla="*/ 0 w 495"/>
                  <a:gd name="T31" fmla="*/ 0 h 2939"/>
                  <a:gd name="T32" fmla="*/ 0 w 495"/>
                  <a:gd name="T33" fmla="*/ 0 h 29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5"/>
                  <a:gd name="T52" fmla="*/ 0 h 2939"/>
                  <a:gd name="T53" fmla="*/ 495 w 495"/>
                  <a:gd name="T54" fmla="*/ 2939 h 29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5" h="2939">
                    <a:moveTo>
                      <a:pt x="300" y="0"/>
                    </a:moveTo>
                    <a:cubicBezTo>
                      <a:pt x="251" y="3"/>
                      <a:pt x="157" y="571"/>
                      <a:pt x="128" y="648"/>
                    </a:cubicBezTo>
                    <a:cubicBezTo>
                      <a:pt x="99" y="725"/>
                      <a:pt x="145" y="385"/>
                      <a:pt x="128" y="464"/>
                    </a:cubicBezTo>
                    <a:cubicBezTo>
                      <a:pt x="111" y="543"/>
                      <a:pt x="43" y="1049"/>
                      <a:pt x="28" y="1120"/>
                    </a:cubicBezTo>
                    <a:cubicBezTo>
                      <a:pt x="13" y="1191"/>
                      <a:pt x="39" y="857"/>
                      <a:pt x="36" y="892"/>
                    </a:cubicBezTo>
                    <a:cubicBezTo>
                      <a:pt x="33" y="927"/>
                      <a:pt x="0" y="1153"/>
                      <a:pt x="8" y="1328"/>
                    </a:cubicBezTo>
                    <a:cubicBezTo>
                      <a:pt x="16" y="1503"/>
                      <a:pt x="79" y="1857"/>
                      <a:pt x="84" y="1944"/>
                    </a:cubicBezTo>
                    <a:cubicBezTo>
                      <a:pt x="89" y="2031"/>
                      <a:pt x="11" y="1683"/>
                      <a:pt x="40" y="1848"/>
                    </a:cubicBezTo>
                    <a:cubicBezTo>
                      <a:pt x="69" y="2013"/>
                      <a:pt x="191" y="2939"/>
                      <a:pt x="260" y="2936"/>
                    </a:cubicBezTo>
                    <a:cubicBezTo>
                      <a:pt x="329" y="2933"/>
                      <a:pt x="429" y="1995"/>
                      <a:pt x="456" y="1828"/>
                    </a:cubicBezTo>
                    <a:cubicBezTo>
                      <a:pt x="483" y="1661"/>
                      <a:pt x="419" y="2018"/>
                      <a:pt x="424" y="1936"/>
                    </a:cubicBezTo>
                    <a:cubicBezTo>
                      <a:pt x="429" y="1854"/>
                      <a:pt x="473" y="1505"/>
                      <a:pt x="484" y="1336"/>
                    </a:cubicBezTo>
                    <a:cubicBezTo>
                      <a:pt x="495" y="1167"/>
                      <a:pt x="493" y="960"/>
                      <a:pt x="492" y="920"/>
                    </a:cubicBezTo>
                    <a:cubicBezTo>
                      <a:pt x="491" y="880"/>
                      <a:pt x="492" y="1179"/>
                      <a:pt x="480" y="1096"/>
                    </a:cubicBezTo>
                    <a:cubicBezTo>
                      <a:pt x="468" y="1013"/>
                      <a:pt x="430" y="501"/>
                      <a:pt x="420" y="424"/>
                    </a:cubicBezTo>
                    <a:cubicBezTo>
                      <a:pt x="410" y="347"/>
                      <a:pt x="440" y="703"/>
                      <a:pt x="420" y="632"/>
                    </a:cubicBezTo>
                    <a:cubicBezTo>
                      <a:pt x="400" y="561"/>
                      <a:pt x="325" y="132"/>
                      <a:pt x="300" y="0"/>
                    </a:cubicBezTo>
                    <a:close/>
                  </a:path>
                </a:pathLst>
              </a:custGeom>
              <a:solidFill>
                <a:srgbClr val="FFEA18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5" name="Line 22"/>
              <p:cNvSpPr>
                <a:spLocks noChangeAspect="1" noChangeShapeType="1"/>
              </p:cNvSpPr>
              <p:nvPr/>
            </p:nvSpPr>
            <p:spPr bwMode="auto">
              <a:xfrm>
                <a:off x="2497" y="2032"/>
                <a:ext cx="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6" name="Line 23"/>
              <p:cNvSpPr>
                <a:spLocks noChangeAspect="1" noChangeShapeType="1"/>
              </p:cNvSpPr>
              <p:nvPr/>
            </p:nvSpPr>
            <p:spPr bwMode="auto">
              <a:xfrm>
                <a:off x="2497" y="2178"/>
                <a:ext cx="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7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854" y="1571"/>
                <a:ext cx="254" cy="195"/>
              </a:xfrm>
              <a:prstGeom prst="rect">
                <a:avLst/>
              </a:prstGeom>
              <a:solidFill>
                <a:srgbClr val="32323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388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1794" y="2356"/>
                <a:ext cx="84" cy="23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389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4168" y="1688"/>
                <a:ext cx="170" cy="819"/>
              </a:xfrm>
              <a:prstGeom prst="rect">
                <a:avLst/>
              </a:prstGeom>
              <a:solidFill>
                <a:srgbClr val="6876E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39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4126" y="1688"/>
                <a:ext cx="42" cy="819"/>
              </a:xfrm>
              <a:prstGeom prst="rect">
                <a:avLst/>
              </a:prstGeom>
              <a:solidFill>
                <a:srgbClr val="73738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391" name="Freeform 28"/>
              <p:cNvSpPr>
                <a:spLocks noChangeAspect="1"/>
              </p:cNvSpPr>
              <p:nvPr/>
            </p:nvSpPr>
            <p:spPr bwMode="auto">
              <a:xfrm>
                <a:off x="2854" y="1766"/>
                <a:ext cx="254" cy="117"/>
              </a:xfrm>
              <a:custGeom>
                <a:avLst/>
                <a:gdLst>
                  <a:gd name="T0" fmla="*/ 0 w 336"/>
                  <a:gd name="T1" fmla="*/ 0 h 144"/>
                  <a:gd name="T2" fmla="*/ 18 w 336"/>
                  <a:gd name="T3" fmla="*/ 27 h 144"/>
                  <a:gd name="T4" fmla="*/ 27 w 336"/>
                  <a:gd name="T5" fmla="*/ 41 h 144"/>
                  <a:gd name="T6" fmla="*/ 36 w 336"/>
                  <a:gd name="T7" fmla="*/ 41 h 144"/>
                  <a:gd name="T8" fmla="*/ 63 w 336"/>
                  <a:gd name="T9" fmla="*/ 0 h 144"/>
                  <a:gd name="T10" fmla="*/ 0 w 336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144"/>
                  <a:gd name="T20" fmla="*/ 336 w 336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144">
                    <a:moveTo>
                      <a:pt x="0" y="0"/>
                    </a:moveTo>
                    <a:lnTo>
                      <a:pt x="96" y="96"/>
                    </a:lnTo>
                    <a:lnTo>
                      <a:pt x="144" y="144"/>
                    </a:lnTo>
                    <a:lnTo>
                      <a:pt x="192" y="144"/>
                    </a:lnTo>
                    <a:lnTo>
                      <a:pt x="3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323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2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2822" y="1886"/>
                <a:ext cx="127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3" name="Line 30"/>
              <p:cNvSpPr>
                <a:spLocks noChangeAspect="1" noChangeShapeType="1"/>
              </p:cNvSpPr>
              <p:nvPr/>
            </p:nvSpPr>
            <p:spPr bwMode="auto">
              <a:xfrm>
                <a:off x="2995" y="1883"/>
                <a:ext cx="127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4" name="Line 31"/>
              <p:cNvSpPr>
                <a:spLocks noChangeAspect="1" noChangeShapeType="1"/>
              </p:cNvSpPr>
              <p:nvPr/>
            </p:nvSpPr>
            <p:spPr bwMode="auto">
              <a:xfrm>
                <a:off x="2981" y="1883"/>
                <a:ext cx="0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5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2931" y="1883"/>
                <a:ext cx="43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6" name="Line 33"/>
              <p:cNvSpPr>
                <a:spLocks noChangeAspect="1" noChangeShapeType="1"/>
              </p:cNvSpPr>
              <p:nvPr/>
            </p:nvSpPr>
            <p:spPr bwMode="auto">
              <a:xfrm>
                <a:off x="2988" y="1883"/>
                <a:ext cx="43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7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2857" y="1883"/>
                <a:ext cx="103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8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2892" y="1883"/>
                <a:ext cx="78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Line 36"/>
              <p:cNvSpPr>
                <a:spLocks noChangeAspect="1" noChangeShapeType="1"/>
              </p:cNvSpPr>
              <p:nvPr/>
            </p:nvSpPr>
            <p:spPr bwMode="auto">
              <a:xfrm>
                <a:off x="2991" y="1883"/>
                <a:ext cx="71" cy="1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5365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5505450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 descr="HiFundalogoTAG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6388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1" name="Text Box 41"/>
          <p:cNvSpPr txBox="1">
            <a:spLocks noChangeArrowheads="1"/>
          </p:cNvSpPr>
          <p:nvPr/>
        </p:nvSpPr>
        <p:spPr bwMode="auto">
          <a:xfrm>
            <a:off x="1143000" y="4724400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3333CC"/>
                </a:solidFill>
              </a:rPr>
              <a:t>UTSR SBIR Phase IIA Presentation</a:t>
            </a:r>
          </a:p>
          <a:p>
            <a:pPr algn="ctr"/>
            <a:r>
              <a:rPr lang="en-US" altLang="zh-CN" b="1" dirty="0" smtClean="0">
                <a:solidFill>
                  <a:srgbClr val="3333CC"/>
                </a:solidFill>
              </a:rPr>
              <a:t>November 4, 2015 </a:t>
            </a:r>
            <a:endParaRPr lang="en-US" altLang="zh-CN" b="1" dirty="0">
              <a:solidFill>
                <a:srgbClr val="3333CC"/>
              </a:solidFill>
            </a:endParaRPr>
          </a:p>
        </p:txBody>
      </p:sp>
      <p:sp>
        <p:nvSpPr>
          <p:cNvPr id="15402" name="Subtitle 2"/>
          <p:cNvSpPr>
            <a:spLocks/>
          </p:cNvSpPr>
          <p:nvPr/>
        </p:nvSpPr>
        <p:spPr bwMode="auto">
          <a:xfrm>
            <a:off x="5181600" y="1600200"/>
            <a:ext cx="335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zh-CN" sz="1800" b="1" dirty="0">
                <a:solidFill>
                  <a:srgbClr val="3333CC"/>
                </a:solidFill>
                <a:latin typeface="Arial" charset="0"/>
                <a:cs typeface="Arial" charset="0"/>
              </a:rPr>
              <a:t>Jiwen </a:t>
            </a:r>
            <a:r>
              <a:rPr lang="en-US" altLang="zh-CN" sz="1800" b="1" dirty="0" smtClean="0">
                <a:solidFill>
                  <a:srgbClr val="3333CC"/>
                </a:solidFill>
                <a:latin typeface="Arial" charset="0"/>
                <a:cs typeface="Arial" charset="0"/>
              </a:rPr>
              <a:t>Wang, Chen Jiang Balky </a:t>
            </a:r>
            <a:r>
              <a:rPr lang="en-US" altLang="zh-CN" sz="1800" b="1" dirty="0">
                <a:solidFill>
                  <a:srgbClr val="3333CC"/>
                </a:solidFill>
                <a:latin typeface="Arial" charset="0"/>
                <a:cs typeface="Arial" charset="0"/>
              </a:rPr>
              <a:t>Nair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zh-CN" sz="1800" b="1" dirty="0" err="1">
                <a:solidFill>
                  <a:srgbClr val="3333CC"/>
                </a:solidFill>
                <a:latin typeface="Arial" charset="0"/>
                <a:cs typeface="Arial" charset="0"/>
              </a:rPr>
              <a:t>HiFunda</a:t>
            </a:r>
            <a:r>
              <a:rPr lang="en-US" altLang="zh-CN" sz="1800" b="1" dirty="0">
                <a:solidFill>
                  <a:srgbClr val="3333CC"/>
                </a:solidFill>
                <a:latin typeface="Arial" charset="0"/>
                <a:cs typeface="Arial" charset="0"/>
              </a:rPr>
              <a:t> LLC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CN" sz="2000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C:\Program Files\WS_FTP\Oct0202\T04-Fracture-Surface-051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2"/>
          <a:stretch>
            <a:fillRect/>
          </a:stretch>
        </p:blipFill>
        <p:spPr bwMode="auto">
          <a:xfrm>
            <a:off x="4649788" y="1600200"/>
            <a:ext cx="360521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Line 3"/>
          <p:cNvSpPr>
            <a:spLocks noChangeAspect="1" noChangeShapeType="1"/>
          </p:cNvSpPr>
          <p:nvPr/>
        </p:nvSpPr>
        <p:spPr bwMode="auto">
          <a:xfrm>
            <a:off x="7515225" y="4205288"/>
            <a:ext cx="59372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8116" name="Text Box 4"/>
          <p:cNvSpPr txBox="1">
            <a:spLocks noChangeAspect="1" noChangeArrowheads="1"/>
          </p:cNvSpPr>
          <p:nvPr/>
        </p:nvSpPr>
        <p:spPr bwMode="auto">
          <a:xfrm>
            <a:off x="7318375" y="3810000"/>
            <a:ext cx="98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latin typeface="Times" charset="0"/>
                <a:cs typeface="+mn-cs"/>
              </a:rPr>
              <a:t>1 </a:t>
            </a:r>
            <a:r>
              <a:rPr lang="en-US" sz="2000" b="1">
                <a:solidFill>
                  <a:schemeClr val="bg1"/>
                </a:solidFill>
                <a:latin typeface="Symbol" charset="0"/>
                <a:cs typeface="+mn-cs"/>
                <a:sym typeface="Symbol" charset="0"/>
              </a:rPr>
              <a:t></a:t>
            </a:r>
            <a:r>
              <a:rPr lang="en-US" sz="2000" b="1">
                <a:solidFill>
                  <a:schemeClr val="bg1"/>
                </a:solidFill>
                <a:latin typeface="Times" charset="0"/>
                <a:cs typeface="+mn-cs"/>
                <a:sym typeface="Symbol" charset="0"/>
              </a:rPr>
              <a:t>m</a:t>
            </a:r>
            <a:endParaRPr lang="en-US" sz="2000" b="1">
              <a:solidFill>
                <a:schemeClr val="bg1"/>
              </a:solidFill>
              <a:latin typeface="Times" charset="0"/>
              <a:cs typeface="+mn-cs"/>
            </a:endParaRPr>
          </a:p>
        </p:txBody>
      </p:sp>
      <p:grpSp>
        <p:nvGrpSpPr>
          <p:cNvPr id="7172" name="Group 5"/>
          <p:cNvGrpSpPr>
            <a:grpSpLocks noChangeAspect="1"/>
          </p:cNvGrpSpPr>
          <p:nvPr/>
        </p:nvGrpSpPr>
        <p:grpSpPr bwMode="auto">
          <a:xfrm>
            <a:off x="839788" y="1600200"/>
            <a:ext cx="3656012" cy="2763838"/>
            <a:chOff x="912" y="1488"/>
            <a:chExt cx="1823" cy="1378"/>
          </a:xfrm>
        </p:grpSpPr>
        <p:pic>
          <p:nvPicPr>
            <p:cNvPr id="7175" name="Picture 6" descr="C:\Share\Xield\Temp\Jun2402-FESEM\Jun2802\CPSS2903e.tif"/>
            <p:cNvPicPr>
              <a:picLocks noChangeAspect="1" noChangeArrowheads="1"/>
            </p:cNvPicPr>
            <p:nvPr/>
          </p:nvPicPr>
          <p:blipFill>
            <a:blip r:embed="rId3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9"/>
            <a:stretch>
              <a:fillRect/>
            </a:stretch>
          </p:blipFill>
          <p:spPr bwMode="auto">
            <a:xfrm>
              <a:off x="912" y="1488"/>
              <a:ext cx="1823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19" name="Line 7"/>
            <p:cNvSpPr>
              <a:spLocks noChangeAspect="1" noChangeShapeType="1"/>
            </p:cNvSpPr>
            <p:nvPr/>
          </p:nvSpPr>
          <p:spPr bwMode="auto">
            <a:xfrm>
              <a:off x="2432" y="2744"/>
              <a:ext cx="15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8120" name="Text Box 8"/>
            <p:cNvSpPr txBox="1">
              <a:spLocks noChangeAspect="1" noChangeArrowheads="1"/>
            </p:cNvSpPr>
            <p:nvPr/>
          </p:nvSpPr>
          <p:spPr bwMode="auto">
            <a:xfrm>
              <a:off x="2310" y="2544"/>
              <a:ext cx="411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chemeClr val="bg1"/>
                  </a:solidFill>
                  <a:latin typeface="Times" charset="0"/>
                  <a:cs typeface="+mn-cs"/>
                </a:rPr>
                <a:t>1 </a:t>
              </a:r>
              <a:r>
                <a:rPr lang="en-US" sz="2000" b="1">
                  <a:solidFill>
                    <a:schemeClr val="bg1"/>
                  </a:solidFill>
                  <a:latin typeface="Symbol" charset="0"/>
                  <a:cs typeface="+mn-cs"/>
                  <a:sym typeface="Symbol" charset="0"/>
                </a:rPr>
                <a:t></a:t>
              </a:r>
              <a:r>
                <a:rPr lang="en-US" sz="2000" b="1">
                  <a:solidFill>
                    <a:schemeClr val="bg1"/>
                  </a:solidFill>
                  <a:latin typeface="Times" charset="0"/>
                  <a:cs typeface="+mn-cs"/>
                  <a:sym typeface="Symbol" charset="0"/>
                </a:rPr>
                <a:t>m</a:t>
              </a:r>
              <a:endParaRPr lang="en-US" sz="2000" b="1">
                <a:solidFill>
                  <a:schemeClr val="bg1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218121" name="Rectangle 9"/>
          <p:cNvSpPr>
            <a:spLocks noChangeArrowheads="1"/>
          </p:cNvSpPr>
          <p:nvPr/>
        </p:nvSpPr>
        <p:spPr bwMode="auto">
          <a:xfrm>
            <a:off x="422275" y="609600"/>
            <a:ext cx="8377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>
                <a:solidFill>
                  <a:schemeClr val="accent2"/>
                </a:solidFill>
                <a:latin typeface="Times" charset="0"/>
                <a:cs typeface="+mn-cs"/>
              </a:rPr>
              <a:t>Ultra-Fine Splats Formed In The SPPS Process</a:t>
            </a:r>
            <a:endParaRPr lang="en-US" sz="3200">
              <a:solidFill>
                <a:schemeClr val="accent2"/>
              </a:solidFill>
              <a:latin typeface="Times" charset="0"/>
              <a:cs typeface="+mn-cs"/>
            </a:endParaRP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762000" y="4695825"/>
            <a:ext cx="7924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>
                <a:cs typeface="+mn-cs"/>
              </a:rPr>
              <a:t>  Splat diameter: </a:t>
            </a:r>
            <a:r>
              <a:rPr lang="en-US" b="1">
                <a:solidFill>
                  <a:srgbClr val="FF0000"/>
                </a:solidFill>
                <a:cs typeface="+mn-cs"/>
              </a:rPr>
              <a:t>&lt; 2 </a:t>
            </a:r>
            <a:r>
              <a:rPr lang="en-US" b="1">
                <a:solidFill>
                  <a:srgbClr val="FF0000"/>
                </a:solidFill>
                <a:cs typeface="+mn-cs"/>
                <a:sym typeface="Symbol" charset="0"/>
              </a:rPr>
              <a:t>m</a:t>
            </a:r>
          </a:p>
          <a:p>
            <a:pPr>
              <a:buFontTx/>
              <a:buChar char="•"/>
              <a:defRPr/>
            </a:pPr>
            <a:r>
              <a:rPr lang="en-US" b="1">
                <a:cs typeface="+mn-cs"/>
                <a:sym typeface="Symbol" charset="0"/>
              </a:rPr>
              <a:t>  Splat thickness: </a:t>
            </a:r>
            <a:r>
              <a:rPr lang="en-US" b="1">
                <a:solidFill>
                  <a:srgbClr val="FF0000"/>
                </a:solidFill>
                <a:cs typeface="+mn-cs"/>
                <a:sym typeface="Symbol" charset="0"/>
              </a:rPr>
              <a:t>&lt; 1 m</a:t>
            </a:r>
          </a:p>
          <a:p>
            <a:pPr>
              <a:buFontTx/>
              <a:buChar char="•"/>
              <a:defRPr/>
            </a:pPr>
            <a:r>
              <a:rPr lang="en-US" b="1">
                <a:cs typeface="+mn-cs"/>
                <a:sym typeface="Symbol" charset="0"/>
              </a:rPr>
              <a:t>  Splat area is </a:t>
            </a:r>
            <a:r>
              <a:rPr lang="en-US" b="1">
                <a:solidFill>
                  <a:srgbClr val="FF0000"/>
                </a:solidFill>
                <a:cs typeface="+mn-cs"/>
                <a:sym typeface="Symbol" charset="0"/>
              </a:rPr>
              <a:t>1/2500</a:t>
            </a:r>
            <a:r>
              <a:rPr lang="en-US" b="1">
                <a:cs typeface="+mn-cs"/>
                <a:sym typeface="Symbol" charset="0"/>
              </a:rPr>
              <a:t> of splats in APS TBCs</a:t>
            </a:r>
          </a:p>
        </p:txBody>
      </p:sp>
      <p:pic>
        <p:nvPicPr>
          <p:cNvPr id="12" name="Picture 11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3" name="Picture 8" descr="uconnblu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4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304800" y="304800"/>
            <a:ext cx="8659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chemeClr val="accent2"/>
                </a:solidFill>
              </a:rPr>
              <a:t>In-Plane Fracture Toughness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 rot="16200000">
            <a:off x="225426" y="4765675"/>
            <a:ext cx="3238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In Plane Fracture Toughness (MPa</a:t>
            </a:r>
            <a:r>
              <a:rPr lang="en-US" sz="1000" b="1" dirty="0">
                <a:sym typeface="Symbol" charset="0"/>
              </a:rPr>
              <a:t></a:t>
            </a:r>
            <a:r>
              <a:rPr lang="en-US" b="1" dirty="0"/>
              <a:t>m</a:t>
            </a:r>
            <a:r>
              <a:rPr lang="en-US" b="1" baseline="30000" dirty="0"/>
              <a:t>1/2</a:t>
            </a:r>
            <a:r>
              <a:rPr lang="en-US" b="1" dirty="0"/>
              <a:t>)</a:t>
            </a:r>
          </a:p>
        </p:txBody>
      </p:sp>
      <p:grpSp>
        <p:nvGrpSpPr>
          <p:cNvPr id="49155" name="Group 4"/>
          <p:cNvGrpSpPr>
            <a:grpSpLocks/>
          </p:cNvGrpSpPr>
          <p:nvPr/>
        </p:nvGrpSpPr>
        <p:grpSpPr bwMode="auto">
          <a:xfrm>
            <a:off x="1524000" y="1600200"/>
            <a:ext cx="2743200" cy="1676400"/>
            <a:chOff x="672" y="768"/>
            <a:chExt cx="1728" cy="1056"/>
          </a:xfrm>
        </p:grpSpPr>
        <p:pic>
          <p:nvPicPr>
            <p:cNvPr id="49175" name="Picture 5" descr="Aps_v1"/>
            <p:cNvPicPr>
              <a:picLocks noChangeAspect="1" noChangeArrowheads="1"/>
            </p:cNvPicPr>
            <p:nvPr/>
          </p:nvPicPr>
          <p:blipFill>
            <a:blip r:embed="rId3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4" t="13896" b="24957"/>
            <a:stretch>
              <a:fillRect/>
            </a:stretch>
          </p:blipFill>
          <p:spPr bwMode="auto">
            <a:xfrm>
              <a:off x="672" y="768"/>
              <a:ext cx="1295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6" name="Picture 6" descr="Aps_v3"/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34" t="14592" r="7991" b="24261"/>
            <a:stretch>
              <a:fillRect/>
            </a:stretch>
          </p:blipFill>
          <p:spPr bwMode="auto">
            <a:xfrm>
              <a:off x="1530" y="768"/>
              <a:ext cx="87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3005138" y="3200400"/>
            <a:ext cx="12160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3159125" y="2827338"/>
            <a:ext cx="906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400 </a:t>
            </a:r>
            <a:r>
              <a:rPr lang="en-US" b="1">
                <a:solidFill>
                  <a:schemeClr val="bg1"/>
                </a:solidFill>
                <a:sym typeface="Symbol" charset="0"/>
              </a:rPr>
              <a:t>m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49158" name="Group 9"/>
          <p:cNvGrpSpPr>
            <a:grpSpLocks/>
          </p:cNvGrpSpPr>
          <p:nvPr/>
        </p:nvGrpSpPr>
        <p:grpSpPr bwMode="auto">
          <a:xfrm>
            <a:off x="2590800" y="1863725"/>
            <a:ext cx="1147763" cy="628650"/>
            <a:chOff x="1632" y="1214"/>
            <a:chExt cx="723" cy="396"/>
          </a:xfrm>
        </p:grpSpPr>
        <p:sp>
          <p:nvSpPr>
            <p:cNvPr id="107530" name="Line 10"/>
            <p:cNvSpPr>
              <a:spLocks noChangeShapeType="1"/>
            </p:cNvSpPr>
            <p:nvPr/>
          </p:nvSpPr>
          <p:spPr bwMode="auto">
            <a:xfrm>
              <a:off x="1680" y="1418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>
              <a:off x="2352" y="1322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32" name="Line 12"/>
            <p:cNvSpPr>
              <a:spLocks noChangeShapeType="1"/>
            </p:cNvSpPr>
            <p:nvPr/>
          </p:nvSpPr>
          <p:spPr bwMode="auto">
            <a:xfrm flipV="1">
              <a:off x="1680" y="1394"/>
              <a:ext cx="672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33" name="Text Box 13"/>
            <p:cNvSpPr txBox="1">
              <a:spLocks noChangeArrowheads="1"/>
            </p:cNvSpPr>
            <p:nvPr/>
          </p:nvSpPr>
          <p:spPr bwMode="auto">
            <a:xfrm rot="-741886">
              <a:off x="1632" y="1214"/>
              <a:ext cx="7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</a:rPr>
                <a:t>400 </a:t>
              </a:r>
              <a:r>
                <a:rPr lang="en-US" b="1">
                  <a:solidFill>
                    <a:schemeClr val="bg1"/>
                  </a:solidFill>
                  <a:sym typeface="Symbol" charset="0"/>
                </a:rPr>
                <a:t>m</a:t>
              </a:r>
            </a:p>
          </p:txBody>
        </p:sp>
      </p:grpSp>
      <p:graphicFrame>
        <p:nvGraphicFramePr>
          <p:cNvPr id="49159" name="Object 14"/>
          <p:cNvGraphicFramePr>
            <a:graphicFrameLocks noChangeAspect="1"/>
          </p:cNvGraphicFramePr>
          <p:nvPr/>
        </p:nvGraphicFramePr>
        <p:xfrm>
          <a:off x="5181600" y="1101725"/>
          <a:ext cx="2286000" cy="21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Bitmap Image" r:id="rId5" imgW="7582958" imgH="7219048" progId="PBrush">
                  <p:embed/>
                </p:oleObj>
              </mc:Choice>
              <mc:Fallback>
                <p:oleObj name="Bitmap Image" r:id="rId5" imgW="7582958" imgH="7219048" progId="PBrush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01725"/>
                        <a:ext cx="2286000" cy="217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60" name="Group 15"/>
          <p:cNvGrpSpPr>
            <a:grpSpLocks/>
          </p:cNvGrpSpPr>
          <p:nvPr/>
        </p:nvGrpSpPr>
        <p:grpSpPr bwMode="auto">
          <a:xfrm>
            <a:off x="6457950" y="2817813"/>
            <a:ext cx="985838" cy="396875"/>
            <a:chOff x="4026" y="1699"/>
            <a:chExt cx="621" cy="250"/>
          </a:xfrm>
        </p:grpSpPr>
        <p:sp>
          <p:nvSpPr>
            <p:cNvPr id="107536" name="Line 16"/>
            <p:cNvSpPr>
              <a:spLocks noChangeShapeType="1"/>
            </p:cNvSpPr>
            <p:nvPr/>
          </p:nvSpPr>
          <p:spPr bwMode="auto">
            <a:xfrm>
              <a:off x="4067" y="1944"/>
              <a:ext cx="541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37" name="Text Box 17"/>
            <p:cNvSpPr txBox="1">
              <a:spLocks noChangeArrowheads="1"/>
            </p:cNvSpPr>
            <p:nvPr/>
          </p:nvSpPr>
          <p:spPr bwMode="auto">
            <a:xfrm>
              <a:off x="4026" y="1699"/>
              <a:ext cx="6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bg1"/>
                  </a:solidFill>
                </a:rPr>
                <a:t>100 </a:t>
              </a:r>
              <a:r>
                <a:rPr lang="en-US" sz="2000" b="1">
                  <a:solidFill>
                    <a:schemeClr val="bg1"/>
                  </a:solidFill>
                  <a:sym typeface="Symbol" charset="0"/>
                </a:rPr>
                <a:t>m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9161" name="Group 18"/>
          <p:cNvGrpSpPr>
            <a:grpSpLocks/>
          </p:cNvGrpSpPr>
          <p:nvPr/>
        </p:nvGrpSpPr>
        <p:grpSpPr bwMode="auto">
          <a:xfrm>
            <a:off x="6019800" y="993775"/>
            <a:ext cx="1147763" cy="714375"/>
            <a:chOff x="3792" y="612"/>
            <a:chExt cx="723" cy="450"/>
          </a:xfrm>
        </p:grpSpPr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>
              <a:off x="3888" y="870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40" name="Line 20"/>
            <p:cNvSpPr>
              <a:spLocks noChangeShapeType="1"/>
            </p:cNvSpPr>
            <p:nvPr/>
          </p:nvSpPr>
          <p:spPr bwMode="auto">
            <a:xfrm>
              <a:off x="4368" y="870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41" name="Text Box 21"/>
            <p:cNvSpPr txBox="1">
              <a:spLocks noChangeArrowheads="1"/>
            </p:cNvSpPr>
            <p:nvPr/>
          </p:nvSpPr>
          <p:spPr bwMode="auto">
            <a:xfrm rot="-25811">
              <a:off x="3792" y="612"/>
              <a:ext cx="7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</a:rPr>
                <a:t>100 </a:t>
              </a:r>
              <a:r>
                <a:rPr lang="en-US" b="1">
                  <a:solidFill>
                    <a:schemeClr val="bg1"/>
                  </a:solidFill>
                  <a:sym typeface="Symbol" charset="0"/>
                </a:rPr>
                <a:t>m</a:t>
              </a:r>
            </a:p>
          </p:txBody>
        </p:sp>
        <p:sp>
          <p:nvSpPr>
            <p:cNvPr id="107542" name="Line 22"/>
            <p:cNvSpPr>
              <a:spLocks noChangeShapeType="1"/>
            </p:cNvSpPr>
            <p:nvPr/>
          </p:nvSpPr>
          <p:spPr bwMode="auto">
            <a:xfrm>
              <a:off x="3888" y="960"/>
              <a:ext cx="48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7543" name="Text Box 23"/>
          <p:cNvSpPr txBox="1">
            <a:spLocks noChangeArrowheads="1"/>
          </p:cNvSpPr>
          <p:nvPr/>
        </p:nvSpPr>
        <p:spPr bwMode="auto">
          <a:xfrm>
            <a:off x="593725" y="2027238"/>
            <a:ext cx="811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/>
                </a:solidFill>
              </a:rPr>
              <a:t>APS</a:t>
            </a:r>
          </a:p>
          <a:p>
            <a:pPr algn="ctr">
              <a:defRPr/>
            </a:pPr>
            <a:r>
              <a:rPr lang="en-US" b="1">
                <a:solidFill>
                  <a:schemeClr val="accent2"/>
                </a:solidFill>
              </a:rPr>
              <a:t>TBC</a:t>
            </a:r>
          </a:p>
        </p:txBody>
      </p:sp>
      <p:sp>
        <p:nvSpPr>
          <p:cNvPr id="107544" name="Text Box 24"/>
          <p:cNvSpPr txBox="1">
            <a:spLocks noChangeArrowheads="1"/>
          </p:cNvSpPr>
          <p:nvPr/>
        </p:nvSpPr>
        <p:spPr bwMode="auto">
          <a:xfrm>
            <a:off x="7543800" y="1768475"/>
            <a:ext cx="895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/>
                </a:solidFill>
              </a:rPr>
              <a:t>SPPS</a:t>
            </a:r>
          </a:p>
          <a:p>
            <a:pPr algn="ctr">
              <a:defRPr/>
            </a:pPr>
            <a:r>
              <a:rPr lang="en-US" b="1">
                <a:solidFill>
                  <a:schemeClr val="accent2"/>
                </a:solidFill>
              </a:rPr>
              <a:t>TBC</a:t>
            </a:r>
          </a:p>
        </p:txBody>
      </p:sp>
      <p:pic>
        <p:nvPicPr>
          <p:cNvPr id="107545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376613"/>
            <a:ext cx="4799012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26" descr="HiFundalogoTAGFina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28" name="Picture 8" descr="uconnblu-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600200"/>
            <a:ext cx="4344988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954088" y="3368675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1000">
              <a:cs typeface="+mn-cs"/>
            </a:endParaRPr>
          </a:p>
        </p:txBody>
      </p:sp>
      <p:pic>
        <p:nvPicPr>
          <p:cNvPr id="8195" name="Picture 4" descr="3500x-28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600200"/>
            <a:ext cx="4068763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554038" y="401638"/>
            <a:ext cx="82656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 dirty="0" smtClean="0">
                <a:solidFill>
                  <a:schemeClr val="accent2"/>
                </a:solidFill>
                <a:latin typeface="Times" charset="0"/>
                <a:cs typeface="+mn-cs"/>
              </a:rPr>
              <a:t>Engineered SPPS YSZ TBC Architecture</a:t>
            </a:r>
            <a:endParaRPr lang="en-US" sz="3600" b="1" dirty="0">
              <a:solidFill>
                <a:schemeClr val="accent2"/>
              </a:solidFill>
              <a:latin typeface="Times" charset="0"/>
              <a:cs typeface="+mn-cs"/>
            </a:endParaRPr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5181600" y="4495800"/>
            <a:ext cx="85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t">
              <a:spcBef>
                <a:spcPct val="50000"/>
              </a:spcBef>
              <a:defRPr/>
            </a:pPr>
            <a:r>
              <a:rPr lang="en-US" sz="1600" b="1">
                <a:solidFill>
                  <a:schemeClr val="bg1"/>
                </a:solidFill>
                <a:latin typeface="Times" charset="0"/>
                <a:cs typeface="+mn-cs"/>
              </a:rPr>
              <a:t>10 </a:t>
            </a:r>
            <a:r>
              <a:rPr lang="en-US" sz="1600" b="1">
                <a:solidFill>
                  <a:schemeClr val="bg1"/>
                </a:solidFill>
                <a:latin typeface="Symbol" charset="0"/>
                <a:cs typeface="+mn-cs"/>
                <a:sym typeface="Symbol" charset="0"/>
              </a:rPr>
              <a:t></a:t>
            </a:r>
            <a:r>
              <a:rPr lang="en-US" sz="1600" b="1">
                <a:solidFill>
                  <a:schemeClr val="bg1"/>
                </a:solidFill>
                <a:latin typeface="Times" charset="0"/>
                <a:cs typeface="+mn-cs"/>
                <a:sym typeface="Symbol" charset="0"/>
              </a:rPr>
              <a:t>m</a:t>
            </a:r>
            <a:endParaRPr lang="en-US" sz="1600" b="1">
              <a:solidFill>
                <a:schemeClr val="bg1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5470525" y="4460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8600" name="Line 8"/>
          <p:cNvSpPr>
            <a:spLocks noChangeAspect="1" noChangeShapeType="1"/>
          </p:cNvSpPr>
          <p:nvPr/>
        </p:nvSpPr>
        <p:spPr bwMode="auto">
          <a:xfrm>
            <a:off x="5105400" y="4800600"/>
            <a:ext cx="914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181600"/>
            <a:ext cx="834074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solidFill>
                  <a:srgbClr val="3333CC"/>
                </a:solidFill>
              </a:rPr>
              <a:t>Vertical cracks for strain tolerance/thermal cycle durability</a:t>
            </a:r>
          </a:p>
          <a:p>
            <a:pPr marL="342900" indent="-342900">
              <a:buFont typeface="Wingdings" charset="2"/>
              <a:buChar char="Ø"/>
            </a:pPr>
            <a:endParaRPr lang="en-US" b="1" dirty="0">
              <a:solidFill>
                <a:srgbClr val="3333CC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b="1" dirty="0" smtClean="0">
                <a:solidFill>
                  <a:srgbClr val="3333CC"/>
                </a:solidFill>
              </a:rPr>
              <a:t>Planar pores (IPBs) for low </a:t>
            </a:r>
            <a:r>
              <a:rPr lang="en-US" b="1" dirty="0">
                <a:solidFill>
                  <a:srgbClr val="3333CC"/>
                </a:solidFill>
              </a:rPr>
              <a:t>t</a:t>
            </a:r>
            <a:r>
              <a:rPr lang="en-US" b="1" dirty="0" smtClean="0">
                <a:solidFill>
                  <a:srgbClr val="3333CC"/>
                </a:solidFill>
              </a:rPr>
              <a:t>hermal </a:t>
            </a:r>
            <a:r>
              <a:rPr lang="en-US" b="1" dirty="0">
                <a:solidFill>
                  <a:srgbClr val="3333CC"/>
                </a:solidFill>
              </a:rPr>
              <a:t>c</a:t>
            </a:r>
            <a:r>
              <a:rPr lang="en-US" b="1" dirty="0" smtClean="0">
                <a:solidFill>
                  <a:srgbClr val="3333CC"/>
                </a:solidFill>
              </a:rPr>
              <a:t>onductivity</a:t>
            </a:r>
            <a:endParaRPr lang="en-US" b="1" dirty="0">
              <a:solidFill>
                <a:srgbClr val="3333CC"/>
              </a:solidFill>
            </a:endParaRPr>
          </a:p>
        </p:txBody>
      </p:sp>
      <p:pic>
        <p:nvPicPr>
          <p:cNvPr id="11" name="Picture 10" descr="HiFundalogoTAG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950"/>
            <a:ext cx="914400" cy="609600"/>
          </a:xfrm>
          <a:prstGeom prst="rect">
            <a:avLst/>
          </a:prstGeom>
        </p:spPr>
      </p:pic>
      <p:pic>
        <p:nvPicPr>
          <p:cNvPr id="12" name="Picture 8" descr="uconnblu-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98389"/>
            <a:ext cx="808038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812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1812"/>
            <a:ext cx="8762999" cy="6111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3333CC"/>
                </a:solidFill>
                <a:latin typeface="Arial" charset="0"/>
                <a:cs typeface="+mj-cs"/>
              </a:rPr>
              <a:t>SPPS YSZ With IPBS: Thermal Conductivity </a:t>
            </a:r>
            <a:r>
              <a:rPr lang="en-US" sz="3600" b="1" dirty="0">
                <a:solidFill>
                  <a:srgbClr val="3333CC"/>
                </a:solidFill>
                <a:latin typeface="Arial" charset="0"/>
                <a:cs typeface="+mj-cs"/>
              </a:rPr>
              <a:t/>
            </a:r>
            <a:br>
              <a:rPr lang="en-US" sz="3600" b="1" dirty="0">
                <a:solidFill>
                  <a:srgbClr val="3333CC"/>
                </a:solidFill>
                <a:latin typeface="Arial" charset="0"/>
                <a:cs typeface="+mj-cs"/>
              </a:rPr>
            </a:br>
            <a:endParaRPr lang="en-US" sz="2800" b="1" dirty="0">
              <a:solidFill>
                <a:srgbClr val="3333CC"/>
              </a:solidFill>
              <a:latin typeface="Arial" charset="0"/>
              <a:cs typeface="+mj-cs"/>
            </a:endParaRP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334"/>
          <a:stretch>
            <a:fillRect/>
          </a:stretch>
        </p:blipFill>
        <p:spPr bwMode="auto">
          <a:xfrm>
            <a:off x="2737372" y="1404938"/>
            <a:ext cx="5873228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2750" y="2438400"/>
            <a:ext cx="2286000" cy="228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HiFundalogoTAG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7" name="Picture 8" descr="uconnblu-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019800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3333CC"/>
                </a:solidFill>
                <a:latin typeface="Arial" charset="0"/>
              </a:rPr>
              <a:t>50</a:t>
            </a:r>
            <a:r>
              <a:rPr lang="en-US" b="1" dirty="0">
                <a:solidFill>
                  <a:srgbClr val="3333CC"/>
                </a:solidFill>
                <a:latin typeface="Arial" charset="0"/>
              </a:rPr>
              <a:t>% </a:t>
            </a:r>
            <a:r>
              <a:rPr lang="en-US" b="1" dirty="0" smtClean="0">
                <a:solidFill>
                  <a:srgbClr val="3333CC"/>
                </a:solidFill>
                <a:latin typeface="Arial" charset="0"/>
              </a:rPr>
              <a:t>Reduction Demonstrated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smtClean="0">
                <a:solidFill>
                  <a:srgbClr val="3333CC"/>
                </a:solidFill>
              </a:rPr>
              <a:t>Properties Of YSZ and YAG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93246"/>
              </p:ext>
            </p:extLst>
          </p:nvPr>
        </p:nvGraphicFramePr>
        <p:xfrm>
          <a:off x="457200" y="914400"/>
          <a:ext cx="8229600" cy="502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1798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Material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Property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YSZ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YAG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816906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Melting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Point (</a:t>
                      </a:r>
                      <a:r>
                        <a:rPr lang="en-US" sz="1700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7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2680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1950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72144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Maximum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Operating Temperature (</a:t>
                      </a:r>
                      <a:r>
                        <a:rPr lang="en-US" sz="1700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7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1200-1300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72144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Thermal Conductivity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at 1350 </a:t>
                      </a:r>
                      <a:r>
                        <a:rPr lang="en-US" sz="1700" baseline="30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7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(W/</a:t>
                      </a:r>
                      <a:r>
                        <a:rPr lang="en-US" sz="17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mol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-K)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2.0-3.0 (measured)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2.5 (extrapolated)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72144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Thermal Expansion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Coefficient (ppm/K)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45720" marR="45720" marT="43584" marB="43584" anchor="ctr">
                    <a:blipFill rotWithShape="1">
                      <a:blip r:embed="rId3"/>
                      <a:stretch>
                        <a:fillRect l="-100000" t="-316935" r="-100000" b="-26048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45720" marR="45720" marT="43584" marB="43584" anchor="ctr">
                    <a:blipFill rotWithShape="1">
                      <a:blip r:embed="rId3"/>
                      <a:stretch>
                        <a:fillRect l="-200000" t="-316935" b="-260484"/>
                      </a:stretch>
                    </a:blipFill>
                  </a:tcPr>
                </a:tc>
              </a:tr>
              <a:tr h="631717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Density (g/cc)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6.10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4.55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64957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Vickers</a:t>
                      </a:r>
                      <a:r>
                        <a:rPr lang="en-US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Hardness</a:t>
                      </a: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  <a:tr h="348674"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43584" marB="43584" anchor="ctr"/>
                </a:tc>
              </a:tr>
            </a:tbl>
          </a:graphicData>
        </a:graphic>
      </p:graphicFrame>
      <p:pic>
        <p:nvPicPr>
          <p:cNvPr id="21508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7468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22228B"/>
                </a:solidFill>
              </a:rPr>
              <a:t>SPPS YAG TBCs: Project Objectives</a:t>
            </a:r>
            <a:endParaRPr lang="en-US" sz="3600" b="1" dirty="0">
              <a:solidFill>
                <a:srgbClr val="22228B"/>
              </a:solidFill>
            </a:endParaRP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04800" y="1905774"/>
            <a:ext cx="8686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</a:rPr>
              <a:t>Develop a Higher Temperature (+200</a:t>
            </a:r>
            <a:r>
              <a:rPr lang="en-US" sz="2800" b="1" baseline="30000" dirty="0">
                <a:solidFill>
                  <a:srgbClr val="000000"/>
                </a:solidFill>
              </a:rPr>
              <a:t>o</a:t>
            </a:r>
            <a:r>
              <a:rPr lang="en-US" sz="2800" b="1" dirty="0">
                <a:solidFill>
                  <a:srgbClr val="000000"/>
                </a:solidFill>
              </a:rPr>
              <a:t>C), </a:t>
            </a:r>
            <a:r>
              <a:rPr lang="en-US" sz="2800" b="1" dirty="0" smtClean="0">
                <a:solidFill>
                  <a:srgbClr val="000000"/>
                </a:solidFill>
              </a:rPr>
              <a:t>Lower </a:t>
            </a:r>
            <a:r>
              <a:rPr lang="en-US" sz="2800" b="1" dirty="0">
                <a:solidFill>
                  <a:srgbClr val="000000"/>
                </a:solidFill>
              </a:rPr>
              <a:t>Thermal Conductivity Thermal Barrier </a:t>
            </a:r>
            <a:r>
              <a:rPr lang="en-US" sz="2800" b="1" dirty="0" smtClean="0">
                <a:solidFill>
                  <a:srgbClr val="000000"/>
                </a:solidFill>
              </a:rPr>
              <a:t>Coating </a:t>
            </a:r>
            <a:r>
              <a:rPr lang="en-US" sz="2800" b="1" dirty="0">
                <a:solidFill>
                  <a:srgbClr val="000000"/>
                </a:solidFill>
              </a:rPr>
              <a:t>Using Yttrium Alumina Garnet (YAG) and the Solution </a:t>
            </a:r>
            <a:r>
              <a:rPr lang="en-US" sz="2800" b="1" dirty="0" smtClean="0">
                <a:solidFill>
                  <a:srgbClr val="000000"/>
                </a:solidFill>
              </a:rPr>
              <a:t>Precursor Plasma </a:t>
            </a:r>
            <a:r>
              <a:rPr lang="en-US" sz="2800" b="1" dirty="0">
                <a:solidFill>
                  <a:srgbClr val="000000"/>
                </a:solidFill>
              </a:rPr>
              <a:t>Spray Process (SPPS</a:t>
            </a:r>
            <a:r>
              <a:rPr lang="en-US" sz="2800" b="1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Phase </a:t>
            </a:r>
            <a:r>
              <a:rPr lang="en-US" sz="2800" b="1" dirty="0" err="1" smtClean="0">
                <a:solidFill>
                  <a:srgbClr val="000000"/>
                </a:solidFill>
              </a:rPr>
              <a:t>IIa</a:t>
            </a:r>
            <a:r>
              <a:rPr lang="en-US" sz="2800" b="1" dirty="0" smtClean="0">
                <a:solidFill>
                  <a:srgbClr val="000000"/>
                </a:solidFill>
              </a:rPr>
              <a:t> Objective Improve Performance/Cost ratio.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endParaRPr lang="en-US" sz="3600" b="1" dirty="0">
              <a:solidFill>
                <a:srgbClr val="000000"/>
              </a:solidFill>
            </a:endParaRPr>
          </a:p>
          <a:p>
            <a:pPr marL="457200" indent="-457200" eaLnBrk="1" hangingPunct="1">
              <a:buFont typeface="Arial"/>
              <a:buChar char="•"/>
              <a:defRPr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endParaRPr lang="en-US" sz="2800" b="1" dirty="0" smtClean="0">
              <a:solidFill>
                <a:srgbClr val="22228B"/>
              </a:solidFill>
            </a:endParaRPr>
          </a:p>
          <a:p>
            <a:pPr marL="0" indent="0" eaLnBrk="1" hangingPunct="1">
              <a:defRPr/>
            </a:pPr>
            <a:endParaRPr lang="en-US" sz="3600" b="1" dirty="0" smtClean="0">
              <a:solidFill>
                <a:srgbClr val="3333CC"/>
              </a:solidFill>
            </a:endParaRPr>
          </a:p>
        </p:txBody>
      </p:sp>
      <p:pic>
        <p:nvPicPr>
          <p:cNvPr id="9219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" y="5870575"/>
            <a:ext cx="13716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699000" y="5418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1"/>
          <p:cNvSpPr txBox="1">
            <a:spLocks noChangeArrowheads="1"/>
          </p:cNvSpPr>
          <p:nvPr/>
        </p:nvSpPr>
        <p:spPr bwMode="auto">
          <a:xfrm>
            <a:off x="2286000" y="533400"/>
            <a:ext cx="464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22228B"/>
                </a:solidFill>
              </a:rPr>
              <a:t>Anticipated Benefits</a:t>
            </a:r>
          </a:p>
        </p:txBody>
      </p:sp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304800" y="1371600"/>
            <a:ext cx="8458200" cy="784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2800" dirty="0">
              <a:solidFill>
                <a:srgbClr val="22228B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A New TBC That Can Tolerate Surface Temperatures of </a:t>
            </a:r>
            <a:r>
              <a:rPr lang="en-US" sz="2800" b="1" dirty="0" smtClean="0">
                <a:solidFill>
                  <a:srgbClr val="000000"/>
                </a:solidFill>
              </a:rPr>
              <a:t>1500</a:t>
            </a:r>
            <a:r>
              <a:rPr lang="en-US" sz="2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</a:rPr>
              <a:t>C </a:t>
            </a:r>
            <a:r>
              <a:rPr lang="en-US" sz="2800" b="1" dirty="0">
                <a:solidFill>
                  <a:srgbClr val="000000"/>
                </a:solidFill>
              </a:rPr>
              <a:t>Can Be Game-Changing For the Gas Turbine Industry Due to Higher Turbine Efficiencies and Lower Fuel Consumption</a:t>
            </a:r>
          </a:p>
          <a:p>
            <a:pPr eaLnBrk="1" hangingPunct="1"/>
            <a:endParaRPr lang="en-US" sz="2800" dirty="0">
              <a:solidFill>
                <a:srgbClr val="22228B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  <a:p>
            <a:pPr eaLnBrk="1" hangingPunct="1"/>
            <a:endParaRPr lang="en-US" sz="2800" b="1" dirty="0">
              <a:solidFill>
                <a:srgbClr val="3333CC"/>
              </a:solidFill>
            </a:endParaRPr>
          </a:p>
        </p:txBody>
      </p:sp>
      <p:pic>
        <p:nvPicPr>
          <p:cNvPr id="11267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70575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685800"/>
            <a:ext cx="5670550" cy="5670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3033" y="98564"/>
            <a:ext cx="639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Yttria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-Alumina Phase Diagram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5037" y="6096000"/>
            <a:ext cx="2732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M. </a:t>
            </a:r>
            <a:r>
              <a:rPr lang="en-US" sz="1800" dirty="0" err="1" smtClean="0">
                <a:latin typeface="Times New Roman"/>
                <a:cs typeface="Times New Roman"/>
              </a:rPr>
              <a:t>Shojaie-Bahaabad</a:t>
            </a:r>
            <a:r>
              <a:rPr lang="en-US" sz="1800" dirty="0" smtClean="0">
                <a:latin typeface="Times New Roman"/>
                <a:cs typeface="Times New Roman"/>
              </a:rPr>
              <a:t> et al, </a:t>
            </a:r>
          </a:p>
          <a:p>
            <a:r>
              <a:rPr lang="en-US" sz="1800" dirty="0" smtClean="0">
                <a:latin typeface="Times New Roman"/>
                <a:cs typeface="Times New Roman"/>
              </a:rPr>
              <a:t>Ceramics Intl.,</a:t>
            </a:r>
            <a:r>
              <a:rPr lang="en-US" sz="1800" dirty="0" err="1" smtClean="0">
                <a:latin typeface="Times New Roman"/>
                <a:cs typeface="Times New Roman"/>
              </a:rPr>
              <a:t>Vol</a:t>
            </a:r>
            <a:r>
              <a:rPr lang="en-US" sz="1800" dirty="0" smtClean="0">
                <a:latin typeface="Times New Roman"/>
                <a:cs typeface="Times New Roman"/>
              </a:rPr>
              <a:t> 35, 2009</a:t>
            </a: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7" name="Picture 6" descr="HiFundalogoTAG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9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1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Thermal Spray Optimization </a:t>
            </a:r>
            <a:br>
              <a:rPr lang="en-US" b="1" dirty="0" smtClean="0"/>
            </a:br>
            <a:r>
              <a:rPr lang="en-US" b="1" dirty="0" smtClean="0"/>
              <a:t>Many Variables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Stand off Distance</a:t>
            </a:r>
          </a:p>
          <a:p>
            <a:r>
              <a:rPr lang="en-US" sz="2800" b="1" dirty="0" smtClean="0"/>
              <a:t>Precursor Composition</a:t>
            </a:r>
          </a:p>
          <a:p>
            <a:r>
              <a:rPr lang="en-US" sz="2800" b="1" dirty="0" smtClean="0"/>
              <a:t>Atomizing Gas Pressure</a:t>
            </a:r>
          </a:p>
          <a:p>
            <a:r>
              <a:rPr lang="en-US" sz="2800" b="1" dirty="0" smtClean="0"/>
              <a:t>Scan Speed and Step Height</a:t>
            </a:r>
          </a:p>
          <a:p>
            <a:r>
              <a:rPr lang="en-US" sz="2800" b="1" dirty="0" smtClean="0"/>
              <a:t>Injection Method, Stream vs. Atomizing</a:t>
            </a:r>
          </a:p>
          <a:p>
            <a:r>
              <a:rPr lang="en-US" sz="2800" b="1" dirty="0" smtClean="0"/>
              <a:t>Feed Rate</a:t>
            </a:r>
          </a:p>
          <a:p>
            <a:r>
              <a:rPr lang="en-US" sz="2800" b="1" dirty="0" smtClean="0"/>
              <a:t>Gun Power</a:t>
            </a:r>
          </a:p>
          <a:p>
            <a:r>
              <a:rPr lang="en-US" sz="2800" b="1" dirty="0" smtClean="0"/>
              <a:t>Gas Mix</a:t>
            </a:r>
          </a:p>
          <a:p>
            <a:r>
              <a:rPr lang="en-US" sz="2800" b="1" dirty="0" smtClean="0"/>
              <a:t>Gun Type 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100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46458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Slide" r:id="rId3" imgW="4538601" imgH="3403121" progId="PowerPoint.Slide.8">
                  <p:embed/>
                </p:oleObj>
              </mc:Choice>
              <mc:Fallback>
                <p:oleObj name="Slide" r:id="rId3" imgW="4538601" imgH="3403121" progId="PowerPoint.Slide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905000" y="5486400"/>
            <a:ext cx="594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400">
                <a:latin typeface="Arial" charset="0"/>
                <a:ea typeface="宋体" charset="0"/>
                <a:cs typeface="宋体" charset="0"/>
              </a:rPr>
              <a:t>SD  =  1.375”                 1.425”                     1.5”                       1.625”</a:t>
            </a:r>
          </a:p>
        </p:txBody>
      </p:sp>
      <p:graphicFrame>
        <p:nvGraphicFramePr>
          <p:cNvPr id="23554" name="Object 5"/>
          <p:cNvGraphicFramePr>
            <a:graphicFrameLocks noChangeAspect="1"/>
          </p:cNvGraphicFramePr>
          <p:nvPr/>
        </p:nvGraphicFramePr>
        <p:xfrm>
          <a:off x="762000" y="3124200"/>
          <a:ext cx="76200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图表" r:id="rId3" imgW="5848384" imgH="3114764" progId="">
                  <p:embed/>
                </p:oleObj>
              </mc:Choice>
              <mc:Fallback>
                <p:oleObj name="图表" r:id="rId3" imgW="5848384" imgH="311476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124200"/>
                        <a:ext cx="76200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" name="Picture 7" descr="YAG_5wt_urea_10psi_1-375_002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YAG_5wt_urea_10psi_1-425_001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YAG_5wt_urea_10psi_1-5_001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YAG_5wt_urea_10psi_1-625_001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Line 11"/>
          <p:cNvSpPr>
            <a:spLocks noChangeShapeType="1"/>
          </p:cNvSpPr>
          <p:nvPr/>
        </p:nvSpPr>
        <p:spPr bwMode="auto">
          <a:xfrm flipH="1" flipV="1">
            <a:off x="1371600" y="2971800"/>
            <a:ext cx="1066800" cy="685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H="1" flipV="1">
            <a:off x="3429000" y="2971800"/>
            <a:ext cx="685800" cy="838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 flipV="1">
            <a:off x="5562600" y="2971800"/>
            <a:ext cx="76200" cy="990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 flipV="1">
            <a:off x="7239000" y="2971800"/>
            <a:ext cx="457200" cy="990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914400" y="304800"/>
            <a:ext cx="739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>
                <a:solidFill>
                  <a:srgbClr val="2D2DB9"/>
                </a:solidFill>
              </a:rPr>
              <a:t>Increased Spray Distance at Lower Atomizing Pressure</a:t>
            </a:r>
          </a:p>
        </p:txBody>
      </p:sp>
    </p:spTree>
    <p:extLst>
      <p:ext uri="{BB962C8B-B14F-4D97-AF65-F5344CB8AC3E}">
        <p14:creationId xmlns:p14="http://schemas.microsoft.com/office/powerpoint/2010/main" val="8639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882014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SPPS YAG TBCs: Standard Microstructure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    --Used for Engine-Critical Properties Tests--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2" descr="Solar_APS_YAG_5_20_14_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7" y="1816100"/>
            <a:ext cx="39036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274320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SPPS YAG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34290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APS YSZ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3962400"/>
            <a:ext cx="128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Bond Coat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4648200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Superalloy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5562600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Vickers Hardness: 200-400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Porosity: 15-20% </a:t>
            </a:r>
            <a:endParaRPr lang="en-US" sz="2000" b="1" dirty="0"/>
          </a:p>
        </p:txBody>
      </p:sp>
      <p:pic>
        <p:nvPicPr>
          <p:cNvPr id="10" name="Picture 9" descr="HiFundalogoTAG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2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80387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SPPS YAG TBCs: Critical Engine Properties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9403" y="1066800"/>
            <a:ext cx="437812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200</a:t>
            </a:r>
            <a:r>
              <a:rPr lang="en-US" b="1" u="sng" baseline="30000" dirty="0" smtClean="0"/>
              <a:t>o</a:t>
            </a:r>
            <a:r>
              <a:rPr lang="en-US" b="1" u="sng" dirty="0" smtClean="0"/>
              <a:t>C Temperature Advantage</a:t>
            </a:r>
            <a:endParaRPr lang="en-US" u="sng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Phase Stability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Sinter Resistance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CMAS Resistance</a:t>
            </a:r>
          </a:p>
          <a:p>
            <a:endParaRPr lang="en-US" dirty="0"/>
          </a:p>
          <a:p>
            <a:r>
              <a:rPr lang="en-US" b="1" u="sng" dirty="0" smtClean="0"/>
              <a:t>Improved Durability</a:t>
            </a:r>
            <a:endParaRPr lang="en-US" u="sng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Thermal Cycle Resistance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Erosion Resistance</a:t>
            </a:r>
          </a:p>
          <a:p>
            <a:pPr marL="342900" indent="-342900">
              <a:buFont typeface="Arial"/>
              <a:buChar char="•"/>
            </a:pPr>
            <a:endParaRPr lang="en-US" b="1" dirty="0"/>
          </a:p>
          <a:p>
            <a:r>
              <a:rPr lang="en-US" b="1" u="sng" dirty="0" smtClean="0"/>
              <a:t>Other Significant Properties</a:t>
            </a:r>
            <a:endParaRPr lang="en-US" u="sng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Lower Thermal Conductivity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Reduced Density</a:t>
            </a:r>
          </a:p>
          <a:p>
            <a:pPr marL="342900" indent="-342900">
              <a:buFont typeface="Arial"/>
              <a:buChar char="•"/>
            </a:pPr>
            <a:r>
              <a:rPr lang="en-US" b="1" smtClean="0"/>
              <a:t>Surface Smoothness</a:t>
            </a:r>
            <a:endParaRPr lang="en-US" b="1" dirty="0" smtClean="0"/>
          </a:p>
          <a:p>
            <a:pPr marL="342900" indent="-342900">
              <a:buFont typeface="Arial"/>
              <a:buChar char="•"/>
            </a:pPr>
            <a:endParaRPr lang="en-US" b="1" dirty="0"/>
          </a:p>
        </p:txBody>
      </p:sp>
      <p:pic>
        <p:nvPicPr>
          <p:cNvPr id="4" name="Picture 3" descr="uconnblu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788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2057400" y="1371600"/>
          <a:ext cx="52578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图表" r:id="rId3" imgW="6610384" imgH="3705108" progId="">
                  <p:embed/>
                </p:oleObj>
              </mc:Choice>
              <mc:Fallback>
                <p:oleObj name="图表" r:id="rId3" imgW="6610384" imgH="3705108" progId="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371600"/>
                        <a:ext cx="52578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Text Box 8"/>
          <p:cNvSpPr txBox="1">
            <a:spLocks noChangeArrowheads="1"/>
          </p:cNvSpPr>
          <p:nvPr/>
        </p:nvSpPr>
        <p:spPr bwMode="auto">
          <a:xfrm>
            <a:off x="6248400" y="1981200"/>
            <a:ext cx="838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 b="1" dirty="0">
                <a:solidFill>
                  <a:srgbClr val="A50021"/>
                </a:solidFill>
              </a:rPr>
              <a:t>M: YAM</a:t>
            </a:r>
          </a:p>
          <a:p>
            <a:pPr algn="ctr"/>
            <a:r>
              <a:rPr lang="en-US" altLang="zh-CN" sz="1000" b="1" dirty="0">
                <a:solidFill>
                  <a:srgbClr val="A50021"/>
                </a:solidFill>
              </a:rPr>
              <a:t>P: YAP</a:t>
            </a:r>
          </a:p>
        </p:txBody>
      </p:sp>
      <p:sp>
        <p:nvSpPr>
          <p:cNvPr id="77830" name="Text Box 9"/>
          <p:cNvSpPr txBox="1">
            <a:spLocks noChangeArrowheads="1"/>
          </p:cNvSpPr>
          <p:nvPr/>
        </p:nvSpPr>
        <p:spPr bwMode="auto">
          <a:xfrm>
            <a:off x="3657600" y="24384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</a:t>
            </a:r>
          </a:p>
        </p:txBody>
      </p:sp>
      <p:sp>
        <p:nvSpPr>
          <p:cNvPr id="77831" name="Text Box 10"/>
          <p:cNvSpPr txBox="1">
            <a:spLocks noChangeArrowheads="1"/>
          </p:cNvSpPr>
          <p:nvPr/>
        </p:nvSpPr>
        <p:spPr bwMode="auto">
          <a:xfrm>
            <a:off x="2743200" y="25146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P</a:t>
            </a:r>
          </a:p>
        </p:txBody>
      </p:sp>
      <p:sp>
        <p:nvSpPr>
          <p:cNvPr id="77832" name="Text Box 20"/>
          <p:cNvSpPr txBox="1">
            <a:spLocks noChangeArrowheads="1"/>
          </p:cNvSpPr>
          <p:nvPr/>
        </p:nvSpPr>
        <p:spPr bwMode="auto">
          <a:xfrm>
            <a:off x="4343400" y="1524000"/>
            <a:ext cx="2362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As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-Sprayed </a:t>
            </a:r>
            <a:r>
              <a:rPr lang="en-US" altLang="zh-CN" sz="1400" b="1" dirty="0">
                <a:solidFill>
                  <a:srgbClr val="FF0000"/>
                </a:solidFill>
              </a:rPr>
              <a:t>SPPS YAG</a:t>
            </a:r>
          </a:p>
        </p:txBody>
      </p:sp>
      <p:graphicFrame>
        <p:nvGraphicFramePr>
          <p:cNvPr id="7785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43164"/>
              </p:ext>
            </p:extLst>
          </p:nvPr>
        </p:nvGraphicFramePr>
        <p:xfrm>
          <a:off x="1371600" y="3352800"/>
          <a:ext cx="6172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Chart" r:id="rId6" imgW="5829233" imgH="3152824" progId="Excel.Sheet.8">
                  <p:embed/>
                </p:oleObj>
              </mc:Choice>
              <mc:Fallback>
                <p:oleObj name="Chart" r:id="rId6" imgW="5829233" imgH="3152824" progId="Excel.Sheet.8">
                  <p:embed/>
                  <p:pic>
                    <p:nvPicPr>
                      <p:cNvPr id="0" name="Picture 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352800"/>
                        <a:ext cx="61722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56" name="Text Box 20"/>
          <p:cNvSpPr txBox="1">
            <a:spLocks noChangeArrowheads="1"/>
          </p:cNvSpPr>
          <p:nvPr/>
        </p:nvSpPr>
        <p:spPr bwMode="auto">
          <a:xfrm>
            <a:off x="4495800" y="3657600"/>
            <a:ext cx="2362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As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-Sprayed </a:t>
            </a:r>
            <a:r>
              <a:rPr lang="en-US" altLang="zh-CN" sz="1400" b="1" dirty="0">
                <a:solidFill>
                  <a:srgbClr val="FF0000"/>
                </a:solidFill>
              </a:rPr>
              <a:t>SPPS YAG with Excess Al</a:t>
            </a:r>
            <a:r>
              <a:rPr lang="en-US" altLang="zh-CN" sz="1400" b="1" baseline="30000" dirty="0">
                <a:solidFill>
                  <a:srgbClr val="FF0000"/>
                </a:solidFill>
              </a:rPr>
              <a:t>3+</a:t>
            </a:r>
            <a:r>
              <a:rPr lang="en-US" altLang="zh-CN" sz="1400" b="1" dirty="0">
                <a:solidFill>
                  <a:srgbClr val="FF0000"/>
                </a:solidFill>
              </a:rPr>
              <a:t> in precursor</a:t>
            </a:r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 rot="10800000" flipH="1" flipV="1">
            <a:off x="1447800" y="3124200"/>
            <a:ext cx="6477000" cy="457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ctr">
              <a:buFont typeface="Arial"/>
              <a:buChar char="•"/>
            </a:pPr>
            <a:r>
              <a:rPr lang="en-US" altLang="zh-CN" sz="1600" b="1" dirty="0" smtClean="0">
                <a:solidFill>
                  <a:srgbClr val="3333CC"/>
                </a:solidFill>
              </a:rPr>
              <a:t>Predominantly YAG </a:t>
            </a:r>
            <a:r>
              <a:rPr lang="en-US" altLang="zh-CN" sz="1600" b="1" dirty="0">
                <a:solidFill>
                  <a:srgbClr val="3333CC"/>
                </a:solidFill>
              </a:rPr>
              <a:t>P</a:t>
            </a:r>
            <a:r>
              <a:rPr lang="en-US" altLang="zh-CN" sz="1600" b="1" dirty="0" smtClean="0">
                <a:solidFill>
                  <a:srgbClr val="3333CC"/>
                </a:solidFill>
              </a:rPr>
              <a:t>hase </a:t>
            </a:r>
            <a:r>
              <a:rPr lang="en-US" altLang="zh-CN" sz="1600" b="1" dirty="0">
                <a:solidFill>
                  <a:srgbClr val="3333CC"/>
                </a:solidFill>
              </a:rPr>
              <a:t>with </a:t>
            </a:r>
            <a:r>
              <a:rPr lang="en-US" altLang="zh-CN" sz="1600" b="1" dirty="0" smtClean="0">
                <a:solidFill>
                  <a:srgbClr val="3333CC"/>
                </a:solidFill>
              </a:rPr>
              <a:t>Minor Amounts </a:t>
            </a:r>
            <a:r>
              <a:rPr lang="en-US" altLang="zh-CN" sz="1600" b="1" dirty="0">
                <a:solidFill>
                  <a:srgbClr val="3333CC"/>
                </a:solidFill>
              </a:rPr>
              <a:t>of YAM and YAP</a:t>
            </a:r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2362200" y="5257800"/>
            <a:ext cx="47244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algn="ctr">
              <a:buFont typeface="Arial"/>
              <a:buChar char="•"/>
            </a:pPr>
            <a:r>
              <a:rPr lang="en-US" altLang="zh-CN" sz="1400" b="1" dirty="0">
                <a:solidFill>
                  <a:srgbClr val="3333CC"/>
                </a:solidFill>
              </a:rPr>
              <a:t>Pure YAG phase</a:t>
            </a:r>
          </a:p>
        </p:txBody>
      </p:sp>
      <p:sp>
        <p:nvSpPr>
          <p:cNvPr id="77859" name="Rectangle 35"/>
          <p:cNvSpPr>
            <a:spLocks noChangeArrowheads="1"/>
          </p:cNvSpPr>
          <p:nvPr/>
        </p:nvSpPr>
        <p:spPr bwMode="auto">
          <a:xfrm>
            <a:off x="0" y="482024"/>
            <a:ext cx="9220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</a:rPr>
              <a:t>Stoichiometric YAG </a:t>
            </a:r>
            <a:r>
              <a:rPr lang="en-US" altLang="zh-CN" sz="3200" b="1" dirty="0" smtClean="0">
                <a:solidFill>
                  <a:schemeClr val="accent2"/>
                </a:solidFill>
              </a:rPr>
              <a:t>Deposited By SPPS Process</a:t>
            </a:r>
            <a:endParaRPr lang="zh-CN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5400000" flipV="1">
            <a:off x="1318197" y="2077254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Intensity</a:t>
            </a:r>
            <a:endParaRPr lang="en-US" sz="1400" b="1" dirty="0"/>
          </a:p>
        </p:txBody>
      </p:sp>
      <p:pic>
        <p:nvPicPr>
          <p:cNvPr id="14" name="Picture 13" descr="HiFundalogoTAGFina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5" name="Picture 8" descr="uconnblu-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20" name="Object 60"/>
          <p:cNvGraphicFramePr>
            <a:graphicFrameLocks noChangeAspect="1"/>
          </p:cNvGraphicFramePr>
          <p:nvPr/>
        </p:nvGraphicFramePr>
        <p:xfrm>
          <a:off x="1143000" y="3657600"/>
          <a:ext cx="6477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" name="Chart" r:id="rId4" imgW="5829233" imgH="3524253" progId="Excel.Chart.8">
                  <p:embed/>
                </p:oleObj>
              </mc:Choice>
              <mc:Fallback>
                <p:oleObj name="Chart" r:id="rId4" imgW="5829233" imgH="3524253" progId="Excel.Chart.8">
                  <p:embed/>
                  <p:pic>
                    <p:nvPicPr>
                      <p:cNvPr id="0" name="Picture 5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57600"/>
                        <a:ext cx="64770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23" name="TextBox 5"/>
          <p:cNvSpPr txBox="1">
            <a:spLocks noChangeArrowheads="1"/>
          </p:cNvSpPr>
          <p:nvPr/>
        </p:nvSpPr>
        <p:spPr bwMode="auto">
          <a:xfrm>
            <a:off x="1143000" y="76200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zh-CN" sz="3600" b="1" dirty="0">
                <a:solidFill>
                  <a:srgbClr val="0000FF"/>
                </a:solidFill>
              </a:rPr>
              <a:t>SPPS YAG TBCs: Phase Stability</a:t>
            </a:r>
          </a:p>
        </p:txBody>
      </p:sp>
      <p:graphicFrame>
        <p:nvGraphicFramePr>
          <p:cNvPr id="15421" name="Object 61"/>
          <p:cNvGraphicFramePr>
            <a:graphicFrameLocks noChangeAspect="1"/>
          </p:cNvGraphicFramePr>
          <p:nvPr/>
        </p:nvGraphicFramePr>
        <p:xfrm>
          <a:off x="1981200" y="762000"/>
          <a:ext cx="5257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6" name="图表" r:id="rId6" imgW="6610384" imgH="3705108" progId="">
                  <p:embed/>
                </p:oleObj>
              </mc:Choice>
              <mc:Fallback>
                <p:oleObj name="图表" r:id="rId6" imgW="6610384" imgH="3705108" progId="">
                  <p:embed/>
                  <p:pic>
                    <p:nvPicPr>
                      <p:cNvPr id="0" name="Picture 5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762000"/>
                        <a:ext cx="52578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24" name="Text Box 7"/>
          <p:cNvSpPr txBox="1">
            <a:spLocks noChangeArrowheads="1"/>
          </p:cNvSpPr>
          <p:nvPr/>
        </p:nvSpPr>
        <p:spPr bwMode="auto">
          <a:xfrm>
            <a:off x="838200" y="5562600"/>
            <a:ext cx="7924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algn="ctr">
              <a:buFont typeface="Arial"/>
              <a:buChar char="•"/>
            </a:pPr>
            <a:r>
              <a:rPr lang="en-US" altLang="zh-CN" b="1" dirty="0">
                <a:solidFill>
                  <a:srgbClr val="0000FF"/>
                </a:solidFill>
              </a:rPr>
              <a:t>SPPS YAG TBCs Are Phase Stable To At Least 1600</a:t>
            </a:r>
            <a:r>
              <a:rPr lang="en-US" altLang="zh-CN" b="1" baseline="30000" dirty="0">
                <a:solidFill>
                  <a:srgbClr val="0000FF"/>
                </a:solidFill>
              </a:rPr>
              <a:t>o</a:t>
            </a:r>
            <a:r>
              <a:rPr lang="en-US" altLang="zh-CN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5425" name="Text Box 8"/>
          <p:cNvSpPr txBox="1">
            <a:spLocks noChangeArrowheads="1"/>
          </p:cNvSpPr>
          <p:nvPr/>
        </p:nvSpPr>
        <p:spPr bwMode="auto">
          <a:xfrm>
            <a:off x="6172200" y="1371600"/>
            <a:ext cx="838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M: YAM</a:t>
            </a:r>
          </a:p>
          <a:p>
            <a:pPr algn="ctr"/>
            <a:r>
              <a:rPr lang="en-US" altLang="zh-CN" sz="1000">
                <a:solidFill>
                  <a:srgbClr val="A50021"/>
                </a:solidFill>
              </a:rPr>
              <a:t>P: YAP</a:t>
            </a:r>
          </a:p>
        </p:txBody>
      </p:sp>
      <p:sp>
        <p:nvSpPr>
          <p:cNvPr id="15426" name="Text Box 9"/>
          <p:cNvSpPr txBox="1">
            <a:spLocks noChangeArrowheads="1"/>
          </p:cNvSpPr>
          <p:nvPr/>
        </p:nvSpPr>
        <p:spPr bwMode="auto">
          <a:xfrm>
            <a:off x="3581400" y="15240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</a:t>
            </a:r>
          </a:p>
        </p:txBody>
      </p:sp>
      <p:sp>
        <p:nvSpPr>
          <p:cNvPr id="15427" name="Text Box 10"/>
          <p:cNvSpPr txBox="1">
            <a:spLocks noChangeArrowheads="1"/>
          </p:cNvSpPr>
          <p:nvPr/>
        </p:nvSpPr>
        <p:spPr bwMode="auto">
          <a:xfrm>
            <a:off x="2667000" y="16764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P</a:t>
            </a:r>
          </a:p>
        </p:txBody>
      </p:sp>
      <p:graphicFrame>
        <p:nvGraphicFramePr>
          <p:cNvPr id="15422" name="Object 62"/>
          <p:cNvGraphicFramePr>
            <a:graphicFrameLocks noChangeAspect="1"/>
          </p:cNvGraphicFramePr>
          <p:nvPr/>
        </p:nvGraphicFramePr>
        <p:xfrm>
          <a:off x="1752600" y="2362200"/>
          <a:ext cx="5562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7" name="图表" r:id="rId8" imgW="6619824" imgH="3714826" progId="">
                  <p:embed/>
                </p:oleObj>
              </mc:Choice>
              <mc:Fallback>
                <p:oleObj name="图表" r:id="rId8" imgW="6619824" imgH="3714826" progId="">
                  <p:embed/>
                  <p:pic>
                    <p:nvPicPr>
                      <p:cNvPr id="0" name="Picture 5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362200"/>
                        <a:ext cx="55626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28" name="Text Box 15"/>
          <p:cNvSpPr txBox="1">
            <a:spLocks noChangeArrowheads="1"/>
          </p:cNvSpPr>
          <p:nvPr/>
        </p:nvSpPr>
        <p:spPr bwMode="auto">
          <a:xfrm>
            <a:off x="6172200" y="2667000"/>
            <a:ext cx="9144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M: YAM</a:t>
            </a:r>
          </a:p>
          <a:p>
            <a:pPr algn="ctr"/>
            <a:r>
              <a:rPr lang="en-US" altLang="zh-CN" sz="1000">
                <a:solidFill>
                  <a:srgbClr val="A50021"/>
                </a:solidFill>
              </a:rPr>
              <a:t>P: YAP</a:t>
            </a:r>
          </a:p>
        </p:txBody>
      </p:sp>
      <p:sp>
        <p:nvSpPr>
          <p:cNvPr id="15429" name="Text Box 16"/>
          <p:cNvSpPr txBox="1">
            <a:spLocks noChangeArrowheads="1"/>
          </p:cNvSpPr>
          <p:nvPr/>
        </p:nvSpPr>
        <p:spPr bwMode="auto">
          <a:xfrm>
            <a:off x="3657600" y="30480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</a:t>
            </a:r>
          </a:p>
        </p:txBody>
      </p:sp>
      <p:sp>
        <p:nvSpPr>
          <p:cNvPr id="15430" name="Text Box 17"/>
          <p:cNvSpPr txBox="1">
            <a:spLocks noChangeArrowheads="1"/>
          </p:cNvSpPr>
          <p:nvPr/>
        </p:nvSpPr>
        <p:spPr bwMode="auto">
          <a:xfrm>
            <a:off x="2667000" y="32004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P</a:t>
            </a:r>
          </a:p>
        </p:txBody>
      </p:sp>
      <p:sp>
        <p:nvSpPr>
          <p:cNvPr id="15431" name="Text Box 19"/>
          <p:cNvSpPr txBox="1">
            <a:spLocks noChangeArrowheads="1"/>
          </p:cNvSpPr>
          <p:nvPr/>
        </p:nvSpPr>
        <p:spPr bwMode="auto">
          <a:xfrm>
            <a:off x="4495800" y="2438400"/>
            <a:ext cx="1752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400">
                <a:solidFill>
                  <a:srgbClr val="FF0000"/>
                </a:solidFill>
              </a:rPr>
              <a:t>1500ºC 100 hr</a:t>
            </a:r>
          </a:p>
        </p:txBody>
      </p:sp>
      <p:sp>
        <p:nvSpPr>
          <p:cNvPr id="15432" name="Text Box 20"/>
          <p:cNvSpPr txBox="1">
            <a:spLocks noChangeArrowheads="1"/>
          </p:cNvSpPr>
          <p:nvPr/>
        </p:nvSpPr>
        <p:spPr bwMode="auto">
          <a:xfrm>
            <a:off x="4267200" y="914400"/>
            <a:ext cx="2362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400">
                <a:solidFill>
                  <a:srgbClr val="FF0000"/>
                </a:solidFill>
              </a:rPr>
              <a:t>As-sprayed SPPS YAG</a:t>
            </a:r>
          </a:p>
        </p:txBody>
      </p:sp>
      <p:sp>
        <p:nvSpPr>
          <p:cNvPr id="15433" name="Text Box 26"/>
          <p:cNvSpPr txBox="1">
            <a:spLocks noChangeArrowheads="1"/>
          </p:cNvSpPr>
          <p:nvPr/>
        </p:nvSpPr>
        <p:spPr bwMode="auto">
          <a:xfrm>
            <a:off x="3657600" y="46482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</a:t>
            </a:r>
          </a:p>
        </p:txBody>
      </p:sp>
      <p:sp>
        <p:nvSpPr>
          <p:cNvPr id="15434" name="Text Box 27"/>
          <p:cNvSpPr txBox="1">
            <a:spLocks noChangeArrowheads="1"/>
          </p:cNvSpPr>
          <p:nvPr/>
        </p:nvSpPr>
        <p:spPr bwMode="auto">
          <a:xfrm>
            <a:off x="2667000" y="4800600"/>
            <a:ext cx="381000" cy="2286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P</a:t>
            </a:r>
          </a:p>
        </p:txBody>
      </p:sp>
      <p:sp>
        <p:nvSpPr>
          <p:cNvPr id="15435" name="Text Box 28"/>
          <p:cNvSpPr txBox="1">
            <a:spLocks noChangeArrowheads="1"/>
          </p:cNvSpPr>
          <p:nvPr/>
        </p:nvSpPr>
        <p:spPr bwMode="auto">
          <a:xfrm>
            <a:off x="3962400" y="4191000"/>
            <a:ext cx="2743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400">
                <a:solidFill>
                  <a:srgbClr val="FF0000"/>
                </a:solidFill>
              </a:rPr>
              <a:t>1600ºC 100 hr</a:t>
            </a:r>
          </a:p>
        </p:txBody>
      </p:sp>
      <p:sp>
        <p:nvSpPr>
          <p:cNvPr id="15436" name="Text Box 29"/>
          <p:cNvSpPr txBox="1">
            <a:spLocks noChangeArrowheads="1"/>
          </p:cNvSpPr>
          <p:nvPr/>
        </p:nvSpPr>
        <p:spPr bwMode="auto">
          <a:xfrm>
            <a:off x="6172200" y="4343400"/>
            <a:ext cx="9144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>
                <a:solidFill>
                  <a:srgbClr val="A50021"/>
                </a:solidFill>
              </a:rPr>
              <a:t>M: YAM</a:t>
            </a:r>
          </a:p>
          <a:p>
            <a:pPr algn="ctr"/>
            <a:r>
              <a:rPr lang="en-US" altLang="zh-CN" sz="1000">
                <a:solidFill>
                  <a:srgbClr val="A50021"/>
                </a:solidFill>
              </a:rPr>
              <a:t>P: YAP</a:t>
            </a:r>
          </a:p>
        </p:txBody>
      </p:sp>
      <p:pic>
        <p:nvPicPr>
          <p:cNvPr id="15445" name="Picture 85" descr="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4953000" cy="3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6" name="Picture 86" descr="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953000" cy="3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7" name="Picture 87" descr="l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12842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8" name="Picture 88" descr="l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12842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iFundalogoTAGFinal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076325" cy="717550"/>
          </a:xfrm>
          <a:prstGeom prst="rect">
            <a:avLst/>
          </a:prstGeom>
        </p:spPr>
      </p:pic>
      <p:pic>
        <p:nvPicPr>
          <p:cNvPr id="25" name="Picture 8" descr="uconnblu-sm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24211"/>
            <a:ext cx="884238" cy="8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0573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752600" y="2590800"/>
            <a:ext cx="57912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latin typeface="Calibri" charset="0"/>
              <a:cs typeface="宋体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019800" y="2667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400" b="1" dirty="0">
                <a:solidFill>
                  <a:srgbClr val="FF0000"/>
                </a:solidFill>
                <a:latin typeface="Times New Roman" charset="0"/>
                <a:cs typeface="ＭＳ Ｐゴシック" charset="0"/>
              </a:rPr>
              <a:t>APS YSZ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767566" y="381000"/>
            <a:ext cx="76596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Thermal Conductivity of SPPS </a:t>
            </a:r>
            <a:r>
              <a:rPr lang="en-US" altLang="zh-CN" sz="3200" b="1" dirty="0" smtClean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YAG TBCs</a:t>
            </a:r>
            <a:endParaRPr lang="en-US" altLang="zh-CN" sz="3200" b="1" dirty="0">
              <a:solidFill>
                <a:schemeClr val="accent2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752600" y="1203325"/>
            <a:ext cx="6164263" cy="403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5943600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1800" b="1" dirty="0"/>
              <a:t>Measured by </a:t>
            </a:r>
            <a:r>
              <a:rPr lang="en-US" sz="1800" b="1" dirty="0" err="1"/>
              <a:t>Netzsch</a:t>
            </a:r>
            <a:r>
              <a:rPr lang="en-US" sz="1800" b="1" dirty="0"/>
              <a:t> Instruments Using Laser Flash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b="1" dirty="0"/>
              <a:t>1 mm thick sample with Vickers Hardness of 246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3200400"/>
            <a:ext cx="1024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SPPS YAG</a:t>
            </a:r>
          </a:p>
          <a:p>
            <a:endParaRPr lang="en-US" dirty="0"/>
          </a:p>
        </p:txBody>
      </p:sp>
      <p:pic>
        <p:nvPicPr>
          <p:cNvPr id="10" name="Picture 9" descr="HiFundalogoTAG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1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8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872712"/>
              </p:ext>
            </p:extLst>
          </p:nvPr>
        </p:nvGraphicFramePr>
        <p:xfrm>
          <a:off x="228600" y="3733800"/>
          <a:ext cx="8775895" cy="257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 descr="Thin 6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8133"/>
            <a:ext cx="2856461" cy="20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4_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1598133"/>
            <a:ext cx="2921391" cy="20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YAG_IPBs_A2_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78" y="1600200"/>
            <a:ext cx="2868026" cy="20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34200" y="1013357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~23%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324±60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1013358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~33%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260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±33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075" y="1011370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~15%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249±175</a:t>
            </a:r>
            <a:endParaRPr lang="en-US" altLang="zh-CN" sz="1600" b="1" dirty="0">
              <a:solidFill>
                <a:srgbClr val="C00000"/>
              </a:solidFill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228600" y="154468"/>
            <a:ext cx="8458200" cy="652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Thermal Conductivity </a:t>
            </a: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of different YAG samples </a:t>
            </a:r>
          </a:p>
          <a:p>
            <a:pPr algn="ctr">
              <a:spcBef>
                <a:spcPct val="0"/>
              </a:spcBef>
            </a:pPr>
            <a:endParaRPr lang="en-US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24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Erosion_0827_7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7781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1066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1400">
                <a:solidFill>
                  <a:srgbClr val="A5002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As-sprayed</a:t>
            </a:r>
          </a:p>
        </p:txBody>
      </p:sp>
      <p:pic>
        <p:nvPicPr>
          <p:cNvPr id="21510" name="Picture 6" descr="SPPS_YAG_dense_1500C_100h_3"/>
          <p:cNvPicPr>
            <a:picLocks noChangeAspect="1" noChangeArrowheads="1"/>
          </p:cNvPicPr>
          <p:nvPr/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27781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352800" y="1371600"/>
            <a:ext cx="1143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1400">
                <a:solidFill>
                  <a:srgbClr val="A5002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1500ºC 100h</a:t>
            </a:r>
          </a:p>
        </p:txBody>
      </p:sp>
      <p:pic>
        <p:nvPicPr>
          <p:cNvPr id="21512" name="Picture 8" descr="SPPS_YAG_1600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2778125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248400" y="1371600"/>
            <a:ext cx="1143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1400">
                <a:solidFill>
                  <a:srgbClr val="A5002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1600ºC 100h</a:t>
            </a:r>
          </a:p>
        </p:txBody>
      </p:sp>
      <p:sp>
        <p:nvSpPr>
          <p:cNvPr id="21514" name="TextBox 5"/>
          <p:cNvSpPr txBox="1">
            <a:spLocks noChangeArrowheads="1"/>
          </p:cNvSpPr>
          <p:nvPr/>
        </p:nvSpPr>
        <p:spPr bwMode="auto">
          <a:xfrm>
            <a:off x="762000" y="2286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altLang="zh-CN" sz="36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SPPS YAG TBCs: Sintering Resistance</a:t>
            </a:r>
            <a:endParaRPr lang="en-US" altLang="zh-CN" sz="3600" b="1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6" name="TextBox 2"/>
          <p:cNvSpPr txBox="1">
            <a:spLocks noChangeArrowheads="1"/>
          </p:cNvSpPr>
          <p:nvPr/>
        </p:nvSpPr>
        <p:spPr bwMode="auto">
          <a:xfrm>
            <a:off x="3886200" y="4038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6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HV = 324</a:t>
            </a:r>
            <a:r>
              <a:rPr lang="en-US" altLang="zh-CN" sz="16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±122</a:t>
            </a:r>
          </a:p>
        </p:txBody>
      </p:sp>
      <p:sp>
        <p:nvSpPr>
          <p:cNvPr id="21517" name="TextBox 2"/>
          <p:cNvSpPr txBox="1">
            <a:spLocks noChangeArrowheads="1"/>
          </p:cNvSpPr>
          <p:nvPr/>
        </p:nvSpPr>
        <p:spPr bwMode="auto">
          <a:xfrm>
            <a:off x="838200" y="4038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6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HV = 380</a:t>
            </a:r>
            <a:r>
              <a:rPr lang="en-US" altLang="zh-CN" sz="1600" b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±185</a:t>
            </a:r>
          </a:p>
        </p:txBody>
      </p:sp>
      <p:sp>
        <p:nvSpPr>
          <p:cNvPr id="21518" name="TextBox 2"/>
          <p:cNvSpPr txBox="1">
            <a:spLocks noChangeArrowheads="1"/>
          </p:cNvSpPr>
          <p:nvPr/>
        </p:nvSpPr>
        <p:spPr bwMode="auto">
          <a:xfrm>
            <a:off x="6781800" y="40386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HV =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378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±139</a:t>
            </a:r>
            <a:endParaRPr lang="en-US" altLang="zh-CN" sz="1600" b="1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078" y="5177135"/>
            <a:ext cx="563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Sintering Effects Are Small Up to 1600</a:t>
            </a:r>
            <a:r>
              <a:rPr lang="en-US" b="1" baseline="30000" dirty="0" smtClean="0">
                <a:solidFill>
                  <a:srgbClr val="0000FF"/>
                </a:solidFill>
              </a:rPr>
              <a:t>o</a:t>
            </a:r>
            <a:r>
              <a:rPr lang="en-US" b="1" dirty="0" smtClean="0">
                <a:solidFill>
                  <a:srgbClr val="0000FF"/>
                </a:solidFill>
              </a:rPr>
              <a:t>C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 descr="HiFundalogoTAG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5" name="Picture 8" descr="uconnblu-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34867" y="-228600"/>
            <a:ext cx="8534433" cy="137160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 smtClean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SPPS TBCs: Sintering &amp; Thermal Conductivity</a:t>
            </a:r>
          </a:p>
          <a:p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724156"/>
            <a:ext cx="773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SPPS YAG TBCs More Sinter Resistant Than SPPS and APS YSZ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24211"/>
            <a:ext cx="884238" cy="8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00775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234910"/>
              </p:ext>
            </p:extLst>
          </p:nvPr>
        </p:nvGraphicFramePr>
        <p:xfrm>
          <a:off x="434867" y="896385"/>
          <a:ext cx="8253599" cy="502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6808198" y="1600200"/>
            <a:ext cx="2161102" cy="609600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/>
              <a:t>  </a:t>
            </a:r>
            <a:endParaRPr lang="en-US" sz="1800" b="1" dirty="0"/>
          </a:p>
        </p:txBody>
      </p:sp>
      <p:sp>
        <p:nvSpPr>
          <p:cNvPr id="4" name="TextBox 1"/>
          <p:cNvSpPr txBox="1"/>
          <p:nvPr/>
        </p:nvSpPr>
        <p:spPr>
          <a:xfrm>
            <a:off x="1600200" y="2733152"/>
            <a:ext cx="1981200" cy="457200"/>
          </a:xfrm>
          <a:prstGeom prst="rect">
            <a:avLst/>
          </a:prstGeom>
          <a:noFill/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SPPS YSZ 50 </a:t>
            </a:r>
            <a:r>
              <a:rPr lang="en-US" sz="1800" b="1" dirty="0" err="1" smtClean="0"/>
              <a:t>hrs</a:t>
            </a:r>
            <a:r>
              <a:rPr lang="en-US" sz="1800" b="1" dirty="0" smtClean="0"/>
              <a:t> </a:t>
            </a:r>
            <a:endParaRPr lang="en-US" sz="1800" b="1" dirty="0"/>
          </a:p>
        </p:txBody>
      </p:sp>
      <p:sp>
        <p:nvSpPr>
          <p:cNvPr id="5" name="TextBox 2"/>
          <p:cNvSpPr txBox="1"/>
          <p:nvPr/>
        </p:nvSpPr>
        <p:spPr>
          <a:xfrm>
            <a:off x="4648200" y="3810000"/>
            <a:ext cx="1219200" cy="457200"/>
          </a:xfrm>
          <a:prstGeom prst="rect">
            <a:avLst/>
          </a:prstGeom>
          <a:noFill/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SPPS YAG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19400" y="4419600"/>
            <a:ext cx="7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50 </a:t>
            </a:r>
            <a:r>
              <a:rPr lang="en-US" sz="1800" b="1" dirty="0" err="1"/>
              <a:t>hrs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3200" y="3505200"/>
            <a:ext cx="7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20 </a:t>
            </a:r>
            <a:r>
              <a:rPr lang="en-US" sz="1800" b="1" dirty="0" err="1"/>
              <a:t>hrs</a:t>
            </a:r>
            <a:r>
              <a:rPr lang="en-US" sz="1800" b="1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93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4995" r="2995" b="7272"/>
          <a:stretch/>
        </p:blipFill>
        <p:spPr bwMode="auto">
          <a:xfrm>
            <a:off x="1295400" y="2133600"/>
            <a:ext cx="6324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5146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G: YAG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800" y="3757262"/>
            <a:ext cx="762000" cy="1881538"/>
            <a:chOff x="685800" y="1626639"/>
            <a:chExt cx="762000" cy="1881538"/>
          </a:xfrm>
        </p:grpSpPr>
        <p:sp>
          <p:nvSpPr>
            <p:cNvPr id="6" name="TextBox 5"/>
            <p:cNvSpPr txBox="1"/>
            <p:nvPr/>
          </p:nvSpPr>
          <p:spPr>
            <a:xfrm>
              <a:off x="685800" y="1626639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1500 </a:t>
              </a:r>
              <a:r>
                <a:rPr lang="he-IL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֯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1958474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1400 </a:t>
              </a:r>
              <a:r>
                <a:rPr lang="he-IL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֯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800" y="2362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1300 </a:t>
              </a:r>
              <a:r>
                <a:rPr lang="he-IL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֯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800" y="2772616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1200 </a:t>
              </a:r>
              <a:r>
                <a:rPr lang="he-IL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֯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800" y="32004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1100 </a:t>
              </a:r>
              <a:r>
                <a:rPr lang="he-IL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֯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/>
            </a:p>
          </p:txBody>
        </p:sp>
      </p:grpSp>
      <p:pic>
        <p:nvPicPr>
          <p:cNvPr id="13" name="Picture 2" descr="F:\SEM\CMAS testing round 2\1500\YAG 50\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34440"/>
            <a:ext cx="27432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53000" y="1219200"/>
            <a:ext cx="818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1500 °C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69471" y="446782"/>
            <a:ext cx="85459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Phase Stability: 50:50 w/o </a:t>
            </a:r>
            <a:r>
              <a:rPr lang="en-US" sz="3200" b="1" dirty="0" smtClean="0">
                <a:solidFill>
                  <a:srgbClr val="0000FF"/>
                </a:solidFill>
              </a:rPr>
              <a:t>YAG/CMAS </a:t>
            </a:r>
            <a:r>
              <a:rPr lang="en-US" sz="3200" b="1" dirty="0">
                <a:solidFill>
                  <a:srgbClr val="0000FF"/>
                </a:solidFill>
              </a:rPr>
              <a:t>Powder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07497" y="6027003"/>
            <a:ext cx="7250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</a:rPr>
              <a:t>YAG Phase Stable To </a:t>
            </a:r>
            <a:r>
              <a:rPr lang="en-US" b="1" dirty="0" smtClean="0">
                <a:solidFill>
                  <a:srgbClr val="0000FF"/>
                </a:solidFill>
              </a:rPr>
              <a:t>1500</a:t>
            </a:r>
            <a:r>
              <a:rPr lang="en-US" b="1" baseline="30000" dirty="0" smtClean="0">
                <a:solidFill>
                  <a:srgbClr val="0000FF"/>
                </a:solidFill>
              </a:rPr>
              <a:t>o</a:t>
            </a:r>
            <a:r>
              <a:rPr lang="en-US" b="1" dirty="0" smtClean="0">
                <a:solidFill>
                  <a:srgbClr val="0000FF"/>
                </a:solidFill>
              </a:rPr>
              <a:t>C </a:t>
            </a:r>
            <a:r>
              <a:rPr lang="en-US" b="1" dirty="0">
                <a:solidFill>
                  <a:srgbClr val="0000FF"/>
                </a:solidFill>
              </a:rPr>
              <a:t>In Presence of CMAS</a:t>
            </a:r>
          </a:p>
          <a:p>
            <a:endParaRPr lang="en-US" dirty="0"/>
          </a:p>
        </p:txBody>
      </p:sp>
      <p:pic>
        <p:nvPicPr>
          <p:cNvPr id="15" name="Picture 14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5943600"/>
            <a:ext cx="1304925" cy="869950"/>
          </a:xfrm>
          <a:prstGeom prst="rect">
            <a:avLst/>
          </a:prstGeom>
        </p:spPr>
      </p:pic>
      <p:pic>
        <p:nvPicPr>
          <p:cNvPr id="16" name="Picture 8" descr="uconnblu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57" y="6096000"/>
            <a:ext cx="78278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970471"/>
              </p:ext>
            </p:extLst>
          </p:nvPr>
        </p:nvGraphicFramePr>
        <p:xfrm>
          <a:off x="360363" y="228600"/>
          <a:ext cx="8421687" cy="631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Slide" r:id="rId3" imgW="4276412" imgH="3206510" progId="PowerPoint.Slide.8">
                  <p:embed/>
                </p:oleObj>
              </mc:Choice>
              <mc:Fallback>
                <p:oleObj name="Slide" r:id="rId3" imgW="4276412" imgH="3206510" progId="PowerPoint.Slide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3" y="228600"/>
                        <a:ext cx="8421687" cy="631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9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333CC"/>
                </a:solidFill>
              </a:rPr>
              <a:t>Spritz/Atomizer Test Conditions</a:t>
            </a:r>
            <a:endParaRPr lang="en-US" sz="4000" b="1" dirty="0">
              <a:solidFill>
                <a:srgbClr val="3333CC"/>
              </a:solidFill>
            </a:endParaRP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457200" y="1978752"/>
            <a:ext cx="8229600" cy="4525963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b="1" dirty="0" smtClean="0"/>
              <a:t>4-CMAS (M.P. ~1200 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 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9-CMAS (M.P. ~1180 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421887" y="2761756"/>
            <a:ext cx="3180816" cy="2338519"/>
            <a:chOff x="4725350" y="1949473"/>
            <a:chExt cx="3710905" cy="3920362"/>
          </a:xfrm>
        </p:grpSpPr>
        <p:grpSp>
          <p:nvGrpSpPr>
            <p:cNvPr id="4" name="Group 3"/>
            <p:cNvGrpSpPr/>
            <p:nvPr/>
          </p:nvGrpSpPr>
          <p:grpSpPr>
            <a:xfrm>
              <a:off x="4725350" y="1949473"/>
              <a:ext cx="3656650" cy="3920362"/>
              <a:chOff x="5106350" y="1676400"/>
              <a:chExt cx="3656650" cy="3920362"/>
            </a:xfrm>
          </p:grpSpPr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6400800" y="5029200"/>
                <a:ext cx="1290776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dirty="0"/>
                  <a:t>Time (min)</a:t>
                </a:r>
                <a:endParaRPr lang="en-US" sz="1600" b="1" dirty="0">
                  <a:latin typeface="Symbol" pitchFamily="-108" charset="2"/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4236057" y="3052124"/>
                <a:ext cx="2135562" cy="39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dirty="0"/>
                  <a:t>Temperature</a:t>
                </a: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5638800" y="1676400"/>
                <a:ext cx="0" cy="2895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5638800" y="4572000"/>
                <a:ext cx="3124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6353689" y="1856318"/>
                <a:ext cx="984520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dirty="0" smtClean="0">
                    <a:latin typeface="Times" pitchFamily="-108" charset="0"/>
                  </a:rPr>
                  <a:t>1180 </a:t>
                </a:r>
                <a:r>
                  <a:rPr lang="en-US" sz="1600" baseline="30000" dirty="0" err="1">
                    <a:latin typeface="Times" pitchFamily="-108" charset="0"/>
                  </a:rPr>
                  <a:t>o</a:t>
                </a:r>
                <a:r>
                  <a:rPr lang="en-US" sz="1600" dirty="0" err="1">
                    <a:latin typeface="Times" pitchFamily="-108" charset="0"/>
                  </a:rPr>
                  <a:t>C</a:t>
                </a:r>
                <a:endParaRPr lang="en-US" sz="1600" dirty="0">
                  <a:latin typeface="Times" pitchFamily="-108" charset="0"/>
                </a:endParaRPr>
              </a:p>
            </p:txBody>
          </p:sp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8366125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70104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56388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>
                <a:off x="60960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>
                <a:off x="65532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>
                <a:off x="79248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7467600" y="4572000"/>
                <a:ext cx="0" cy="1524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5480050" y="4708524"/>
                <a:ext cx="335130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Times" pitchFamily="-108" charset="0"/>
                  </a:rPr>
                  <a:t>0</a:t>
                </a:r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5867400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Times" pitchFamily="-108" charset="0"/>
                  </a:rPr>
                  <a:t>10</a:t>
                </a:r>
              </a:p>
            </p:txBody>
          </p:sp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6324599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Times" pitchFamily="-108" charset="0"/>
                  </a:rPr>
                  <a:t>20</a:t>
                </a:r>
              </a:p>
            </p:txBody>
          </p: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6800850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Times" pitchFamily="-108" charset="0"/>
                  </a:rPr>
                  <a:t>30</a:t>
                </a:r>
              </a:p>
            </p:txBody>
          </p:sp>
          <p:sp>
            <p:nvSpPr>
              <p:cNvPr id="22" name="Text Box 24"/>
              <p:cNvSpPr txBox="1">
                <a:spLocks noChangeArrowheads="1"/>
              </p:cNvSpPr>
              <p:nvPr/>
            </p:nvSpPr>
            <p:spPr bwMode="auto">
              <a:xfrm>
                <a:off x="7239000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Times" pitchFamily="-108" charset="0"/>
                  </a:rPr>
                  <a:t>40</a:t>
                </a:r>
              </a:p>
            </p:txBody>
          </p:sp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7696199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>
                    <a:latin typeface="Times" pitchFamily="-108" charset="0"/>
                  </a:rPr>
                  <a:t>50</a:t>
                </a:r>
              </a:p>
            </p:txBody>
          </p:sp>
          <p:sp>
            <p:nvSpPr>
              <p:cNvPr id="24" name="Text Box 26"/>
              <p:cNvSpPr txBox="1">
                <a:spLocks noChangeArrowheads="1"/>
              </p:cNvSpPr>
              <p:nvPr/>
            </p:nvSpPr>
            <p:spPr bwMode="auto">
              <a:xfrm>
                <a:off x="8153400" y="4708524"/>
                <a:ext cx="454819" cy="567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Times" pitchFamily="-108" charset="0"/>
                  </a:rPr>
                  <a:t>60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5640019" y="2384602"/>
                <a:ext cx="2721255" cy="2187398"/>
                <a:chOff x="5640019" y="2384602"/>
                <a:chExt cx="2721255" cy="2187398"/>
              </a:xfrm>
            </p:grpSpPr>
            <p:sp>
              <p:nvSpPr>
                <p:cNvPr id="2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6096000" y="2384602"/>
                  <a:ext cx="1828800" cy="7468"/>
                </a:xfrm>
                <a:prstGeom prst="line">
                  <a:avLst/>
                </a:prstGeom>
                <a:noFill/>
                <a:ln w="254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5640019" y="2392070"/>
                  <a:ext cx="455981" cy="2179930"/>
                </a:xfrm>
                <a:custGeom>
                  <a:avLst/>
                  <a:gdLst>
                    <a:gd name="connsiteX0" fmla="*/ 0 w 248717"/>
                    <a:gd name="connsiteY0" fmla="*/ 2179930 h 2179930"/>
                    <a:gd name="connsiteX1" fmla="*/ 36576 w 248717"/>
                    <a:gd name="connsiteY1" fmla="*/ 950976 h 2179930"/>
                    <a:gd name="connsiteX2" fmla="*/ 80467 w 248717"/>
                    <a:gd name="connsiteY2" fmla="*/ 395021 h 2179930"/>
                    <a:gd name="connsiteX3" fmla="*/ 153619 w 248717"/>
                    <a:gd name="connsiteY3" fmla="*/ 73152 h 2179930"/>
                    <a:gd name="connsiteX4" fmla="*/ 248717 w 248717"/>
                    <a:gd name="connsiteY4" fmla="*/ 0 h 2179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717" h="2179930">
                      <a:moveTo>
                        <a:pt x="0" y="2179930"/>
                      </a:moveTo>
                      <a:cubicBezTo>
                        <a:pt x="11582" y="1714195"/>
                        <a:pt x="23165" y="1248461"/>
                        <a:pt x="36576" y="950976"/>
                      </a:cubicBezTo>
                      <a:cubicBezTo>
                        <a:pt x="49987" y="653491"/>
                        <a:pt x="60960" y="541325"/>
                        <a:pt x="80467" y="395021"/>
                      </a:cubicBezTo>
                      <a:cubicBezTo>
                        <a:pt x="99974" y="248717"/>
                        <a:pt x="125577" y="138989"/>
                        <a:pt x="153619" y="73152"/>
                      </a:cubicBezTo>
                      <a:cubicBezTo>
                        <a:pt x="181661" y="7315"/>
                        <a:pt x="215189" y="3657"/>
                        <a:pt x="248717" y="0"/>
                      </a:cubicBez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7915046" y="2392070"/>
                  <a:ext cx="446228" cy="2011680"/>
                </a:xfrm>
                <a:custGeom>
                  <a:avLst/>
                  <a:gdLst>
                    <a:gd name="connsiteX0" fmla="*/ 0 w 446228"/>
                    <a:gd name="connsiteY0" fmla="*/ 0 h 2011680"/>
                    <a:gd name="connsiteX1" fmla="*/ 58522 w 446228"/>
                    <a:gd name="connsiteY1" fmla="*/ 892455 h 2011680"/>
                    <a:gd name="connsiteX2" fmla="*/ 175565 w 446228"/>
                    <a:gd name="connsiteY2" fmla="*/ 1558138 h 2011680"/>
                    <a:gd name="connsiteX3" fmla="*/ 446228 w 446228"/>
                    <a:gd name="connsiteY3" fmla="*/ 2011680 h 201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6228" h="2011680">
                      <a:moveTo>
                        <a:pt x="0" y="0"/>
                      </a:moveTo>
                      <a:cubicBezTo>
                        <a:pt x="14630" y="316383"/>
                        <a:pt x="29261" y="632766"/>
                        <a:pt x="58522" y="892455"/>
                      </a:cubicBezTo>
                      <a:cubicBezTo>
                        <a:pt x="87783" y="1152144"/>
                        <a:pt x="110947" y="1371600"/>
                        <a:pt x="175565" y="1558138"/>
                      </a:cubicBezTo>
                      <a:cubicBezTo>
                        <a:pt x="240183" y="1744676"/>
                        <a:pt x="393802" y="1928774"/>
                        <a:pt x="446228" y="201168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sp>
          <p:nvSpPr>
            <p:cNvPr id="30" name="Freeform 29"/>
            <p:cNvSpPr/>
            <p:nvPr/>
          </p:nvSpPr>
          <p:spPr>
            <a:xfrm>
              <a:off x="7980274" y="2665143"/>
              <a:ext cx="455981" cy="2022440"/>
            </a:xfrm>
            <a:custGeom>
              <a:avLst/>
              <a:gdLst>
                <a:gd name="connsiteX0" fmla="*/ 0 w 248717"/>
                <a:gd name="connsiteY0" fmla="*/ 2179930 h 2179930"/>
                <a:gd name="connsiteX1" fmla="*/ 36576 w 248717"/>
                <a:gd name="connsiteY1" fmla="*/ 950976 h 2179930"/>
                <a:gd name="connsiteX2" fmla="*/ 80467 w 248717"/>
                <a:gd name="connsiteY2" fmla="*/ 395021 h 2179930"/>
                <a:gd name="connsiteX3" fmla="*/ 153619 w 248717"/>
                <a:gd name="connsiteY3" fmla="*/ 73152 h 2179930"/>
                <a:gd name="connsiteX4" fmla="*/ 248717 w 248717"/>
                <a:gd name="connsiteY4" fmla="*/ 0 h 217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17" h="2179930">
                  <a:moveTo>
                    <a:pt x="0" y="2179930"/>
                  </a:moveTo>
                  <a:cubicBezTo>
                    <a:pt x="11582" y="1714195"/>
                    <a:pt x="23165" y="1248461"/>
                    <a:pt x="36576" y="950976"/>
                  </a:cubicBezTo>
                  <a:cubicBezTo>
                    <a:pt x="49987" y="653491"/>
                    <a:pt x="60960" y="541325"/>
                    <a:pt x="80467" y="395021"/>
                  </a:cubicBezTo>
                  <a:cubicBezTo>
                    <a:pt x="99974" y="248717"/>
                    <a:pt x="125577" y="138989"/>
                    <a:pt x="153619" y="73152"/>
                  </a:cubicBezTo>
                  <a:cubicBezTo>
                    <a:pt x="181661" y="7315"/>
                    <a:pt x="215189" y="3657"/>
                    <a:pt x="248717" y="0"/>
                  </a:cubicBez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018558"/>
              </p:ext>
            </p:extLst>
          </p:nvPr>
        </p:nvGraphicFramePr>
        <p:xfrm>
          <a:off x="685800" y="2888685"/>
          <a:ext cx="4242651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279"/>
                <a:gridCol w="606093"/>
                <a:gridCol w="606093"/>
                <a:gridCol w="606093"/>
                <a:gridCol w="606093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600" b="1" u="none" strike="noStrike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Wt.%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Mol.%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84283"/>
              </p:ext>
            </p:extLst>
          </p:nvPr>
        </p:nvGraphicFramePr>
        <p:xfrm>
          <a:off x="673910" y="5077695"/>
          <a:ext cx="7961473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5151"/>
                <a:gridCol w="768674"/>
                <a:gridCol w="663456"/>
                <a:gridCol w="663456"/>
                <a:gridCol w="663456"/>
                <a:gridCol w="663456"/>
                <a:gridCol w="663456"/>
                <a:gridCol w="663456"/>
                <a:gridCol w="663456"/>
                <a:gridCol w="663456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CaSO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Wt.%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Mol.%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6517" y="1258867"/>
            <a:ext cx="4992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wt</a:t>
            </a:r>
            <a:r>
              <a:rPr lang="en-US" sz="2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% CMAS Aqueous Solution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0.1 mL/spray</a:t>
            </a:r>
            <a:endParaRPr lang="en-US" sz="2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8095"/>
            <a:ext cx="3657600" cy="186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HiFundalogoTAG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800"/>
            <a:ext cx="1066800" cy="711200"/>
          </a:xfrm>
          <a:prstGeom prst="rect">
            <a:avLst/>
          </a:prstGeom>
        </p:spPr>
      </p:pic>
      <p:pic>
        <p:nvPicPr>
          <p:cNvPr id="37" name="Picture 8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45592"/>
            <a:ext cx="731838" cy="7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8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3333CC"/>
                </a:solidFill>
              </a:rPr>
              <a:t>Spritz Test: Cyclic Lives</a:t>
            </a:r>
            <a:endParaRPr lang="en-US" sz="4000" b="1" dirty="0">
              <a:solidFill>
                <a:srgbClr val="33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10625"/>
          <a:stretch/>
        </p:blipFill>
        <p:spPr>
          <a:xfrm>
            <a:off x="152400" y="1524000"/>
            <a:ext cx="4391891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13508"/>
          <a:stretch/>
        </p:blipFill>
        <p:spPr>
          <a:xfrm>
            <a:off x="4648200" y="1530927"/>
            <a:ext cx="4239491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46106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 Component CMAS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9 Component CMAS</a:t>
            </a:r>
            <a:endParaRPr lang="en-US" sz="2400" b="1" dirty="0"/>
          </a:p>
        </p:txBody>
      </p:sp>
      <p:pic>
        <p:nvPicPr>
          <p:cNvPr id="8" name="Picture 7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9" name="Picture 8" descr="uconnblu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50035"/>
            <a:ext cx="960438" cy="9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594319"/>
              </p:ext>
            </p:extLst>
          </p:nvPr>
        </p:nvGraphicFramePr>
        <p:xfrm>
          <a:off x="758825" y="685800"/>
          <a:ext cx="7423150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8" name="Worksheet" r:id="rId4" imgW="7478640" imgH="5055840" progId="Excel.Sheet.8">
                  <p:embed/>
                </p:oleObj>
              </mc:Choice>
              <mc:Fallback>
                <p:oleObj name="Worksheet" r:id="rId4" imgW="7478640" imgH="5055840" progId="Excel.Sheet.8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685800"/>
                        <a:ext cx="7423150" cy="5021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609600" y="228600"/>
            <a:ext cx="7954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zh-CN" sz="2800" b="1">
                <a:solidFill>
                  <a:srgbClr val="0000FF"/>
                </a:solidFill>
              </a:rPr>
              <a:t>SPPS YAG TBCs: Thermal Cycle Life vs Hardness</a:t>
            </a:r>
          </a:p>
        </p:txBody>
      </p:sp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7620000" y="1752600"/>
            <a:ext cx="533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zh-CN" sz="1000"/>
              <a:t>MAX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90600" y="5562600"/>
            <a:ext cx="7162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 typeface="Arial"/>
              <a:buChar char="•"/>
            </a:pPr>
            <a:r>
              <a:rPr lang="en-US" altLang="zh-CN" sz="2000" b="1" dirty="0">
                <a:solidFill>
                  <a:srgbClr val="3333CC"/>
                </a:solidFill>
              </a:rPr>
              <a:t>SPPS Strain-Tolerant Microstructure Overcomes</a:t>
            </a:r>
          </a:p>
          <a:p>
            <a:pPr algn="ctr">
              <a:buFont typeface="Arial" charset="0"/>
              <a:buNone/>
            </a:pPr>
            <a:r>
              <a:rPr lang="en-US" altLang="zh-CN" sz="2000" b="1" dirty="0">
                <a:solidFill>
                  <a:srgbClr val="3333CC"/>
                </a:solidFill>
              </a:rPr>
              <a:t>Higher Thermal Expansion Mismatch Stresses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7848600" y="2057400"/>
            <a:ext cx="762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77724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Text Box 11"/>
          <p:cNvSpPr txBox="1">
            <a:spLocks noChangeArrowheads="1"/>
          </p:cNvSpPr>
          <p:nvPr/>
        </p:nvSpPr>
        <p:spPr bwMode="auto">
          <a:xfrm>
            <a:off x="7620000" y="2667000"/>
            <a:ext cx="533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/>
              <a:t>MIN</a:t>
            </a:r>
          </a:p>
        </p:txBody>
      </p:sp>
      <p:sp>
        <p:nvSpPr>
          <p:cNvPr id="60433" name="Text Box 11"/>
          <p:cNvSpPr txBox="1">
            <a:spLocks noChangeArrowheads="1"/>
          </p:cNvSpPr>
          <p:nvPr/>
        </p:nvSpPr>
        <p:spPr bwMode="auto">
          <a:xfrm>
            <a:off x="8077200" y="2209800"/>
            <a:ext cx="838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1000"/>
              <a:t>AVERAGE</a:t>
            </a:r>
          </a:p>
        </p:txBody>
      </p:sp>
      <p:pic>
        <p:nvPicPr>
          <p:cNvPr id="11" name="Picture 10" descr="HiFundalogoTAGFin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3" name="Picture 8" descr="uconnblu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685800" y="228600"/>
            <a:ext cx="7953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3333CC"/>
                </a:solidFill>
              </a:rPr>
              <a:t>SPPS YAG TBCs: Erosion Rate vs Hardness</a:t>
            </a:r>
          </a:p>
        </p:txBody>
      </p: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905000" y="696913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zh-CN" sz="1800" b="1">
                <a:solidFill>
                  <a:schemeClr val="accent2"/>
                </a:solidFill>
              </a:rPr>
              <a:t>(Tests Performed at Penn State Univ. By Dr. D Wolfe)</a:t>
            </a:r>
          </a:p>
        </p:txBody>
      </p:sp>
      <p:graphicFrame>
        <p:nvGraphicFramePr>
          <p:cNvPr id="2253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4949"/>
              </p:ext>
            </p:extLst>
          </p:nvPr>
        </p:nvGraphicFramePr>
        <p:xfrm>
          <a:off x="533400" y="990600"/>
          <a:ext cx="8164513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6" name="Worksheet" r:id="rId4" imgW="6000784" imgH="3324232" progId="Excel.Sheet.8">
                  <p:embed/>
                </p:oleObj>
              </mc:Choice>
              <mc:Fallback>
                <p:oleObj name="Worksheet" r:id="rId4" imgW="6000784" imgH="3324232" progId="Excel.Sheet.8">
                  <p:embed/>
                  <p:pic>
                    <p:nvPicPr>
                      <p:cNvPr id="0" name="Picture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8164513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HiFundalogoTAGFin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2350"/>
            <a:ext cx="1066800" cy="711200"/>
          </a:xfrm>
          <a:prstGeom prst="rect">
            <a:avLst/>
          </a:prstGeom>
        </p:spPr>
      </p:pic>
      <p:pic>
        <p:nvPicPr>
          <p:cNvPr id="7" name="Picture 8" descr="uconnblu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98389"/>
            <a:ext cx="808038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7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831095"/>
              </p:ext>
            </p:extLst>
          </p:nvPr>
        </p:nvGraphicFramePr>
        <p:xfrm>
          <a:off x="533400" y="1066800"/>
          <a:ext cx="8242300" cy="484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0" name="Worksheet" r:id="rId4" imgW="5362592" imgH="3105046" progId="Excel.Sheet.8">
                  <p:embed/>
                </p:oleObj>
              </mc:Choice>
              <mc:Fallback>
                <p:oleObj name="Worksheet" r:id="rId4" imgW="5362592" imgH="3105046" progId="Excel.Sheet.8">
                  <p:embed/>
                  <p:pic>
                    <p:nvPicPr>
                      <p:cNvPr id="0" name="Picture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8242300" cy="484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Text Box 12"/>
          <p:cNvSpPr txBox="1">
            <a:spLocks noChangeArrowheads="1"/>
          </p:cNvSpPr>
          <p:nvPr/>
        </p:nvSpPr>
        <p:spPr bwMode="auto">
          <a:xfrm>
            <a:off x="2133600" y="17526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400" dirty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YSZ</a:t>
            </a:r>
          </a:p>
        </p:txBody>
      </p:sp>
      <p:sp>
        <p:nvSpPr>
          <p:cNvPr id="23555" name="Text Box 13"/>
          <p:cNvSpPr txBox="1">
            <a:spLocks noChangeArrowheads="1"/>
          </p:cNvSpPr>
          <p:nvPr/>
        </p:nvSpPr>
        <p:spPr bwMode="auto">
          <a:xfrm>
            <a:off x="4953000" y="2133600"/>
            <a:ext cx="176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YAG</a:t>
            </a:r>
          </a:p>
        </p:txBody>
      </p:sp>
      <p:sp>
        <p:nvSpPr>
          <p:cNvPr id="23556" name="Line 16"/>
          <p:cNvSpPr>
            <a:spLocks noChangeShapeType="1"/>
          </p:cNvSpPr>
          <p:nvPr/>
        </p:nvSpPr>
        <p:spPr bwMode="auto">
          <a:xfrm>
            <a:off x="4800600" y="2514600"/>
            <a:ext cx="192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15"/>
          <p:cNvSpPr txBox="1">
            <a:spLocks noChangeArrowheads="1"/>
          </p:cNvSpPr>
          <p:nvPr/>
        </p:nvSpPr>
        <p:spPr bwMode="auto">
          <a:xfrm>
            <a:off x="4876800" y="2514600"/>
            <a:ext cx="208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hardness</a:t>
            </a:r>
          </a:p>
        </p:txBody>
      </p:sp>
      <p:sp>
        <p:nvSpPr>
          <p:cNvPr id="23558" name="TextBox 2"/>
          <p:cNvSpPr txBox="1">
            <a:spLocks noChangeArrowheads="1"/>
          </p:cNvSpPr>
          <p:nvPr/>
        </p:nvSpPr>
        <p:spPr bwMode="auto">
          <a:xfrm>
            <a:off x="685800" y="228600"/>
            <a:ext cx="7953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3333CC"/>
                </a:solidFill>
              </a:rPr>
              <a:t>SPPS YAG TBCs: Erosion Rate </a:t>
            </a:r>
            <a:r>
              <a:rPr lang="en-US" altLang="zh-CN" sz="3200" b="1" dirty="0" err="1">
                <a:solidFill>
                  <a:srgbClr val="3333CC"/>
                </a:solidFill>
              </a:rPr>
              <a:t>vs</a:t>
            </a:r>
            <a:r>
              <a:rPr lang="en-US" altLang="zh-CN" sz="3200" b="1" dirty="0">
                <a:solidFill>
                  <a:srgbClr val="3333CC"/>
                </a:solidFill>
              </a:rPr>
              <a:t> Hardness</a:t>
            </a: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1798638" y="685800"/>
            <a:ext cx="5440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zh-CN" sz="1800" b="1">
                <a:solidFill>
                  <a:schemeClr val="accent2"/>
                </a:solidFill>
              </a:rPr>
              <a:t>(Tests Performed at Penn State Univ. By Dr. D Wolfe)</a:t>
            </a:r>
          </a:p>
          <a:p>
            <a:pPr eaLnBrk="1" hangingPunct="1"/>
            <a:endParaRPr lang="zh-CN" altLang="en-US" sz="1800"/>
          </a:p>
        </p:txBody>
      </p:sp>
      <p:pic>
        <p:nvPicPr>
          <p:cNvPr id="10" name="Picture 9" descr="HiFundalogoTAGFin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11" name="Picture 8" descr="uconnblu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16" y="5943599"/>
            <a:ext cx="86432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650368" y="152400"/>
            <a:ext cx="79602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333CC"/>
                </a:solidFill>
              </a:rPr>
              <a:t>SPPS YAG TBCs: Erosion Rate </a:t>
            </a:r>
            <a:r>
              <a:rPr lang="en-US" altLang="zh-CN" sz="3200" b="1" dirty="0" err="1">
                <a:solidFill>
                  <a:srgbClr val="3333CC"/>
                </a:solidFill>
              </a:rPr>
              <a:t>vs</a:t>
            </a:r>
            <a:r>
              <a:rPr lang="en-US" altLang="zh-CN" sz="3200" b="1" dirty="0">
                <a:solidFill>
                  <a:srgbClr val="3333CC"/>
                </a:solidFill>
              </a:rPr>
              <a:t> </a:t>
            </a:r>
            <a:r>
              <a:rPr lang="en-US" altLang="zh-CN" sz="3200" b="1" dirty="0" smtClean="0">
                <a:solidFill>
                  <a:srgbClr val="3333CC"/>
                </a:solidFill>
              </a:rPr>
              <a:t>Hardness</a:t>
            </a:r>
          </a:p>
          <a:p>
            <a:pPr algn="ctr"/>
            <a:r>
              <a:rPr lang="en-US" altLang="zh-CN" sz="3200" b="1" dirty="0" smtClean="0">
                <a:solidFill>
                  <a:schemeClr val="accent2"/>
                </a:solidFill>
              </a:rPr>
              <a:t> -30º Impingement- </a:t>
            </a:r>
            <a:endParaRPr lang="zh-CN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80906" name="TextBox 1"/>
          <p:cNvSpPr txBox="1">
            <a:spLocks noChangeArrowheads="1"/>
          </p:cNvSpPr>
          <p:nvPr/>
        </p:nvSpPr>
        <p:spPr bwMode="auto">
          <a:xfrm>
            <a:off x="1981200" y="1106269"/>
            <a:ext cx="5439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zh-CN" sz="1800" b="1" dirty="0">
                <a:solidFill>
                  <a:schemeClr val="accent2"/>
                </a:solidFill>
              </a:rPr>
              <a:t>(Tests Performed at Penn State Univ. By Dr. D Wolfe)</a:t>
            </a:r>
          </a:p>
          <a:p>
            <a:endParaRPr lang="zh-CN" altLang="en-US" sz="1800" dirty="0"/>
          </a:p>
        </p:txBody>
      </p:sp>
      <p:sp>
        <p:nvSpPr>
          <p:cNvPr id="80909" name="TextBox 1"/>
          <p:cNvSpPr txBox="1">
            <a:spLocks noChangeArrowheads="1"/>
          </p:cNvSpPr>
          <p:nvPr/>
        </p:nvSpPr>
        <p:spPr bwMode="auto">
          <a:xfrm>
            <a:off x="990600" y="4724400"/>
            <a:ext cx="723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altLang="zh-CN" sz="1800" b="1" dirty="0">
                <a:solidFill>
                  <a:schemeClr val="accent2"/>
                </a:solidFill>
              </a:rPr>
              <a:t>SPPS 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YAG Has Superior Erosion </a:t>
            </a:r>
            <a:r>
              <a:rPr lang="en-US" altLang="zh-CN" sz="1800" b="1" dirty="0">
                <a:solidFill>
                  <a:schemeClr val="accent2"/>
                </a:solidFill>
              </a:rPr>
              <a:t>R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esistance To </a:t>
            </a:r>
            <a:r>
              <a:rPr lang="en-US" altLang="zh-CN" sz="1800" b="1" dirty="0">
                <a:solidFill>
                  <a:schemeClr val="accent2"/>
                </a:solidFill>
              </a:rPr>
              <a:t>APS 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YSZ </a:t>
            </a:r>
            <a:r>
              <a:rPr lang="en-US" altLang="zh-CN" sz="1800" b="1" dirty="0">
                <a:solidFill>
                  <a:schemeClr val="accent2"/>
                </a:solidFill>
              </a:rPr>
              <a:t>I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n Both 30</a:t>
            </a:r>
            <a:r>
              <a:rPr lang="en-US" altLang="zh-CN" sz="1800" b="1" dirty="0">
                <a:solidFill>
                  <a:schemeClr val="accent2"/>
                </a:solidFill>
              </a:rPr>
              <a:t>º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  </a:t>
            </a:r>
          </a:p>
          <a:p>
            <a:r>
              <a:rPr lang="en-US" altLang="zh-CN" sz="1800" b="1" dirty="0">
                <a:solidFill>
                  <a:schemeClr val="accent2"/>
                </a:solidFill>
              </a:rPr>
              <a:t> </a:t>
            </a:r>
            <a:r>
              <a:rPr lang="en-US" altLang="zh-CN" sz="1800" b="1" dirty="0" smtClean="0">
                <a:solidFill>
                  <a:schemeClr val="accent2"/>
                </a:solidFill>
              </a:rPr>
              <a:t>    90º Impingement Erosion Tests</a:t>
            </a:r>
            <a:r>
              <a:rPr lang="en-US" altLang="zh-CN" sz="1800" b="1" dirty="0">
                <a:solidFill>
                  <a:schemeClr val="accent2"/>
                </a:solidFill>
              </a:rPr>
              <a:t>.</a:t>
            </a:r>
          </a:p>
          <a:p>
            <a:endParaRPr lang="zh-CN" altLang="en-US" sz="1800" b="1" dirty="0">
              <a:solidFill>
                <a:schemeClr val="accent2"/>
              </a:solidFill>
            </a:endParaRPr>
          </a:p>
        </p:txBody>
      </p:sp>
      <p:pic>
        <p:nvPicPr>
          <p:cNvPr id="809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1012"/>
            <a:ext cx="4038600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09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3075"/>
            <a:ext cx="4038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9" name="Picture 8" descr="uconnblu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Reduction- Utility Improvements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11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Phase </a:t>
            </a:r>
            <a:r>
              <a:rPr lang="en-US" b="1" dirty="0" smtClean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IIA </a:t>
            </a:r>
            <a:r>
              <a:rPr lang="en-US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Industry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219200"/>
            <a:ext cx="8153400" cy="50292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Solar Turbines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Siemens Energy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Pratt &amp; Whitney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Praxair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Progressive Surface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Chromalloy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General Electric Power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Rolls-Royce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Oerlikon-Metco</a:t>
            </a:r>
            <a:endParaRPr lang="en-US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pic>
        <p:nvPicPr>
          <p:cNvPr id="5" name="Picture 4" descr="uconnblu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4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930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Partners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Olikon</a:t>
            </a:r>
            <a:r>
              <a:rPr lang="en-US" dirty="0" smtClean="0"/>
              <a:t> Metco spray trials done</a:t>
            </a:r>
          </a:p>
          <a:p>
            <a:r>
              <a:rPr lang="en-US" dirty="0" smtClean="0"/>
              <a:t>Praxair spray trials in progress this week</a:t>
            </a:r>
          </a:p>
          <a:p>
            <a:r>
              <a:rPr lang="en-US" dirty="0" smtClean="0"/>
              <a:t>Solar Engine Parts sprayed and delivered</a:t>
            </a:r>
          </a:p>
          <a:p>
            <a:r>
              <a:rPr lang="en-US" dirty="0" smtClean="0"/>
              <a:t>Progressive Spray </a:t>
            </a:r>
            <a:r>
              <a:rPr lang="en-US" smtClean="0"/>
              <a:t>trials scheduled </a:t>
            </a:r>
            <a:endParaRPr lang="en-US" dirty="0" smtClean="0"/>
          </a:p>
          <a:p>
            <a:r>
              <a:rPr lang="en-US" dirty="0" smtClean="0"/>
              <a:t>Outside of Phase </a:t>
            </a:r>
            <a:r>
              <a:rPr lang="en-US" dirty="0" err="1" smtClean="0"/>
              <a:t>IIa</a:t>
            </a:r>
            <a:r>
              <a:rPr lang="en-US" dirty="0" smtClean="0"/>
              <a:t> we are involved in Tech Transfer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57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Related to Industrialization</a:t>
            </a:r>
            <a:br>
              <a:rPr lang="en-US" dirty="0" smtClean="0"/>
            </a:br>
            <a:r>
              <a:rPr lang="en-US" dirty="0" smtClean="0"/>
              <a:t>Benefits </a:t>
            </a:r>
            <a:r>
              <a:rPr lang="en-US" b="1" dirty="0" smtClean="0">
                <a:solidFill>
                  <a:srgbClr val="FF0000"/>
                </a:solidFill>
              </a:rPr>
              <a:t>Cost</a:t>
            </a:r>
            <a:r>
              <a:rPr lang="en-US" dirty="0" smtClean="0"/>
              <a:t> Ratio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Lower Thermal Conductivity(less </a:t>
            </a:r>
            <a:r>
              <a:rPr lang="en-US" b="1" dirty="0"/>
              <a:t>thickness)</a:t>
            </a:r>
            <a:endParaRPr lang="en-US" b="1" dirty="0" smtClean="0"/>
          </a:p>
          <a:p>
            <a:r>
              <a:rPr lang="en-US" b="1" dirty="0" smtClean="0"/>
              <a:t>Higher Deposition Efficiency</a:t>
            </a:r>
          </a:p>
          <a:p>
            <a:r>
              <a:rPr lang="en-US" b="1" dirty="0" smtClean="0"/>
              <a:t>Higher Deposition Rate</a:t>
            </a:r>
          </a:p>
          <a:p>
            <a:r>
              <a:rPr lang="en-US" b="1" dirty="0" smtClean="0"/>
              <a:t>Larger Stand off Distance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727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1026"/>
          <p:cNvSpPr>
            <a:spLocks noChangeArrowheads="1"/>
          </p:cNvSpPr>
          <p:nvPr/>
        </p:nvSpPr>
        <p:spPr bwMode="auto">
          <a:xfrm>
            <a:off x="1830388" y="3165475"/>
            <a:ext cx="109537" cy="2825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1" name="Freeform 1027" descr="Large confetti"/>
          <p:cNvSpPr>
            <a:spLocks/>
          </p:cNvSpPr>
          <p:nvPr/>
        </p:nvSpPr>
        <p:spPr bwMode="auto">
          <a:xfrm rot="-541610">
            <a:off x="3714750" y="4462463"/>
            <a:ext cx="2930525" cy="1222375"/>
          </a:xfrm>
          <a:custGeom>
            <a:avLst/>
            <a:gdLst>
              <a:gd name="T0" fmla="*/ 520 w 3694"/>
              <a:gd name="T1" fmla="*/ 21 h 984"/>
              <a:gd name="T2" fmla="*/ 632 w 3694"/>
              <a:gd name="T3" fmla="*/ 165 h 984"/>
              <a:gd name="T4" fmla="*/ 816 w 3694"/>
              <a:gd name="T5" fmla="*/ 285 h 984"/>
              <a:gd name="T6" fmla="*/ 2170 w 3694"/>
              <a:gd name="T7" fmla="*/ 415 h 984"/>
              <a:gd name="T8" fmla="*/ 3679 w 3694"/>
              <a:gd name="T9" fmla="*/ 497 h 984"/>
              <a:gd name="T10" fmla="*/ 3694 w 3694"/>
              <a:gd name="T11" fmla="*/ 984 h 984"/>
              <a:gd name="T12" fmla="*/ 3216 w 3694"/>
              <a:gd name="T13" fmla="*/ 965 h 984"/>
              <a:gd name="T14" fmla="*/ 2445 w 3694"/>
              <a:gd name="T15" fmla="*/ 955 h 984"/>
              <a:gd name="T16" fmla="*/ 1723 w 3694"/>
              <a:gd name="T17" fmla="*/ 906 h 984"/>
              <a:gd name="T18" fmla="*/ 1119 w 3694"/>
              <a:gd name="T19" fmla="*/ 857 h 984"/>
              <a:gd name="T20" fmla="*/ 553 w 3694"/>
              <a:gd name="T21" fmla="*/ 809 h 984"/>
              <a:gd name="T22" fmla="*/ 64 w 3694"/>
              <a:gd name="T23" fmla="*/ 717 h 984"/>
              <a:gd name="T24" fmla="*/ 0 w 3694"/>
              <a:gd name="T25" fmla="*/ 661 h 984"/>
              <a:gd name="T26" fmla="*/ 8 w 3694"/>
              <a:gd name="T27" fmla="*/ 621 h 984"/>
              <a:gd name="T28" fmla="*/ 24 w 3694"/>
              <a:gd name="T29" fmla="*/ 573 h 984"/>
              <a:gd name="T30" fmla="*/ 80 w 3694"/>
              <a:gd name="T31" fmla="*/ 469 h 984"/>
              <a:gd name="T32" fmla="*/ 192 w 3694"/>
              <a:gd name="T33" fmla="*/ 357 h 984"/>
              <a:gd name="T34" fmla="*/ 264 w 3694"/>
              <a:gd name="T35" fmla="*/ 309 h 984"/>
              <a:gd name="T36" fmla="*/ 416 w 3694"/>
              <a:gd name="T37" fmla="*/ 133 h 984"/>
              <a:gd name="T38" fmla="*/ 472 w 3694"/>
              <a:gd name="T39" fmla="*/ 5 h 984"/>
              <a:gd name="T40" fmla="*/ 520 w 3694"/>
              <a:gd name="T41" fmla="*/ 21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94" h="984">
                <a:moveTo>
                  <a:pt x="520" y="21"/>
                </a:moveTo>
                <a:cubicBezTo>
                  <a:pt x="548" y="44"/>
                  <a:pt x="588" y="122"/>
                  <a:pt x="632" y="165"/>
                </a:cubicBezTo>
                <a:cubicBezTo>
                  <a:pt x="671" y="190"/>
                  <a:pt x="679" y="257"/>
                  <a:pt x="816" y="285"/>
                </a:cubicBezTo>
                <a:cubicBezTo>
                  <a:pt x="1034" y="357"/>
                  <a:pt x="1891" y="410"/>
                  <a:pt x="2170" y="415"/>
                </a:cubicBezTo>
                <a:cubicBezTo>
                  <a:pt x="2646" y="434"/>
                  <a:pt x="3425" y="402"/>
                  <a:pt x="3679" y="497"/>
                </a:cubicBezTo>
                <a:lnTo>
                  <a:pt x="3694" y="984"/>
                </a:lnTo>
                <a:cubicBezTo>
                  <a:pt x="3605" y="961"/>
                  <a:pt x="3309" y="958"/>
                  <a:pt x="3216" y="965"/>
                </a:cubicBezTo>
                <a:cubicBezTo>
                  <a:pt x="3008" y="962"/>
                  <a:pt x="2709" y="963"/>
                  <a:pt x="2445" y="955"/>
                </a:cubicBezTo>
                <a:cubicBezTo>
                  <a:pt x="2160" y="936"/>
                  <a:pt x="2002" y="929"/>
                  <a:pt x="1723" y="906"/>
                </a:cubicBezTo>
                <a:cubicBezTo>
                  <a:pt x="1555" y="864"/>
                  <a:pt x="1275" y="860"/>
                  <a:pt x="1119" y="857"/>
                </a:cubicBezTo>
                <a:cubicBezTo>
                  <a:pt x="990" y="849"/>
                  <a:pt x="665" y="825"/>
                  <a:pt x="553" y="809"/>
                </a:cubicBezTo>
                <a:cubicBezTo>
                  <a:pt x="462" y="796"/>
                  <a:pt x="146" y="734"/>
                  <a:pt x="64" y="717"/>
                </a:cubicBezTo>
                <a:cubicBezTo>
                  <a:pt x="32" y="706"/>
                  <a:pt x="23" y="684"/>
                  <a:pt x="0" y="661"/>
                </a:cubicBezTo>
                <a:cubicBezTo>
                  <a:pt x="2" y="647"/>
                  <a:pt x="4" y="634"/>
                  <a:pt x="8" y="621"/>
                </a:cubicBezTo>
                <a:cubicBezTo>
                  <a:pt x="12" y="604"/>
                  <a:pt x="24" y="573"/>
                  <a:pt x="24" y="573"/>
                </a:cubicBezTo>
                <a:cubicBezTo>
                  <a:pt x="35" y="484"/>
                  <a:pt x="27" y="521"/>
                  <a:pt x="80" y="469"/>
                </a:cubicBezTo>
                <a:cubicBezTo>
                  <a:pt x="108" y="433"/>
                  <a:pt x="165" y="381"/>
                  <a:pt x="192" y="357"/>
                </a:cubicBezTo>
                <a:cubicBezTo>
                  <a:pt x="223" y="330"/>
                  <a:pt x="227" y="346"/>
                  <a:pt x="264" y="309"/>
                </a:cubicBezTo>
                <a:cubicBezTo>
                  <a:pt x="293" y="277"/>
                  <a:pt x="383" y="180"/>
                  <a:pt x="416" y="133"/>
                </a:cubicBezTo>
                <a:cubicBezTo>
                  <a:pt x="425" y="87"/>
                  <a:pt x="433" y="30"/>
                  <a:pt x="472" y="5"/>
                </a:cubicBezTo>
                <a:cubicBezTo>
                  <a:pt x="495" y="0"/>
                  <a:pt x="500" y="4"/>
                  <a:pt x="520" y="21"/>
                </a:cubicBezTo>
                <a:close/>
              </a:path>
            </a:pathLst>
          </a:custGeom>
          <a:pattFill prst="lgConfetti">
            <a:fgClr>
              <a:schemeClr val="bg2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2" name="Freeform 1028" descr="Dashed vertical"/>
          <p:cNvSpPr>
            <a:spLocks/>
          </p:cNvSpPr>
          <p:nvPr/>
        </p:nvSpPr>
        <p:spPr bwMode="auto">
          <a:xfrm>
            <a:off x="6516688" y="4003675"/>
            <a:ext cx="266700" cy="2578100"/>
          </a:xfrm>
          <a:custGeom>
            <a:avLst/>
            <a:gdLst>
              <a:gd name="T0" fmla="*/ 152 w 224"/>
              <a:gd name="T1" fmla="*/ 288 h 1624"/>
              <a:gd name="T2" fmla="*/ 56 w 224"/>
              <a:gd name="T3" fmla="*/ 384 h 1624"/>
              <a:gd name="T4" fmla="*/ 8 w 224"/>
              <a:gd name="T5" fmla="*/ 528 h 1624"/>
              <a:gd name="T6" fmla="*/ 8 w 224"/>
              <a:gd name="T7" fmla="*/ 1104 h 1624"/>
              <a:gd name="T8" fmla="*/ 56 w 224"/>
              <a:gd name="T9" fmla="*/ 1296 h 1624"/>
              <a:gd name="T10" fmla="*/ 200 w 224"/>
              <a:gd name="T11" fmla="*/ 1440 h 1624"/>
              <a:gd name="T12" fmla="*/ 200 w 224"/>
              <a:gd name="T13" fmla="*/ 192 h 1624"/>
              <a:gd name="T14" fmla="*/ 152 w 224"/>
              <a:gd name="T15" fmla="*/ 288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4" h="1624">
                <a:moveTo>
                  <a:pt x="152" y="288"/>
                </a:moveTo>
                <a:cubicBezTo>
                  <a:pt x="128" y="320"/>
                  <a:pt x="80" y="344"/>
                  <a:pt x="56" y="384"/>
                </a:cubicBezTo>
                <a:cubicBezTo>
                  <a:pt x="32" y="424"/>
                  <a:pt x="16" y="408"/>
                  <a:pt x="8" y="528"/>
                </a:cubicBezTo>
                <a:cubicBezTo>
                  <a:pt x="0" y="648"/>
                  <a:pt x="0" y="976"/>
                  <a:pt x="8" y="1104"/>
                </a:cubicBezTo>
                <a:cubicBezTo>
                  <a:pt x="16" y="1232"/>
                  <a:pt x="24" y="1240"/>
                  <a:pt x="56" y="1296"/>
                </a:cubicBezTo>
                <a:cubicBezTo>
                  <a:pt x="88" y="1352"/>
                  <a:pt x="176" y="1624"/>
                  <a:pt x="200" y="1440"/>
                </a:cubicBezTo>
                <a:cubicBezTo>
                  <a:pt x="224" y="1256"/>
                  <a:pt x="208" y="384"/>
                  <a:pt x="200" y="192"/>
                </a:cubicBezTo>
                <a:cubicBezTo>
                  <a:pt x="192" y="0"/>
                  <a:pt x="176" y="256"/>
                  <a:pt x="152" y="288"/>
                </a:cubicBezTo>
                <a:close/>
              </a:path>
            </a:pathLst>
          </a:custGeom>
          <a:pattFill prst="dashVert">
            <a:fgClr>
              <a:srgbClr val="0000FF"/>
            </a:fgClr>
            <a:bgClr>
              <a:schemeClr val="bg1"/>
            </a:bgClr>
          </a:patt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3" name="Rectangle 1029"/>
          <p:cNvSpPr>
            <a:spLocks noChangeAspect="1" noChangeArrowheads="1"/>
          </p:cNvSpPr>
          <p:nvPr/>
        </p:nvSpPr>
        <p:spPr bwMode="auto">
          <a:xfrm>
            <a:off x="6759575" y="3917950"/>
            <a:ext cx="327025" cy="2863850"/>
          </a:xfrm>
          <a:prstGeom prst="rect">
            <a:avLst/>
          </a:prstGeom>
          <a:solidFill>
            <a:srgbClr val="6876E7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4" name="Rectangle 1030"/>
          <p:cNvSpPr>
            <a:spLocks noChangeArrowheads="1"/>
          </p:cNvSpPr>
          <p:nvPr/>
        </p:nvSpPr>
        <p:spPr bwMode="auto">
          <a:xfrm>
            <a:off x="7258050" y="4291013"/>
            <a:ext cx="458788" cy="21240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5" name="Line 1031"/>
          <p:cNvSpPr>
            <a:spLocks noChangeShapeType="1"/>
          </p:cNvSpPr>
          <p:nvPr/>
        </p:nvSpPr>
        <p:spPr bwMode="auto">
          <a:xfrm flipH="1">
            <a:off x="7043738" y="4691063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6" name="Line 1032"/>
          <p:cNvSpPr>
            <a:spLocks noChangeShapeType="1"/>
          </p:cNvSpPr>
          <p:nvPr/>
        </p:nvSpPr>
        <p:spPr bwMode="auto">
          <a:xfrm flipH="1">
            <a:off x="7043738" y="5014913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7" name="Line 1033"/>
          <p:cNvSpPr>
            <a:spLocks noChangeShapeType="1"/>
          </p:cNvSpPr>
          <p:nvPr/>
        </p:nvSpPr>
        <p:spPr bwMode="auto">
          <a:xfrm flipH="1">
            <a:off x="7043738" y="5367338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8" name="Line 1034"/>
          <p:cNvSpPr>
            <a:spLocks noChangeShapeType="1"/>
          </p:cNvSpPr>
          <p:nvPr/>
        </p:nvSpPr>
        <p:spPr bwMode="auto">
          <a:xfrm flipH="1">
            <a:off x="7043738" y="5703888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39" name="Line 1035"/>
          <p:cNvSpPr>
            <a:spLocks noChangeShapeType="1"/>
          </p:cNvSpPr>
          <p:nvPr/>
        </p:nvSpPr>
        <p:spPr bwMode="auto">
          <a:xfrm flipH="1">
            <a:off x="7043738" y="6019800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0" name="Line 1036"/>
          <p:cNvSpPr>
            <a:spLocks noChangeShapeType="1"/>
          </p:cNvSpPr>
          <p:nvPr/>
        </p:nvSpPr>
        <p:spPr bwMode="auto">
          <a:xfrm flipH="1">
            <a:off x="7043738" y="6343650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1" name="Line 1037"/>
          <p:cNvSpPr>
            <a:spLocks noChangeShapeType="1"/>
          </p:cNvSpPr>
          <p:nvPr/>
        </p:nvSpPr>
        <p:spPr bwMode="auto">
          <a:xfrm flipH="1">
            <a:off x="7043738" y="4386263"/>
            <a:ext cx="214312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2" name="Rectangle 1038"/>
          <p:cNvSpPr>
            <a:spLocks noChangeArrowheads="1"/>
          </p:cNvSpPr>
          <p:nvPr/>
        </p:nvSpPr>
        <p:spPr bwMode="auto">
          <a:xfrm>
            <a:off x="4002088" y="3448050"/>
            <a:ext cx="109537" cy="59372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3" name="Rectangle 1039"/>
          <p:cNvSpPr>
            <a:spLocks noChangeArrowheads="1"/>
          </p:cNvSpPr>
          <p:nvPr/>
        </p:nvSpPr>
        <p:spPr bwMode="auto">
          <a:xfrm rot="-5400000">
            <a:off x="2477294" y="1897856"/>
            <a:ext cx="84138" cy="318452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4" name="Rectangle 1040"/>
          <p:cNvSpPr>
            <a:spLocks noChangeArrowheads="1"/>
          </p:cNvSpPr>
          <p:nvPr/>
        </p:nvSpPr>
        <p:spPr bwMode="auto">
          <a:xfrm>
            <a:off x="481013" y="1849438"/>
            <a:ext cx="1912937" cy="18192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5" name="Rectangle 1041"/>
          <p:cNvSpPr>
            <a:spLocks noChangeArrowheads="1"/>
          </p:cNvSpPr>
          <p:nvPr/>
        </p:nvSpPr>
        <p:spPr bwMode="auto">
          <a:xfrm>
            <a:off x="927100" y="3168650"/>
            <a:ext cx="109538" cy="2794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46" name="Text Box 1042"/>
          <p:cNvSpPr txBox="1">
            <a:spLocks noChangeArrowheads="1"/>
          </p:cNvSpPr>
          <p:nvPr/>
        </p:nvSpPr>
        <p:spPr bwMode="auto">
          <a:xfrm>
            <a:off x="444500" y="1341438"/>
            <a:ext cx="210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Liquid reservoir</a:t>
            </a:r>
          </a:p>
        </p:txBody>
      </p:sp>
      <p:sp>
        <p:nvSpPr>
          <p:cNvPr id="278547" name="Text Box 1043"/>
          <p:cNvSpPr txBox="1">
            <a:spLocks noChangeArrowheads="1"/>
          </p:cNvSpPr>
          <p:nvPr/>
        </p:nvSpPr>
        <p:spPr bwMode="auto">
          <a:xfrm>
            <a:off x="1784350" y="5741988"/>
            <a:ext cx="160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Plasma gun</a:t>
            </a:r>
          </a:p>
        </p:txBody>
      </p:sp>
      <p:sp>
        <p:nvSpPr>
          <p:cNvPr id="278548" name="Text Box 1044"/>
          <p:cNvSpPr txBox="1">
            <a:spLocks noChangeArrowheads="1"/>
          </p:cNvSpPr>
          <p:nvPr/>
        </p:nvSpPr>
        <p:spPr bwMode="auto">
          <a:xfrm>
            <a:off x="4038600" y="5789613"/>
            <a:ext cx="1236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Droplets</a:t>
            </a:r>
          </a:p>
        </p:txBody>
      </p:sp>
      <p:sp>
        <p:nvSpPr>
          <p:cNvPr id="278549" name="Line 1045"/>
          <p:cNvSpPr>
            <a:spLocks noChangeShapeType="1"/>
          </p:cNvSpPr>
          <p:nvPr/>
        </p:nvSpPr>
        <p:spPr bwMode="auto">
          <a:xfrm flipV="1">
            <a:off x="5019675" y="5591175"/>
            <a:ext cx="90488" cy="2460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50" name="Text Box 1046"/>
          <p:cNvSpPr txBox="1">
            <a:spLocks noChangeArrowheads="1"/>
          </p:cNvSpPr>
          <p:nvPr/>
        </p:nvSpPr>
        <p:spPr bwMode="auto">
          <a:xfrm>
            <a:off x="5340350" y="5922963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Coating</a:t>
            </a:r>
          </a:p>
        </p:txBody>
      </p:sp>
      <p:sp>
        <p:nvSpPr>
          <p:cNvPr id="278551" name="Text Box 1047"/>
          <p:cNvSpPr txBox="1">
            <a:spLocks noChangeArrowheads="1"/>
          </p:cNvSpPr>
          <p:nvPr/>
        </p:nvSpPr>
        <p:spPr bwMode="auto">
          <a:xfrm>
            <a:off x="5105400" y="6248400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Substrate</a:t>
            </a:r>
          </a:p>
        </p:txBody>
      </p:sp>
      <p:sp>
        <p:nvSpPr>
          <p:cNvPr id="278552" name="Line 1048"/>
          <p:cNvSpPr>
            <a:spLocks noChangeShapeType="1"/>
          </p:cNvSpPr>
          <p:nvPr/>
        </p:nvSpPr>
        <p:spPr bwMode="auto">
          <a:xfrm flipV="1">
            <a:off x="6332538" y="5856288"/>
            <a:ext cx="184150" cy="2825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53" name="Line 1049"/>
          <p:cNvSpPr>
            <a:spLocks noChangeShapeType="1"/>
          </p:cNvSpPr>
          <p:nvPr/>
        </p:nvSpPr>
        <p:spPr bwMode="auto">
          <a:xfrm flipV="1">
            <a:off x="6332538" y="6505575"/>
            <a:ext cx="384175" cy="76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54" name="Text Box 1050"/>
          <p:cNvSpPr txBox="1">
            <a:spLocks noChangeArrowheads="1"/>
          </p:cNvSpPr>
          <p:nvPr/>
        </p:nvSpPr>
        <p:spPr bwMode="auto">
          <a:xfrm>
            <a:off x="6980238" y="3255963"/>
            <a:ext cx="1792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 Temperature</a:t>
            </a:r>
          </a:p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   control unit</a:t>
            </a:r>
          </a:p>
        </p:txBody>
      </p:sp>
      <p:sp>
        <p:nvSpPr>
          <p:cNvPr id="278555" name="Line 1051"/>
          <p:cNvSpPr>
            <a:spLocks noChangeShapeType="1"/>
          </p:cNvSpPr>
          <p:nvPr/>
        </p:nvSpPr>
        <p:spPr bwMode="auto">
          <a:xfrm flipH="1">
            <a:off x="7450138" y="4003675"/>
            <a:ext cx="304800" cy="2492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56" name="Text Box 1052"/>
          <p:cNvSpPr txBox="1">
            <a:spLocks noChangeArrowheads="1"/>
          </p:cNvSpPr>
          <p:nvPr/>
        </p:nvSpPr>
        <p:spPr bwMode="auto">
          <a:xfrm>
            <a:off x="3336925" y="498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78557" name="Rectangle 1053"/>
          <p:cNvSpPr>
            <a:spLocks noChangeArrowheads="1"/>
          </p:cNvSpPr>
          <p:nvPr/>
        </p:nvSpPr>
        <p:spPr bwMode="auto">
          <a:xfrm>
            <a:off x="196459" y="558224"/>
            <a:ext cx="876854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CC"/>
                </a:solidFill>
                <a:latin typeface="Times" charset="0"/>
                <a:cs typeface="+mn-cs"/>
              </a:rPr>
              <a:t>Solution Precursor Plasma Spray (SPPS) Process</a:t>
            </a:r>
          </a:p>
        </p:txBody>
      </p:sp>
      <p:sp>
        <p:nvSpPr>
          <p:cNvPr id="278558" name="Freeform 1054"/>
          <p:cNvSpPr>
            <a:spLocks noChangeAspect="1"/>
          </p:cNvSpPr>
          <p:nvPr/>
        </p:nvSpPr>
        <p:spPr bwMode="auto">
          <a:xfrm>
            <a:off x="2216150" y="4894263"/>
            <a:ext cx="1373188" cy="719137"/>
          </a:xfrm>
          <a:custGeom>
            <a:avLst/>
            <a:gdLst>
              <a:gd name="T0" fmla="*/ 0 w 677"/>
              <a:gd name="T1" fmla="*/ 0 h 355"/>
              <a:gd name="T2" fmla="*/ 450 w 677"/>
              <a:gd name="T3" fmla="*/ 0 h 355"/>
              <a:gd name="T4" fmla="*/ 677 w 677"/>
              <a:gd name="T5" fmla="*/ 86 h 355"/>
              <a:gd name="T6" fmla="*/ 677 w 677"/>
              <a:gd name="T7" fmla="*/ 278 h 355"/>
              <a:gd name="T8" fmla="*/ 460 w 677"/>
              <a:gd name="T9" fmla="*/ 355 h 355"/>
              <a:gd name="T10" fmla="*/ 0 w 677"/>
              <a:gd name="T11" fmla="*/ 354 h 355"/>
              <a:gd name="T12" fmla="*/ 0 w 677"/>
              <a:gd name="T13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7" h="355">
                <a:moveTo>
                  <a:pt x="0" y="0"/>
                </a:moveTo>
                <a:lnTo>
                  <a:pt x="450" y="0"/>
                </a:lnTo>
                <a:lnTo>
                  <a:pt x="677" y="86"/>
                </a:lnTo>
                <a:lnTo>
                  <a:pt x="677" y="278"/>
                </a:lnTo>
                <a:lnTo>
                  <a:pt x="460" y="355"/>
                </a:lnTo>
                <a:lnTo>
                  <a:pt x="0" y="35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CC99">
                  <a:gamma/>
                  <a:shade val="46275"/>
                  <a:invGamma/>
                </a:srgbClr>
              </a:gs>
              <a:gs pos="5000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59" name="Freeform 1055"/>
          <p:cNvSpPr>
            <a:spLocks noChangeAspect="1"/>
          </p:cNvSpPr>
          <p:nvPr/>
        </p:nvSpPr>
        <p:spPr bwMode="auto">
          <a:xfrm>
            <a:off x="3584575" y="4956175"/>
            <a:ext cx="2827338" cy="614363"/>
          </a:xfrm>
          <a:custGeom>
            <a:avLst/>
            <a:gdLst>
              <a:gd name="T0" fmla="*/ 3 w 677"/>
              <a:gd name="T1" fmla="*/ 57 h 304"/>
              <a:gd name="T2" fmla="*/ 0 w 677"/>
              <a:gd name="T3" fmla="*/ 249 h 304"/>
              <a:gd name="T4" fmla="*/ 677 w 677"/>
              <a:gd name="T5" fmla="*/ 163 h 304"/>
              <a:gd name="T6" fmla="*/ 3 w 677"/>
              <a:gd name="T7" fmla="*/ 57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7" h="304">
                <a:moveTo>
                  <a:pt x="3" y="57"/>
                </a:moveTo>
                <a:cubicBezTo>
                  <a:pt x="1" y="153"/>
                  <a:pt x="0" y="249"/>
                  <a:pt x="0" y="249"/>
                </a:cubicBezTo>
                <a:cubicBezTo>
                  <a:pt x="128" y="304"/>
                  <a:pt x="617" y="196"/>
                  <a:pt x="677" y="163"/>
                </a:cubicBezTo>
                <a:cubicBezTo>
                  <a:pt x="624" y="131"/>
                  <a:pt x="149" y="0"/>
                  <a:pt x="3" y="57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alpha val="50000"/>
                </a:srgbClr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60" name="Freeform 1056"/>
          <p:cNvSpPr>
            <a:spLocks noChangeAspect="1"/>
          </p:cNvSpPr>
          <p:nvPr/>
        </p:nvSpPr>
        <p:spPr bwMode="auto">
          <a:xfrm>
            <a:off x="3587750" y="5062538"/>
            <a:ext cx="1784350" cy="385762"/>
          </a:xfrm>
          <a:custGeom>
            <a:avLst/>
            <a:gdLst>
              <a:gd name="T0" fmla="*/ 3 w 677"/>
              <a:gd name="T1" fmla="*/ 57 h 304"/>
              <a:gd name="T2" fmla="*/ 0 w 677"/>
              <a:gd name="T3" fmla="*/ 249 h 304"/>
              <a:gd name="T4" fmla="*/ 677 w 677"/>
              <a:gd name="T5" fmla="*/ 163 h 304"/>
              <a:gd name="T6" fmla="*/ 3 w 677"/>
              <a:gd name="T7" fmla="*/ 57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7" h="304">
                <a:moveTo>
                  <a:pt x="3" y="57"/>
                </a:moveTo>
                <a:cubicBezTo>
                  <a:pt x="1" y="153"/>
                  <a:pt x="0" y="249"/>
                  <a:pt x="0" y="249"/>
                </a:cubicBezTo>
                <a:cubicBezTo>
                  <a:pt x="128" y="304"/>
                  <a:pt x="617" y="196"/>
                  <a:pt x="677" y="163"/>
                </a:cubicBezTo>
                <a:cubicBezTo>
                  <a:pt x="624" y="131"/>
                  <a:pt x="149" y="0"/>
                  <a:pt x="3" y="57"/>
                </a:cubicBezTo>
                <a:close/>
              </a:path>
            </a:pathLst>
          </a:custGeom>
          <a:gradFill rotWithShape="0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61" name="Rectangle 1057"/>
          <p:cNvSpPr>
            <a:spLocks noChangeAspect="1" noChangeArrowheads="1"/>
          </p:cNvSpPr>
          <p:nvPr/>
        </p:nvSpPr>
        <p:spPr bwMode="auto">
          <a:xfrm>
            <a:off x="1373188" y="5111750"/>
            <a:ext cx="842962" cy="2841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62" name="Rectangle 1058"/>
          <p:cNvSpPr>
            <a:spLocks noChangeAspect="1" noChangeArrowheads="1"/>
          </p:cNvSpPr>
          <p:nvPr/>
        </p:nvSpPr>
        <p:spPr bwMode="auto">
          <a:xfrm>
            <a:off x="3724275" y="3738563"/>
            <a:ext cx="620713" cy="60642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63" name="Freeform 1059"/>
          <p:cNvSpPr>
            <a:spLocks noChangeAspect="1"/>
          </p:cNvSpPr>
          <p:nvPr/>
        </p:nvSpPr>
        <p:spPr bwMode="auto">
          <a:xfrm>
            <a:off x="3724275" y="4313238"/>
            <a:ext cx="622300" cy="363537"/>
          </a:xfrm>
          <a:custGeom>
            <a:avLst/>
            <a:gdLst>
              <a:gd name="T0" fmla="*/ 0 w 336"/>
              <a:gd name="T1" fmla="*/ 0 h 144"/>
              <a:gd name="T2" fmla="*/ 96 w 336"/>
              <a:gd name="T3" fmla="*/ 96 h 144"/>
              <a:gd name="T4" fmla="*/ 144 w 336"/>
              <a:gd name="T5" fmla="*/ 144 h 144"/>
              <a:gd name="T6" fmla="*/ 192 w 336"/>
              <a:gd name="T7" fmla="*/ 144 h 144"/>
              <a:gd name="T8" fmla="*/ 336 w 336"/>
              <a:gd name="T9" fmla="*/ 0 h 144"/>
              <a:gd name="T10" fmla="*/ 0 w 336"/>
              <a:gd name="T11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144">
                <a:moveTo>
                  <a:pt x="0" y="0"/>
                </a:moveTo>
                <a:lnTo>
                  <a:pt x="96" y="96"/>
                </a:lnTo>
                <a:lnTo>
                  <a:pt x="144" y="144"/>
                </a:lnTo>
                <a:lnTo>
                  <a:pt x="192" y="144"/>
                </a:lnTo>
                <a:lnTo>
                  <a:pt x="336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299" name="Group 1060"/>
          <p:cNvGrpSpPr>
            <a:grpSpLocks/>
          </p:cNvGrpSpPr>
          <p:nvPr/>
        </p:nvGrpSpPr>
        <p:grpSpPr bwMode="auto">
          <a:xfrm rot="10800000">
            <a:off x="598488" y="2020888"/>
            <a:ext cx="769937" cy="1150937"/>
            <a:chOff x="1566" y="2311"/>
            <a:chExt cx="485" cy="1105"/>
          </a:xfrm>
        </p:grpSpPr>
        <p:sp>
          <p:nvSpPr>
            <p:cNvPr id="278565" name="AutoShape 1061" descr="Bouquet"/>
            <p:cNvSpPr>
              <a:spLocks noChangeArrowheads="1"/>
            </p:cNvSpPr>
            <p:nvPr/>
          </p:nvSpPr>
          <p:spPr bwMode="auto">
            <a:xfrm>
              <a:off x="1570" y="2503"/>
              <a:ext cx="480" cy="911"/>
            </a:xfrm>
            <a:prstGeom prst="roundRect">
              <a:avLst>
                <a:gd name="adj" fmla="val 1666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566" name="AutoShape 1062"/>
            <p:cNvSpPr>
              <a:spLocks noChangeArrowheads="1"/>
            </p:cNvSpPr>
            <p:nvPr/>
          </p:nvSpPr>
          <p:spPr bwMode="auto">
            <a:xfrm>
              <a:off x="1666" y="2311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567" name="Freeform 1063" descr="Water droplets"/>
            <p:cNvSpPr>
              <a:spLocks/>
            </p:cNvSpPr>
            <p:nvPr/>
          </p:nvSpPr>
          <p:spPr bwMode="auto">
            <a:xfrm>
              <a:off x="1569" y="2837"/>
              <a:ext cx="485" cy="584"/>
            </a:xfrm>
            <a:custGeom>
              <a:avLst/>
              <a:gdLst>
                <a:gd name="T0" fmla="*/ 3 w 485"/>
                <a:gd name="T1" fmla="*/ 50 h 482"/>
                <a:gd name="T2" fmla="*/ 3 w 485"/>
                <a:gd name="T3" fmla="*/ 230 h 482"/>
                <a:gd name="T4" fmla="*/ 1 w 485"/>
                <a:gd name="T5" fmla="*/ 329 h 482"/>
                <a:gd name="T6" fmla="*/ 3 w 485"/>
                <a:gd name="T7" fmla="*/ 386 h 482"/>
                <a:gd name="T8" fmla="*/ 3 w 485"/>
                <a:gd name="T9" fmla="*/ 411 h 482"/>
                <a:gd name="T10" fmla="*/ 12 w 485"/>
                <a:gd name="T11" fmla="*/ 440 h 482"/>
                <a:gd name="T12" fmla="*/ 30 w 485"/>
                <a:gd name="T13" fmla="*/ 461 h 482"/>
                <a:gd name="T14" fmla="*/ 60 w 485"/>
                <a:gd name="T15" fmla="*/ 479 h 482"/>
                <a:gd name="T16" fmla="*/ 108 w 485"/>
                <a:gd name="T17" fmla="*/ 480 h 482"/>
                <a:gd name="T18" fmla="*/ 189 w 485"/>
                <a:gd name="T19" fmla="*/ 479 h 482"/>
                <a:gd name="T20" fmla="*/ 300 w 485"/>
                <a:gd name="T21" fmla="*/ 479 h 482"/>
                <a:gd name="T22" fmla="*/ 358 w 485"/>
                <a:gd name="T23" fmla="*/ 480 h 482"/>
                <a:gd name="T24" fmla="*/ 415 w 485"/>
                <a:gd name="T25" fmla="*/ 479 h 482"/>
                <a:gd name="T26" fmla="*/ 442 w 485"/>
                <a:gd name="T27" fmla="*/ 467 h 482"/>
                <a:gd name="T28" fmla="*/ 471 w 485"/>
                <a:gd name="T29" fmla="*/ 446 h 482"/>
                <a:gd name="T30" fmla="*/ 483 w 485"/>
                <a:gd name="T31" fmla="*/ 402 h 482"/>
                <a:gd name="T32" fmla="*/ 483 w 485"/>
                <a:gd name="T33" fmla="*/ 371 h 482"/>
                <a:gd name="T34" fmla="*/ 483 w 485"/>
                <a:gd name="T35" fmla="*/ 327 h 482"/>
                <a:gd name="T36" fmla="*/ 483 w 485"/>
                <a:gd name="T37" fmla="*/ 264 h 482"/>
                <a:gd name="T38" fmla="*/ 483 w 485"/>
                <a:gd name="T39" fmla="*/ 140 h 482"/>
                <a:gd name="T40" fmla="*/ 483 w 485"/>
                <a:gd name="T41" fmla="*/ 86 h 482"/>
                <a:gd name="T42" fmla="*/ 483 w 485"/>
                <a:gd name="T43" fmla="*/ 47 h 482"/>
                <a:gd name="T44" fmla="*/ 483 w 485"/>
                <a:gd name="T45" fmla="*/ 5 h 482"/>
                <a:gd name="T46" fmla="*/ 472 w 485"/>
                <a:gd name="T47" fmla="*/ 20 h 482"/>
                <a:gd name="T48" fmla="*/ 459 w 485"/>
                <a:gd name="T49" fmla="*/ 42 h 482"/>
                <a:gd name="T50" fmla="*/ 436 w 485"/>
                <a:gd name="T51" fmla="*/ 47 h 482"/>
                <a:gd name="T52" fmla="*/ 415 w 485"/>
                <a:gd name="T53" fmla="*/ 42 h 482"/>
                <a:gd name="T54" fmla="*/ 391 w 485"/>
                <a:gd name="T55" fmla="*/ 26 h 482"/>
                <a:gd name="T56" fmla="*/ 367 w 485"/>
                <a:gd name="T57" fmla="*/ 12 h 482"/>
                <a:gd name="T58" fmla="*/ 346 w 485"/>
                <a:gd name="T59" fmla="*/ 2 h 482"/>
                <a:gd name="T60" fmla="*/ 327 w 485"/>
                <a:gd name="T61" fmla="*/ 2 h 482"/>
                <a:gd name="T62" fmla="*/ 315 w 485"/>
                <a:gd name="T63" fmla="*/ 9 h 482"/>
                <a:gd name="T64" fmla="*/ 289 w 485"/>
                <a:gd name="T65" fmla="*/ 26 h 482"/>
                <a:gd name="T66" fmla="*/ 262 w 485"/>
                <a:gd name="T67" fmla="*/ 41 h 482"/>
                <a:gd name="T68" fmla="*/ 238 w 485"/>
                <a:gd name="T69" fmla="*/ 51 h 482"/>
                <a:gd name="T70" fmla="*/ 214 w 485"/>
                <a:gd name="T71" fmla="*/ 53 h 482"/>
                <a:gd name="T72" fmla="*/ 181 w 485"/>
                <a:gd name="T73" fmla="*/ 44 h 482"/>
                <a:gd name="T74" fmla="*/ 154 w 485"/>
                <a:gd name="T75" fmla="*/ 21 h 482"/>
                <a:gd name="T76" fmla="*/ 127 w 485"/>
                <a:gd name="T77" fmla="*/ 8 h 482"/>
                <a:gd name="T78" fmla="*/ 103 w 485"/>
                <a:gd name="T79" fmla="*/ 2 h 482"/>
                <a:gd name="T80" fmla="*/ 64 w 485"/>
                <a:gd name="T81" fmla="*/ 9 h 482"/>
                <a:gd name="T82" fmla="*/ 46 w 485"/>
                <a:gd name="T83" fmla="*/ 21 h 482"/>
                <a:gd name="T84" fmla="*/ 19 w 485"/>
                <a:gd name="T85" fmla="*/ 38 h 482"/>
                <a:gd name="T86" fmla="*/ 3 w 485"/>
                <a:gd name="T87" fmla="*/ 5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" h="482">
                  <a:moveTo>
                    <a:pt x="3" y="50"/>
                  </a:moveTo>
                  <a:cubicBezTo>
                    <a:pt x="0" y="82"/>
                    <a:pt x="3" y="184"/>
                    <a:pt x="3" y="230"/>
                  </a:cubicBezTo>
                  <a:cubicBezTo>
                    <a:pt x="3" y="276"/>
                    <a:pt x="1" y="303"/>
                    <a:pt x="1" y="329"/>
                  </a:cubicBezTo>
                  <a:cubicBezTo>
                    <a:pt x="1" y="355"/>
                    <a:pt x="3" y="372"/>
                    <a:pt x="3" y="386"/>
                  </a:cubicBezTo>
                  <a:cubicBezTo>
                    <a:pt x="3" y="400"/>
                    <a:pt x="2" y="402"/>
                    <a:pt x="3" y="411"/>
                  </a:cubicBezTo>
                  <a:cubicBezTo>
                    <a:pt x="4" y="420"/>
                    <a:pt x="8" y="432"/>
                    <a:pt x="12" y="440"/>
                  </a:cubicBezTo>
                  <a:cubicBezTo>
                    <a:pt x="16" y="448"/>
                    <a:pt x="22" y="454"/>
                    <a:pt x="30" y="461"/>
                  </a:cubicBezTo>
                  <a:cubicBezTo>
                    <a:pt x="38" y="468"/>
                    <a:pt x="47" y="476"/>
                    <a:pt x="60" y="479"/>
                  </a:cubicBezTo>
                  <a:cubicBezTo>
                    <a:pt x="73" y="482"/>
                    <a:pt x="87" y="480"/>
                    <a:pt x="108" y="480"/>
                  </a:cubicBezTo>
                  <a:cubicBezTo>
                    <a:pt x="129" y="480"/>
                    <a:pt x="157" y="479"/>
                    <a:pt x="189" y="479"/>
                  </a:cubicBezTo>
                  <a:cubicBezTo>
                    <a:pt x="221" y="479"/>
                    <a:pt x="272" y="479"/>
                    <a:pt x="300" y="479"/>
                  </a:cubicBezTo>
                  <a:cubicBezTo>
                    <a:pt x="328" y="479"/>
                    <a:pt x="339" y="480"/>
                    <a:pt x="358" y="480"/>
                  </a:cubicBezTo>
                  <a:cubicBezTo>
                    <a:pt x="377" y="480"/>
                    <a:pt x="401" y="481"/>
                    <a:pt x="415" y="479"/>
                  </a:cubicBezTo>
                  <a:cubicBezTo>
                    <a:pt x="429" y="477"/>
                    <a:pt x="433" y="472"/>
                    <a:pt x="442" y="467"/>
                  </a:cubicBezTo>
                  <a:cubicBezTo>
                    <a:pt x="451" y="462"/>
                    <a:pt x="464" y="457"/>
                    <a:pt x="471" y="446"/>
                  </a:cubicBezTo>
                  <a:cubicBezTo>
                    <a:pt x="478" y="435"/>
                    <a:pt x="481" y="414"/>
                    <a:pt x="483" y="402"/>
                  </a:cubicBezTo>
                  <a:cubicBezTo>
                    <a:pt x="485" y="390"/>
                    <a:pt x="483" y="383"/>
                    <a:pt x="483" y="371"/>
                  </a:cubicBezTo>
                  <a:cubicBezTo>
                    <a:pt x="483" y="359"/>
                    <a:pt x="483" y="345"/>
                    <a:pt x="483" y="327"/>
                  </a:cubicBezTo>
                  <a:cubicBezTo>
                    <a:pt x="483" y="309"/>
                    <a:pt x="483" y="295"/>
                    <a:pt x="483" y="264"/>
                  </a:cubicBezTo>
                  <a:cubicBezTo>
                    <a:pt x="483" y="233"/>
                    <a:pt x="483" y="170"/>
                    <a:pt x="483" y="140"/>
                  </a:cubicBezTo>
                  <a:cubicBezTo>
                    <a:pt x="483" y="110"/>
                    <a:pt x="483" y="101"/>
                    <a:pt x="483" y="86"/>
                  </a:cubicBezTo>
                  <a:cubicBezTo>
                    <a:pt x="483" y="71"/>
                    <a:pt x="483" y="60"/>
                    <a:pt x="483" y="47"/>
                  </a:cubicBezTo>
                  <a:cubicBezTo>
                    <a:pt x="483" y="34"/>
                    <a:pt x="485" y="9"/>
                    <a:pt x="483" y="5"/>
                  </a:cubicBezTo>
                  <a:cubicBezTo>
                    <a:pt x="481" y="1"/>
                    <a:pt x="476" y="14"/>
                    <a:pt x="472" y="20"/>
                  </a:cubicBezTo>
                  <a:cubicBezTo>
                    <a:pt x="468" y="26"/>
                    <a:pt x="465" y="38"/>
                    <a:pt x="459" y="42"/>
                  </a:cubicBezTo>
                  <a:cubicBezTo>
                    <a:pt x="453" y="46"/>
                    <a:pt x="443" y="47"/>
                    <a:pt x="436" y="47"/>
                  </a:cubicBezTo>
                  <a:cubicBezTo>
                    <a:pt x="429" y="47"/>
                    <a:pt x="422" y="45"/>
                    <a:pt x="415" y="42"/>
                  </a:cubicBezTo>
                  <a:cubicBezTo>
                    <a:pt x="408" y="39"/>
                    <a:pt x="399" y="31"/>
                    <a:pt x="391" y="26"/>
                  </a:cubicBezTo>
                  <a:cubicBezTo>
                    <a:pt x="383" y="21"/>
                    <a:pt x="374" y="16"/>
                    <a:pt x="367" y="12"/>
                  </a:cubicBezTo>
                  <a:cubicBezTo>
                    <a:pt x="360" y="8"/>
                    <a:pt x="353" y="4"/>
                    <a:pt x="346" y="2"/>
                  </a:cubicBezTo>
                  <a:cubicBezTo>
                    <a:pt x="339" y="0"/>
                    <a:pt x="332" y="1"/>
                    <a:pt x="327" y="2"/>
                  </a:cubicBezTo>
                  <a:cubicBezTo>
                    <a:pt x="322" y="3"/>
                    <a:pt x="321" y="5"/>
                    <a:pt x="315" y="9"/>
                  </a:cubicBezTo>
                  <a:cubicBezTo>
                    <a:pt x="309" y="13"/>
                    <a:pt x="298" y="21"/>
                    <a:pt x="289" y="26"/>
                  </a:cubicBezTo>
                  <a:cubicBezTo>
                    <a:pt x="280" y="31"/>
                    <a:pt x="270" y="37"/>
                    <a:pt x="262" y="41"/>
                  </a:cubicBezTo>
                  <a:cubicBezTo>
                    <a:pt x="254" y="45"/>
                    <a:pt x="246" y="49"/>
                    <a:pt x="238" y="51"/>
                  </a:cubicBezTo>
                  <a:cubicBezTo>
                    <a:pt x="230" y="53"/>
                    <a:pt x="223" y="54"/>
                    <a:pt x="214" y="53"/>
                  </a:cubicBezTo>
                  <a:cubicBezTo>
                    <a:pt x="205" y="52"/>
                    <a:pt x="191" y="49"/>
                    <a:pt x="181" y="44"/>
                  </a:cubicBezTo>
                  <a:cubicBezTo>
                    <a:pt x="171" y="39"/>
                    <a:pt x="163" y="27"/>
                    <a:pt x="154" y="21"/>
                  </a:cubicBezTo>
                  <a:cubicBezTo>
                    <a:pt x="145" y="15"/>
                    <a:pt x="135" y="11"/>
                    <a:pt x="127" y="8"/>
                  </a:cubicBezTo>
                  <a:cubicBezTo>
                    <a:pt x="119" y="5"/>
                    <a:pt x="113" y="2"/>
                    <a:pt x="103" y="2"/>
                  </a:cubicBezTo>
                  <a:cubicBezTo>
                    <a:pt x="93" y="2"/>
                    <a:pt x="73" y="6"/>
                    <a:pt x="64" y="9"/>
                  </a:cubicBezTo>
                  <a:cubicBezTo>
                    <a:pt x="55" y="12"/>
                    <a:pt x="53" y="16"/>
                    <a:pt x="46" y="21"/>
                  </a:cubicBezTo>
                  <a:cubicBezTo>
                    <a:pt x="39" y="26"/>
                    <a:pt x="26" y="34"/>
                    <a:pt x="19" y="38"/>
                  </a:cubicBezTo>
                  <a:cubicBezTo>
                    <a:pt x="12" y="42"/>
                    <a:pt x="6" y="18"/>
                    <a:pt x="3" y="5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568" name="Text Box 1064"/>
          <p:cNvSpPr txBox="1">
            <a:spLocks noChangeArrowheads="1"/>
          </p:cNvSpPr>
          <p:nvPr/>
        </p:nvSpPr>
        <p:spPr bwMode="auto">
          <a:xfrm>
            <a:off x="809625" y="21875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A</a:t>
            </a:r>
          </a:p>
        </p:txBody>
      </p:sp>
      <p:grpSp>
        <p:nvGrpSpPr>
          <p:cNvPr id="11301" name="Group 1065"/>
          <p:cNvGrpSpPr>
            <a:grpSpLocks/>
          </p:cNvGrpSpPr>
          <p:nvPr/>
        </p:nvGrpSpPr>
        <p:grpSpPr bwMode="auto">
          <a:xfrm rot="10800000">
            <a:off x="1498600" y="2009775"/>
            <a:ext cx="769938" cy="1150938"/>
            <a:chOff x="1566" y="2311"/>
            <a:chExt cx="485" cy="1105"/>
          </a:xfrm>
        </p:grpSpPr>
        <p:sp>
          <p:nvSpPr>
            <p:cNvPr id="278570" name="AutoShape 1066" descr="Bouquet"/>
            <p:cNvSpPr>
              <a:spLocks noChangeArrowheads="1"/>
            </p:cNvSpPr>
            <p:nvPr/>
          </p:nvSpPr>
          <p:spPr bwMode="auto">
            <a:xfrm>
              <a:off x="1570" y="2503"/>
              <a:ext cx="480" cy="911"/>
            </a:xfrm>
            <a:prstGeom prst="roundRect">
              <a:avLst>
                <a:gd name="adj" fmla="val 1666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571" name="AutoShape 1067"/>
            <p:cNvSpPr>
              <a:spLocks noChangeArrowheads="1"/>
            </p:cNvSpPr>
            <p:nvPr/>
          </p:nvSpPr>
          <p:spPr bwMode="auto">
            <a:xfrm>
              <a:off x="1666" y="2311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572" name="Freeform 1068" descr="Blue tissue paper"/>
            <p:cNvSpPr>
              <a:spLocks/>
            </p:cNvSpPr>
            <p:nvPr/>
          </p:nvSpPr>
          <p:spPr bwMode="auto">
            <a:xfrm>
              <a:off x="1569" y="2837"/>
              <a:ext cx="485" cy="584"/>
            </a:xfrm>
            <a:custGeom>
              <a:avLst/>
              <a:gdLst>
                <a:gd name="T0" fmla="*/ 3 w 485"/>
                <a:gd name="T1" fmla="*/ 50 h 482"/>
                <a:gd name="T2" fmla="*/ 3 w 485"/>
                <a:gd name="T3" fmla="*/ 230 h 482"/>
                <a:gd name="T4" fmla="*/ 1 w 485"/>
                <a:gd name="T5" fmla="*/ 329 h 482"/>
                <a:gd name="T6" fmla="*/ 3 w 485"/>
                <a:gd name="T7" fmla="*/ 386 h 482"/>
                <a:gd name="T8" fmla="*/ 3 w 485"/>
                <a:gd name="T9" fmla="*/ 411 h 482"/>
                <a:gd name="T10" fmla="*/ 12 w 485"/>
                <a:gd name="T11" fmla="*/ 440 h 482"/>
                <a:gd name="T12" fmla="*/ 30 w 485"/>
                <a:gd name="T13" fmla="*/ 461 h 482"/>
                <a:gd name="T14" fmla="*/ 60 w 485"/>
                <a:gd name="T15" fmla="*/ 479 h 482"/>
                <a:gd name="T16" fmla="*/ 108 w 485"/>
                <a:gd name="T17" fmla="*/ 480 h 482"/>
                <a:gd name="T18" fmla="*/ 189 w 485"/>
                <a:gd name="T19" fmla="*/ 479 h 482"/>
                <a:gd name="T20" fmla="*/ 300 w 485"/>
                <a:gd name="T21" fmla="*/ 479 h 482"/>
                <a:gd name="T22" fmla="*/ 358 w 485"/>
                <a:gd name="T23" fmla="*/ 480 h 482"/>
                <a:gd name="T24" fmla="*/ 415 w 485"/>
                <a:gd name="T25" fmla="*/ 479 h 482"/>
                <a:gd name="T26" fmla="*/ 442 w 485"/>
                <a:gd name="T27" fmla="*/ 467 h 482"/>
                <a:gd name="T28" fmla="*/ 471 w 485"/>
                <a:gd name="T29" fmla="*/ 446 h 482"/>
                <a:gd name="T30" fmla="*/ 483 w 485"/>
                <a:gd name="T31" fmla="*/ 402 h 482"/>
                <a:gd name="T32" fmla="*/ 483 w 485"/>
                <a:gd name="T33" fmla="*/ 371 h 482"/>
                <a:gd name="T34" fmla="*/ 483 w 485"/>
                <a:gd name="T35" fmla="*/ 327 h 482"/>
                <a:gd name="T36" fmla="*/ 483 w 485"/>
                <a:gd name="T37" fmla="*/ 264 h 482"/>
                <a:gd name="T38" fmla="*/ 483 w 485"/>
                <a:gd name="T39" fmla="*/ 140 h 482"/>
                <a:gd name="T40" fmla="*/ 483 w 485"/>
                <a:gd name="T41" fmla="*/ 86 h 482"/>
                <a:gd name="T42" fmla="*/ 483 w 485"/>
                <a:gd name="T43" fmla="*/ 47 h 482"/>
                <a:gd name="T44" fmla="*/ 483 w 485"/>
                <a:gd name="T45" fmla="*/ 5 h 482"/>
                <a:gd name="T46" fmla="*/ 472 w 485"/>
                <a:gd name="T47" fmla="*/ 20 h 482"/>
                <a:gd name="T48" fmla="*/ 459 w 485"/>
                <a:gd name="T49" fmla="*/ 42 h 482"/>
                <a:gd name="T50" fmla="*/ 436 w 485"/>
                <a:gd name="T51" fmla="*/ 47 h 482"/>
                <a:gd name="T52" fmla="*/ 415 w 485"/>
                <a:gd name="T53" fmla="*/ 42 h 482"/>
                <a:gd name="T54" fmla="*/ 391 w 485"/>
                <a:gd name="T55" fmla="*/ 26 h 482"/>
                <a:gd name="T56" fmla="*/ 367 w 485"/>
                <a:gd name="T57" fmla="*/ 12 h 482"/>
                <a:gd name="T58" fmla="*/ 346 w 485"/>
                <a:gd name="T59" fmla="*/ 2 h 482"/>
                <a:gd name="T60" fmla="*/ 327 w 485"/>
                <a:gd name="T61" fmla="*/ 2 h 482"/>
                <a:gd name="T62" fmla="*/ 315 w 485"/>
                <a:gd name="T63" fmla="*/ 9 h 482"/>
                <a:gd name="T64" fmla="*/ 289 w 485"/>
                <a:gd name="T65" fmla="*/ 26 h 482"/>
                <a:gd name="T66" fmla="*/ 262 w 485"/>
                <a:gd name="T67" fmla="*/ 41 h 482"/>
                <a:gd name="T68" fmla="*/ 238 w 485"/>
                <a:gd name="T69" fmla="*/ 51 h 482"/>
                <a:gd name="T70" fmla="*/ 214 w 485"/>
                <a:gd name="T71" fmla="*/ 53 h 482"/>
                <a:gd name="T72" fmla="*/ 181 w 485"/>
                <a:gd name="T73" fmla="*/ 44 h 482"/>
                <a:gd name="T74" fmla="*/ 154 w 485"/>
                <a:gd name="T75" fmla="*/ 21 h 482"/>
                <a:gd name="T76" fmla="*/ 127 w 485"/>
                <a:gd name="T77" fmla="*/ 8 h 482"/>
                <a:gd name="T78" fmla="*/ 103 w 485"/>
                <a:gd name="T79" fmla="*/ 2 h 482"/>
                <a:gd name="T80" fmla="*/ 64 w 485"/>
                <a:gd name="T81" fmla="*/ 9 h 482"/>
                <a:gd name="T82" fmla="*/ 46 w 485"/>
                <a:gd name="T83" fmla="*/ 21 h 482"/>
                <a:gd name="T84" fmla="*/ 19 w 485"/>
                <a:gd name="T85" fmla="*/ 38 h 482"/>
                <a:gd name="T86" fmla="*/ 3 w 485"/>
                <a:gd name="T87" fmla="*/ 5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" h="482">
                  <a:moveTo>
                    <a:pt x="3" y="50"/>
                  </a:moveTo>
                  <a:cubicBezTo>
                    <a:pt x="0" y="82"/>
                    <a:pt x="3" y="184"/>
                    <a:pt x="3" y="230"/>
                  </a:cubicBezTo>
                  <a:cubicBezTo>
                    <a:pt x="3" y="276"/>
                    <a:pt x="1" y="303"/>
                    <a:pt x="1" y="329"/>
                  </a:cubicBezTo>
                  <a:cubicBezTo>
                    <a:pt x="1" y="355"/>
                    <a:pt x="3" y="372"/>
                    <a:pt x="3" y="386"/>
                  </a:cubicBezTo>
                  <a:cubicBezTo>
                    <a:pt x="3" y="400"/>
                    <a:pt x="2" y="402"/>
                    <a:pt x="3" y="411"/>
                  </a:cubicBezTo>
                  <a:cubicBezTo>
                    <a:pt x="4" y="420"/>
                    <a:pt x="8" y="432"/>
                    <a:pt x="12" y="440"/>
                  </a:cubicBezTo>
                  <a:cubicBezTo>
                    <a:pt x="16" y="448"/>
                    <a:pt x="22" y="454"/>
                    <a:pt x="30" y="461"/>
                  </a:cubicBezTo>
                  <a:cubicBezTo>
                    <a:pt x="38" y="468"/>
                    <a:pt x="47" y="476"/>
                    <a:pt x="60" y="479"/>
                  </a:cubicBezTo>
                  <a:cubicBezTo>
                    <a:pt x="73" y="482"/>
                    <a:pt x="87" y="480"/>
                    <a:pt x="108" y="480"/>
                  </a:cubicBezTo>
                  <a:cubicBezTo>
                    <a:pt x="129" y="480"/>
                    <a:pt x="157" y="479"/>
                    <a:pt x="189" y="479"/>
                  </a:cubicBezTo>
                  <a:cubicBezTo>
                    <a:pt x="221" y="479"/>
                    <a:pt x="272" y="479"/>
                    <a:pt x="300" y="479"/>
                  </a:cubicBezTo>
                  <a:cubicBezTo>
                    <a:pt x="328" y="479"/>
                    <a:pt x="339" y="480"/>
                    <a:pt x="358" y="480"/>
                  </a:cubicBezTo>
                  <a:cubicBezTo>
                    <a:pt x="377" y="480"/>
                    <a:pt x="401" y="481"/>
                    <a:pt x="415" y="479"/>
                  </a:cubicBezTo>
                  <a:cubicBezTo>
                    <a:pt x="429" y="477"/>
                    <a:pt x="433" y="472"/>
                    <a:pt x="442" y="467"/>
                  </a:cubicBezTo>
                  <a:cubicBezTo>
                    <a:pt x="451" y="462"/>
                    <a:pt x="464" y="457"/>
                    <a:pt x="471" y="446"/>
                  </a:cubicBezTo>
                  <a:cubicBezTo>
                    <a:pt x="478" y="435"/>
                    <a:pt x="481" y="414"/>
                    <a:pt x="483" y="402"/>
                  </a:cubicBezTo>
                  <a:cubicBezTo>
                    <a:pt x="485" y="390"/>
                    <a:pt x="483" y="383"/>
                    <a:pt x="483" y="371"/>
                  </a:cubicBezTo>
                  <a:cubicBezTo>
                    <a:pt x="483" y="359"/>
                    <a:pt x="483" y="345"/>
                    <a:pt x="483" y="327"/>
                  </a:cubicBezTo>
                  <a:cubicBezTo>
                    <a:pt x="483" y="309"/>
                    <a:pt x="483" y="295"/>
                    <a:pt x="483" y="264"/>
                  </a:cubicBezTo>
                  <a:cubicBezTo>
                    <a:pt x="483" y="233"/>
                    <a:pt x="483" y="170"/>
                    <a:pt x="483" y="140"/>
                  </a:cubicBezTo>
                  <a:cubicBezTo>
                    <a:pt x="483" y="110"/>
                    <a:pt x="483" y="101"/>
                    <a:pt x="483" y="86"/>
                  </a:cubicBezTo>
                  <a:cubicBezTo>
                    <a:pt x="483" y="71"/>
                    <a:pt x="483" y="60"/>
                    <a:pt x="483" y="47"/>
                  </a:cubicBezTo>
                  <a:cubicBezTo>
                    <a:pt x="483" y="34"/>
                    <a:pt x="485" y="9"/>
                    <a:pt x="483" y="5"/>
                  </a:cubicBezTo>
                  <a:cubicBezTo>
                    <a:pt x="481" y="1"/>
                    <a:pt x="476" y="14"/>
                    <a:pt x="472" y="20"/>
                  </a:cubicBezTo>
                  <a:cubicBezTo>
                    <a:pt x="468" y="26"/>
                    <a:pt x="465" y="38"/>
                    <a:pt x="459" y="42"/>
                  </a:cubicBezTo>
                  <a:cubicBezTo>
                    <a:pt x="453" y="46"/>
                    <a:pt x="443" y="47"/>
                    <a:pt x="436" y="47"/>
                  </a:cubicBezTo>
                  <a:cubicBezTo>
                    <a:pt x="429" y="47"/>
                    <a:pt x="422" y="45"/>
                    <a:pt x="415" y="42"/>
                  </a:cubicBezTo>
                  <a:cubicBezTo>
                    <a:pt x="408" y="39"/>
                    <a:pt x="399" y="31"/>
                    <a:pt x="391" y="26"/>
                  </a:cubicBezTo>
                  <a:cubicBezTo>
                    <a:pt x="383" y="21"/>
                    <a:pt x="374" y="16"/>
                    <a:pt x="367" y="12"/>
                  </a:cubicBezTo>
                  <a:cubicBezTo>
                    <a:pt x="360" y="8"/>
                    <a:pt x="353" y="4"/>
                    <a:pt x="346" y="2"/>
                  </a:cubicBezTo>
                  <a:cubicBezTo>
                    <a:pt x="339" y="0"/>
                    <a:pt x="332" y="1"/>
                    <a:pt x="327" y="2"/>
                  </a:cubicBezTo>
                  <a:cubicBezTo>
                    <a:pt x="322" y="3"/>
                    <a:pt x="321" y="5"/>
                    <a:pt x="315" y="9"/>
                  </a:cubicBezTo>
                  <a:cubicBezTo>
                    <a:pt x="309" y="13"/>
                    <a:pt x="298" y="21"/>
                    <a:pt x="289" y="26"/>
                  </a:cubicBezTo>
                  <a:cubicBezTo>
                    <a:pt x="280" y="31"/>
                    <a:pt x="270" y="37"/>
                    <a:pt x="262" y="41"/>
                  </a:cubicBezTo>
                  <a:cubicBezTo>
                    <a:pt x="254" y="45"/>
                    <a:pt x="246" y="49"/>
                    <a:pt x="238" y="51"/>
                  </a:cubicBezTo>
                  <a:cubicBezTo>
                    <a:pt x="230" y="53"/>
                    <a:pt x="223" y="54"/>
                    <a:pt x="214" y="53"/>
                  </a:cubicBezTo>
                  <a:cubicBezTo>
                    <a:pt x="205" y="52"/>
                    <a:pt x="191" y="49"/>
                    <a:pt x="181" y="44"/>
                  </a:cubicBezTo>
                  <a:cubicBezTo>
                    <a:pt x="171" y="39"/>
                    <a:pt x="163" y="27"/>
                    <a:pt x="154" y="21"/>
                  </a:cubicBezTo>
                  <a:cubicBezTo>
                    <a:pt x="145" y="15"/>
                    <a:pt x="135" y="11"/>
                    <a:pt x="127" y="8"/>
                  </a:cubicBezTo>
                  <a:cubicBezTo>
                    <a:pt x="119" y="5"/>
                    <a:pt x="113" y="2"/>
                    <a:pt x="103" y="2"/>
                  </a:cubicBezTo>
                  <a:cubicBezTo>
                    <a:pt x="93" y="2"/>
                    <a:pt x="73" y="6"/>
                    <a:pt x="64" y="9"/>
                  </a:cubicBezTo>
                  <a:cubicBezTo>
                    <a:pt x="55" y="12"/>
                    <a:pt x="53" y="16"/>
                    <a:pt x="46" y="21"/>
                  </a:cubicBezTo>
                  <a:cubicBezTo>
                    <a:pt x="39" y="26"/>
                    <a:pt x="26" y="34"/>
                    <a:pt x="19" y="38"/>
                  </a:cubicBezTo>
                  <a:cubicBezTo>
                    <a:pt x="12" y="42"/>
                    <a:pt x="6" y="18"/>
                    <a:pt x="3" y="50"/>
                  </a:cubicBezTo>
                  <a:close/>
                </a:path>
              </a:pathLst>
            </a:custGeom>
            <a:blipFill dpi="0" rotWithShape="0">
              <a:blip r:embed="rId4">
                <a:alphaModFix amt="99000"/>
              </a:blip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573" name="Text Box 1069"/>
          <p:cNvSpPr txBox="1">
            <a:spLocks noChangeArrowheads="1"/>
          </p:cNvSpPr>
          <p:nvPr/>
        </p:nvSpPr>
        <p:spPr bwMode="auto">
          <a:xfrm>
            <a:off x="1719263" y="218122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B</a:t>
            </a:r>
          </a:p>
        </p:txBody>
      </p:sp>
      <p:sp>
        <p:nvSpPr>
          <p:cNvPr id="278574" name="Line 1070"/>
          <p:cNvSpPr>
            <a:spLocks noChangeShapeType="1"/>
          </p:cNvSpPr>
          <p:nvPr/>
        </p:nvSpPr>
        <p:spPr bwMode="auto">
          <a:xfrm flipH="1">
            <a:off x="2393950" y="2209800"/>
            <a:ext cx="11271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575" name="Text Box 1071"/>
          <p:cNvSpPr txBox="1">
            <a:spLocks noChangeArrowheads="1"/>
          </p:cNvSpPr>
          <p:nvPr/>
        </p:nvSpPr>
        <p:spPr bwMode="auto">
          <a:xfrm>
            <a:off x="4283075" y="3668713"/>
            <a:ext cx="1436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Liquid  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 injector</a:t>
            </a:r>
          </a:p>
        </p:txBody>
      </p:sp>
      <p:sp>
        <p:nvSpPr>
          <p:cNvPr id="278576" name="Text Box 1072"/>
          <p:cNvSpPr txBox="1">
            <a:spLocks noChangeArrowheads="1"/>
          </p:cNvSpPr>
          <p:nvPr/>
        </p:nvSpPr>
        <p:spPr bwMode="auto">
          <a:xfrm>
            <a:off x="3521075" y="1346200"/>
            <a:ext cx="3133725" cy="162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  <a:defRPr/>
            </a:pPr>
            <a:r>
              <a:rPr lang="en-US" dirty="0">
                <a:cs typeface="+mn-cs"/>
              </a:rPr>
              <a:t>Solution Precursors</a:t>
            </a:r>
          </a:p>
          <a:p>
            <a:pPr eaLnBrk="0" hangingPunct="0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cs typeface="+mn-cs"/>
              </a:rPr>
              <a:t> A, B or A+B</a:t>
            </a:r>
          </a:p>
          <a:p>
            <a:pPr eaLnBrk="0" hangingPunct="0">
              <a:lnSpc>
                <a:spcPct val="140000"/>
              </a:lnSpc>
              <a:buFontTx/>
              <a:buChar char="•"/>
              <a:defRPr/>
            </a:pPr>
            <a:r>
              <a:rPr lang="en-US" dirty="0">
                <a:cs typeface="+mn-cs"/>
              </a:rPr>
              <a:t> Multiple composition</a:t>
            </a:r>
          </a:p>
        </p:txBody>
      </p:sp>
      <p:pic>
        <p:nvPicPr>
          <p:cNvPr id="50" name="Picture 49" descr="HiFundalogoTAG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51" name="Picture 8" descr="uconnblu-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6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4468"/>
            <a:ext cx="9144000" cy="652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Conductivity reduction via rare earth Doping</a:t>
            </a:r>
            <a:endParaRPr lang="en-US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24" y="1314452"/>
            <a:ext cx="452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SPPS YAG coatings were produced with 1 atm.% doping of a Rare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~24% reduction in thermal conductivity was achieved at RT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0" y="4648200"/>
            <a:ext cx="2733675" cy="1818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640205"/>
              </p:ext>
            </p:extLst>
          </p:nvPr>
        </p:nvGraphicFramePr>
        <p:xfrm>
          <a:off x="6248400" y="4648200"/>
          <a:ext cx="2743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023104" y="917531"/>
            <a:ext cx="3962400" cy="3144691"/>
            <a:chOff x="5029200" y="1343026"/>
            <a:chExt cx="3962400" cy="3144691"/>
          </a:xfrm>
        </p:grpSpPr>
        <p:grpSp>
          <p:nvGrpSpPr>
            <p:cNvPr id="8" name="Group 7"/>
            <p:cNvGrpSpPr/>
            <p:nvPr/>
          </p:nvGrpSpPr>
          <p:grpSpPr>
            <a:xfrm>
              <a:off x="5029200" y="1343026"/>
              <a:ext cx="3962400" cy="1124837"/>
              <a:chOff x="4876800" y="1143001"/>
              <a:chExt cx="3962400" cy="1124837"/>
            </a:xfrm>
          </p:grpSpPr>
          <p:pic>
            <p:nvPicPr>
              <p:cNvPr id="5" name="Picture 2" descr="D:\OneDrive\Uconn Acads\Research\SEM images\2014-12-24 1 atm% Nd-YAG 1.375, 1.44\1.44\b1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266" b="37888"/>
              <a:stretch/>
            </p:blipFill>
            <p:spPr bwMode="auto">
              <a:xfrm>
                <a:off x="4876800" y="1143001"/>
                <a:ext cx="3962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D:\OneDrive\Uconn Acads\Research\SEM images\2014-12-24 1 atm% Nd-YAG 1.375, 1.44\1.44\b1.ti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361"/>
              <a:stretch/>
            </p:blipFill>
            <p:spPr bwMode="auto">
              <a:xfrm>
                <a:off x="4876800" y="2057401"/>
                <a:ext cx="3962400" cy="2104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5029200" y="2529164"/>
              <a:ext cx="3962400" cy="1958553"/>
              <a:chOff x="5029200" y="2529164"/>
              <a:chExt cx="3962400" cy="1958553"/>
            </a:xfrm>
          </p:grpSpPr>
          <p:pic>
            <p:nvPicPr>
              <p:cNvPr id="10" name="Picture 3" descr="D:\OneDrive\Uconn Acads\Research\SEM images\2014-12-24 1 atm% Nd-YAG 1.375, 1.44\1.44\b2.tif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01" b="21527"/>
              <a:stretch/>
            </p:blipFill>
            <p:spPr bwMode="auto">
              <a:xfrm>
                <a:off x="5032248" y="2529164"/>
                <a:ext cx="3959352" cy="17475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D:\OneDrive\Uconn Acads\Research\SEM images\2014-12-24 1 atm% Nd-YAG 1.375, 1.44\1.44\b2.tif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339"/>
              <a:stretch/>
            </p:blipFill>
            <p:spPr bwMode="auto">
              <a:xfrm>
                <a:off x="5029200" y="4276725"/>
                <a:ext cx="3959352" cy="210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3433759" y="6514415"/>
            <a:ext cx="2733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XRD showing phase stability </a:t>
            </a:r>
            <a:endParaRPr lang="en-US" sz="1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0" y="6514415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Comparison of Thermal conductivity </a:t>
            </a:r>
            <a:endParaRPr lang="en-US" sz="12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26152" y="4114800"/>
            <a:ext cx="395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SEM images of SPPS YAG coatings with 1 atm.%  doping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0129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Improved Deposition Efficiency from 24% to 42%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8029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6691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206430"/>
              </p:ext>
            </p:extLst>
          </p:nvPr>
        </p:nvGraphicFramePr>
        <p:xfrm>
          <a:off x="5192751" y="1492340"/>
          <a:ext cx="3810000" cy="210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>
          <a:xfrm>
            <a:off x="457200" y="241610"/>
            <a:ext cx="82296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/>
                </a:solidFill>
              </a:rPr>
              <a:t>Improved Using Acetate Vs. Nitrate Precursor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32457" y="3876591"/>
            <a:ext cx="3781425" cy="2001564"/>
            <a:chOff x="785422" y="2405081"/>
            <a:chExt cx="7580464" cy="43054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" t="12821" b="3865"/>
            <a:stretch/>
          </p:blipFill>
          <p:spPr bwMode="auto">
            <a:xfrm>
              <a:off x="785422" y="2405081"/>
              <a:ext cx="7580464" cy="43054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505199" y="3047997"/>
              <a:ext cx="4267200" cy="10176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YAG peaks are visible (in </a:t>
              </a:r>
              <a:r>
                <a:rPr lang="en-US" sz="1200" dirty="0" smtClean="0">
                  <a:solidFill>
                    <a:srgbClr val="FF0000"/>
                  </a:solidFill>
                </a:rPr>
                <a:t>red</a:t>
              </a:r>
              <a:r>
                <a:rPr lang="en-US" sz="1200" dirty="0" smtClean="0"/>
                <a:t>)  with some YAP phase (in 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blue</a:t>
              </a:r>
              <a:r>
                <a:rPr lang="en-US" sz="1200" dirty="0" smtClean="0"/>
                <a:t>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07535" y="990600"/>
            <a:ext cx="78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57775" y="5211338"/>
            <a:ext cx="3891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XRD of heat treated precursor for 5 hours at 1200</a:t>
            </a:r>
            <a:r>
              <a:rPr lang="en-US" sz="1200" b="1" dirty="0" smtClean="0">
                <a:latin typeface="+mj-lt"/>
                <a:cs typeface="Times New Roman"/>
              </a:rPr>
              <a:t>˚C</a:t>
            </a:r>
            <a:endParaRPr lang="en-US" sz="12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2102205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Crystallization of YAG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09575" y="1723171"/>
            <a:ext cx="464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Substantial increase in DE and DR leads to a 40% reduction in production cost of SPPS YAG coatings with Acetate precursor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Lower Viscosity helps in more uniform flow, less clogging and buildup at the nozzle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Stronger exothermic peaks during decomposition aids in melting of YAG particles in plasma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32" y="76200"/>
            <a:ext cx="8229600" cy="792162"/>
          </a:xfrm>
        </p:spPr>
        <p:txBody>
          <a:bodyPr/>
          <a:lstStyle/>
          <a:p>
            <a:pPr marL="342900" indent="-342900"/>
            <a:r>
              <a:rPr lang="en-US" sz="3200" b="1" kern="1200" dirty="0" smtClean="0">
                <a:solidFill>
                  <a:schemeClr val="accent2"/>
                </a:solidFill>
                <a:ea typeface="+mj-ea"/>
                <a:cs typeface="+mj-cs"/>
              </a:rPr>
              <a:t>Diluted Nitrate Precursor Increased DE and Reduced Cost  </a:t>
            </a:r>
            <a:endParaRPr lang="en-US" sz="3200" b="1" kern="1200" dirty="0">
              <a:solidFill>
                <a:schemeClr val="accent2"/>
              </a:solidFill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94583" y="1481316"/>
            <a:ext cx="4330832" cy="5223518"/>
            <a:chOff x="5029199" y="894689"/>
            <a:chExt cx="4192911" cy="5809663"/>
          </a:xfrm>
        </p:grpSpPr>
        <p:grpSp>
          <p:nvGrpSpPr>
            <p:cNvPr id="15" name="Group 14"/>
            <p:cNvGrpSpPr/>
            <p:nvPr/>
          </p:nvGrpSpPr>
          <p:grpSpPr>
            <a:xfrm>
              <a:off x="5029200" y="894689"/>
              <a:ext cx="4167155" cy="1595229"/>
              <a:chOff x="152400" y="2514601"/>
              <a:chExt cx="3704137" cy="1595229"/>
            </a:xfrm>
          </p:grpSpPr>
          <p:pic>
            <p:nvPicPr>
              <p:cNvPr id="5" name="Picture 2" descr="D:\OneDrive\Uconn Acads\Research\SEM images\2015-04-02 SEM of SPPS YAG with dilution\15% Dil\A5_e.tif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482"/>
              <a:stretch/>
            </p:blipFill>
            <p:spPr bwMode="auto">
              <a:xfrm>
                <a:off x="152400" y="2514601"/>
                <a:ext cx="3657600" cy="159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297447" y="3405528"/>
                <a:ext cx="1559090" cy="513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rgbClr val="C00000"/>
                    </a:solidFill>
                  </a:rPr>
                  <a:t>15%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Dilution,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SD: 1.375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’’</a:t>
                </a:r>
              </a:p>
              <a:p>
                <a:pPr algn="r"/>
                <a:r>
                  <a:rPr lang="en-US" sz="1200" b="1" dirty="0">
                    <a:solidFill>
                      <a:srgbClr val="C00000"/>
                    </a:solidFill>
                  </a:rPr>
                  <a:t>HV: 374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54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029200" y="3740307"/>
              <a:ext cx="4167156" cy="1670364"/>
              <a:chOff x="6096000" y="592306"/>
              <a:chExt cx="4630174" cy="1670364"/>
            </a:xfrm>
          </p:grpSpPr>
          <p:pic>
            <p:nvPicPr>
              <p:cNvPr id="8" name="Picture 2" descr="D:\OneDrive\Uconn Acads\Research\SEM images\2015-04-02 SEM of SPPS YAG with dilution\30% Dil\C4_e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32"/>
              <a:stretch/>
            </p:blipFill>
            <p:spPr bwMode="auto">
              <a:xfrm>
                <a:off x="6096000" y="592306"/>
                <a:ext cx="4572000" cy="1670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8960633" y="1498173"/>
                <a:ext cx="1765541" cy="5089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 sz="1200" b="1" dirty="0" smtClean="0">
                    <a:solidFill>
                      <a:srgbClr val="C00000"/>
                    </a:solidFill>
                  </a:rPr>
                  <a:t>30% Dilution, SD: 1.5’’</a:t>
                </a:r>
              </a:p>
              <a:p>
                <a:pPr algn="r"/>
                <a:r>
                  <a:rPr lang="en-US" sz="1200" b="1" dirty="0">
                    <a:solidFill>
                      <a:srgbClr val="C00000"/>
                    </a:solidFill>
                  </a:rPr>
                  <a:t>HV: 229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25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029200" y="5443002"/>
              <a:ext cx="4114800" cy="1261350"/>
              <a:chOff x="4217733" y="3314700"/>
              <a:chExt cx="4577596" cy="1261350"/>
            </a:xfrm>
          </p:grpSpPr>
          <p:pic>
            <p:nvPicPr>
              <p:cNvPr id="11" name="Picture 2" descr="D:\OneDrive\Uconn Acads\Research\SEM images\2015-04-02 SEM of SPPS YAG with dilution\50% Dil NOTE X=A, A=B, B=C\B4_e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/>
              <a:stretch/>
            </p:blipFill>
            <p:spPr bwMode="auto">
              <a:xfrm>
                <a:off x="4217733" y="3314700"/>
                <a:ext cx="4577596" cy="1261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027625" y="3853078"/>
                <a:ext cx="1767701" cy="513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rgbClr val="C00000"/>
                    </a:solidFill>
                  </a:rPr>
                  <a:t>50%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Dilution,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SD: 1.5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’’</a:t>
                </a:r>
              </a:p>
              <a:p>
                <a:pPr algn="r"/>
                <a:r>
                  <a:rPr lang="en-US" sz="1200" b="1" dirty="0">
                    <a:solidFill>
                      <a:srgbClr val="C00000"/>
                    </a:solidFill>
                  </a:rPr>
                  <a:t>HV: 250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25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029199" y="2527341"/>
              <a:ext cx="4192911" cy="1156786"/>
              <a:chOff x="4953459" y="5074632"/>
              <a:chExt cx="3857404" cy="1156786"/>
            </a:xfrm>
          </p:grpSpPr>
          <p:pic>
            <p:nvPicPr>
              <p:cNvPr id="13" name="Picture 2" descr="D:\OneDrive\Uconn Acads\Research\SEM images\2015-04-08 SEM of SPPS YAG on Solar spare parts\Images\a1_e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03"/>
              <a:stretch/>
            </p:blipFill>
            <p:spPr bwMode="auto">
              <a:xfrm>
                <a:off x="4953459" y="5074632"/>
                <a:ext cx="3785543" cy="1156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205300" y="5552365"/>
                <a:ext cx="1605563" cy="513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C00000"/>
                    </a:solidFill>
                  </a:rPr>
                  <a:t>25% Dilution, SD: 1.375’’</a:t>
                </a:r>
              </a:p>
              <a:p>
                <a:pPr algn="r"/>
                <a:r>
                  <a:rPr lang="en-US" sz="1200" b="1" dirty="0" smtClean="0">
                    <a:solidFill>
                      <a:srgbClr val="C00000"/>
                    </a:solidFill>
                  </a:rPr>
                  <a:t>HV: 243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± 48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97069" y="536179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Repeatable microstructures and hardness were produced with all the precursors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61224" y="1481316"/>
            <a:ext cx="228600" cy="64180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383909"/>
              </p:ext>
            </p:extLst>
          </p:nvPr>
        </p:nvGraphicFramePr>
        <p:xfrm>
          <a:off x="325669" y="1315225"/>
          <a:ext cx="4191000" cy="226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761323"/>
              </p:ext>
            </p:extLst>
          </p:nvPr>
        </p:nvGraphicFramePr>
        <p:xfrm>
          <a:off x="152400" y="3612764"/>
          <a:ext cx="4193035" cy="174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719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4468"/>
            <a:ext cx="8458200" cy="652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Standoff Distances</a:t>
            </a:r>
            <a:endParaRPr lang="en-US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en-US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50119"/>
              </p:ext>
            </p:extLst>
          </p:nvPr>
        </p:nvGraphicFramePr>
        <p:xfrm>
          <a:off x="274320" y="788456"/>
          <a:ext cx="8595360" cy="4345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6841"/>
                <a:gridCol w="801262"/>
                <a:gridCol w="1165473"/>
                <a:gridCol w="1148424"/>
                <a:gridCol w="2530099"/>
                <a:gridCol w="1493261"/>
              </a:tblGrid>
              <a:tr h="9016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Industrial</a:t>
                      </a:r>
                      <a:r>
                        <a:rPr lang="en-US" b="1" baseline="0" dirty="0" smtClean="0"/>
                        <a:t> Partner Visits</a:t>
                      </a:r>
                      <a:endParaRPr lang="en-US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STTR</a:t>
                      </a:r>
                      <a:r>
                        <a:rPr lang="en-US" b="1" baseline="0" dirty="0" smtClean="0"/>
                        <a:t> Phase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Plasma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Gun Used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Standoff Distance (inch)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Results/</a:t>
                      </a:r>
                      <a:r>
                        <a:rPr lang="en-US" b="1" baseline="0" dirty="0" smtClean="0"/>
                        <a:t> Comments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Future work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09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Praxair </a:t>
                      </a:r>
                    </a:p>
                    <a:p>
                      <a:pPr algn="ctr"/>
                      <a:r>
                        <a:rPr lang="en-US" sz="1400" dirty="0" smtClean="0"/>
                        <a:t>11/2014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F-4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1.5-3.0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Poor-</a:t>
                      </a:r>
                      <a:r>
                        <a:rPr lang="en-US" sz="1400" baseline="0" dirty="0" smtClean="0"/>
                        <a:t> Fair initial results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F-4, 100HE, </a:t>
                      </a:r>
                      <a:r>
                        <a:rPr lang="en-US" sz="1400" dirty="0" err="1" smtClean="0"/>
                        <a:t>Plazjet</a:t>
                      </a:r>
                      <a:r>
                        <a:rPr lang="en-US" sz="1400" dirty="0" smtClean="0"/>
                        <a:t>, HE1100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9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Progressive</a:t>
                      </a:r>
                    </a:p>
                    <a:p>
                      <a:pPr algn="ctr"/>
                      <a:r>
                        <a:rPr lang="en-US" sz="1400" dirty="0" smtClean="0"/>
                        <a:t>02/2015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100HE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2.0-2.75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Fair initial results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100HE itself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Progressive</a:t>
                      </a:r>
                    </a:p>
                    <a:p>
                      <a:pPr algn="ctr"/>
                      <a:r>
                        <a:rPr lang="en-US" sz="1400" dirty="0" smtClean="0"/>
                        <a:t>05/2015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100HE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2.0-2.75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Good,</a:t>
                      </a:r>
                      <a:r>
                        <a:rPr lang="en-US" sz="1400" baseline="0" dirty="0" smtClean="0"/>
                        <a:t> Columnar structure, Vickers Hardness-400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Spray</a:t>
                      </a:r>
                      <a:r>
                        <a:rPr lang="en-US" sz="1400" baseline="0" dirty="0" smtClean="0"/>
                        <a:t> B/C, APS YSZ and SPPS YAG for Thermal Cycling 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9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Metco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09/2015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Sinplex</a:t>
                      </a:r>
                      <a:r>
                        <a:rPr lang="en-US" sz="1400" dirty="0" smtClean="0"/>
                        <a:t> Pro 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2.25-2.75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Initial testing with YSZ, Good results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Spray YAG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Praxair </a:t>
                      </a:r>
                    </a:p>
                    <a:p>
                      <a:pPr algn="ctr"/>
                      <a:r>
                        <a:rPr lang="en-US" sz="1400" dirty="0" smtClean="0"/>
                        <a:t>11/2015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F-4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2.0-3.25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Will</a:t>
                      </a:r>
                      <a:r>
                        <a:rPr lang="en-US" sz="1400" baseline="0" dirty="0" smtClean="0"/>
                        <a:t> explore parameters of F-4 gun to deliver acceptable microstructure and hardness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HE1100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29361"/>
              </p:ext>
            </p:extLst>
          </p:nvPr>
        </p:nvGraphicFramePr>
        <p:xfrm>
          <a:off x="762000" y="5334000"/>
          <a:ext cx="7772400" cy="140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29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Injectors Tips Coated and Delivered  for Solar Turbines for a Rig Test   </a:t>
            </a:r>
            <a:endParaRPr lang="en-US" sz="3600" b="1" dirty="0"/>
          </a:p>
        </p:txBody>
      </p:sp>
      <p:pic>
        <p:nvPicPr>
          <p:cNvPr id="3" name="Picture 4" descr="D:\OneDrive\Pictures\Camera Roll\IMG_20150602_1509300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433" r="25260" b="11615"/>
          <a:stretch/>
        </p:blipFill>
        <p:spPr bwMode="auto">
          <a:xfrm rot="5400000">
            <a:off x="3368069" y="1737330"/>
            <a:ext cx="2362200" cy="696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OneDrive\Pictures\Camera Roll\IMG_20150602_150947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2" t="54890" r="25729"/>
          <a:stretch/>
        </p:blipFill>
        <p:spPr bwMode="auto">
          <a:xfrm>
            <a:off x="3672870" y="2175010"/>
            <a:ext cx="1752600" cy="172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7695" y="2753500"/>
            <a:ext cx="74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Sim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 &amp; </a:t>
            </a:r>
            <a:r>
              <a:rPr lang="en-US" sz="3600" b="1" dirty="0" smtClean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Conclusions-I</a:t>
            </a:r>
            <a:endParaRPr lang="en-US" sz="3600" b="1" dirty="0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457200"/>
            <a:ext cx="8839200" cy="6096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800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b="1" dirty="0" smtClean="0"/>
              <a:t>SPPS YAG TBCs Show Potential For &gt;1500</a:t>
            </a:r>
            <a:r>
              <a:rPr lang="en-US" sz="2800" b="1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dirty="0" smtClean="0"/>
              <a:t>C Operation Based On Phase Stability,  </a:t>
            </a:r>
            <a:r>
              <a:rPr lang="en-US" sz="2800" b="1" dirty="0"/>
              <a:t>S</a:t>
            </a:r>
            <a:r>
              <a:rPr lang="en-US" sz="2800" b="1" dirty="0" smtClean="0"/>
              <a:t>inter and CMAS Resistance</a:t>
            </a:r>
          </a:p>
          <a:p>
            <a:pPr>
              <a:defRPr/>
            </a:pPr>
            <a:r>
              <a:rPr lang="en-US" sz="2800" b="1" dirty="0" smtClean="0"/>
              <a:t>This Represents &gt;200</a:t>
            </a:r>
            <a:r>
              <a:rPr lang="en-US" sz="2800" b="1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dirty="0" smtClean="0"/>
              <a:t>C Advantage Over APS YSZ</a:t>
            </a:r>
            <a:endParaRPr lang="en-US" sz="2800" b="1" dirty="0"/>
          </a:p>
          <a:p>
            <a:pPr>
              <a:defRPr/>
            </a:pP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Durability 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of SPPS YAG TBCs </a:t>
            </a: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≥ 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APS YSZ In Thermal Cycle and Erosion </a:t>
            </a: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Tests</a:t>
            </a: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Thermal 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Conductivity </a:t>
            </a: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of of SPPS YAG TBCs with IPBs is 0.99 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Watt/</a:t>
            </a:r>
            <a:r>
              <a:rPr lang="en-US" sz="2800" b="1" dirty="0" err="1">
                <a:latin typeface="Times New Roman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800" b="1" baseline="30000" dirty="0" err="1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dirty="0" err="1">
                <a:latin typeface="Times New Roman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2800" b="1" dirty="0">
                <a:latin typeface="Times New Roman" charset="0"/>
                <a:ea typeface="ＭＳ Ｐゴシック" charset="0"/>
                <a:cs typeface="ＭＳ Ｐゴシック" charset="0"/>
              </a:rPr>
              <a:t> at </a:t>
            </a:r>
            <a:r>
              <a:rPr lang="en-US" sz="2800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at</a:t>
            </a: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room temperature extrapolates to 0.62 at 1300 C based on our earlier results of 1.65 at RT and 0.9 at 1300 C. To Date Doping expected to reduce K by 25% more</a:t>
            </a: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" y="5899150"/>
            <a:ext cx="1371600" cy="914400"/>
          </a:xfrm>
          <a:prstGeom prst="rect">
            <a:avLst/>
          </a:prstGeom>
        </p:spPr>
      </p:pic>
      <p:pic>
        <p:nvPicPr>
          <p:cNvPr id="5" name="Picture 4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4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7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 &amp; </a:t>
            </a:r>
            <a:r>
              <a:rPr lang="en-US" sz="3600" b="1" dirty="0" smtClean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Conclusions-II</a:t>
            </a:r>
            <a:endParaRPr lang="en-US" sz="3600" b="1" dirty="0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457200"/>
            <a:ext cx="8839200" cy="6096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2800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 Deposition Efficiency increased from 24% up to 43% using a different Precursor.  More improvement sought. </a:t>
            </a:r>
          </a:p>
          <a:p>
            <a:pPr>
              <a:defRPr/>
            </a:pP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Standoff distance improved from 1.6 inches to 3 inches Further Improvement sought. </a:t>
            </a:r>
          </a:p>
          <a:p>
            <a:pPr>
              <a:defRPr/>
            </a:pPr>
            <a:r>
              <a:rPr lang="en-US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Now being applied to Engine parts and separate arrangements for Tech Transfer to a fortune 500 company.   </a:t>
            </a: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8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" y="5899150"/>
            <a:ext cx="1371600" cy="914400"/>
          </a:xfrm>
          <a:prstGeom prst="rect">
            <a:avLst/>
          </a:prstGeom>
        </p:spPr>
      </p:pic>
      <p:pic>
        <p:nvPicPr>
          <p:cNvPr id="5" name="Picture 4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4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3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 &amp; Conclusions-</a:t>
            </a:r>
            <a:r>
              <a:rPr lang="en-US" sz="3600" b="1" dirty="0" smtClean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991600" cy="5638800"/>
          </a:xfrm>
        </p:spPr>
        <p:txBody>
          <a:bodyPr/>
          <a:lstStyle/>
          <a:p>
            <a:r>
              <a:rPr lang="en-US" sz="2800" b="1" dirty="0" smtClean="0"/>
              <a:t>Engine Manufacturers Show Strong Interest In SPPS YAG TBCs; Are Conducting In-House Testing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Technology Transfer Being Conducted With TBC Coating Suppliers; They Will Conduct Demonstration Trials and Provide Process Economics</a:t>
            </a:r>
          </a:p>
          <a:p>
            <a:endParaRPr lang="en-US" sz="2800" b="1" dirty="0" smtClean="0"/>
          </a:p>
          <a:p>
            <a:r>
              <a:rPr lang="en-US" altLang="zh-CN" sz="2800" b="1" dirty="0">
                <a:latin typeface="Times New Roman" charset="0"/>
                <a:ea typeface="ＭＳ Ｐゴシック" charset="0"/>
                <a:cs typeface="ＭＳ Ｐゴシック" charset="0"/>
              </a:rPr>
              <a:t>SPPS YAG Continues to Show Strong Promise As 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Higher Temperature (</a:t>
            </a:r>
            <a:r>
              <a:rPr lang="en-US" sz="2800" b="1" dirty="0" smtClean="0"/>
              <a:t>200</a:t>
            </a:r>
            <a:r>
              <a:rPr lang="en-US" sz="2800" b="1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dirty="0" smtClean="0"/>
              <a:t>C)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, Sinter-Resistant,    CMAS-Resistant, Low K, Low </a:t>
            </a:r>
            <a:r>
              <a:rPr lang="en-US" altLang="zh-CN" sz="2800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ρ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, Durable TBC  </a:t>
            </a:r>
            <a:endParaRPr lang="en-US" altLang="zh-CN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5" name="Picture 4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6" name="Picture 5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4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Acknowledgements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4525963"/>
          </a:xfrm>
        </p:spPr>
        <p:txBody>
          <a:bodyPr/>
          <a:lstStyle/>
          <a:p>
            <a:endParaRPr lang="en-US" sz="2800" b="1" dirty="0" smtClean="0"/>
          </a:p>
          <a:p>
            <a:r>
              <a:rPr lang="en-US" sz="2800" b="1" dirty="0" smtClean="0"/>
              <a:t>Dr. Briggs White, DOE Program Manager, UTSR Program on SPPS YSZ with IPBs</a:t>
            </a:r>
          </a:p>
          <a:p>
            <a:endParaRPr lang="en-US" sz="2800" b="1" dirty="0"/>
          </a:p>
          <a:p>
            <a:r>
              <a:rPr lang="en-US" sz="2800" b="1" dirty="0" smtClean="0"/>
              <a:t>Dr. </a:t>
            </a:r>
            <a:r>
              <a:rPr lang="en-US" sz="2800" b="1" dirty="0" err="1" smtClean="0"/>
              <a:t>Patcharin</a:t>
            </a:r>
            <a:r>
              <a:rPr lang="en-US" sz="2800" b="1" dirty="0" smtClean="0"/>
              <a:t> Burke, DOE Program Manager, STTR Phase I, II &amp; IIA Programs on SPPS YAG TBCs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 smtClean="0"/>
              <a:t>Our Industrial Partners for Phase II SPPS YAG   TBCs: Solar Turbines, Siemens Energy, Pratt &amp; Whitney, Praxair and Progressive Surface</a:t>
            </a:r>
          </a:p>
        </p:txBody>
      </p:sp>
      <p:pic>
        <p:nvPicPr>
          <p:cNvPr id="4" name="Picture 3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5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1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828800" y="4114800"/>
            <a:ext cx="914400" cy="6096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524000" y="2590800"/>
            <a:ext cx="2133600" cy="9144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828800" y="1600200"/>
            <a:ext cx="914400" cy="5334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943600" y="1447800"/>
            <a:ext cx="2209800" cy="9144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943600" y="2667000"/>
            <a:ext cx="2362200" cy="11430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638800" y="4038600"/>
            <a:ext cx="2590800" cy="1981200"/>
          </a:xfrm>
          <a:prstGeom prst="ellipse">
            <a:avLst/>
          </a:prstGeom>
          <a:gradFill rotWithShape="1">
            <a:gsLst>
              <a:gs pos="0">
                <a:srgbClr val="00EBA8"/>
              </a:gs>
              <a:gs pos="100000">
                <a:srgbClr val="85FFDB"/>
              </a:gs>
            </a:gsLst>
            <a:lin ang="162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2133600" y="228600"/>
            <a:ext cx="497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zh-CN" sz="3600" b="1">
                <a:solidFill>
                  <a:srgbClr val="0000FF"/>
                </a:solidFill>
              </a:rPr>
              <a:t>3 SPPS TBCs Developed</a:t>
            </a:r>
          </a:p>
        </p:txBody>
      </p:sp>
      <p:sp>
        <p:nvSpPr>
          <p:cNvPr id="22536" name="TextBox 2"/>
          <p:cNvSpPr txBox="1">
            <a:spLocks noChangeArrowheads="1"/>
          </p:cNvSpPr>
          <p:nvPr/>
        </p:nvSpPr>
        <p:spPr bwMode="auto">
          <a:xfrm>
            <a:off x="152400" y="914400"/>
            <a:ext cx="8839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altLang="zh-CN" b="1" dirty="0"/>
              <a:t>				</a:t>
            </a:r>
            <a:endParaRPr lang="en-US" altLang="zh-CN" b="1" u="sng" dirty="0"/>
          </a:p>
          <a:p>
            <a:pPr algn="ctr"/>
            <a:endParaRPr lang="en-US" altLang="zh-CN" u="sng" dirty="0"/>
          </a:p>
          <a:p>
            <a:pPr algn="ctr"/>
            <a:r>
              <a:rPr lang="en-US" altLang="zh-CN" dirty="0"/>
              <a:t>    	</a:t>
            </a:r>
            <a:r>
              <a:rPr lang="en-US" altLang="zh-CN" dirty="0" smtClean="0"/>
              <a:t>                            </a:t>
            </a:r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		</a:t>
            </a:r>
          </a:p>
          <a:p>
            <a:pPr algn="ctr"/>
            <a:r>
              <a:rPr lang="en-US" altLang="zh-CN" dirty="0"/>
              <a:t>						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                      </a:t>
            </a:r>
          </a:p>
          <a:p>
            <a:pPr algn="ctr"/>
            <a:r>
              <a:rPr lang="en-US" altLang="zh-CN" dirty="0"/>
              <a:t>		                                      					</a:t>
            </a:r>
          </a:p>
          <a:p>
            <a:pPr algn="ctr"/>
            <a:r>
              <a:rPr lang="en-US" altLang="zh-CN" dirty="0"/>
              <a:t>			</a:t>
            </a:r>
          </a:p>
          <a:p>
            <a:pPr algn="ctr"/>
            <a:r>
              <a:rPr lang="en-US" altLang="zh-CN" dirty="0"/>
              <a:t>				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2743200" y="1905000"/>
            <a:ext cx="32004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3657600" y="3124200"/>
            <a:ext cx="22860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743200" y="4495800"/>
            <a:ext cx="2895600" cy="457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1447800" y="990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u="sng"/>
              <a:t>SPPS TBC</a:t>
            </a:r>
            <a:endParaRPr lang="zh-CN" altLang="en-US" b="1" u="sng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6400800" y="914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u="sng"/>
              <a:t>Benefits</a:t>
            </a:r>
            <a:endParaRPr lang="zh-CN" altLang="en-US" b="1" u="sng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905000" y="1600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YSZ</a:t>
            </a:r>
            <a:endParaRPr lang="zh-CN" altLang="en-US"/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6019800" y="1676400"/>
            <a:ext cx="212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High Durability</a:t>
            </a:r>
            <a:endParaRPr lang="zh-CN" altLang="en-US"/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1600200" y="28194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YSZ with IPBs</a:t>
            </a:r>
            <a:endParaRPr lang="zh-CN" altLang="en-US"/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6096000" y="2819400"/>
            <a:ext cx="2120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Lower K</a:t>
            </a:r>
          </a:p>
          <a:p>
            <a:pPr algn="ctr"/>
            <a:r>
              <a:rPr lang="en-US" altLang="zh-CN" dirty="0"/>
              <a:t>High Durability</a:t>
            </a:r>
            <a:endParaRPr lang="zh-CN" altLang="en-US" dirty="0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1828800" y="41910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YAG</a:t>
            </a:r>
            <a:endParaRPr lang="zh-CN" altLang="en-US"/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5943600" y="4267200"/>
            <a:ext cx="21209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Higher Temp.</a:t>
            </a:r>
          </a:p>
          <a:p>
            <a:r>
              <a:rPr lang="en-US" altLang="zh-CN" dirty="0"/>
              <a:t>Lower K</a:t>
            </a:r>
          </a:p>
          <a:p>
            <a:r>
              <a:rPr lang="en-US" altLang="zh-CN" dirty="0"/>
              <a:t>High Durability</a:t>
            </a:r>
          </a:p>
          <a:p>
            <a:r>
              <a:rPr lang="en-US" altLang="zh-CN" dirty="0"/>
              <a:t>Lower Density</a:t>
            </a:r>
            <a:endParaRPr lang="zh-CN" altLang="en-US" dirty="0"/>
          </a:p>
        </p:txBody>
      </p:sp>
      <p:pic>
        <p:nvPicPr>
          <p:cNvPr id="21" name="Picture 20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23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8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055606"/>
              </p:ext>
            </p:extLst>
          </p:nvPr>
        </p:nvGraphicFramePr>
        <p:xfrm>
          <a:off x="228600" y="3733800"/>
          <a:ext cx="8775895" cy="257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 descr="Thin 6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8133"/>
            <a:ext cx="2856461" cy="207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4_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4" y="1598133"/>
            <a:ext cx="2921391" cy="20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YAG_IPBs_A2_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78" y="1600200"/>
            <a:ext cx="2868026" cy="20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34200" y="1013357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~23%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324±60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1013358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~33%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260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±33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1075" y="1011370"/>
            <a:ext cx="151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~15%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HV= </a:t>
            </a:r>
            <a:r>
              <a:rPr lang="en-US" altLang="zh-CN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249±175</a:t>
            </a:r>
            <a:endParaRPr lang="en-US" altLang="zh-CN" sz="1600" b="1" dirty="0">
              <a:solidFill>
                <a:srgbClr val="C00000"/>
              </a:solidFill>
              <a:latin typeface="Times New Roman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228600" y="154468"/>
            <a:ext cx="8458200" cy="65235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Thermal Conductivity </a:t>
            </a: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of different YAG samples </a:t>
            </a:r>
          </a:p>
          <a:p>
            <a:pPr algn="ctr">
              <a:spcBef>
                <a:spcPct val="0"/>
              </a:spcBef>
            </a:pPr>
            <a:endParaRPr lang="en-US" sz="32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6956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SPPS YAG TBCs: Praxair Trials</a:t>
            </a:r>
            <a:endParaRPr lang="en-US" sz="3600" b="1" dirty="0">
              <a:solidFill>
                <a:srgbClr val="3333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83870" y="10668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2667000" y="6172200"/>
            <a:ext cx="370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Proprietary and Confidential</a:t>
            </a:r>
          </a:p>
        </p:txBody>
      </p:sp>
      <p:pic>
        <p:nvPicPr>
          <p:cNvPr id="7" name="Picture 6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24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2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2392363" cy="220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4044516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962400" y="5105400"/>
            <a:ext cx="4724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chemeClr val="accent2"/>
                </a:solidFill>
              </a:rPr>
              <a:t>HE-100 Gun </a:t>
            </a:r>
            <a:r>
              <a:rPr lang="en-US" altLang="zh-CN" dirty="0">
                <a:solidFill>
                  <a:schemeClr val="accent2"/>
                </a:solidFill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</a:rPr>
              <a:t>                          Vickers </a:t>
            </a:r>
            <a:r>
              <a:rPr lang="en-US" altLang="zh-CN" dirty="0">
                <a:solidFill>
                  <a:schemeClr val="accent2"/>
                </a:solidFill>
              </a:rPr>
              <a:t>Hardness (</a:t>
            </a:r>
            <a:r>
              <a:rPr lang="en-US" altLang="zh-CN" dirty="0" err="1">
                <a:solidFill>
                  <a:schemeClr val="accent2"/>
                </a:solidFill>
              </a:rPr>
              <a:t>Hv</a:t>
            </a:r>
            <a:r>
              <a:rPr lang="en-US" altLang="zh-CN" dirty="0">
                <a:solidFill>
                  <a:schemeClr val="accent2"/>
                </a:solidFill>
              </a:rPr>
              <a:t>): 187±36</a:t>
            </a:r>
          </a:p>
          <a:p>
            <a:pPr algn="ctr">
              <a:spcBef>
                <a:spcPct val="50000"/>
              </a:spcBef>
              <a:defRPr/>
            </a:pPr>
            <a:endParaRPr lang="en-US" altLang="zh-CN" dirty="0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3276600" y="2057400"/>
            <a:ext cx="28194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 flipV="1">
            <a:off x="3276600" y="2819400"/>
            <a:ext cx="3657600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6096000" y="2133600"/>
            <a:ext cx="838200" cy="762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6705600" y="21336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>
                <a:solidFill>
                  <a:srgbClr val="FFFF00"/>
                </a:solidFill>
              </a:rPr>
              <a:t>YAG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867400" y="3505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>
                <a:solidFill>
                  <a:srgbClr val="FFFF00"/>
                </a:solidFill>
              </a:rPr>
              <a:t>Steel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762000" y="4648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>
                <a:solidFill>
                  <a:srgbClr val="FFFF00"/>
                </a:solidFill>
              </a:rPr>
              <a:t>YAG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04800"/>
            <a:ext cx="80161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33CC"/>
                </a:solidFill>
              </a:rPr>
              <a:t>SPPS YAG TBCs: Progressive Surface Trials</a:t>
            </a:r>
            <a:endParaRPr lang="en-US" sz="3200" dirty="0"/>
          </a:p>
        </p:txBody>
      </p:sp>
      <p:pic>
        <p:nvPicPr>
          <p:cNvPr id="12" name="Picture 11" descr="uconnblu-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18969" y="6167735"/>
            <a:ext cx="370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72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 &amp; Conclusions-</a:t>
            </a:r>
            <a:r>
              <a:rPr lang="en-US" sz="3600" b="1" dirty="0" smtClean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991600" cy="5638800"/>
          </a:xfrm>
        </p:spPr>
        <p:txBody>
          <a:bodyPr/>
          <a:lstStyle/>
          <a:p>
            <a:r>
              <a:rPr lang="en-US" sz="2800" b="1" dirty="0" smtClean="0"/>
              <a:t>Engine Manufacturers Continue To Show Strong Interest In SPPS YAG TBCs; Will Conduct In-House Testing</a:t>
            </a:r>
          </a:p>
          <a:p>
            <a:r>
              <a:rPr lang="en-US" sz="2800" b="1" dirty="0" smtClean="0"/>
              <a:t>Technology Transfer Being Conducted With TBC Coating Suppliers; They Will Conduct Demonstration Trials and Provide Process Economics</a:t>
            </a:r>
          </a:p>
          <a:p>
            <a:r>
              <a:rPr lang="en-US" altLang="zh-CN" sz="2800" b="1" dirty="0">
                <a:latin typeface="Times New Roman" charset="0"/>
                <a:ea typeface="ＭＳ Ｐゴシック" charset="0"/>
                <a:cs typeface="ＭＳ Ｐゴシック" charset="0"/>
              </a:rPr>
              <a:t>SPPS YAG Continues to Show Strong Promise As 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Higher Temperature (</a:t>
            </a:r>
            <a:r>
              <a:rPr lang="en-US" sz="2800" b="1" dirty="0" smtClean="0"/>
              <a:t>200</a:t>
            </a:r>
            <a:r>
              <a:rPr lang="en-US" sz="2800" b="1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dirty="0" smtClean="0"/>
              <a:t>C)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, Sinter-Resistant,    CMAS-Resistant, Low K, Low </a:t>
            </a:r>
            <a:r>
              <a:rPr lang="en-US" altLang="zh-CN" sz="2800" b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ρ</a:t>
            </a:r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, Durable TBC</a:t>
            </a:r>
          </a:p>
          <a:p>
            <a:r>
              <a:rPr lang="en-US" altLang="zh-CN" sz="28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Phase IIA, Starts 4-22-15, Emphasizes Further Conductivity Reduction, Precursor &amp; Processing Improvements, Scale-Up to Complex Geometries   </a:t>
            </a:r>
            <a:endParaRPr lang="en-US" altLang="zh-CN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6" name="Picture 5" descr="uconnblu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48" y="6001389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6248400"/>
            <a:ext cx="370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Proprietary and Confidential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6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Flash Apparatus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36" y="1448232"/>
            <a:ext cx="830487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Method Schematic</a:t>
            </a:r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31486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2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Method</a:t>
            </a:r>
            <a:b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59" t="4036" r="-17497" b="5591"/>
          <a:stretch/>
        </p:blipFill>
        <p:spPr bwMode="auto">
          <a:xfrm>
            <a:off x="169832" y="1371600"/>
            <a:ext cx="8770525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9887" y="6029980"/>
            <a:ext cx="837041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3" indent="0">
              <a:spcBef>
                <a:spcPct val="50000"/>
              </a:spcBef>
              <a:buFontTx/>
              <a:buNone/>
              <a:defRPr/>
            </a:pPr>
            <a:r>
              <a:rPr lang="en-US" sz="1400" baseline="0" dirty="0" smtClean="0">
                <a:latin typeface="+mj-lt"/>
                <a:cs typeface="Times New Roman" panose="02020603050405020304" pitchFamily="18" charset="0"/>
              </a:rPr>
              <a:t>[4] </a:t>
            </a:r>
            <a:r>
              <a:rPr lang="en-US" sz="1400" baseline="0" dirty="0" smtClean="0">
                <a:latin typeface="+mj-lt"/>
              </a:rPr>
              <a:t>Taylor </a:t>
            </a:r>
            <a:r>
              <a:rPr lang="en-US" sz="1400" baseline="0" dirty="0">
                <a:latin typeface="+mj-lt"/>
              </a:rPr>
              <a:t>RE. Thermal conductivity determinations of thermal barrier coatings. </a:t>
            </a:r>
            <a:r>
              <a:rPr lang="en-US" sz="1400" i="1" baseline="0" dirty="0">
                <a:latin typeface="+mj-lt"/>
              </a:rPr>
              <a:t>Materials Science and Engineering A</a:t>
            </a:r>
            <a:r>
              <a:rPr lang="en-US" sz="1400" baseline="0" dirty="0">
                <a:latin typeface="+mj-lt"/>
              </a:rPr>
              <a:t>245.1998: </a:t>
            </a:r>
            <a:r>
              <a:rPr lang="en-US" sz="1400" baseline="0" dirty="0" smtClean="0">
                <a:latin typeface="+mj-lt"/>
              </a:rPr>
              <a:t>160–167</a:t>
            </a:r>
            <a:endParaRPr lang="en-US" sz="14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63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32" y="76200"/>
            <a:ext cx="8229600" cy="792162"/>
          </a:xfrm>
        </p:spPr>
        <p:txBody>
          <a:bodyPr/>
          <a:lstStyle/>
          <a:p>
            <a:pPr marL="342900" indent="-342900"/>
            <a:r>
              <a:rPr lang="en-US" dirty="0">
                <a:solidFill>
                  <a:srgbClr val="C00000"/>
                </a:solidFill>
              </a:rPr>
              <a:t>Spray trials with diluted precursor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70106" y="894689"/>
            <a:ext cx="4136904" cy="5809663"/>
            <a:chOff x="5029200" y="894689"/>
            <a:chExt cx="4136904" cy="5809663"/>
          </a:xfrm>
        </p:grpSpPr>
        <p:grpSp>
          <p:nvGrpSpPr>
            <p:cNvPr id="15" name="Group 14"/>
            <p:cNvGrpSpPr/>
            <p:nvPr/>
          </p:nvGrpSpPr>
          <p:grpSpPr>
            <a:xfrm>
              <a:off x="5029200" y="894689"/>
              <a:ext cx="4122107" cy="1595229"/>
              <a:chOff x="152400" y="2514601"/>
              <a:chExt cx="3664095" cy="1595229"/>
            </a:xfrm>
          </p:grpSpPr>
          <p:pic>
            <p:nvPicPr>
              <p:cNvPr id="5" name="Picture 2" descr="D:\OneDrive\Uconn Acads\Research\SEM images\2015-04-02 SEM of SPPS YAG with dilution\15% Dil\A5_e.tif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482"/>
              <a:stretch/>
            </p:blipFill>
            <p:spPr bwMode="auto">
              <a:xfrm>
                <a:off x="152400" y="2514601"/>
                <a:ext cx="3657600" cy="159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248829" y="3524912"/>
                <a:ext cx="15676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</a:rPr>
                  <a:t>15%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Dilution,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SD: 1.375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’’</a:t>
                </a:r>
              </a:p>
              <a:p>
                <a:r>
                  <a:rPr lang="en-US" sz="1200" b="1" dirty="0">
                    <a:solidFill>
                      <a:srgbClr val="C00000"/>
                    </a:solidFill>
                  </a:rPr>
                  <a:t>HV: 374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54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029200" y="3740307"/>
              <a:ext cx="4122107" cy="1670364"/>
              <a:chOff x="6096000" y="592306"/>
              <a:chExt cx="4580119" cy="1670364"/>
            </a:xfrm>
          </p:grpSpPr>
          <p:pic>
            <p:nvPicPr>
              <p:cNvPr id="8" name="Picture 2" descr="D:\OneDrive\Uconn Acads\Research\SEM images\2015-04-02 SEM of SPPS YAG with dilution\30% Dil\C4_e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32"/>
              <a:stretch/>
            </p:blipFill>
            <p:spPr bwMode="auto">
              <a:xfrm>
                <a:off x="6096000" y="592306"/>
                <a:ext cx="4572000" cy="1670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itle 1"/>
              <p:cNvSpPr txBox="1">
                <a:spLocks/>
              </p:cNvSpPr>
              <p:nvPr/>
            </p:nvSpPr>
            <p:spPr>
              <a:xfrm>
                <a:off x="8881186" y="1652599"/>
                <a:ext cx="1794933" cy="3780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200" b="1" dirty="0" smtClean="0">
                    <a:solidFill>
                      <a:srgbClr val="C00000"/>
                    </a:solidFill>
                  </a:rPr>
                  <a:t>30% Dilution, SD: 1.5’’</a:t>
                </a:r>
              </a:p>
              <a:p>
                <a:pPr algn="l"/>
                <a:r>
                  <a:rPr lang="en-US" sz="1200" b="1" dirty="0">
                    <a:solidFill>
                      <a:srgbClr val="C00000"/>
                    </a:solidFill>
                  </a:rPr>
                  <a:t>HV: 229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25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029200" y="5443002"/>
              <a:ext cx="4133944" cy="1261350"/>
              <a:chOff x="4217733" y="3314700"/>
              <a:chExt cx="4598893" cy="1261350"/>
            </a:xfrm>
          </p:grpSpPr>
          <p:pic>
            <p:nvPicPr>
              <p:cNvPr id="11" name="Picture 2" descr="D:\OneDrive\Uconn Acads\Research\SEM images\2015-04-02 SEM of SPPS YAG with dilution\50% Dil NOTE X=A, A=B, B=C\B4_e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556"/>
              <a:stretch/>
            </p:blipFill>
            <p:spPr bwMode="auto">
              <a:xfrm>
                <a:off x="4217733" y="3314700"/>
                <a:ext cx="4577596" cy="1261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027625" y="3952361"/>
                <a:ext cx="1789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C00000"/>
                    </a:solidFill>
                  </a:rPr>
                  <a:t>50%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Dilution, 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SD: 1.5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’’</a:t>
                </a:r>
              </a:p>
              <a:p>
                <a:r>
                  <a:rPr lang="en-US" sz="1200" b="1" dirty="0">
                    <a:solidFill>
                      <a:srgbClr val="C00000"/>
                    </a:solidFill>
                  </a:rPr>
                  <a:t>HV: 250 ± 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25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029201" y="2527341"/>
              <a:ext cx="4136903" cy="1156786"/>
              <a:chOff x="4953459" y="5074632"/>
              <a:chExt cx="3805877" cy="1156786"/>
            </a:xfrm>
          </p:grpSpPr>
          <p:pic>
            <p:nvPicPr>
              <p:cNvPr id="13" name="Picture 2" descr="D:\OneDrive\Uconn Acads\Research\SEM images\2015-04-08 SEM of SPPS YAG on Solar spare parts\Images\a1_e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03"/>
              <a:stretch/>
            </p:blipFill>
            <p:spPr bwMode="auto">
              <a:xfrm>
                <a:off x="4953459" y="5074632"/>
                <a:ext cx="3785543" cy="1156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7150344" y="5653025"/>
                <a:ext cx="160899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C00000"/>
                    </a:solidFill>
                  </a:rPr>
                  <a:t>25% dilution, SD: 1.375’’</a:t>
                </a:r>
              </a:p>
              <a:p>
                <a:r>
                  <a:rPr lang="en-US" sz="1200" b="1" dirty="0" smtClean="0">
                    <a:solidFill>
                      <a:srgbClr val="C00000"/>
                    </a:solidFill>
                  </a:rPr>
                  <a:t>HV: 243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C00000"/>
                    </a:solidFill>
                  </a:rPr>
                  <a:t>± 48</a:t>
                </a:r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42169" y="5451504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 values show an improvement with higher dilution levels with overall reduction in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Repeatable microstructures and hardness were produced with all the precursors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1066800"/>
            <a:ext cx="228600" cy="6418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705147"/>
              </p:ext>
            </p:extLst>
          </p:nvPr>
        </p:nvGraphicFramePr>
        <p:xfrm>
          <a:off x="228600" y="841082"/>
          <a:ext cx="4267200" cy="2470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830724"/>
              </p:ext>
            </p:extLst>
          </p:nvPr>
        </p:nvGraphicFramePr>
        <p:xfrm>
          <a:off x="232669" y="3429656"/>
          <a:ext cx="4267200" cy="1997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862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6" name="Rectangle 15"/>
          <p:cNvSpPr>
            <a:spLocks noChangeArrowheads="1"/>
          </p:cNvSpPr>
          <p:nvPr/>
        </p:nvSpPr>
        <p:spPr bwMode="auto">
          <a:xfrm>
            <a:off x="481882" y="304800"/>
            <a:ext cx="8256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333CC"/>
                </a:solidFill>
              </a:rPr>
              <a:t>SPPS YAG </a:t>
            </a:r>
            <a:r>
              <a:rPr lang="en-US" altLang="zh-CN" sz="2800" b="1" dirty="0" smtClean="0">
                <a:solidFill>
                  <a:srgbClr val="3333CC"/>
                </a:solidFill>
              </a:rPr>
              <a:t>TBCs: </a:t>
            </a:r>
            <a:r>
              <a:rPr lang="en-US" altLang="zh-CN" sz="2800" b="1" dirty="0">
                <a:solidFill>
                  <a:srgbClr val="3333CC"/>
                </a:solidFill>
              </a:rPr>
              <a:t>Effect of Precursor Concentration</a:t>
            </a:r>
          </a:p>
        </p:txBody>
      </p:sp>
      <p:pic>
        <p:nvPicPr>
          <p:cNvPr id="65558" name="Picture 22" descr="SPPS_YAG_1375_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76500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9" name="Picture 23" descr="SPPS_YAG_10H2O_1375_7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0"/>
            <a:ext cx="2476500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0" name="Picture 24" descr="SPPS_YAG_20H2O_1375_4"/>
          <p:cNvPicPr>
            <a:picLocks noChangeAspect="1" noChangeArrowheads="1"/>
          </p:cNvPicPr>
          <p:nvPr/>
        </p:nvPicPr>
        <p:blipFill>
          <a:blip r:embed="rId4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2476500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457200" y="5105400"/>
            <a:ext cx="2590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charset="0"/>
                <a:ea typeface="宋体" charset="0"/>
                <a:cs typeface="宋体" charset="0"/>
              </a:rPr>
              <a:t>SPPS YAG 5 wt% urea, 1.375”, on SS.</a:t>
            </a:r>
          </a:p>
        </p:txBody>
      </p:sp>
      <p:sp>
        <p:nvSpPr>
          <p:cNvPr id="65562" name="Text Box 26"/>
          <p:cNvSpPr txBox="1">
            <a:spLocks noChangeArrowheads="1"/>
          </p:cNvSpPr>
          <p:nvPr/>
        </p:nvSpPr>
        <p:spPr bwMode="auto">
          <a:xfrm>
            <a:off x="3200400" y="5105400"/>
            <a:ext cx="2590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charset="0"/>
                <a:ea typeface="宋体" charset="0"/>
                <a:cs typeface="宋体" charset="0"/>
              </a:rPr>
              <a:t>SPPS YAG 5 wt% urea, 10% H2O dilution, 1.375”, on SS. </a:t>
            </a:r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auto">
          <a:xfrm>
            <a:off x="6096000" y="5105400"/>
            <a:ext cx="2590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charset="0"/>
                <a:ea typeface="宋体" charset="0"/>
                <a:cs typeface="宋体" charset="0"/>
              </a:rPr>
              <a:t>SPPS YAG 5 wt% urea, 20% H2O dilution, 1.375”, on SS.</a:t>
            </a:r>
          </a:p>
        </p:txBody>
      </p:sp>
      <p:pic>
        <p:nvPicPr>
          <p:cNvPr id="6556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26416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9" name="Picture 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26416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70" name="Picture 3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64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uconnblu-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iFundalogoTAGFina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70575"/>
            <a:ext cx="13716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791200"/>
            <a:ext cx="6506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</a:rPr>
              <a:t>Increased Precursor Dilution Produces Denser Harder TBC</a:t>
            </a:r>
            <a:r>
              <a:rPr lang="en-US" sz="2000" b="1" dirty="0" smtClean="0">
                <a:solidFill>
                  <a:srgbClr val="0000FF"/>
                </a:solidFill>
              </a:rPr>
              <a:t>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/>
        </p:nvSpPr>
        <p:spPr bwMode="auto">
          <a:xfrm>
            <a:off x="685800" y="455613"/>
            <a:ext cx="77724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baseline="0" dirty="0">
                <a:solidFill>
                  <a:srgbClr val="3333CC"/>
                </a:solidFill>
              </a:rPr>
              <a:t>Solution Precursor Plasma Spray: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 baseline="0" dirty="0">
                <a:solidFill>
                  <a:srgbClr val="3333CC"/>
                </a:solidFill>
              </a:rPr>
              <a:t>Unique Microstructural Features</a:t>
            </a:r>
          </a:p>
        </p:txBody>
      </p:sp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3429000" y="3744913"/>
            <a:ext cx="2209800" cy="1131887"/>
            <a:chOff x="3429000" y="3744422"/>
            <a:chExt cx="2209800" cy="1132378"/>
          </a:xfrm>
        </p:grpSpPr>
        <p:sp>
          <p:nvSpPr>
            <p:cNvPr id="40" name="Rectangle 14"/>
            <p:cNvSpPr>
              <a:spLocks noChangeArrowheads="1"/>
            </p:cNvSpPr>
            <p:nvPr/>
          </p:nvSpPr>
          <p:spPr bwMode="auto">
            <a:xfrm flipV="1">
              <a:off x="4414838" y="3744422"/>
              <a:ext cx="80962" cy="141348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solidFill>
                  <a:schemeClr val="bg2"/>
                </a:solidFill>
              </a:endParaRPr>
            </a:p>
          </p:txBody>
        </p:sp>
        <p:grpSp>
          <p:nvGrpSpPr>
            <p:cNvPr id="20503" name="Group 52"/>
            <p:cNvGrpSpPr>
              <a:grpSpLocks/>
            </p:cNvGrpSpPr>
            <p:nvPr/>
          </p:nvGrpSpPr>
          <p:grpSpPr bwMode="auto">
            <a:xfrm>
              <a:off x="3429000" y="3763962"/>
              <a:ext cx="2209800" cy="1112838"/>
              <a:chOff x="1374753" y="2638101"/>
              <a:chExt cx="5800642" cy="2086299"/>
            </a:xfrm>
          </p:grpSpPr>
          <p:grpSp>
            <p:nvGrpSpPr>
              <p:cNvPr id="20504" name="Group 50"/>
              <p:cNvGrpSpPr>
                <a:grpSpLocks/>
              </p:cNvGrpSpPr>
              <p:nvPr/>
            </p:nvGrpSpPr>
            <p:grpSpPr bwMode="auto">
              <a:xfrm>
                <a:off x="1374753" y="2790501"/>
                <a:ext cx="5505361" cy="1334781"/>
                <a:chOff x="1374753" y="2790501"/>
                <a:chExt cx="5505361" cy="1334781"/>
              </a:xfrm>
            </p:grpSpPr>
            <p:grpSp>
              <p:nvGrpSpPr>
                <p:cNvPr id="20508" name="Group 49"/>
                <p:cNvGrpSpPr>
                  <a:grpSpLocks/>
                </p:cNvGrpSpPr>
                <p:nvPr/>
              </p:nvGrpSpPr>
              <p:grpSpPr bwMode="auto">
                <a:xfrm>
                  <a:off x="3671782" y="2790501"/>
                  <a:ext cx="3208332" cy="1334781"/>
                  <a:chOff x="3671782" y="2790501"/>
                  <a:chExt cx="3208332" cy="1334781"/>
                </a:xfrm>
              </p:grpSpPr>
              <p:sp>
                <p:nvSpPr>
                  <p:cNvPr id="8" name="Freeform 3" descr="Large confetti"/>
                  <p:cNvSpPr>
                    <a:spLocks/>
                  </p:cNvSpPr>
                  <p:nvPr/>
                </p:nvSpPr>
                <p:spPr bwMode="auto">
                  <a:xfrm rot="21395518">
                    <a:off x="3670842" y="3092749"/>
                    <a:ext cx="3208689" cy="1033182"/>
                  </a:xfrm>
                  <a:custGeom>
                    <a:avLst/>
                    <a:gdLst>
                      <a:gd name="T0" fmla="*/ 2147483647 w 3694"/>
                      <a:gd name="T1" fmla="*/ 2147483647 h 984"/>
                      <a:gd name="T2" fmla="*/ 2147483647 w 3694"/>
                      <a:gd name="T3" fmla="*/ 2147483647 h 984"/>
                      <a:gd name="T4" fmla="*/ 2147483647 w 3694"/>
                      <a:gd name="T5" fmla="*/ 2147483647 h 984"/>
                      <a:gd name="T6" fmla="*/ 2147483647 w 3694"/>
                      <a:gd name="T7" fmla="*/ 2147483647 h 984"/>
                      <a:gd name="T8" fmla="*/ 2147483647 w 3694"/>
                      <a:gd name="T9" fmla="*/ 2147483647 h 984"/>
                      <a:gd name="T10" fmla="*/ 2147483647 w 3694"/>
                      <a:gd name="T11" fmla="*/ 2147483647 h 984"/>
                      <a:gd name="T12" fmla="*/ 2147483647 w 3694"/>
                      <a:gd name="T13" fmla="*/ 2147483647 h 984"/>
                      <a:gd name="T14" fmla="*/ 2147483647 w 3694"/>
                      <a:gd name="T15" fmla="*/ 2147483647 h 984"/>
                      <a:gd name="T16" fmla="*/ 2147483647 w 3694"/>
                      <a:gd name="T17" fmla="*/ 2147483647 h 984"/>
                      <a:gd name="T18" fmla="*/ 2147483647 w 3694"/>
                      <a:gd name="T19" fmla="*/ 2147483647 h 984"/>
                      <a:gd name="T20" fmla="*/ 2147483647 w 3694"/>
                      <a:gd name="T21" fmla="*/ 2147483647 h 984"/>
                      <a:gd name="T22" fmla="*/ 2147483647 w 3694"/>
                      <a:gd name="T23" fmla="*/ 2147483647 h 984"/>
                      <a:gd name="T24" fmla="*/ 0 w 3694"/>
                      <a:gd name="T25" fmla="*/ 2147483647 h 984"/>
                      <a:gd name="T26" fmla="*/ 2147483647 w 3694"/>
                      <a:gd name="T27" fmla="*/ 2147483647 h 984"/>
                      <a:gd name="T28" fmla="*/ 2147483647 w 3694"/>
                      <a:gd name="T29" fmla="*/ 2147483647 h 984"/>
                      <a:gd name="T30" fmla="*/ 2147483647 w 3694"/>
                      <a:gd name="T31" fmla="*/ 2147483647 h 984"/>
                      <a:gd name="T32" fmla="*/ 2147483647 w 3694"/>
                      <a:gd name="T33" fmla="*/ 2147483647 h 984"/>
                      <a:gd name="T34" fmla="*/ 2147483647 w 3694"/>
                      <a:gd name="T35" fmla="*/ 2147483647 h 984"/>
                      <a:gd name="T36" fmla="*/ 2147483647 w 3694"/>
                      <a:gd name="T37" fmla="*/ 2147483647 h 984"/>
                      <a:gd name="T38" fmla="*/ 2147483647 w 3694"/>
                      <a:gd name="T39" fmla="*/ 2147483647 h 984"/>
                      <a:gd name="T40" fmla="*/ 2147483647 w 3694"/>
                      <a:gd name="T41" fmla="*/ 2147483647 h 98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3694"/>
                      <a:gd name="T64" fmla="*/ 0 h 984"/>
                      <a:gd name="T65" fmla="*/ 3694 w 3694"/>
                      <a:gd name="T66" fmla="*/ 984 h 98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3694" h="984">
                        <a:moveTo>
                          <a:pt x="520" y="21"/>
                        </a:moveTo>
                        <a:cubicBezTo>
                          <a:pt x="548" y="44"/>
                          <a:pt x="588" y="122"/>
                          <a:pt x="632" y="165"/>
                        </a:cubicBezTo>
                        <a:cubicBezTo>
                          <a:pt x="671" y="190"/>
                          <a:pt x="679" y="257"/>
                          <a:pt x="816" y="285"/>
                        </a:cubicBezTo>
                        <a:cubicBezTo>
                          <a:pt x="1034" y="357"/>
                          <a:pt x="1891" y="410"/>
                          <a:pt x="2170" y="415"/>
                        </a:cubicBezTo>
                        <a:cubicBezTo>
                          <a:pt x="2646" y="434"/>
                          <a:pt x="3425" y="402"/>
                          <a:pt x="3679" y="497"/>
                        </a:cubicBezTo>
                        <a:lnTo>
                          <a:pt x="3694" y="984"/>
                        </a:lnTo>
                        <a:cubicBezTo>
                          <a:pt x="3605" y="961"/>
                          <a:pt x="3309" y="958"/>
                          <a:pt x="3216" y="965"/>
                        </a:cubicBezTo>
                        <a:cubicBezTo>
                          <a:pt x="3008" y="962"/>
                          <a:pt x="2709" y="963"/>
                          <a:pt x="2445" y="955"/>
                        </a:cubicBezTo>
                        <a:cubicBezTo>
                          <a:pt x="2160" y="936"/>
                          <a:pt x="2002" y="929"/>
                          <a:pt x="1723" y="906"/>
                        </a:cubicBezTo>
                        <a:cubicBezTo>
                          <a:pt x="1555" y="864"/>
                          <a:pt x="1275" y="860"/>
                          <a:pt x="1119" y="857"/>
                        </a:cubicBezTo>
                        <a:cubicBezTo>
                          <a:pt x="990" y="849"/>
                          <a:pt x="665" y="825"/>
                          <a:pt x="553" y="809"/>
                        </a:cubicBezTo>
                        <a:cubicBezTo>
                          <a:pt x="462" y="796"/>
                          <a:pt x="146" y="734"/>
                          <a:pt x="64" y="717"/>
                        </a:cubicBezTo>
                        <a:cubicBezTo>
                          <a:pt x="32" y="706"/>
                          <a:pt x="23" y="684"/>
                          <a:pt x="0" y="661"/>
                        </a:cubicBezTo>
                        <a:cubicBezTo>
                          <a:pt x="2" y="647"/>
                          <a:pt x="4" y="634"/>
                          <a:pt x="8" y="621"/>
                        </a:cubicBezTo>
                        <a:cubicBezTo>
                          <a:pt x="12" y="604"/>
                          <a:pt x="24" y="573"/>
                          <a:pt x="24" y="573"/>
                        </a:cubicBezTo>
                        <a:cubicBezTo>
                          <a:pt x="35" y="484"/>
                          <a:pt x="27" y="521"/>
                          <a:pt x="80" y="469"/>
                        </a:cubicBezTo>
                        <a:cubicBezTo>
                          <a:pt x="108" y="433"/>
                          <a:pt x="165" y="381"/>
                          <a:pt x="192" y="357"/>
                        </a:cubicBezTo>
                        <a:cubicBezTo>
                          <a:pt x="223" y="330"/>
                          <a:pt x="227" y="346"/>
                          <a:pt x="264" y="309"/>
                        </a:cubicBezTo>
                        <a:cubicBezTo>
                          <a:pt x="293" y="277"/>
                          <a:pt x="383" y="180"/>
                          <a:pt x="416" y="133"/>
                        </a:cubicBezTo>
                        <a:cubicBezTo>
                          <a:pt x="425" y="87"/>
                          <a:pt x="433" y="30"/>
                          <a:pt x="472" y="5"/>
                        </a:cubicBezTo>
                        <a:cubicBezTo>
                          <a:pt x="495" y="0"/>
                          <a:pt x="500" y="4"/>
                          <a:pt x="520" y="21"/>
                        </a:cubicBezTo>
                        <a:close/>
                      </a:path>
                    </a:pathLst>
                  </a:custGeom>
                  <a:pattFill prst="lgConfetti">
                    <a:fgClr>
                      <a:schemeClr val="bg2">
                        <a:lumMod val="75000"/>
                        <a:lumOff val="25000"/>
                      </a:schemeClr>
                    </a:fgClr>
                    <a:bgClr>
                      <a:srgbClr val="FFFFFF"/>
                    </a:bgClr>
                  </a:pattFill>
                  <a:ln>
                    <a:noFill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chemeClr val="bg2"/>
                      </a:solidFill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518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3744913" y="2790501"/>
                    <a:ext cx="622300" cy="484981"/>
                    <a:chOff x="3744913" y="2790501"/>
                    <a:chExt cx="622300" cy="484981"/>
                  </a:xfrm>
                </p:grpSpPr>
                <p:sp>
                  <p:nvSpPr>
                    <p:cNvPr id="26" name="Rectangle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745850" y="2789047"/>
                      <a:ext cx="620901" cy="30370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50000">
                          <a:schemeClr val="bg2">
                            <a:lumMod val="50000"/>
                            <a:lumOff val="50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latin typeface="Times New Roman" charset="0"/>
                        <a:cs typeface="+mn-cs"/>
                      </a:endParaRPr>
                    </a:p>
                  </p:txBody>
                </p:sp>
                <p:sp>
                  <p:nvSpPr>
                    <p:cNvPr id="27" name="Freeform 3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745850" y="3092749"/>
                      <a:ext cx="620901" cy="18162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96" y="96"/>
                        </a:cxn>
                        <a:cxn ang="0">
                          <a:pos x="144" y="144"/>
                        </a:cxn>
                        <a:cxn ang="0">
                          <a:pos x="192" y="144"/>
                        </a:cxn>
                        <a:cxn ang="0">
                          <a:pos x="33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36" h="144">
                          <a:moveTo>
                            <a:pt x="0" y="0"/>
                          </a:moveTo>
                          <a:lnTo>
                            <a:pt x="96" y="96"/>
                          </a:lnTo>
                          <a:lnTo>
                            <a:pt x="144" y="144"/>
                          </a:lnTo>
                          <a:lnTo>
                            <a:pt x="192" y="144"/>
                          </a:lnTo>
                          <a:lnTo>
                            <a:pt x="33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50000">
                          <a:schemeClr val="bg2">
                            <a:lumMod val="50000"/>
                            <a:lumOff val="50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0" scaled="1"/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20509" name="Group 43"/>
                <p:cNvGrpSpPr>
                  <a:grpSpLocks/>
                </p:cNvGrpSpPr>
                <p:nvPr/>
              </p:nvGrpSpPr>
              <p:grpSpPr bwMode="auto">
                <a:xfrm>
                  <a:off x="1374753" y="3395663"/>
                  <a:ext cx="5037160" cy="719137"/>
                  <a:chOff x="1374753" y="3319463"/>
                  <a:chExt cx="5037160" cy="719137"/>
                </a:xfrm>
              </p:grpSpPr>
              <p:grpSp>
                <p:nvGrpSpPr>
                  <p:cNvPr id="2051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1374753" y="3319463"/>
                    <a:ext cx="2214585" cy="719137"/>
                    <a:chOff x="1374753" y="4741863"/>
                    <a:chExt cx="2214585" cy="719137"/>
                  </a:xfrm>
                </p:grpSpPr>
                <p:sp>
                  <p:nvSpPr>
                    <p:cNvPr id="20515" name="Freeform 3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16150" y="4741863"/>
                      <a:ext cx="1373188" cy="719137"/>
                    </a:xfrm>
                    <a:custGeom>
                      <a:avLst/>
                      <a:gdLst>
                        <a:gd name="T0" fmla="*/ 0 w 677"/>
                        <a:gd name="T1" fmla="*/ 0 h 355"/>
                        <a:gd name="T2" fmla="*/ 2147483647 w 677"/>
                        <a:gd name="T3" fmla="*/ 0 h 355"/>
                        <a:gd name="T4" fmla="*/ 2147483647 w 677"/>
                        <a:gd name="T5" fmla="*/ 2147483647 h 355"/>
                        <a:gd name="T6" fmla="*/ 2147483647 w 677"/>
                        <a:gd name="T7" fmla="*/ 2147483647 h 355"/>
                        <a:gd name="T8" fmla="*/ 2147483647 w 677"/>
                        <a:gd name="T9" fmla="*/ 2147483647 h 355"/>
                        <a:gd name="T10" fmla="*/ 0 w 677"/>
                        <a:gd name="T11" fmla="*/ 2147483647 h 355"/>
                        <a:gd name="T12" fmla="*/ 0 w 677"/>
                        <a:gd name="T13" fmla="*/ 0 h 35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677"/>
                        <a:gd name="T22" fmla="*/ 0 h 355"/>
                        <a:gd name="T23" fmla="*/ 677 w 677"/>
                        <a:gd name="T24" fmla="*/ 355 h 35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677" h="355">
                          <a:moveTo>
                            <a:pt x="0" y="0"/>
                          </a:moveTo>
                          <a:lnTo>
                            <a:pt x="450" y="0"/>
                          </a:lnTo>
                          <a:lnTo>
                            <a:pt x="677" y="86"/>
                          </a:lnTo>
                          <a:lnTo>
                            <a:pt x="677" y="278"/>
                          </a:lnTo>
                          <a:lnTo>
                            <a:pt x="460" y="355"/>
                          </a:lnTo>
                          <a:lnTo>
                            <a:pt x="0" y="3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765E47"/>
                        </a:gs>
                        <a:gs pos="50000">
                          <a:srgbClr val="FFCC99"/>
                        </a:gs>
                        <a:gs pos="100000">
                          <a:srgbClr val="765E47"/>
                        </a:gs>
                      </a:gsLst>
                      <a:lin ang="5400000" scaled="1"/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Rectangle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374753" y="4864728"/>
                      <a:ext cx="845929" cy="491281"/>
                    </a:xfrm>
                    <a:prstGeom prst="rect">
                      <a:avLst/>
                    </a:prstGeom>
                    <a:gradFill flip="none" rotWithShape="1">
                      <a:gsLst>
                        <a:gs pos="51300">
                          <a:schemeClr val="tx1">
                            <a:lumMod val="50000"/>
                          </a:schemeClr>
                        </a:gs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16200000" scaled="1"/>
                      <a:tileRect/>
                    </a:gradFill>
                    <a:ln w="63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latin typeface="Times New Roman" charset="0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1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584575" y="3381374"/>
                    <a:ext cx="2827338" cy="614363"/>
                    <a:chOff x="3584575" y="4803775"/>
                    <a:chExt cx="2827338" cy="614363"/>
                  </a:xfrm>
                </p:grpSpPr>
                <p:sp>
                  <p:nvSpPr>
                    <p:cNvPr id="23" name="Freeform 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83331" y="4808156"/>
                      <a:ext cx="2829483" cy="610381"/>
                    </a:xfrm>
                    <a:custGeom>
                      <a:avLst/>
                      <a:gdLst>
                        <a:gd name="T0" fmla="*/ 2147483647 w 677"/>
                        <a:gd name="T1" fmla="*/ 2147483647 h 304"/>
                        <a:gd name="T2" fmla="*/ 0 w 677"/>
                        <a:gd name="T3" fmla="*/ 2147483647 h 304"/>
                        <a:gd name="T4" fmla="*/ 2147483647 w 677"/>
                        <a:gd name="T5" fmla="*/ 2147483647 h 304"/>
                        <a:gd name="T6" fmla="*/ 2147483647 w 677"/>
                        <a:gd name="T7" fmla="*/ 2147483647 h 3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77"/>
                        <a:gd name="T13" fmla="*/ 0 h 304"/>
                        <a:gd name="T14" fmla="*/ 677 w 677"/>
                        <a:gd name="T15" fmla="*/ 304 h 3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77" h="304">
                          <a:moveTo>
                            <a:pt x="3" y="57"/>
                          </a:moveTo>
                          <a:cubicBezTo>
                            <a:pt x="1" y="153"/>
                            <a:pt x="0" y="249"/>
                            <a:pt x="0" y="249"/>
                          </a:cubicBezTo>
                          <a:cubicBezTo>
                            <a:pt x="128" y="304"/>
                            <a:pt x="617" y="196"/>
                            <a:pt x="677" y="163"/>
                          </a:cubicBezTo>
                          <a:cubicBezTo>
                            <a:pt x="624" y="131"/>
                            <a:pt x="149" y="0"/>
                            <a:pt x="3" y="57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100000">
                          <a:srgbClr val="C00000"/>
                        </a:gs>
                        <a:gs pos="30000">
                          <a:schemeClr val="accent1">
                            <a:lumMod val="75000"/>
                          </a:schemeClr>
                        </a:gs>
                        <a:gs pos="12000">
                          <a:schemeClr val="tx2">
                            <a:lumMod val="50000"/>
                          </a:schemeClr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77000">
                          <a:srgbClr val="FF0000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" name="Freeform 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87499" y="4915345"/>
                      <a:ext cx="1783532" cy="381115"/>
                    </a:xfrm>
                    <a:custGeom>
                      <a:avLst/>
                      <a:gdLst>
                        <a:gd name="T0" fmla="*/ 2147483647 w 677"/>
                        <a:gd name="T1" fmla="*/ 2147483647 h 304"/>
                        <a:gd name="T2" fmla="*/ 0 w 677"/>
                        <a:gd name="T3" fmla="*/ 2147483647 h 304"/>
                        <a:gd name="T4" fmla="*/ 2147483647 w 677"/>
                        <a:gd name="T5" fmla="*/ 2147483647 h 304"/>
                        <a:gd name="T6" fmla="*/ 2147483647 w 677"/>
                        <a:gd name="T7" fmla="*/ 2147483647 h 3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77"/>
                        <a:gd name="T13" fmla="*/ 0 h 304"/>
                        <a:gd name="T14" fmla="*/ 677 w 677"/>
                        <a:gd name="T15" fmla="*/ 304 h 3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77" h="304">
                          <a:moveTo>
                            <a:pt x="3" y="57"/>
                          </a:moveTo>
                          <a:cubicBezTo>
                            <a:pt x="1" y="153"/>
                            <a:pt x="0" y="249"/>
                            <a:pt x="0" y="249"/>
                          </a:cubicBezTo>
                          <a:cubicBezTo>
                            <a:pt x="128" y="304"/>
                            <a:pt x="617" y="196"/>
                            <a:pt x="677" y="163"/>
                          </a:cubicBezTo>
                          <a:cubicBezTo>
                            <a:pt x="624" y="131"/>
                            <a:pt x="149" y="0"/>
                            <a:pt x="3" y="57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20000">
                          <a:schemeClr val="tx2">
                            <a:lumMod val="50000"/>
                          </a:schemeClr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50000"/>
                          </a:schemeClr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Freeform 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83331" y="4989783"/>
                      <a:ext cx="916769" cy="238197"/>
                    </a:xfrm>
                    <a:custGeom>
                      <a:avLst/>
                      <a:gdLst>
                        <a:gd name="T0" fmla="*/ 2147483647 w 677"/>
                        <a:gd name="T1" fmla="*/ 2147483647 h 304"/>
                        <a:gd name="T2" fmla="*/ 0 w 677"/>
                        <a:gd name="T3" fmla="*/ 2147483647 h 304"/>
                        <a:gd name="T4" fmla="*/ 2147483647 w 677"/>
                        <a:gd name="T5" fmla="*/ 2147483647 h 304"/>
                        <a:gd name="T6" fmla="*/ 2147483647 w 677"/>
                        <a:gd name="T7" fmla="*/ 2147483647 h 3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77"/>
                        <a:gd name="T13" fmla="*/ 0 h 304"/>
                        <a:gd name="T14" fmla="*/ 677 w 677"/>
                        <a:gd name="T15" fmla="*/ 304 h 3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77" h="304">
                          <a:moveTo>
                            <a:pt x="3" y="57"/>
                          </a:moveTo>
                          <a:cubicBezTo>
                            <a:pt x="1" y="153"/>
                            <a:pt x="0" y="249"/>
                            <a:pt x="0" y="249"/>
                          </a:cubicBezTo>
                          <a:cubicBezTo>
                            <a:pt x="128" y="304"/>
                            <a:pt x="617" y="196"/>
                            <a:pt x="677" y="163"/>
                          </a:cubicBezTo>
                          <a:cubicBezTo>
                            <a:pt x="624" y="131"/>
                            <a:pt x="149" y="0"/>
                            <a:pt x="3" y="57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14000">
                          <a:srgbClr val="C2C235"/>
                        </a:gs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50000"/>
                            <a:alpha val="80000"/>
                          </a:schemeClr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2000">
                        <a:solidFill>
                          <a:schemeClr val="bg2"/>
                        </a:solidFill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0505" name="Group 51"/>
              <p:cNvGrpSpPr>
                <a:grpSpLocks/>
              </p:cNvGrpSpPr>
              <p:nvPr/>
            </p:nvGrpSpPr>
            <p:grpSpPr bwMode="auto">
              <a:xfrm>
                <a:off x="6795830" y="2638101"/>
                <a:ext cx="379565" cy="2086299"/>
                <a:chOff x="6872361" y="2638101"/>
                <a:chExt cx="379565" cy="2086299"/>
              </a:xfrm>
            </p:grpSpPr>
            <p:sp>
              <p:nvSpPr>
                <p:cNvPr id="9" name="Freeform 4" descr="Dashed vertical"/>
                <p:cNvSpPr>
                  <a:spLocks/>
                </p:cNvSpPr>
                <p:nvPr/>
              </p:nvSpPr>
              <p:spPr bwMode="auto">
                <a:xfrm>
                  <a:off x="6872718" y="2637197"/>
                  <a:ext cx="208357" cy="2087203"/>
                </a:xfrm>
                <a:custGeom>
                  <a:avLst/>
                  <a:gdLst>
                    <a:gd name="T0" fmla="*/ 2147483647 w 224"/>
                    <a:gd name="T1" fmla="*/ 2147483647 h 1624"/>
                    <a:gd name="T2" fmla="*/ 2147483647 w 224"/>
                    <a:gd name="T3" fmla="*/ 2147483647 h 1624"/>
                    <a:gd name="T4" fmla="*/ 2147483647 w 224"/>
                    <a:gd name="T5" fmla="*/ 2147483647 h 1624"/>
                    <a:gd name="T6" fmla="*/ 2147483647 w 224"/>
                    <a:gd name="T7" fmla="*/ 2147483647 h 1624"/>
                    <a:gd name="T8" fmla="*/ 2147483647 w 224"/>
                    <a:gd name="T9" fmla="*/ 2147483647 h 1624"/>
                    <a:gd name="T10" fmla="*/ 2147483647 w 224"/>
                    <a:gd name="T11" fmla="*/ 2147483647 h 1624"/>
                    <a:gd name="T12" fmla="*/ 2147483647 w 224"/>
                    <a:gd name="T13" fmla="*/ 2147483647 h 1624"/>
                    <a:gd name="T14" fmla="*/ 2147483647 w 224"/>
                    <a:gd name="T15" fmla="*/ 2147483647 h 16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24"/>
                    <a:gd name="T25" fmla="*/ 0 h 1624"/>
                    <a:gd name="T26" fmla="*/ 224 w 224"/>
                    <a:gd name="T27" fmla="*/ 1624 h 16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24" h="1624">
                      <a:moveTo>
                        <a:pt x="152" y="288"/>
                      </a:moveTo>
                      <a:cubicBezTo>
                        <a:pt x="128" y="320"/>
                        <a:pt x="80" y="344"/>
                        <a:pt x="56" y="384"/>
                      </a:cubicBezTo>
                      <a:cubicBezTo>
                        <a:pt x="32" y="424"/>
                        <a:pt x="16" y="408"/>
                        <a:pt x="8" y="528"/>
                      </a:cubicBezTo>
                      <a:cubicBezTo>
                        <a:pt x="0" y="648"/>
                        <a:pt x="0" y="976"/>
                        <a:pt x="8" y="1104"/>
                      </a:cubicBezTo>
                      <a:cubicBezTo>
                        <a:pt x="16" y="1232"/>
                        <a:pt x="24" y="1240"/>
                        <a:pt x="56" y="1296"/>
                      </a:cubicBezTo>
                      <a:cubicBezTo>
                        <a:pt x="88" y="1352"/>
                        <a:pt x="176" y="1624"/>
                        <a:pt x="200" y="1440"/>
                      </a:cubicBezTo>
                      <a:cubicBezTo>
                        <a:pt x="224" y="1256"/>
                        <a:pt x="208" y="384"/>
                        <a:pt x="200" y="192"/>
                      </a:cubicBezTo>
                      <a:cubicBezTo>
                        <a:pt x="192" y="0"/>
                        <a:pt x="176" y="256"/>
                        <a:pt x="152" y="288"/>
                      </a:cubicBezTo>
                      <a:close/>
                    </a:path>
                  </a:pathLst>
                </a:custGeom>
                <a:solidFill>
                  <a:schemeClr val="bg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solidFill>
                      <a:schemeClr val="bg2"/>
                    </a:solidFill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5"/>
                <p:cNvSpPr>
                  <a:spLocks noChangeAspect="1" noChangeArrowheads="1"/>
                </p:cNvSpPr>
                <p:nvPr/>
              </p:nvSpPr>
              <p:spPr bwMode="auto">
                <a:xfrm>
                  <a:off x="7031069" y="2780115"/>
                  <a:ext cx="220857" cy="193833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100000">
                      <a:schemeClr val="bg2">
                        <a:lumMod val="50000"/>
                        <a:lumOff val="5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2000">
                    <a:solidFill>
                      <a:schemeClr val="bg2"/>
                    </a:solidFill>
                    <a:latin typeface="Times New Roman" charset="0"/>
                  </a:endParaRPr>
                </a:p>
              </p:txBody>
            </p:sp>
          </p:grpSp>
        </p:grpSp>
      </p:grpSp>
      <p:grpSp>
        <p:nvGrpSpPr>
          <p:cNvPr id="20483" name="Group 11"/>
          <p:cNvGrpSpPr>
            <a:grpSpLocks/>
          </p:cNvGrpSpPr>
          <p:nvPr/>
        </p:nvGrpSpPr>
        <p:grpSpPr bwMode="auto">
          <a:xfrm>
            <a:off x="1828800" y="1371600"/>
            <a:ext cx="5046663" cy="1828800"/>
            <a:chOff x="1828800" y="1143000"/>
            <a:chExt cx="5047454" cy="1828800"/>
          </a:xfrm>
        </p:grpSpPr>
        <p:grpSp>
          <p:nvGrpSpPr>
            <p:cNvPr id="20496" name="Group 101"/>
            <p:cNvGrpSpPr>
              <a:grpSpLocks/>
            </p:cNvGrpSpPr>
            <p:nvPr/>
          </p:nvGrpSpPr>
          <p:grpSpPr bwMode="auto">
            <a:xfrm>
              <a:off x="1828800" y="1143000"/>
              <a:ext cx="2955228" cy="1828800"/>
              <a:chOff x="4724401" y="1905002"/>
              <a:chExt cx="4110395" cy="2879763"/>
            </a:xfrm>
          </p:grpSpPr>
          <p:pic>
            <p:nvPicPr>
              <p:cNvPr id="20498" name="Picture 7" descr="T130106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26"/>
              <a:stretch>
                <a:fillRect/>
              </a:stretch>
            </p:blipFill>
            <p:spPr bwMode="auto">
              <a:xfrm>
                <a:off x="4724401" y="1905002"/>
                <a:ext cx="3815488" cy="287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499" name="Group 103"/>
              <p:cNvGrpSpPr>
                <a:grpSpLocks/>
              </p:cNvGrpSpPr>
              <p:nvPr/>
            </p:nvGrpSpPr>
            <p:grpSpPr bwMode="auto">
              <a:xfrm>
                <a:off x="7111642" y="4054917"/>
                <a:ext cx="1723154" cy="489869"/>
                <a:chOff x="7111642" y="4054917"/>
                <a:chExt cx="1723154" cy="489869"/>
              </a:xfrm>
            </p:grpSpPr>
            <p:sp>
              <p:nvSpPr>
                <p:cNvPr id="20500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111663" y="4054826"/>
                  <a:ext cx="1722539" cy="467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 baseline="-25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fontAlgn="t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sz="2000">
                      <a:cs typeface="Times New Roman" charset="0"/>
                    </a:rPr>
                    <a:t>100 </a:t>
                  </a:r>
                  <a:r>
                    <a:rPr lang="el-GR" sz="2000">
                      <a:cs typeface="Times New Roman" charset="0"/>
                    </a:rPr>
                    <a:t>μ</a:t>
                  </a:r>
                  <a:r>
                    <a:rPr lang="en-US" sz="2000">
                      <a:cs typeface="Times New Roman" charset="0"/>
                      <a:sym typeface="Symbol" charset="0"/>
                    </a:rPr>
                    <a:t>m</a:t>
                  </a:r>
                  <a:endParaRPr lang="en-US" sz="2000">
                    <a:cs typeface="Times New Roman" charset="0"/>
                  </a:endParaRPr>
                </a:p>
              </p:txBody>
            </p:sp>
            <p:sp>
              <p:nvSpPr>
                <p:cNvPr id="10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7544506" y="4544786"/>
                  <a:ext cx="856853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j-lt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0497" name="Picture 2" descr="TSUB1090C01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598" y="1143000"/>
              <a:ext cx="2287656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4" name="Group 5"/>
          <p:cNvGrpSpPr>
            <a:grpSpLocks noChangeAspect="1"/>
          </p:cNvGrpSpPr>
          <p:nvPr/>
        </p:nvGrpSpPr>
        <p:grpSpPr bwMode="auto">
          <a:xfrm>
            <a:off x="341313" y="4267200"/>
            <a:ext cx="2630487" cy="1828800"/>
            <a:chOff x="912" y="1488"/>
            <a:chExt cx="1982" cy="1378"/>
          </a:xfrm>
        </p:grpSpPr>
        <p:pic>
          <p:nvPicPr>
            <p:cNvPr id="20493" name="Picture 6" descr="CPSS2903e"/>
            <p:cNvPicPr>
              <a:picLocks noChangeAspect="1" noChangeArrowheads="1"/>
            </p:cNvPicPr>
            <p:nvPr/>
          </p:nvPicPr>
          <p:blipFill>
            <a:blip r:embed="rId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9"/>
            <a:stretch>
              <a:fillRect/>
            </a:stretch>
          </p:blipFill>
          <p:spPr bwMode="auto">
            <a:xfrm>
              <a:off x="912" y="1488"/>
              <a:ext cx="1823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Line 7"/>
            <p:cNvSpPr>
              <a:spLocks noChangeAspect="1" noChangeShapeType="1"/>
            </p:cNvSpPr>
            <p:nvPr/>
          </p:nvSpPr>
          <p:spPr bwMode="auto">
            <a:xfrm>
              <a:off x="2432" y="2744"/>
              <a:ext cx="15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495" name="Text Box 8"/>
            <p:cNvSpPr txBox="1">
              <a:spLocks noChangeAspect="1" noChangeArrowheads="1"/>
            </p:cNvSpPr>
            <p:nvPr/>
          </p:nvSpPr>
          <p:spPr bwMode="auto">
            <a:xfrm>
              <a:off x="2133" y="2470"/>
              <a:ext cx="76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000">
                  <a:cs typeface="Times New Roman" charset="0"/>
                </a:rPr>
                <a:t>1 </a:t>
              </a:r>
              <a:r>
                <a:rPr lang="el-GR" sz="2000">
                  <a:cs typeface="Times New Roman" charset="0"/>
                  <a:sym typeface="Symbol" charset="0"/>
                </a:rPr>
                <a:t>μ</a:t>
              </a:r>
              <a:r>
                <a:rPr lang="en-US" sz="2000">
                  <a:cs typeface="Times New Roman" charset="0"/>
                  <a:sym typeface="Symbol" charset="0"/>
                </a:rPr>
                <a:t>m</a:t>
              </a:r>
              <a:endParaRPr lang="en-US" sz="2000">
                <a:cs typeface="Times New Roman" charset="0"/>
              </a:endParaRPr>
            </a:p>
          </p:txBody>
        </p:sp>
      </p:grp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497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228600" y="1676400"/>
            <a:ext cx="16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baseline="0" dirty="0" smtClean="0">
                <a:solidFill>
                  <a:schemeClr val="bg2"/>
                </a:solidFill>
              </a:rPr>
              <a:t>Through</a:t>
            </a:r>
            <a:r>
              <a:rPr lang="en-US" sz="1600" baseline="0" dirty="0">
                <a:solidFill>
                  <a:schemeClr val="bg2"/>
                </a:solidFill>
              </a:rPr>
              <a:t>-thickness vertical cracks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0487" name="TextBox 115"/>
          <p:cNvSpPr txBox="1">
            <a:spLocks noChangeArrowheads="1"/>
          </p:cNvSpPr>
          <p:nvPr/>
        </p:nvSpPr>
        <p:spPr bwMode="auto">
          <a:xfrm>
            <a:off x="7086600" y="1527175"/>
            <a:ext cx="18288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baseline="0">
                <a:solidFill>
                  <a:schemeClr val="bg2"/>
                </a:solidFill>
              </a:rPr>
              <a:t>Varied nano/micro-scale porosity:</a:t>
            </a:r>
          </a:p>
          <a:p>
            <a:pPr>
              <a:buFontTx/>
              <a:buNone/>
            </a:pPr>
            <a:r>
              <a:rPr lang="en-US" sz="1600" baseline="0">
                <a:solidFill>
                  <a:schemeClr val="bg2"/>
                </a:solidFill>
              </a:rPr>
              <a:t>0~40%</a:t>
            </a:r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841625" y="4953000"/>
            <a:ext cx="256857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Splat diameter &lt; 2 </a:t>
            </a:r>
            <a:r>
              <a:rPr lang="el-GR" sz="1600" baseline="0">
                <a:solidFill>
                  <a:schemeClr val="bg2"/>
                </a:solidFill>
                <a:sym typeface="Symbol" charset="0"/>
              </a:rPr>
              <a:t>μ</a:t>
            </a: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m</a:t>
            </a:r>
          </a:p>
          <a:p>
            <a:pPr eaLnBrk="1" hangingPunct="1">
              <a:buFontTx/>
              <a:buNone/>
            </a:pP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Splat thickness &lt; 1 </a:t>
            </a:r>
            <a:r>
              <a:rPr lang="el-GR" sz="1600" baseline="0">
                <a:solidFill>
                  <a:schemeClr val="bg2"/>
                </a:solidFill>
                <a:sym typeface="Symbol" charset="0"/>
              </a:rPr>
              <a:t>μ</a:t>
            </a: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m</a:t>
            </a:r>
          </a:p>
          <a:p>
            <a:pPr eaLnBrk="1" hangingPunct="1">
              <a:buFontTx/>
              <a:buNone/>
            </a:pP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Splat area is 1/2500 of that in APS TBCs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6477000" y="3602038"/>
            <a:ext cx="2438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aseline="0">
                <a:solidFill>
                  <a:schemeClr val="bg2"/>
                </a:solidFill>
                <a:sym typeface="Symbol" charset="0"/>
              </a:rPr>
              <a:t>Layered porosity: inter-pass boundaries.</a:t>
            </a:r>
            <a:endParaRPr lang="en-US" sz="1600">
              <a:solidFill>
                <a:schemeClr val="bg2"/>
              </a:solidFill>
              <a:sym typeface="Symbol" charset="0"/>
            </a:endParaRPr>
          </a:p>
        </p:txBody>
      </p:sp>
      <p:sp>
        <p:nvSpPr>
          <p:cNvPr id="20490" name="AutoShape 19"/>
          <p:cNvSpPr>
            <a:spLocks noChangeArrowheads="1"/>
          </p:cNvSpPr>
          <p:nvPr/>
        </p:nvSpPr>
        <p:spPr bwMode="auto">
          <a:xfrm rot="-5400000">
            <a:off x="4244181" y="3301207"/>
            <a:ext cx="401637" cy="311150"/>
          </a:xfrm>
          <a:prstGeom prst="rightArrow">
            <a:avLst>
              <a:gd name="adj1" fmla="val 50000"/>
              <a:gd name="adj2" fmla="val 340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20491" name="AutoShape 19"/>
          <p:cNvSpPr>
            <a:spLocks noChangeArrowheads="1"/>
          </p:cNvSpPr>
          <p:nvPr/>
        </p:nvSpPr>
        <p:spPr bwMode="auto">
          <a:xfrm rot="1490014">
            <a:off x="5759450" y="4494213"/>
            <a:ext cx="403225" cy="311150"/>
          </a:xfrm>
          <a:prstGeom prst="rightArrow">
            <a:avLst>
              <a:gd name="adj1" fmla="val 50000"/>
              <a:gd name="adj2" fmla="val 342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20492" name="AutoShape 19"/>
          <p:cNvSpPr>
            <a:spLocks noChangeArrowheads="1"/>
          </p:cNvSpPr>
          <p:nvPr/>
        </p:nvSpPr>
        <p:spPr bwMode="auto">
          <a:xfrm rot="20109986" flipH="1">
            <a:off x="2919413" y="4494213"/>
            <a:ext cx="403225" cy="311150"/>
          </a:xfrm>
          <a:prstGeom prst="rightArrow">
            <a:avLst>
              <a:gd name="adj1" fmla="val 50000"/>
              <a:gd name="adj2" fmla="val 342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>
              <a:latin typeface="Times New Roman" charset="0"/>
            </a:endParaRPr>
          </a:p>
        </p:txBody>
      </p:sp>
      <p:pic>
        <p:nvPicPr>
          <p:cNvPr id="42" name="Picture 41" descr="HiFundalogoTAGFin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85" y="5943600"/>
            <a:ext cx="1371600" cy="914400"/>
          </a:xfrm>
          <a:prstGeom prst="rect">
            <a:avLst/>
          </a:prstGeom>
        </p:spPr>
      </p:pic>
      <p:pic>
        <p:nvPicPr>
          <p:cNvPr id="43" name="Picture 8" descr="uconnblu-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08" y="6021907"/>
            <a:ext cx="778452" cy="7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8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76400" y="304800"/>
            <a:ext cx="574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2D2DB9"/>
                </a:solidFill>
                <a:ea typeface="MS PGothic" charset="0"/>
                <a:cs typeface="MS PGothic" charset="0"/>
              </a:rPr>
              <a:t>Addition of Polyvinyl Alcohol (PVA)</a:t>
            </a:r>
            <a:endParaRPr lang="zh-CN" altLang="en-US" sz="2800" b="1">
              <a:solidFill>
                <a:srgbClr val="2D2DB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266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990600" y="5638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YAG, </a:t>
            </a:r>
            <a:r>
              <a:rPr lang="el-GR" altLang="zh-CN" sz="140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η</a:t>
            </a: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Arial" charset="0"/>
              </a:rPr>
              <a:t>= 5.9</a:t>
            </a:r>
            <a:endParaRPr lang="el-GR" altLang="zh-CN" sz="1400">
              <a:solidFill>
                <a:srgbClr val="000000"/>
              </a:solidFill>
              <a:latin typeface="Arial" charset="0"/>
              <a:ea typeface="宋体" charset="0"/>
              <a:cs typeface="Arial" charset="0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14400"/>
            <a:ext cx="2687638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2687638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971800" y="5638800"/>
            <a:ext cx="304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YAG+1 wt% PVA low MW, </a:t>
            </a:r>
            <a:r>
              <a:rPr lang="el-GR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η</a:t>
            </a: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= 7.5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867400" y="56388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YAG+1 wt% PVA high MW, </a:t>
            </a:r>
            <a:r>
              <a:rPr lang="el-GR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η</a:t>
            </a:r>
            <a:r>
              <a:rPr lang="en-US" altLang="zh-CN" sz="14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= 10.3</a:t>
            </a:r>
          </a:p>
        </p:txBody>
      </p:sp>
      <p:pic>
        <p:nvPicPr>
          <p:cNvPr id="4097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6971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2687638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7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687638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676400" y="6096000"/>
            <a:ext cx="632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solidFill>
                  <a:srgbClr val="A50021"/>
                </a:solidFill>
                <a:latin typeface="Arial" charset="0"/>
                <a:ea typeface="宋体" charset="0"/>
                <a:cs typeface="宋体" charset="0"/>
              </a:rPr>
              <a:t>Increased precursor viscosity with PVA addition</a:t>
            </a:r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1295400" y="1752600"/>
            <a:ext cx="5334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V="1">
            <a:off x="304800" y="2133600"/>
            <a:ext cx="9906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 flipV="1">
            <a:off x="1828800" y="2133600"/>
            <a:ext cx="11430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4114800" y="1752600"/>
            <a:ext cx="5334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2" name="Line 32"/>
          <p:cNvSpPr>
            <a:spLocks noChangeShapeType="1"/>
          </p:cNvSpPr>
          <p:nvPr/>
        </p:nvSpPr>
        <p:spPr bwMode="auto">
          <a:xfrm flipV="1">
            <a:off x="3124200" y="2133600"/>
            <a:ext cx="9906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 flipH="1" flipV="1">
            <a:off x="4648200" y="2133600"/>
            <a:ext cx="11430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7086600" y="1600200"/>
            <a:ext cx="5334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 flipV="1">
            <a:off x="6096000" y="1981200"/>
            <a:ext cx="9906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0996" name="Line 36"/>
          <p:cNvSpPr>
            <a:spLocks noChangeShapeType="1"/>
          </p:cNvSpPr>
          <p:nvPr/>
        </p:nvSpPr>
        <p:spPr bwMode="auto">
          <a:xfrm flipH="1" flipV="1">
            <a:off x="7620000" y="1981200"/>
            <a:ext cx="11430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676400" y="304800"/>
            <a:ext cx="574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2D2DB9"/>
                </a:solidFill>
                <a:ea typeface="MS PGothic" charset="0"/>
                <a:cs typeface="MS PGothic" charset="0"/>
              </a:rPr>
              <a:t>Addition of Polyvinyl Alcohol (PVA)</a:t>
            </a:r>
            <a:endParaRPr lang="zh-CN" altLang="en-US" sz="2800" b="1">
              <a:solidFill>
                <a:srgbClr val="2D2DB9"/>
              </a:solidFill>
              <a:ea typeface="MS PGothic" charset="0"/>
              <a:cs typeface="MS PGothic" charset="0"/>
            </a:endParaRPr>
          </a:p>
        </p:txBody>
      </p:sp>
      <p:graphicFrame>
        <p:nvGraphicFramePr>
          <p:cNvPr id="19458" name="Object 7"/>
          <p:cNvGraphicFramePr>
            <a:graphicFrameLocks noChangeAspect="1"/>
          </p:cNvGraphicFramePr>
          <p:nvPr/>
        </p:nvGraphicFramePr>
        <p:xfrm>
          <a:off x="1371600" y="990600"/>
          <a:ext cx="64770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图表" r:id="rId3" imgW="5838943" imgH="3695661" progId="">
                  <p:embed/>
                </p:oleObj>
              </mc:Choice>
              <mc:Fallback>
                <p:oleObj name="图表" r:id="rId3" imgW="5838943" imgH="3695661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64770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3124200" y="1981200"/>
            <a:ext cx="6858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  <a:ea typeface="MS PGothic" charset="0"/>
                <a:cs typeface="MS PGothic" charset="0"/>
              </a:rPr>
              <a:t>No PVA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600200" y="56388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Adding PVA increases the microhardness, low MW PVA is more effective</a:t>
            </a:r>
            <a:r>
              <a:rPr lang="en-US" altLang="zh-CN" sz="18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(spray distance 1.25”, 1.375”, 1.425”, 1.5”)</a:t>
            </a: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048000" y="23622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4191000" y="18288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V="1">
            <a:off x="5715000" y="18288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464" name="Text Box 15"/>
          <p:cNvSpPr txBox="1">
            <a:spLocks noChangeArrowheads="1"/>
          </p:cNvSpPr>
          <p:nvPr/>
        </p:nvSpPr>
        <p:spPr bwMode="auto">
          <a:xfrm>
            <a:off x="2971800" y="2438400"/>
            <a:ext cx="990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  <a:ea typeface="MS PGothic" charset="0"/>
                <a:cs typeface="MS PGothic" charset="0"/>
              </a:rPr>
              <a:t>Spray distance</a:t>
            </a: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4724400" y="22098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466" name="Text Box 17"/>
          <p:cNvSpPr txBox="1">
            <a:spLocks noChangeArrowheads="1"/>
          </p:cNvSpPr>
          <p:nvPr/>
        </p:nvSpPr>
        <p:spPr bwMode="auto">
          <a:xfrm>
            <a:off x="4648200" y="2286000"/>
            <a:ext cx="990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  <a:ea typeface="MS PGothic" charset="0"/>
                <a:cs typeface="MS PGothic" charset="0"/>
              </a:rPr>
              <a:t>Spray distance</a:t>
            </a: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6248400" y="23622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6172200" y="2438400"/>
            <a:ext cx="990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000">
                <a:solidFill>
                  <a:srgbClr val="000000"/>
                </a:solidFill>
                <a:ea typeface="MS PGothic" charset="0"/>
                <a:cs typeface="MS PGothic" charset="0"/>
              </a:rPr>
              <a:t>Spray distance</a:t>
            </a:r>
          </a:p>
        </p:txBody>
      </p:sp>
    </p:spTree>
    <p:extLst>
      <p:ext uri="{BB962C8B-B14F-4D97-AF65-F5344CB8AC3E}">
        <p14:creationId xmlns:p14="http://schemas.microsoft.com/office/powerpoint/2010/main" val="42616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4"/>
          <p:cNvGraphicFramePr>
            <a:graphicFrameLocks noChangeAspect="1"/>
          </p:cNvGraphicFramePr>
          <p:nvPr/>
        </p:nvGraphicFramePr>
        <p:xfrm>
          <a:off x="1447800" y="762000"/>
          <a:ext cx="64008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图表" r:id="rId3" imgW="4714959" imgH="2648048" progId="">
                  <p:embed/>
                </p:oleObj>
              </mc:Choice>
              <mc:Fallback>
                <p:oleObj name="图表" r:id="rId3" imgW="4714959" imgH="2648048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762000"/>
                        <a:ext cx="64008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0" name="Picture 5" descr="YAG_15psi_1-7-16_001"/>
          <p:cNvPicPr>
            <a:picLocks noChangeAspect="1" noChangeArrowheads="1"/>
          </p:cNvPicPr>
          <p:nvPr/>
        </p:nvPicPr>
        <p:blipFill>
          <a:blip r:embed="rId5">
            <a:lum bright="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7146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YAG_10psi_1-7-16_001"/>
          <p:cNvPicPr>
            <a:picLocks noChangeAspect="1" noChangeArrowheads="1"/>
          </p:cNvPicPr>
          <p:nvPr/>
        </p:nvPicPr>
        <p:blipFill>
          <a:blip r:embed="rId6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7051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YAG_5psi_1-7-16_003"/>
          <p:cNvPicPr>
            <a:picLocks noChangeAspect="1" noChangeArrowheads="1"/>
          </p:cNvPicPr>
          <p:nvPr/>
        </p:nvPicPr>
        <p:blipFill>
          <a:blip r:embed="rId7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7051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Line 10"/>
          <p:cNvSpPr>
            <a:spLocks noChangeShapeType="1"/>
          </p:cNvSpPr>
          <p:nvPr/>
        </p:nvSpPr>
        <p:spPr bwMode="auto">
          <a:xfrm flipH="1">
            <a:off x="1752600" y="2819400"/>
            <a:ext cx="1371600" cy="5334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H="1">
            <a:off x="4648200" y="2895600"/>
            <a:ext cx="228600" cy="457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6705600" y="2895600"/>
            <a:ext cx="838200" cy="609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2590800" y="228600"/>
            <a:ext cx="409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>
                <a:solidFill>
                  <a:srgbClr val="2D2DB9"/>
                </a:solidFill>
              </a:rPr>
              <a:t>Changing Atomizing Pressure</a:t>
            </a:r>
          </a:p>
        </p:txBody>
      </p:sp>
    </p:spTree>
    <p:extLst>
      <p:ext uri="{BB962C8B-B14F-4D97-AF65-F5344CB8AC3E}">
        <p14:creationId xmlns:p14="http://schemas.microsoft.com/office/powerpoint/2010/main" val="15082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905000" y="5486400"/>
            <a:ext cx="594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400">
                <a:latin typeface="Arial" charset="0"/>
                <a:ea typeface="宋体" charset="0"/>
                <a:cs typeface="宋体" charset="0"/>
              </a:rPr>
              <a:t>SD  =  1.375”                 1.425”                     1.5”                       1.625”</a:t>
            </a:r>
          </a:p>
        </p:txBody>
      </p:sp>
      <p:graphicFrame>
        <p:nvGraphicFramePr>
          <p:cNvPr id="23554" name="Object 5"/>
          <p:cNvGraphicFramePr>
            <a:graphicFrameLocks noChangeAspect="1"/>
          </p:cNvGraphicFramePr>
          <p:nvPr/>
        </p:nvGraphicFramePr>
        <p:xfrm>
          <a:off x="762000" y="3124200"/>
          <a:ext cx="76200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图表" r:id="rId3" imgW="5848384" imgH="3114764" progId="">
                  <p:embed/>
                </p:oleObj>
              </mc:Choice>
              <mc:Fallback>
                <p:oleObj name="图表" r:id="rId3" imgW="5848384" imgH="3114764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124200"/>
                        <a:ext cx="76200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" name="Picture 7" descr="YAG_5wt_urea_10psi_1-375_002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YAG_5wt_urea_10psi_1-425_001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YAG_5wt_urea_10psi_1-5_001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YAG_5wt_urea_10psi_1-625_001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057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Line 11"/>
          <p:cNvSpPr>
            <a:spLocks noChangeShapeType="1"/>
          </p:cNvSpPr>
          <p:nvPr/>
        </p:nvSpPr>
        <p:spPr bwMode="auto">
          <a:xfrm flipH="1" flipV="1">
            <a:off x="1371600" y="2971800"/>
            <a:ext cx="1066800" cy="685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H="1" flipV="1">
            <a:off x="3429000" y="2971800"/>
            <a:ext cx="685800" cy="838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 flipV="1">
            <a:off x="5562600" y="2971800"/>
            <a:ext cx="76200" cy="990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 flipV="1">
            <a:off x="7239000" y="2971800"/>
            <a:ext cx="457200" cy="990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914400" y="304800"/>
            <a:ext cx="739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>
                <a:solidFill>
                  <a:srgbClr val="2D2DB9"/>
                </a:solidFill>
              </a:rPr>
              <a:t>Increased Spray Distance at Lower Atomizing Pressure</a:t>
            </a:r>
          </a:p>
        </p:txBody>
      </p:sp>
    </p:spTree>
    <p:extLst>
      <p:ext uri="{BB962C8B-B14F-4D97-AF65-F5344CB8AC3E}">
        <p14:creationId xmlns:p14="http://schemas.microsoft.com/office/powerpoint/2010/main" val="10718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olar-thick1_BSE_002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71550"/>
            <a:ext cx="45720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858000" y="3124200"/>
            <a:ext cx="167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cs typeface="宋体" charset="0"/>
              </a:rPr>
              <a:t>HVOF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" charset="0"/>
                <a:cs typeface="宋体" charset="0"/>
              </a:rPr>
              <a:t>MCrAlY</a:t>
            </a: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cs typeface="宋体" charset="0"/>
              </a:rPr>
              <a:t> Bond Coat</a:t>
            </a:r>
            <a:endParaRPr lang="en-US" altLang="zh-CN" sz="1800" dirty="0">
              <a:solidFill>
                <a:srgbClr val="FF0000"/>
              </a:solidFill>
              <a:latin typeface="Arial" charset="0"/>
              <a:cs typeface="宋体" charset="0"/>
            </a:endParaRP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705600" y="190500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cs typeface="宋体" charset="0"/>
              </a:rPr>
              <a:t>APS YSZ       13v/o Porosity</a:t>
            </a:r>
            <a:endParaRPr lang="en-US" altLang="zh-CN" sz="1800" dirty="0">
              <a:solidFill>
                <a:srgbClr val="FF0000"/>
              </a:solidFill>
              <a:latin typeface="Arial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1171" y="268069"/>
            <a:ext cx="556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APS YSZ Baseline Samples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4267200"/>
            <a:ext cx="155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Haynes 230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Ni-Base Alloy        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6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2"/>
          <a:stretch>
            <a:fillRect/>
          </a:stretch>
        </p:blipFill>
        <p:spPr bwMode="auto">
          <a:xfrm>
            <a:off x="1295400" y="1219200"/>
            <a:ext cx="2513013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19653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5181600" y="2514600"/>
            <a:ext cx="2638425" cy="2174875"/>
            <a:chOff x="5486" y="143"/>
            <a:chExt cx="1827" cy="1370"/>
          </a:xfrm>
        </p:grpSpPr>
        <p:sp>
          <p:nvSpPr>
            <p:cNvPr id="14349" name="Rectangle 5"/>
            <p:cNvSpPr>
              <a:spLocks noChangeArrowheads="1"/>
            </p:cNvSpPr>
            <p:nvPr/>
          </p:nvSpPr>
          <p:spPr bwMode="auto">
            <a:xfrm>
              <a:off x="6022" y="367"/>
              <a:ext cx="2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  <a:latin typeface="Times" charset="0"/>
                </a:rPr>
                <a:t>SPPS</a:t>
              </a:r>
            </a:p>
          </p:txBody>
        </p:sp>
        <p:pic>
          <p:nvPicPr>
            <p:cNvPr id="14350" name="Picture 6" descr="Mudflat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" y="143"/>
              <a:ext cx="1827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07" name="Text Box 7"/>
            <p:cNvSpPr txBox="1">
              <a:spLocks noChangeArrowheads="1"/>
            </p:cNvSpPr>
            <p:nvPr/>
          </p:nvSpPr>
          <p:spPr bwMode="auto">
            <a:xfrm>
              <a:off x="5748" y="1157"/>
              <a:ext cx="645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latin typeface="Times" charset="0"/>
                  <a:cs typeface="+mn-cs"/>
                </a:rPr>
                <a:t>    500 </a:t>
              </a:r>
              <a:r>
                <a:rPr lang="en-US" sz="1200">
                  <a:latin typeface="Symbol" charset="0"/>
                  <a:cs typeface="+mn-cs"/>
                </a:rPr>
                <a:t></a:t>
              </a:r>
              <a:r>
                <a:rPr lang="en-US" sz="1200">
                  <a:latin typeface="Times" charset="0"/>
                  <a:cs typeface="+mn-cs"/>
                </a:rPr>
                <a:t>m</a:t>
              </a:r>
            </a:p>
          </p:txBody>
        </p:sp>
        <p:sp>
          <p:nvSpPr>
            <p:cNvPr id="281608" name="Line 8"/>
            <p:cNvSpPr>
              <a:spLocks noChangeShapeType="1"/>
            </p:cNvSpPr>
            <p:nvPr/>
          </p:nvSpPr>
          <p:spPr bwMode="auto">
            <a:xfrm>
              <a:off x="5774" y="1306"/>
              <a:ext cx="5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762000" y="381000"/>
            <a:ext cx="775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cs typeface="+mn-cs"/>
              </a:rPr>
              <a:t>Thick SPPS Thermal Barrier Coatings</a:t>
            </a: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1812925" y="6186488"/>
            <a:ext cx="12271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Substrate</a:t>
            </a:r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3641725" y="879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2" name="Line 12"/>
          <p:cNvSpPr>
            <a:spLocks noChangeShapeType="1"/>
          </p:cNvSpPr>
          <p:nvPr/>
        </p:nvSpPr>
        <p:spPr bwMode="auto">
          <a:xfrm>
            <a:off x="3733800" y="6553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3" name="Line 13"/>
          <p:cNvSpPr>
            <a:spLocks noChangeShapeType="1"/>
          </p:cNvSpPr>
          <p:nvPr/>
        </p:nvSpPr>
        <p:spPr bwMode="auto">
          <a:xfrm>
            <a:off x="3733800" y="1219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4" name="Line 14"/>
          <p:cNvSpPr>
            <a:spLocks noChangeShapeType="1"/>
          </p:cNvSpPr>
          <p:nvPr/>
        </p:nvSpPr>
        <p:spPr bwMode="auto">
          <a:xfrm flipV="1">
            <a:off x="4114800" y="12192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3810000" y="3657600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4mm</a:t>
            </a:r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 rot="10809241" flipV="1">
            <a:off x="4114800" y="4191000"/>
            <a:ext cx="1588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7" name="Text Box 17"/>
          <p:cNvSpPr txBox="1">
            <a:spLocks noChangeArrowheads="1"/>
          </p:cNvSpPr>
          <p:nvPr/>
        </p:nvSpPr>
        <p:spPr bwMode="auto">
          <a:xfrm>
            <a:off x="6019800" y="4800600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Surface</a:t>
            </a:r>
          </a:p>
        </p:txBody>
      </p:sp>
      <p:pic>
        <p:nvPicPr>
          <p:cNvPr id="18" name="Picture 17" descr="HiFundalogoTAG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550"/>
            <a:ext cx="1143000" cy="762000"/>
          </a:xfrm>
          <a:prstGeom prst="rect">
            <a:avLst/>
          </a:prstGeom>
        </p:spPr>
      </p:pic>
      <p:pic>
        <p:nvPicPr>
          <p:cNvPr id="19" name="Picture 8" descr="uconnblu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519363" y="3779838"/>
            <a:ext cx="5340350" cy="286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438525" y="4373563"/>
            <a:ext cx="408305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438525" y="4373563"/>
            <a:ext cx="4083050" cy="1335087"/>
          </a:xfrm>
          <a:prstGeom prst="rect">
            <a:avLst/>
          </a:prstGeom>
          <a:noFill/>
          <a:ln w="158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438525" y="4373563"/>
            <a:ext cx="1588" cy="133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3390900" y="5708650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3390900" y="5370513"/>
            <a:ext cx="47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3390900" y="5049838"/>
            <a:ext cx="47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3390900" y="4711700"/>
            <a:ext cx="47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>
            <a:off x="3390900" y="4373563"/>
            <a:ext cx="47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>
            <a:off x="3438525" y="5708650"/>
            <a:ext cx="4083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2"/>
          <p:cNvSpPr>
            <a:spLocks noChangeShapeType="1"/>
          </p:cNvSpPr>
          <p:nvPr/>
        </p:nvSpPr>
        <p:spPr bwMode="auto">
          <a:xfrm flipV="1">
            <a:off x="3438525" y="5708650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3"/>
          <p:cNvSpPr>
            <a:spLocks noChangeShapeType="1"/>
          </p:cNvSpPr>
          <p:nvPr/>
        </p:nvSpPr>
        <p:spPr bwMode="auto">
          <a:xfrm flipV="1">
            <a:off x="4116388" y="5708650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4"/>
          <p:cNvSpPr>
            <a:spLocks noChangeShapeType="1"/>
          </p:cNvSpPr>
          <p:nvPr/>
        </p:nvSpPr>
        <p:spPr bwMode="auto">
          <a:xfrm flipV="1">
            <a:off x="4794250" y="5708650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5"/>
          <p:cNvSpPr>
            <a:spLocks noChangeShapeType="1"/>
          </p:cNvSpPr>
          <p:nvPr/>
        </p:nvSpPr>
        <p:spPr bwMode="auto">
          <a:xfrm flipV="1">
            <a:off x="5487988" y="5708650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6"/>
          <p:cNvSpPr>
            <a:spLocks noChangeShapeType="1"/>
          </p:cNvSpPr>
          <p:nvPr/>
        </p:nvSpPr>
        <p:spPr bwMode="auto">
          <a:xfrm flipV="1">
            <a:off x="6165850" y="5708650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7"/>
          <p:cNvSpPr>
            <a:spLocks noChangeShapeType="1"/>
          </p:cNvSpPr>
          <p:nvPr/>
        </p:nvSpPr>
        <p:spPr bwMode="auto">
          <a:xfrm flipV="1">
            <a:off x="6843713" y="5708650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 flipV="1">
            <a:off x="7521575" y="5708650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9"/>
          <p:cNvSpPr>
            <a:spLocks/>
          </p:cNvSpPr>
          <p:nvPr/>
        </p:nvSpPr>
        <p:spPr bwMode="auto">
          <a:xfrm>
            <a:off x="3778250" y="4648200"/>
            <a:ext cx="128588" cy="1285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0"/>
                </a:lnTo>
                <a:lnTo>
                  <a:pt x="40" y="81"/>
                </a:lnTo>
                <a:lnTo>
                  <a:pt x="0" y="40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587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Freeform 20"/>
          <p:cNvSpPr>
            <a:spLocks/>
          </p:cNvSpPr>
          <p:nvPr/>
        </p:nvSpPr>
        <p:spPr bwMode="auto">
          <a:xfrm>
            <a:off x="4229100" y="5113338"/>
            <a:ext cx="130175" cy="128587"/>
          </a:xfrm>
          <a:custGeom>
            <a:avLst/>
            <a:gdLst>
              <a:gd name="T0" fmla="*/ 2147483647 w 82"/>
              <a:gd name="T1" fmla="*/ 0 h 81"/>
              <a:gd name="T2" fmla="*/ 2147483647 w 82"/>
              <a:gd name="T3" fmla="*/ 2147483647 h 81"/>
              <a:gd name="T4" fmla="*/ 2147483647 w 82"/>
              <a:gd name="T5" fmla="*/ 2147483647 h 81"/>
              <a:gd name="T6" fmla="*/ 0 w 82"/>
              <a:gd name="T7" fmla="*/ 2147483647 h 81"/>
              <a:gd name="T8" fmla="*/ 2147483647 w 82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2" h="81">
                <a:moveTo>
                  <a:pt x="41" y="0"/>
                </a:moveTo>
                <a:lnTo>
                  <a:pt x="82" y="41"/>
                </a:lnTo>
                <a:lnTo>
                  <a:pt x="41" y="81"/>
                </a:lnTo>
                <a:lnTo>
                  <a:pt x="0" y="41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587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0" name="Freeform 21"/>
          <p:cNvSpPr>
            <a:spLocks/>
          </p:cNvSpPr>
          <p:nvPr/>
        </p:nvSpPr>
        <p:spPr bwMode="auto">
          <a:xfrm>
            <a:off x="4940300" y="5226050"/>
            <a:ext cx="128588" cy="128588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587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Freeform 22"/>
          <p:cNvSpPr>
            <a:spLocks/>
          </p:cNvSpPr>
          <p:nvPr/>
        </p:nvSpPr>
        <p:spPr bwMode="auto">
          <a:xfrm>
            <a:off x="6100763" y="5275263"/>
            <a:ext cx="130175" cy="128587"/>
          </a:xfrm>
          <a:custGeom>
            <a:avLst/>
            <a:gdLst>
              <a:gd name="T0" fmla="*/ 2147483647 w 82"/>
              <a:gd name="T1" fmla="*/ 0 h 81"/>
              <a:gd name="T2" fmla="*/ 2147483647 w 82"/>
              <a:gd name="T3" fmla="*/ 2147483647 h 81"/>
              <a:gd name="T4" fmla="*/ 2147483647 w 82"/>
              <a:gd name="T5" fmla="*/ 2147483647 h 81"/>
              <a:gd name="T6" fmla="*/ 0 w 82"/>
              <a:gd name="T7" fmla="*/ 2147483647 h 81"/>
              <a:gd name="T8" fmla="*/ 2147483647 w 82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2" h="81">
                <a:moveTo>
                  <a:pt x="41" y="0"/>
                </a:moveTo>
                <a:lnTo>
                  <a:pt x="82" y="40"/>
                </a:lnTo>
                <a:lnTo>
                  <a:pt x="41" y="81"/>
                </a:lnTo>
                <a:lnTo>
                  <a:pt x="0" y="40"/>
                </a:lnTo>
                <a:lnTo>
                  <a:pt x="41" y="0"/>
                </a:lnTo>
                <a:close/>
              </a:path>
            </a:pathLst>
          </a:custGeom>
          <a:solidFill>
            <a:srgbClr val="000080"/>
          </a:solidFill>
          <a:ln w="1587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2" name="Freeform 23"/>
          <p:cNvSpPr>
            <a:spLocks/>
          </p:cNvSpPr>
          <p:nvPr/>
        </p:nvSpPr>
        <p:spPr bwMode="auto">
          <a:xfrm>
            <a:off x="6634163" y="5338763"/>
            <a:ext cx="128587" cy="128587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0 w 81"/>
              <a:gd name="T7" fmla="*/ 2147483647 h 81"/>
              <a:gd name="T8" fmla="*/ 2147483647 w 81"/>
              <a:gd name="T9" fmla="*/ 0 h 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1">
                <a:moveTo>
                  <a:pt x="40" y="0"/>
                </a:moveTo>
                <a:lnTo>
                  <a:pt x="81" y="41"/>
                </a:lnTo>
                <a:lnTo>
                  <a:pt x="40" y="81"/>
                </a:lnTo>
                <a:lnTo>
                  <a:pt x="0" y="41"/>
                </a:lnTo>
                <a:lnTo>
                  <a:pt x="40" y="0"/>
                </a:lnTo>
                <a:close/>
              </a:path>
            </a:pathLst>
          </a:custGeom>
          <a:solidFill>
            <a:srgbClr val="000080"/>
          </a:solidFill>
          <a:ln w="1587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3" name="Rectangle 24"/>
          <p:cNvSpPr>
            <a:spLocks noChangeArrowheads="1"/>
          </p:cNvSpPr>
          <p:nvPr/>
        </p:nvSpPr>
        <p:spPr bwMode="auto">
          <a:xfrm>
            <a:off x="3213100" y="5595938"/>
            <a:ext cx="193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15384" name="Rectangle 25"/>
          <p:cNvSpPr>
            <a:spLocks noChangeArrowheads="1"/>
          </p:cNvSpPr>
          <p:nvPr/>
        </p:nvSpPr>
        <p:spPr bwMode="auto">
          <a:xfrm>
            <a:off x="3067050" y="5257800"/>
            <a:ext cx="338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0.2</a:t>
            </a:r>
            <a:endParaRPr lang="en-US"/>
          </a:p>
        </p:txBody>
      </p:sp>
      <p:sp>
        <p:nvSpPr>
          <p:cNvPr id="15385" name="Rectangle 26"/>
          <p:cNvSpPr>
            <a:spLocks noChangeArrowheads="1"/>
          </p:cNvSpPr>
          <p:nvPr/>
        </p:nvSpPr>
        <p:spPr bwMode="auto">
          <a:xfrm>
            <a:off x="3067050" y="4937125"/>
            <a:ext cx="338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0.4</a:t>
            </a:r>
            <a:endParaRPr lang="en-US"/>
          </a:p>
        </p:txBody>
      </p:sp>
      <p:sp>
        <p:nvSpPr>
          <p:cNvPr id="15386" name="Rectangle 27"/>
          <p:cNvSpPr>
            <a:spLocks noChangeArrowheads="1"/>
          </p:cNvSpPr>
          <p:nvPr/>
        </p:nvSpPr>
        <p:spPr bwMode="auto">
          <a:xfrm>
            <a:off x="3067050" y="4598988"/>
            <a:ext cx="338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0.6</a:t>
            </a:r>
            <a:endParaRPr lang="en-US"/>
          </a:p>
        </p:txBody>
      </p:sp>
      <p:sp>
        <p:nvSpPr>
          <p:cNvPr id="15387" name="Rectangle 28"/>
          <p:cNvSpPr>
            <a:spLocks noChangeArrowheads="1"/>
          </p:cNvSpPr>
          <p:nvPr/>
        </p:nvSpPr>
        <p:spPr bwMode="auto">
          <a:xfrm>
            <a:off x="3067050" y="4260850"/>
            <a:ext cx="3381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0.8</a:t>
            </a:r>
            <a:endParaRPr lang="en-US"/>
          </a:p>
        </p:txBody>
      </p:sp>
      <p:sp>
        <p:nvSpPr>
          <p:cNvPr id="15388" name="Rectangle 29"/>
          <p:cNvSpPr>
            <a:spLocks noChangeArrowheads="1"/>
          </p:cNvSpPr>
          <p:nvPr/>
        </p:nvSpPr>
        <p:spPr bwMode="auto">
          <a:xfrm>
            <a:off x="3390900" y="5853113"/>
            <a:ext cx="193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15389" name="Rectangle 30"/>
          <p:cNvSpPr>
            <a:spLocks noChangeArrowheads="1"/>
          </p:cNvSpPr>
          <p:nvPr/>
        </p:nvSpPr>
        <p:spPr bwMode="auto">
          <a:xfrm>
            <a:off x="4019550" y="5853113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0.5</a:t>
            </a:r>
            <a:endParaRPr lang="en-US"/>
          </a:p>
        </p:txBody>
      </p:sp>
      <p:sp>
        <p:nvSpPr>
          <p:cNvPr id="15390" name="Rectangle 31"/>
          <p:cNvSpPr>
            <a:spLocks noChangeArrowheads="1"/>
          </p:cNvSpPr>
          <p:nvPr/>
        </p:nvSpPr>
        <p:spPr bwMode="auto">
          <a:xfrm>
            <a:off x="4697413" y="5853113"/>
            <a:ext cx="246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1.0</a:t>
            </a:r>
            <a:endParaRPr lang="en-US"/>
          </a:p>
        </p:txBody>
      </p:sp>
      <p:sp>
        <p:nvSpPr>
          <p:cNvPr id="15391" name="Rectangle 32"/>
          <p:cNvSpPr>
            <a:spLocks noChangeArrowheads="1"/>
          </p:cNvSpPr>
          <p:nvPr/>
        </p:nvSpPr>
        <p:spPr bwMode="auto">
          <a:xfrm>
            <a:off x="5391150" y="5853113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1.5</a:t>
            </a:r>
            <a:endParaRPr lang="en-US"/>
          </a:p>
        </p:txBody>
      </p:sp>
      <p:sp>
        <p:nvSpPr>
          <p:cNvPr id="15392" name="Rectangle 33"/>
          <p:cNvSpPr>
            <a:spLocks noChangeArrowheads="1"/>
          </p:cNvSpPr>
          <p:nvPr/>
        </p:nvSpPr>
        <p:spPr bwMode="auto">
          <a:xfrm>
            <a:off x="6069013" y="5853113"/>
            <a:ext cx="246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2.0</a:t>
            </a:r>
            <a:endParaRPr lang="en-US"/>
          </a:p>
        </p:txBody>
      </p:sp>
      <p:sp>
        <p:nvSpPr>
          <p:cNvPr id="15393" name="Rectangle 34"/>
          <p:cNvSpPr>
            <a:spLocks noChangeArrowheads="1"/>
          </p:cNvSpPr>
          <p:nvPr/>
        </p:nvSpPr>
        <p:spPr bwMode="auto">
          <a:xfrm>
            <a:off x="6697663" y="5853113"/>
            <a:ext cx="246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2.5</a:t>
            </a:r>
            <a:endParaRPr lang="en-US"/>
          </a:p>
        </p:txBody>
      </p:sp>
      <p:sp>
        <p:nvSpPr>
          <p:cNvPr id="15394" name="Rectangle 35"/>
          <p:cNvSpPr>
            <a:spLocks noChangeArrowheads="1"/>
          </p:cNvSpPr>
          <p:nvPr/>
        </p:nvSpPr>
        <p:spPr bwMode="auto">
          <a:xfrm>
            <a:off x="7375525" y="5853113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3.0</a:t>
            </a:r>
            <a:endParaRPr lang="en-US"/>
          </a:p>
        </p:txBody>
      </p:sp>
      <p:sp>
        <p:nvSpPr>
          <p:cNvPr id="282660" name="Text Box 36"/>
          <p:cNvSpPr txBox="1">
            <a:spLocks noChangeAspect="1" noChangeArrowheads="1"/>
          </p:cNvSpPr>
          <p:nvPr/>
        </p:nvSpPr>
        <p:spPr bwMode="auto">
          <a:xfrm>
            <a:off x="6781800" y="1524000"/>
            <a:ext cx="1828800" cy="650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cs typeface="+mn-cs"/>
              </a:rPr>
              <a:t>Thermal Cycle:</a:t>
            </a:r>
          </a:p>
          <a:p>
            <a:pPr algn="ctr">
              <a:defRPr/>
            </a:pPr>
            <a:r>
              <a:rPr lang="en-US" sz="1800">
                <a:cs typeface="+mn-cs"/>
              </a:rPr>
              <a:t>1121</a:t>
            </a:r>
            <a:r>
              <a:rPr lang="en-US" sz="1800">
                <a:cs typeface="Times New Roman" charset="0"/>
              </a:rPr>
              <a:t>°</a:t>
            </a:r>
            <a:r>
              <a:rPr lang="en-US" sz="1800">
                <a:cs typeface="+mn-cs"/>
              </a:rPr>
              <a:t>C</a:t>
            </a:r>
            <a:r>
              <a:rPr lang="en-US" sz="1800">
                <a:cs typeface="Times New Roman" charset="0"/>
              </a:rPr>
              <a:t>/1 hour</a:t>
            </a:r>
          </a:p>
        </p:txBody>
      </p:sp>
      <p:sp>
        <p:nvSpPr>
          <p:cNvPr id="282661" name="Rectangle 37"/>
          <p:cNvSpPr>
            <a:spLocks noChangeArrowheads="1"/>
          </p:cNvSpPr>
          <p:nvPr/>
        </p:nvSpPr>
        <p:spPr bwMode="auto">
          <a:xfrm>
            <a:off x="2943225" y="2462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2662" name="Rectangle 38"/>
          <p:cNvSpPr>
            <a:spLocks noChangeArrowheads="1"/>
          </p:cNvSpPr>
          <p:nvPr/>
        </p:nvSpPr>
        <p:spPr bwMode="auto">
          <a:xfrm>
            <a:off x="2943225" y="2462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98" name="Rectangle 39"/>
          <p:cNvSpPr>
            <a:spLocks noChangeArrowheads="1"/>
          </p:cNvSpPr>
          <p:nvPr/>
        </p:nvSpPr>
        <p:spPr bwMode="auto">
          <a:xfrm>
            <a:off x="846138" y="693738"/>
            <a:ext cx="5927725" cy="3397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Rectangle 40"/>
          <p:cNvSpPr>
            <a:spLocks noChangeArrowheads="1"/>
          </p:cNvSpPr>
          <p:nvPr/>
        </p:nvSpPr>
        <p:spPr bwMode="auto">
          <a:xfrm>
            <a:off x="1565275" y="1450975"/>
            <a:ext cx="48577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Line 41"/>
          <p:cNvSpPr>
            <a:spLocks noChangeShapeType="1"/>
          </p:cNvSpPr>
          <p:nvPr/>
        </p:nvSpPr>
        <p:spPr bwMode="auto">
          <a:xfrm>
            <a:off x="1565275" y="3048000"/>
            <a:ext cx="485775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1" name="Line 42"/>
          <p:cNvSpPr>
            <a:spLocks noChangeShapeType="1"/>
          </p:cNvSpPr>
          <p:nvPr/>
        </p:nvSpPr>
        <p:spPr bwMode="auto">
          <a:xfrm>
            <a:off x="1565275" y="2644775"/>
            <a:ext cx="485775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Line 43"/>
          <p:cNvSpPr>
            <a:spLocks noChangeShapeType="1"/>
          </p:cNvSpPr>
          <p:nvPr/>
        </p:nvSpPr>
        <p:spPr bwMode="auto">
          <a:xfrm>
            <a:off x="1565275" y="2257425"/>
            <a:ext cx="485775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Line 44"/>
          <p:cNvSpPr>
            <a:spLocks noChangeShapeType="1"/>
          </p:cNvSpPr>
          <p:nvPr/>
        </p:nvSpPr>
        <p:spPr bwMode="auto">
          <a:xfrm>
            <a:off x="1565275" y="1854200"/>
            <a:ext cx="485775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Line 45"/>
          <p:cNvSpPr>
            <a:spLocks noChangeShapeType="1"/>
          </p:cNvSpPr>
          <p:nvPr/>
        </p:nvSpPr>
        <p:spPr bwMode="auto">
          <a:xfrm>
            <a:off x="1565275" y="1450975"/>
            <a:ext cx="485775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Rectangle 46"/>
          <p:cNvSpPr>
            <a:spLocks noChangeArrowheads="1"/>
          </p:cNvSpPr>
          <p:nvPr/>
        </p:nvSpPr>
        <p:spPr bwMode="auto">
          <a:xfrm>
            <a:off x="1565275" y="1450975"/>
            <a:ext cx="4857750" cy="200183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Line 47"/>
          <p:cNvSpPr>
            <a:spLocks noChangeShapeType="1"/>
          </p:cNvSpPr>
          <p:nvPr/>
        </p:nvSpPr>
        <p:spPr bwMode="auto">
          <a:xfrm>
            <a:off x="1565275" y="1450975"/>
            <a:ext cx="1588" cy="20018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Line 48"/>
          <p:cNvSpPr>
            <a:spLocks noChangeShapeType="1"/>
          </p:cNvSpPr>
          <p:nvPr/>
        </p:nvSpPr>
        <p:spPr bwMode="auto">
          <a:xfrm>
            <a:off x="1498600" y="34528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Line 49"/>
          <p:cNvSpPr>
            <a:spLocks noChangeShapeType="1"/>
          </p:cNvSpPr>
          <p:nvPr/>
        </p:nvSpPr>
        <p:spPr bwMode="auto">
          <a:xfrm>
            <a:off x="1498600" y="30480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9" name="Line 50"/>
          <p:cNvSpPr>
            <a:spLocks noChangeShapeType="1"/>
          </p:cNvSpPr>
          <p:nvPr/>
        </p:nvSpPr>
        <p:spPr bwMode="auto">
          <a:xfrm>
            <a:off x="1498600" y="264477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0" name="Line 51"/>
          <p:cNvSpPr>
            <a:spLocks noChangeShapeType="1"/>
          </p:cNvSpPr>
          <p:nvPr/>
        </p:nvSpPr>
        <p:spPr bwMode="auto">
          <a:xfrm>
            <a:off x="1498600" y="22574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1" name="Line 52"/>
          <p:cNvSpPr>
            <a:spLocks noChangeShapeType="1"/>
          </p:cNvSpPr>
          <p:nvPr/>
        </p:nvSpPr>
        <p:spPr bwMode="auto">
          <a:xfrm>
            <a:off x="1498600" y="1854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2" name="Line 53"/>
          <p:cNvSpPr>
            <a:spLocks noChangeShapeType="1"/>
          </p:cNvSpPr>
          <p:nvPr/>
        </p:nvSpPr>
        <p:spPr bwMode="auto">
          <a:xfrm>
            <a:off x="1498600" y="145097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3" name="Line 54"/>
          <p:cNvSpPr>
            <a:spLocks noChangeShapeType="1"/>
          </p:cNvSpPr>
          <p:nvPr/>
        </p:nvSpPr>
        <p:spPr bwMode="auto">
          <a:xfrm>
            <a:off x="1565275" y="3452813"/>
            <a:ext cx="4857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4" name="Line 55"/>
          <p:cNvSpPr>
            <a:spLocks noChangeShapeType="1"/>
          </p:cNvSpPr>
          <p:nvPr/>
        </p:nvSpPr>
        <p:spPr bwMode="auto">
          <a:xfrm flipV="1">
            <a:off x="1565275" y="3452813"/>
            <a:ext cx="1588" cy="49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5" name="Line 56"/>
          <p:cNvSpPr>
            <a:spLocks noChangeShapeType="1"/>
          </p:cNvSpPr>
          <p:nvPr/>
        </p:nvSpPr>
        <p:spPr bwMode="auto">
          <a:xfrm flipV="1">
            <a:off x="2895600" y="3455988"/>
            <a:ext cx="1588" cy="49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6" name="Line 57"/>
          <p:cNvSpPr>
            <a:spLocks noChangeShapeType="1"/>
          </p:cNvSpPr>
          <p:nvPr/>
        </p:nvSpPr>
        <p:spPr bwMode="auto">
          <a:xfrm flipV="1">
            <a:off x="4191000" y="3452813"/>
            <a:ext cx="1588" cy="49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7" name="Rectangle 58"/>
          <p:cNvSpPr>
            <a:spLocks noChangeArrowheads="1"/>
          </p:cNvSpPr>
          <p:nvPr/>
        </p:nvSpPr>
        <p:spPr bwMode="auto">
          <a:xfrm>
            <a:off x="1884363" y="2308225"/>
            <a:ext cx="117475" cy="117475"/>
          </a:xfrm>
          <a:prstGeom prst="rect">
            <a:avLst/>
          </a:prstGeom>
          <a:solidFill>
            <a:srgbClr val="FF00FF"/>
          </a:solidFill>
          <a:ln w="17463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8" name="Rectangle 59"/>
          <p:cNvSpPr>
            <a:spLocks noChangeArrowheads="1"/>
          </p:cNvSpPr>
          <p:nvPr/>
        </p:nvSpPr>
        <p:spPr bwMode="auto">
          <a:xfrm>
            <a:off x="3122613" y="2308225"/>
            <a:ext cx="117475" cy="117475"/>
          </a:xfrm>
          <a:prstGeom prst="rect">
            <a:avLst/>
          </a:prstGeom>
          <a:solidFill>
            <a:srgbClr val="FF00FF"/>
          </a:solidFill>
          <a:ln w="17463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9" name="Rectangle 60"/>
          <p:cNvSpPr>
            <a:spLocks noChangeArrowheads="1"/>
          </p:cNvSpPr>
          <p:nvPr/>
        </p:nvSpPr>
        <p:spPr bwMode="auto">
          <a:xfrm>
            <a:off x="5702300" y="2257425"/>
            <a:ext cx="117475" cy="119063"/>
          </a:xfrm>
          <a:prstGeom prst="rect">
            <a:avLst/>
          </a:prstGeom>
          <a:solidFill>
            <a:srgbClr val="FF00FF"/>
          </a:solidFill>
          <a:ln w="17463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20" name="Freeform 61"/>
          <p:cNvSpPr>
            <a:spLocks/>
          </p:cNvSpPr>
          <p:nvPr/>
        </p:nvSpPr>
        <p:spPr bwMode="auto">
          <a:xfrm>
            <a:off x="2303463" y="2106613"/>
            <a:ext cx="133350" cy="134937"/>
          </a:xfrm>
          <a:custGeom>
            <a:avLst/>
            <a:gdLst>
              <a:gd name="T0" fmla="*/ 2147483647 w 84"/>
              <a:gd name="T1" fmla="*/ 0 h 85"/>
              <a:gd name="T2" fmla="*/ 2147483647 w 84"/>
              <a:gd name="T3" fmla="*/ 2147483647 h 85"/>
              <a:gd name="T4" fmla="*/ 2147483647 w 84"/>
              <a:gd name="T5" fmla="*/ 2147483647 h 85"/>
              <a:gd name="T6" fmla="*/ 0 w 84"/>
              <a:gd name="T7" fmla="*/ 2147483647 h 85"/>
              <a:gd name="T8" fmla="*/ 2147483647 w 84"/>
              <a:gd name="T9" fmla="*/ 0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85">
                <a:moveTo>
                  <a:pt x="42" y="0"/>
                </a:moveTo>
                <a:lnTo>
                  <a:pt x="84" y="42"/>
                </a:lnTo>
                <a:lnTo>
                  <a:pt x="42" y="85"/>
                </a:lnTo>
                <a:lnTo>
                  <a:pt x="0" y="42"/>
                </a:lnTo>
                <a:lnTo>
                  <a:pt x="42" y="0"/>
                </a:lnTo>
                <a:close/>
              </a:path>
            </a:pathLst>
          </a:custGeom>
          <a:solidFill>
            <a:srgbClr val="000080"/>
          </a:solidFill>
          <a:ln w="17463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21" name="Freeform 62"/>
          <p:cNvSpPr>
            <a:spLocks/>
          </p:cNvSpPr>
          <p:nvPr/>
        </p:nvSpPr>
        <p:spPr bwMode="auto">
          <a:xfrm>
            <a:off x="2787650" y="2073275"/>
            <a:ext cx="134938" cy="134938"/>
          </a:xfrm>
          <a:custGeom>
            <a:avLst/>
            <a:gdLst>
              <a:gd name="T0" fmla="*/ 2147483647 w 85"/>
              <a:gd name="T1" fmla="*/ 0 h 85"/>
              <a:gd name="T2" fmla="*/ 2147483647 w 85"/>
              <a:gd name="T3" fmla="*/ 2147483647 h 85"/>
              <a:gd name="T4" fmla="*/ 2147483647 w 85"/>
              <a:gd name="T5" fmla="*/ 2147483647 h 85"/>
              <a:gd name="T6" fmla="*/ 0 w 85"/>
              <a:gd name="T7" fmla="*/ 2147483647 h 85"/>
              <a:gd name="T8" fmla="*/ 2147483647 w 85"/>
              <a:gd name="T9" fmla="*/ 0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" h="85">
                <a:moveTo>
                  <a:pt x="43" y="0"/>
                </a:moveTo>
                <a:lnTo>
                  <a:pt x="85" y="42"/>
                </a:lnTo>
                <a:lnTo>
                  <a:pt x="43" y="85"/>
                </a:lnTo>
                <a:lnTo>
                  <a:pt x="0" y="42"/>
                </a:lnTo>
                <a:lnTo>
                  <a:pt x="43" y="0"/>
                </a:lnTo>
                <a:close/>
              </a:path>
            </a:pathLst>
          </a:custGeom>
          <a:solidFill>
            <a:srgbClr val="000080"/>
          </a:solidFill>
          <a:ln w="17463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22" name="Freeform 63"/>
          <p:cNvSpPr>
            <a:spLocks/>
          </p:cNvSpPr>
          <p:nvPr/>
        </p:nvSpPr>
        <p:spPr bwMode="auto">
          <a:xfrm>
            <a:off x="4094163" y="1787525"/>
            <a:ext cx="134937" cy="133350"/>
          </a:xfrm>
          <a:custGeom>
            <a:avLst/>
            <a:gdLst>
              <a:gd name="T0" fmla="*/ 2147483647 w 85"/>
              <a:gd name="T1" fmla="*/ 0 h 84"/>
              <a:gd name="T2" fmla="*/ 2147483647 w 85"/>
              <a:gd name="T3" fmla="*/ 2147483647 h 84"/>
              <a:gd name="T4" fmla="*/ 2147483647 w 85"/>
              <a:gd name="T5" fmla="*/ 2147483647 h 84"/>
              <a:gd name="T6" fmla="*/ 0 w 85"/>
              <a:gd name="T7" fmla="*/ 2147483647 h 84"/>
              <a:gd name="T8" fmla="*/ 2147483647 w 85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" h="84">
                <a:moveTo>
                  <a:pt x="43" y="0"/>
                </a:moveTo>
                <a:lnTo>
                  <a:pt x="85" y="42"/>
                </a:lnTo>
                <a:lnTo>
                  <a:pt x="43" y="84"/>
                </a:lnTo>
                <a:lnTo>
                  <a:pt x="0" y="42"/>
                </a:lnTo>
                <a:lnTo>
                  <a:pt x="43" y="0"/>
                </a:lnTo>
                <a:close/>
              </a:path>
            </a:pathLst>
          </a:custGeom>
          <a:solidFill>
            <a:srgbClr val="000080"/>
          </a:solidFill>
          <a:ln w="17463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23" name="Rectangle 64"/>
          <p:cNvSpPr>
            <a:spLocks noChangeArrowheads="1"/>
          </p:cNvSpPr>
          <p:nvPr/>
        </p:nvSpPr>
        <p:spPr bwMode="auto">
          <a:xfrm>
            <a:off x="1281113" y="3317875"/>
            <a:ext cx="2174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15424" name="Rectangle 65"/>
          <p:cNvSpPr>
            <a:spLocks noChangeArrowheads="1"/>
          </p:cNvSpPr>
          <p:nvPr/>
        </p:nvSpPr>
        <p:spPr bwMode="auto">
          <a:xfrm>
            <a:off x="1046163" y="2914650"/>
            <a:ext cx="434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100</a:t>
            </a:r>
            <a:endParaRPr lang="en-US"/>
          </a:p>
        </p:txBody>
      </p:sp>
      <p:sp>
        <p:nvSpPr>
          <p:cNvPr id="15425" name="Rectangle 66"/>
          <p:cNvSpPr>
            <a:spLocks noChangeArrowheads="1"/>
          </p:cNvSpPr>
          <p:nvPr/>
        </p:nvSpPr>
        <p:spPr bwMode="auto">
          <a:xfrm>
            <a:off x="1046163" y="2509838"/>
            <a:ext cx="434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200</a:t>
            </a:r>
            <a:endParaRPr lang="en-US"/>
          </a:p>
        </p:txBody>
      </p:sp>
      <p:sp>
        <p:nvSpPr>
          <p:cNvPr id="15426" name="Rectangle 67"/>
          <p:cNvSpPr>
            <a:spLocks noChangeArrowheads="1"/>
          </p:cNvSpPr>
          <p:nvPr/>
        </p:nvSpPr>
        <p:spPr bwMode="auto">
          <a:xfrm>
            <a:off x="1046163" y="2124075"/>
            <a:ext cx="434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300</a:t>
            </a:r>
            <a:endParaRPr lang="en-US"/>
          </a:p>
        </p:txBody>
      </p:sp>
      <p:sp>
        <p:nvSpPr>
          <p:cNvPr id="15427" name="Rectangle 68"/>
          <p:cNvSpPr>
            <a:spLocks noChangeArrowheads="1"/>
          </p:cNvSpPr>
          <p:nvPr/>
        </p:nvSpPr>
        <p:spPr bwMode="auto">
          <a:xfrm>
            <a:off x="1046163" y="1719263"/>
            <a:ext cx="434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400</a:t>
            </a:r>
            <a:endParaRPr lang="en-US"/>
          </a:p>
        </p:txBody>
      </p:sp>
      <p:sp>
        <p:nvSpPr>
          <p:cNvPr id="15428" name="Rectangle 69"/>
          <p:cNvSpPr>
            <a:spLocks noChangeArrowheads="1"/>
          </p:cNvSpPr>
          <p:nvPr/>
        </p:nvSpPr>
        <p:spPr bwMode="auto">
          <a:xfrm>
            <a:off x="1046163" y="1316038"/>
            <a:ext cx="4349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500</a:t>
            </a:r>
            <a:endParaRPr lang="en-US"/>
          </a:p>
        </p:txBody>
      </p:sp>
      <p:sp>
        <p:nvSpPr>
          <p:cNvPr id="15429" name="Rectangle 70"/>
          <p:cNvSpPr>
            <a:spLocks noChangeArrowheads="1"/>
          </p:cNvSpPr>
          <p:nvPr/>
        </p:nvSpPr>
        <p:spPr bwMode="auto">
          <a:xfrm>
            <a:off x="1516063" y="3505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0</a:t>
            </a:r>
            <a:endParaRPr lang="en-US" sz="1600"/>
          </a:p>
        </p:txBody>
      </p:sp>
      <p:sp>
        <p:nvSpPr>
          <p:cNvPr id="15430" name="Rectangle 71"/>
          <p:cNvSpPr>
            <a:spLocks noChangeArrowheads="1"/>
          </p:cNvSpPr>
          <p:nvPr/>
        </p:nvSpPr>
        <p:spPr bwMode="auto">
          <a:xfrm>
            <a:off x="2865438" y="3505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1</a:t>
            </a:r>
            <a:endParaRPr lang="en-US" sz="1600"/>
          </a:p>
        </p:txBody>
      </p:sp>
      <p:sp>
        <p:nvSpPr>
          <p:cNvPr id="15431" name="Rectangle 72"/>
          <p:cNvSpPr>
            <a:spLocks noChangeArrowheads="1"/>
          </p:cNvSpPr>
          <p:nvPr/>
        </p:nvSpPr>
        <p:spPr bwMode="auto">
          <a:xfrm>
            <a:off x="4160838" y="3505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2</a:t>
            </a:r>
            <a:endParaRPr lang="en-US" sz="1600"/>
          </a:p>
        </p:txBody>
      </p:sp>
      <p:sp>
        <p:nvSpPr>
          <p:cNvPr id="15432" name="Rectangle 73"/>
          <p:cNvSpPr>
            <a:spLocks noChangeArrowheads="1"/>
          </p:cNvSpPr>
          <p:nvPr/>
        </p:nvSpPr>
        <p:spPr bwMode="auto">
          <a:xfrm>
            <a:off x="5456238" y="3505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3</a:t>
            </a:r>
            <a:endParaRPr lang="en-US" sz="1600"/>
          </a:p>
        </p:txBody>
      </p:sp>
      <p:sp>
        <p:nvSpPr>
          <p:cNvPr id="15433" name="Rectangle 74"/>
          <p:cNvSpPr>
            <a:spLocks noChangeArrowheads="1"/>
          </p:cNvSpPr>
          <p:nvPr/>
        </p:nvSpPr>
        <p:spPr bwMode="auto">
          <a:xfrm>
            <a:off x="2436813" y="963613"/>
            <a:ext cx="2879725" cy="369887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34" name="Rectangle 75"/>
          <p:cNvSpPr>
            <a:spLocks noChangeArrowheads="1"/>
          </p:cNvSpPr>
          <p:nvPr/>
        </p:nvSpPr>
        <p:spPr bwMode="auto">
          <a:xfrm>
            <a:off x="2520950" y="1081088"/>
            <a:ext cx="117475" cy="117475"/>
          </a:xfrm>
          <a:prstGeom prst="rect">
            <a:avLst/>
          </a:prstGeom>
          <a:solidFill>
            <a:srgbClr val="FF00FF"/>
          </a:solidFill>
          <a:ln w="17463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35" name="Rectangle 76"/>
          <p:cNvSpPr>
            <a:spLocks noChangeArrowheads="1"/>
          </p:cNvSpPr>
          <p:nvPr/>
        </p:nvSpPr>
        <p:spPr bwMode="auto">
          <a:xfrm>
            <a:off x="2705100" y="1012825"/>
            <a:ext cx="12223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Substrate A</a:t>
            </a:r>
            <a:endParaRPr lang="en-US"/>
          </a:p>
        </p:txBody>
      </p:sp>
      <p:sp>
        <p:nvSpPr>
          <p:cNvPr id="15436" name="Freeform 77"/>
          <p:cNvSpPr>
            <a:spLocks/>
          </p:cNvSpPr>
          <p:nvPr/>
        </p:nvSpPr>
        <p:spPr bwMode="auto">
          <a:xfrm>
            <a:off x="3927475" y="1081088"/>
            <a:ext cx="133350" cy="133350"/>
          </a:xfrm>
          <a:custGeom>
            <a:avLst/>
            <a:gdLst>
              <a:gd name="T0" fmla="*/ 2147483647 w 84"/>
              <a:gd name="T1" fmla="*/ 0 h 84"/>
              <a:gd name="T2" fmla="*/ 2147483647 w 84"/>
              <a:gd name="T3" fmla="*/ 2147483647 h 84"/>
              <a:gd name="T4" fmla="*/ 2147483647 w 84"/>
              <a:gd name="T5" fmla="*/ 2147483647 h 84"/>
              <a:gd name="T6" fmla="*/ 0 w 84"/>
              <a:gd name="T7" fmla="*/ 2147483647 h 84"/>
              <a:gd name="T8" fmla="*/ 2147483647 w 84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84">
                <a:moveTo>
                  <a:pt x="42" y="0"/>
                </a:moveTo>
                <a:lnTo>
                  <a:pt x="84" y="42"/>
                </a:lnTo>
                <a:lnTo>
                  <a:pt x="42" y="84"/>
                </a:lnTo>
                <a:lnTo>
                  <a:pt x="0" y="42"/>
                </a:lnTo>
                <a:lnTo>
                  <a:pt x="42" y="0"/>
                </a:lnTo>
                <a:close/>
              </a:path>
            </a:pathLst>
          </a:custGeom>
          <a:solidFill>
            <a:srgbClr val="000080"/>
          </a:solidFill>
          <a:ln w="17463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37" name="Rectangle 78"/>
          <p:cNvSpPr>
            <a:spLocks noChangeArrowheads="1"/>
          </p:cNvSpPr>
          <p:nvPr/>
        </p:nvSpPr>
        <p:spPr bwMode="auto">
          <a:xfrm>
            <a:off x="4111625" y="1012825"/>
            <a:ext cx="12398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Substrate B</a:t>
            </a:r>
            <a:endParaRPr lang="en-US"/>
          </a:p>
        </p:txBody>
      </p:sp>
      <p:sp>
        <p:nvSpPr>
          <p:cNvPr id="282703" name="Text Box 79"/>
          <p:cNvSpPr txBox="1">
            <a:spLocks noChangeArrowheads="1"/>
          </p:cNvSpPr>
          <p:nvPr/>
        </p:nvSpPr>
        <p:spPr bwMode="auto">
          <a:xfrm>
            <a:off x="2590800" y="36576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Coating Thickness (mm)</a:t>
            </a:r>
          </a:p>
        </p:txBody>
      </p:sp>
      <p:sp>
        <p:nvSpPr>
          <p:cNvPr id="282704" name="Text Box 80"/>
          <p:cNvSpPr txBox="1">
            <a:spLocks noChangeArrowheads="1"/>
          </p:cNvSpPr>
          <p:nvPr/>
        </p:nvSpPr>
        <p:spPr bwMode="auto">
          <a:xfrm flipV="1">
            <a:off x="228600" y="1600200"/>
            <a:ext cx="7334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Spallation Life, Cycles</a:t>
            </a:r>
          </a:p>
        </p:txBody>
      </p:sp>
      <p:sp>
        <p:nvSpPr>
          <p:cNvPr id="282705" name="Text Box 81"/>
          <p:cNvSpPr txBox="1">
            <a:spLocks noChangeArrowheads="1"/>
          </p:cNvSpPr>
          <p:nvPr/>
        </p:nvSpPr>
        <p:spPr bwMode="auto">
          <a:xfrm flipV="1">
            <a:off x="2209800" y="4343400"/>
            <a:ext cx="7334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Normalized Crack Spacing</a:t>
            </a:r>
          </a:p>
        </p:txBody>
      </p:sp>
      <p:sp>
        <p:nvSpPr>
          <p:cNvPr id="282706" name="Text Box 82"/>
          <p:cNvSpPr txBox="1">
            <a:spLocks noChangeArrowheads="1"/>
          </p:cNvSpPr>
          <p:nvPr/>
        </p:nvSpPr>
        <p:spPr bwMode="auto">
          <a:xfrm>
            <a:off x="4114800" y="60198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cs typeface="+mn-cs"/>
              </a:rPr>
              <a:t>Coating Thickness (mm)</a:t>
            </a:r>
          </a:p>
        </p:txBody>
      </p:sp>
      <p:sp>
        <p:nvSpPr>
          <p:cNvPr id="282707" name="Line 83"/>
          <p:cNvSpPr>
            <a:spLocks noChangeShapeType="1"/>
          </p:cNvSpPr>
          <p:nvPr/>
        </p:nvSpPr>
        <p:spPr bwMode="auto">
          <a:xfrm>
            <a:off x="1676400" y="1828800"/>
            <a:ext cx="426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2708" name="Line 84"/>
          <p:cNvSpPr>
            <a:spLocks noChangeShapeType="1"/>
          </p:cNvSpPr>
          <p:nvPr/>
        </p:nvSpPr>
        <p:spPr bwMode="auto">
          <a:xfrm>
            <a:off x="1676400" y="2362200"/>
            <a:ext cx="426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2709" name="Text Box 85"/>
          <p:cNvSpPr txBox="1">
            <a:spLocks noChangeArrowheads="1"/>
          </p:cNvSpPr>
          <p:nvPr/>
        </p:nvSpPr>
        <p:spPr bwMode="auto">
          <a:xfrm>
            <a:off x="571500" y="228600"/>
            <a:ext cx="8039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2"/>
                </a:solidFill>
                <a:cs typeface="+mn-cs"/>
              </a:rPr>
              <a:t>Effect of SPPS TBC Thickness On Durability</a:t>
            </a:r>
          </a:p>
        </p:txBody>
      </p:sp>
      <p:sp>
        <p:nvSpPr>
          <p:cNvPr id="282710" name="Freeform 86"/>
          <p:cNvSpPr>
            <a:spLocks/>
          </p:cNvSpPr>
          <p:nvPr/>
        </p:nvSpPr>
        <p:spPr bwMode="auto">
          <a:xfrm>
            <a:off x="3886200" y="4572000"/>
            <a:ext cx="2895600" cy="762000"/>
          </a:xfrm>
          <a:custGeom>
            <a:avLst/>
            <a:gdLst>
              <a:gd name="T0" fmla="*/ 0 w 1776"/>
              <a:gd name="T1" fmla="*/ 0 h 432"/>
              <a:gd name="T2" fmla="*/ 288 w 1776"/>
              <a:gd name="T3" fmla="*/ 288 h 432"/>
              <a:gd name="T4" fmla="*/ 720 w 1776"/>
              <a:gd name="T5" fmla="*/ 336 h 432"/>
              <a:gd name="T6" fmla="*/ 1440 w 1776"/>
              <a:gd name="T7" fmla="*/ 384 h 432"/>
              <a:gd name="T8" fmla="*/ 1776 w 1776"/>
              <a:gd name="T9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6" h="432">
                <a:moveTo>
                  <a:pt x="0" y="0"/>
                </a:moveTo>
                <a:cubicBezTo>
                  <a:pt x="84" y="116"/>
                  <a:pt x="168" y="232"/>
                  <a:pt x="288" y="288"/>
                </a:cubicBezTo>
                <a:cubicBezTo>
                  <a:pt x="408" y="344"/>
                  <a:pt x="528" y="320"/>
                  <a:pt x="720" y="336"/>
                </a:cubicBezTo>
                <a:cubicBezTo>
                  <a:pt x="912" y="352"/>
                  <a:pt x="1264" y="368"/>
                  <a:pt x="1440" y="384"/>
                </a:cubicBezTo>
                <a:cubicBezTo>
                  <a:pt x="1616" y="400"/>
                  <a:pt x="1720" y="424"/>
                  <a:pt x="1776" y="432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2711" name="Freeform 87"/>
          <p:cNvSpPr>
            <a:spLocks/>
          </p:cNvSpPr>
          <p:nvPr/>
        </p:nvSpPr>
        <p:spPr bwMode="auto">
          <a:xfrm>
            <a:off x="3733800" y="4800600"/>
            <a:ext cx="2971800" cy="762000"/>
          </a:xfrm>
          <a:custGeom>
            <a:avLst/>
            <a:gdLst>
              <a:gd name="T0" fmla="*/ 0 w 1776"/>
              <a:gd name="T1" fmla="*/ 0 h 432"/>
              <a:gd name="T2" fmla="*/ 288 w 1776"/>
              <a:gd name="T3" fmla="*/ 288 h 432"/>
              <a:gd name="T4" fmla="*/ 720 w 1776"/>
              <a:gd name="T5" fmla="*/ 336 h 432"/>
              <a:gd name="T6" fmla="*/ 1440 w 1776"/>
              <a:gd name="T7" fmla="*/ 384 h 432"/>
              <a:gd name="T8" fmla="*/ 1776 w 1776"/>
              <a:gd name="T9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6" h="432">
                <a:moveTo>
                  <a:pt x="0" y="0"/>
                </a:moveTo>
                <a:cubicBezTo>
                  <a:pt x="84" y="116"/>
                  <a:pt x="168" y="232"/>
                  <a:pt x="288" y="288"/>
                </a:cubicBezTo>
                <a:cubicBezTo>
                  <a:pt x="408" y="344"/>
                  <a:pt x="528" y="320"/>
                  <a:pt x="720" y="336"/>
                </a:cubicBezTo>
                <a:cubicBezTo>
                  <a:pt x="912" y="352"/>
                  <a:pt x="1264" y="368"/>
                  <a:pt x="1440" y="384"/>
                </a:cubicBezTo>
                <a:cubicBezTo>
                  <a:pt x="1616" y="400"/>
                  <a:pt x="1720" y="424"/>
                  <a:pt x="1776" y="432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2712" name="Line 88"/>
          <p:cNvSpPr>
            <a:spLocks noChangeShapeType="1"/>
          </p:cNvSpPr>
          <p:nvPr/>
        </p:nvSpPr>
        <p:spPr bwMode="auto">
          <a:xfrm>
            <a:off x="4343400" y="510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48" name="Line 89"/>
          <p:cNvSpPr>
            <a:spLocks noChangeShapeType="1"/>
          </p:cNvSpPr>
          <p:nvPr/>
        </p:nvSpPr>
        <p:spPr bwMode="auto">
          <a:xfrm flipV="1">
            <a:off x="5486400" y="3455988"/>
            <a:ext cx="1588" cy="492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89" descr="HiFundalogoTAG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150"/>
            <a:ext cx="1371600" cy="914400"/>
          </a:xfrm>
          <a:prstGeom prst="rect">
            <a:avLst/>
          </a:prstGeom>
        </p:spPr>
      </p:pic>
      <p:pic>
        <p:nvPicPr>
          <p:cNvPr id="91" name="Picture 8" descr="uconnblu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5737225"/>
            <a:ext cx="10763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1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5" y="2667000"/>
            <a:ext cx="8164435" cy="332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165" y="609600"/>
            <a:ext cx="824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SPPS can Make </a:t>
            </a:r>
            <a:r>
              <a:rPr lang="en-US" sz="3200" b="1" dirty="0"/>
              <a:t>T</a:t>
            </a:r>
            <a:r>
              <a:rPr lang="en-US" sz="3200" b="1" dirty="0" smtClean="0"/>
              <a:t>hin Dense Layers 10 Micron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51546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99711</TotalTime>
  <Words>2243</Words>
  <Application>Microsoft Office PowerPoint</Application>
  <PresentationFormat>On-screen Show (4:3)</PresentationFormat>
  <Paragraphs>570</Paragraphs>
  <Slides>64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ＭＳ Ｐゴシック</vt:lpstr>
      <vt:lpstr>ＭＳ Ｐゴシック</vt:lpstr>
      <vt:lpstr>SimSun</vt:lpstr>
      <vt:lpstr>SimSun</vt:lpstr>
      <vt:lpstr>Arial</vt:lpstr>
      <vt:lpstr>Calibri</vt:lpstr>
      <vt:lpstr>Symbol</vt:lpstr>
      <vt:lpstr>Times</vt:lpstr>
      <vt:lpstr>Times New Roman</vt:lpstr>
      <vt:lpstr>Wingdings</vt:lpstr>
      <vt:lpstr>Default Design</vt:lpstr>
      <vt:lpstr>Slide</vt:lpstr>
      <vt:lpstr>Bitmap Image</vt:lpstr>
      <vt:lpstr>图表</vt:lpstr>
      <vt:lpstr>Chart</vt:lpstr>
      <vt:lpstr>Worksheet</vt:lpstr>
      <vt:lpstr>Improved Performance Thermal Barrier Coatings  Using The Solution Precursor Plasma Spray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SPPS YSZ With IPBS: Thermal Conductivity  </vt:lpstr>
      <vt:lpstr>Properties Of YSZ and YAG</vt:lpstr>
      <vt:lpstr>PowerPoint Presentation</vt:lpstr>
      <vt:lpstr>PowerPoint Presentation</vt:lpstr>
      <vt:lpstr>PowerPoint Presentation</vt:lpstr>
      <vt:lpstr>Performance </vt:lpstr>
      <vt:lpstr>Thermal Spray Optimization  Many Variables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Spritz/Atomizer Test Conditions</vt:lpstr>
      <vt:lpstr>Spritz Test: Cyclic Lives</vt:lpstr>
      <vt:lpstr>PowerPoint Presentation</vt:lpstr>
      <vt:lpstr>PowerPoint Presentation</vt:lpstr>
      <vt:lpstr>PowerPoint Presentation</vt:lpstr>
      <vt:lpstr>PowerPoint Presentation</vt:lpstr>
      <vt:lpstr>Cost Reduction- Utility Improvements </vt:lpstr>
      <vt:lpstr>Phase IIA Industry Partners</vt:lpstr>
      <vt:lpstr>Industrial Partners Activities </vt:lpstr>
      <vt:lpstr>Goals Related to Industrialization Benefits Cost Ratio  </vt:lpstr>
      <vt:lpstr>PowerPoint Presentation</vt:lpstr>
      <vt:lpstr>Improved Deposition Efficiency from 24% to 42%</vt:lpstr>
      <vt:lpstr>PowerPoint Presentation</vt:lpstr>
      <vt:lpstr>Diluted Nitrate Precursor Increased DE and Reduced Cost  </vt:lpstr>
      <vt:lpstr>PowerPoint Presentation</vt:lpstr>
      <vt:lpstr>PowerPoint Presentation</vt:lpstr>
      <vt:lpstr>Summary &amp; Conclusions-I</vt:lpstr>
      <vt:lpstr>Summary &amp; Conclusions-II</vt:lpstr>
      <vt:lpstr>Summary &amp; Conclusions-II</vt:lpstr>
      <vt:lpstr>Acknowledgements</vt:lpstr>
      <vt:lpstr>PowerPoint Presentation</vt:lpstr>
      <vt:lpstr>SPPS YAG TBCs: Praxair Trials</vt:lpstr>
      <vt:lpstr>PowerPoint Presentation</vt:lpstr>
      <vt:lpstr>Summary &amp; Conclusions-II</vt:lpstr>
      <vt:lpstr>Questions ?</vt:lpstr>
      <vt:lpstr>Laser Flash Apparatus</vt:lpstr>
      <vt:lpstr>Flash Method Schematic</vt:lpstr>
      <vt:lpstr>Flash Method Error</vt:lpstr>
      <vt:lpstr>Spray trials with diluted precursor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UCONN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Swetha</dc:creator>
  <cp:lastModifiedBy>Lockhart, Karen G. (CONTR)</cp:lastModifiedBy>
  <cp:revision>661</cp:revision>
  <cp:lastPrinted>2014-06-28T13:49:04Z</cp:lastPrinted>
  <dcterms:created xsi:type="dcterms:W3CDTF">2012-11-16T02:00:50Z</dcterms:created>
  <dcterms:modified xsi:type="dcterms:W3CDTF">2015-11-10T15:51:48Z</dcterms:modified>
</cp:coreProperties>
</file>