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4"/>
    <p:sldMasterId id="2147483648" r:id="rId5"/>
    <p:sldMasterId id="2147483663" r:id="rId6"/>
    <p:sldMasterId id="2147483665" r:id="rId7"/>
  </p:sldMasterIdLst>
  <p:notesMasterIdLst>
    <p:notesMasterId r:id="rId11"/>
  </p:notesMasterIdLst>
  <p:sldIdLst>
    <p:sldId id="299" r:id="rId8"/>
    <p:sldId id="305" r:id="rId9"/>
    <p:sldId id="30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A92129-761D-FA1C-10A7-54BA779ADA0D}" name="Ledesma Rodriguez, Raisa" initials="LRR" userId="S::Raisa.Ledesmarodriguez@edelman.com::d4e08f46-cb56-4a58-b866-ebfe0274e585" providerId="AD"/>
  <p188:author id="{3942643D-2F24-BD0A-51EC-A557C5FB8B9C}" name="Barbara A Belville" initials="BB" userId="S::s057873@corp.aepsc.com::ac7605fa-5ad9-40c3-9b90-a1eeffaad934" providerId="AD"/>
  <p188:author id="{82AB7E3F-9017-0A77-ED30-8A51D3EC23C7}" name="Grace, Caroline" initials="GC" userId="S::Caroline.Grace@edelman.com::ef9c36e3-d036-4887-ab32-4b79f256fe77" providerId="AD"/>
  <p188:author id="{707D1141-98E3-F5A7-D3D2-D996983490DF}" name="Andrew T Fisher" initials="AF" userId="S::s212330@corp.aepsc.com::9fe6793c-bff6-4105-a4c4-fe914ea62746" providerId="AD"/>
  <p188:author id="{DD00AF5C-ABCF-1CBF-AAEC-98CA7CC859B5}" name="Zach A Grill" initials="ZAG" userId="S::Zach.A.Grill@ey.com::fb6c8f9c-2c6e-4ee6-95f4-d1483f9f64aa" providerId="AD"/>
  <p188:author id="{774FA972-A8D7-EE4C-D80B-F4BA4966D15F}" name="Michael D Klingler" initials="MK" userId="S::s182459@corp.aepsc.com::e37c95e2-cdb8-427c-b6b3-52af25bdf1b3" providerId="AD"/>
  <p188:author id="{A54FF67D-6299-6086-C9D3-9121BE070D2A}" name="Adams, Jesse" initials="AJ" userId="S::jesse.adams@ee.doe.gov::6745acf3-b511-4477-8e9f-b88895bab2e7" providerId="AD"/>
  <p188:author id="{98367D8D-BA8B-7F5E-4C07-B86109F4101E}" name="Taylor Yurgalevicz" initials="TY" userId="S::taylor.yurgalevicz@ey.com::9bb7ebfb-f58b-499c-b7a6-07a95f8441cb" providerId="AD"/>
  <p188:author id="{F83B5391-EB8C-94E5-2B00-AE247933FB56}" name="Jennifer R Ellis" initials="JE" userId="S::p012425@corp.aepsc.com::a7e80ad9-a59a-4531-910c-677455719b69" providerId="AD"/>
  <p188:author id="{35B818B5-27D0-63C3-900B-7BD29B79508B}" name="taylor.yurgalevicz@ey.com" initials="ta" userId="S::urn:spo:guest#taylor.yurgalevicz@ey.com::" providerId="AD"/>
  <p188:author id="{160FCDC3-47A3-7408-E914-0BBC97E57BE5}" name="Alli J Schwartz" initials="AJS" userId="S::Alexandra.J.Schwartz@ey.com::128ccadb-4652-4c46-a3cf-cb7aeb0c75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400"/>
    <a:srgbClr val="255FAC"/>
    <a:srgbClr val="1CA6DF"/>
    <a:srgbClr val="CFD2D3"/>
    <a:srgbClr val="005CB9"/>
    <a:srgbClr val="FFDA00"/>
    <a:srgbClr val="DCDDDE"/>
    <a:srgbClr val="2560AD"/>
    <a:srgbClr val="1A325D"/>
    <a:srgbClr val="F9A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713835-5CF3-2A2E-4F9E-42D91172E53F}" v="1" dt="2023-03-16T15:55:58.050"/>
    <p1510:client id="{62BD3682-5586-307B-00F0-AB563A8BBFCD}" v="13" dt="2023-03-15T15:34:18.5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fer R Ellis" userId="S::p012425@corp.aepsc.com::a7e80ad9-a59a-4531-910c-677455719b69" providerId="AD" clId="Web-{BEF63DDB-903C-2BA7-ED05-285386836779}"/>
    <pc:docChg chg="mod">
      <pc:chgData name="Jennifer R Ellis" userId="S::p012425@corp.aepsc.com::a7e80ad9-a59a-4531-910c-677455719b69" providerId="AD" clId="Web-{BEF63DDB-903C-2BA7-ED05-285386836779}" dt="2023-03-13T12:00:36.552" v="2"/>
      <pc:docMkLst>
        <pc:docMk/>
      </pc:docMkLst>
      <pc:sldChg chg="addCm">
        <pc:chgData name="Jennifer R Ellis" userId="S::p012425@corp.aepsc.com::a7e80ad9-a59a-4531-910c-677455719b69" providerId="AD" clId="Web-{BEF63DDB-903C-2BA7-ED05-285386836779}" dt="2023-03-13T12:00:36.552" v="2"/>
        <pc:sldMkLst>
          <pc:docMk/>
          <pc:sldMk cId="2872586976" sldId="305"/>
        </pc:sldMkLst>
      </pc:sldChg>
    </pc:docChg>
  </pc:docChgLst>
  <pc:docChgLst>
    <pc:chgData name="Taylor Yurgalevicz" userId="S::taylor.yurgalevicz@ey.com::9bb7ebfb-f58b-499c-b7a6-07a95f8441cb" providerId="AD" clId="Web-{35713835-5CF3-2A2E-4F9E-42D91172E53F}"/>
    <pc:docChg chg="modSld">
      <pc:chgData name="Taylor Yurgalevicz" userId="S::taylor.yurgalevicz@ey.com::9bb7ebfb-f58b-499c-b7a6-07a95f8441cb" providerId="AD" clId="Web-{35713835-5CF3-2A2E-4F9E-42D91172E53F}" dt="2023-03-16T15:55:58.050" v="0" actId="20577"/>
      <pc:docMkLst>
        <pc:docMk/>
      </pc:docMkLst>
      <pc:sldChg chg="modSp">
        <pc:chgData name="Taylor Yurgalevicz" userId="S::taylor.yurgalevicz@ey.com::9bb7ebfb-f58b-499c-b7a6-07a95f8441cb" providerId="AD" clId="Web-{35713835-5CF3-2A2E-4F9E-42D91172E53F}" dt="2023-03-16T15:55:58.050" v="0" actId="20577"/>
        <pc:sldMkLst>
          <pc:docMk/>
          <pc:sldMk cId="2872586976" sldId="305"/>
        </pc:sldMkLst>
        <pc:spChg chg="mod">
          <ac:chgData name="Taylor Yurgalevicz" userId="S::taylor.yurgalevicz@ey.com::9bb7ebfb-f58b-499c-b7a6-07a95f8441cb" providerId="AD" clId="Web-{35713835-5CF3-2A2E-4F9E-42D91172E53F}" dt="2023-03-16T15:55:58.050" v="0" actId="20577"/>
          <ac:spMkLst>
            <pc:docMk/>
            <pc:sldMk cId="2872586976" sldId="305"/>
            <ac:spMk id="9" creationId="{F73E29D6-1CBA-9560-C10F-EF1D8C301F6F}"/>
          </ac:spMkLst>
        </pc:spChg>
      </pc:sldChg>
    </pc:docChg>
  </pc:docChgLst>
  <pc:docChgLst>
    <pc:chgData name="Taylor Yurgalevicz" userId="9bb7ebfb-f58b-499c-b7a6-07a95f8441cb" providerId="ADAL" clId="{B6EA93D4-CE0C-4272-A310-150F63D7F48E}"/>
    <pc:docChg chg="modSld">
      <pc:chgData name="Taylor Yurgalevicz" userId="9bb7ebfb-f58b-499c-b7a6-07a95f8441cb" providerId="ADAL" clId="{B6EA93D4-CE0C-4272-A310-150F63D7F48E}" dt="2023-03-15T18:36:38.057" v="9" actId="13926"/>
      <pc:docMkLst>
        <pc:docMk/>
      </pc:docMkLst>
      <pc:sldChg chg="modSp mod modCm">
        <pc:chgData name="Taylor Yurgalevicz" userId="9bb7ebfb-f58b-499c-b7a6-07a95f8441cb" providerId="ADAL" clId="{B6EA93D4-CE0C-4272-A310-150F63D7F48E}" dt="2023-03-15T18:36:38.057" v="9" actId="13926"/>
        <pc:sldMkLst>
          <pc:docMk/>
          <pc:sldMk cId="2922445737" sldId="299"/>
        </pc:sldMkLst>
        <pc:spChg chg="mod">
          <ac:chgData name="Taylor Yurgalevicz" userId="9bb7ebfb-f58b-499c-b7a6-07a95f8441cb" providerId="ADAL" clId="{B6EA93D4-CE0C-4272-A310-150F63D7F48E}" dt="2023-03-15T18:36:38.057" v="9" actId="13926"/>
          <ac:spMkLst>
            <pc:docMk/>
            <pc:sldMk cId="2922445737" sldId="299"/>
            <ac:spMk id="9" creationId="{F73E29D6-1CBA-9560-C10F-EF1D8C301F6F}"/>
          </ac:spMkLst>
        </pc:spChg>
      </pc:sldChg>
    </pc:docChg>
  </pc:docChgLst>
  <pc:docChgLst>
    <pc:chgData name="Taylor Yurgalevicz" userId="9bb7ebfb-f58b-499c-b7a6-07a95f8441cb" providerId="ADAL" clId="{E53EFB33-DA6B-413C-84A9-321BA6DCFC20}"/>
    <pc:docChg chg="">
      <pc:chgData name="Taylor Yurgalevicz" userId="9bb7ebfb-f58b-499c-b7a6-07a95f8441cb" providerId="ADAL" clId="{E53EFB33-DA6B-413C-84A9-321BA6DCFC20}" dt="2023-03-15T20:31:36.749" v="7"/>
      <pc:docMkLst>
        <pc:docMk/>
      </pc:docMkLst>
      <pc:sldChg chg="delCm">
        <pc:chgData name="Taylor Yurgalevicz" userId="9bb7ebfb-f58b-499c-b7a6-07a95f8441cb" providerId="ADAL" clId="{E53EFB33-DA6B-413C-84A9-321BA6DCFC20}" dt="2023-03-15T20:31:20.695" v="2"/>
        <pc:sldMkLst>
          <pc:docMk/>
          <pc:sldMk cId="2922445737" sldId="299"/>
        </pc:sldMkLst>
      </pc:sldChg>
      <pc:sldChg chg="delCm">
        <pc:chgData name="Taylor Yurgalevicz" userId="9bb7ebfb-f58b-499c-b7a6-07a95f8441cb" providerId="ADAL" clId="{E53EFB33-DA6B-413C-84A9-321BA6DCFC20}" dt="2023-03-15T20:31:31.159" v="5"/>
        <pc:sldMkLst>
          <pc:docMk/>
          <pc:sldMk cId="2872586976" sldId="305"/>
        </pc:sldMkLst>
      </pc:sldChg>
      <pc:sldChg chg="delCm">
        <pc:chgData name="Taylor Yurgalevicz" userId="9bb7ebfb-f58b-499c-b7a6-07a95f8441cb" providerId="ADAL" clId="{E53EFB33-DA6B-413C-84A9-321BA6DCFC20}" dt="2023-03-15T20:31:36.749" v="7"/>
        <pc:sldMkLst>
          <pc:docMk/>
          <pc:sldMk cId="518783669" sldId="306"/>
        </pc:sldMkLst>
      </pc:sldChg>
    </pc:docChg>
  </pc:docChgLst>
  <pc:docChgLst>
    <pc:chgData name="taylor.yurgalevicz@ey.com" userId="S::urn:spo:guest#taylor.yurgalevicz@ey.com::" providerId="AD" clId="Web-{A691F14E-B329-9078-D7B5-0AE97B4EB9CC}"/>
    <pc:docChg chg="modSld">
      <pc:chgData name="taylor.yurgalevicz@ey.com" userId="S::urn:spo:guest#taylor.yurgalevicz@ey.com::" providerId="AD" clId="Web-{A691F14E-B329-9078-D7B5-0AE97B4EB9CC}" dt="2023-03-15T14:17:16.605" v="16" actId="20577"/>
      <pc:docMkLst>
        <pc:docMk/>
      </pc:docMkLst>
      <pc:sldChg chg="modSp modCm">
        <pc:chgData name="taylor.yurgalevicz@ey.com" userId="S::urn:spo:guest#taylor.yurgalevicz@ey.com::" providerId="AD" clId="Web-{A691F14E-B329-9078-D7B5-0AE97B4EB9CC}" dt="2023-03-15T14:17:16.605" v="16" actId="20577"/>
        <pc:sldMkLst>
          <pc:docMk/>
          <pc:sldMk cId="2922445737" sldId="299"/>
        </pc:sldMkLst>
        <pc:spChg chg="mod">
          <ac:chgData name="taylor.yurgalevicz@ey.com" userId="S::urn:spo:guest#taylor.yurgalevicz@ey.com::" providerId="AD" clId="Web-{A691F14E-B329-9078-D7B5-0AE97B4EB9CC}" dt="2023-03-15T14:17:16.605" v="16" actId="20577"/>
          <ac:spMkLst>
            <pc:docMk/>
            <pc:sldMk cId="2922445737" sldId="299"/>
            <ac:spMk id="9" creationId="{F73E29D6-1CBA-9560-C10F-EF1D8C301F6F}"/>
          </ac:spMkLst>
        </pc:spChg>
      </pc:sldChg>
    </pc:docChg>
  </pc:docChgLst>
  <pc:docChgLst>
    <pc:chgData name="Taylor Yurgalevicz" userId="9bb7ebfb-f58b-499c-b7a6-07a95f8441cb" providerId="ADAL" clId="{F302BCB0-F978-42F3-A5B5-EC36D186A4FA}"/>
    <pc:docChg chg="modSld">
      <pc:chgData name="Taylor Yurgalevicz" userId="9bb7ebfb-f58b-499c-b7a6-07a95f8441cb" providerId="ADAL" clId="{F302BCB0-F978-42F3-A5B5-EC36D186A4FA}" dt="2023-03-16T14:06:49.239" v="1" actId="13926"/>
      <pc:docMkLst>
        <pc:docMk/>
      </pc:docMkLst>
      <pc:sldChg chg="modSp mod">
        <pc:chgData name="Taylor Yurgalevicz" userId="9bb7ebfb-f58b-499c-b7a6-07a95f8441cb" providerId="ADAL" clId="{F302BCB0-F978-42F3-A5B5-EC36D186A4FA}" dt="2023-03-16T14:06:49.239" v="1" actId="13926"/>
        <pc:sldMkLst>
          <pc:docMk/>
          <pc:sldMk cId="2872586976" sldId="305"/>
        </pc:sldMkLst>
        <pc:spChg chg="mod">
          <ac:chgData name="Taylor Yurgalevicz" userId="9bb7ebfb-f58b-499c-b7a6-07a95f8441cb" providerId="ADAL" clId="{F302BCB0-F978-42F3-A5B5-EC36D186A4FA}" dt="2023-03-16T14:06:49.239" v="1" actId="13926"/>
          <ac:spMkLst>
            <pc:docMk/>
            <pc:sldMk cId="2872586976" sldId="305"/>
            <ac:spMk id="9" creationId="{F73E29D6-1CBA-9560-C10F-EF1D8C301F6F}"/>
          </ac:spMkLst>
        </pc:spChg>
      </pc:sldChg>
    </pc:docChg>
  </pc:docChgLst>
  <pc:docChgLst>
    <pc:chgData name="taylor.yurgalevicz@ey.com" userId="S::urn:spo:guest#taylor.yurgalevicz@ey.com::" providerId="AD" clId="Web-{62BD3682-5586-307B-00F0-AB563A8BBFCD}"/>
    <pc:docChg chg="mod modSld">
      <pc:chgData name="taylor.yurgalevicz@ey.com" userId="S::urn:spo:guest#taylor.yurgalevicz@ey.com::" providerId="AD" clId="Web-{62BD3682-5586-307B-00F0-AB563A8BBFCD}" dt="2023-03-15T15:34:18.549" v="11"/>
      <pc:docMkLst>
        <pc:docMk/>
      </pc:docMkLst>
      <pc:sldChg chg="modSp modCm">
        <pc:chgData name="taylor.yurgalevicz@ey.com" userId="S::urn:spo:guest#taylor.yurgalevicz@ey.com::" providerId="AD" clId="Web-{62BD3682-5586-307B-00F0-AB563A8BBFCD}" dt="2023-03-15T15:34:18.549" v="11"/>
        <pc:sldMkLst>
          <pc:docMk/>
          <pc:sldMk cId="2872586976" sldId="305"/>
        </pc:sldMkLst>
        <pc:spChg chg="mod">
          <ac:chgData name="taylor.yurgalevicz@ey.com" userId="S::urn:spo:guest#taylor.yurgalevicz@ey.com::" providerId="AD" clId="Web-{62BD3682-5586-307B-00F0-AB563A8BBFCD}" dt="2023-03-15T15:32:58.796" v="8" actId="20577"/>
          <ac:spMkLst>
            <pc:docMk/>
            <pc:sldMk cId="2872586976" sldId="305"/>
            <ac:spMk id="9" creationId="{F73E29D6-1CBA-9560-C10F-EF1D8C301F6F}"/>
          </ac:spMkLst>
        </pc:spChg>
      </pc:sldChg>
    </pc:docChg>
  </pc:docChgLst>
  <pc:docChgLst>
    <pc:chgData name="Taylor Yurgalevicz" userId="9bb7ebfb-f58b-499c-b7a6-07a95f8441cb" providerId="ADAL" clId="{A1CC58B4-586B-452E-BA39-4E0ED2F40056}"/>
    <pc:docChg chg="custSel modSld">
      <pc:chgData name="Taylor Yurgalevicz" userId="9bb7ebfb-f58b-499c-b7a6-07a95f8441cb" providerId="ADAL" clId="{A1CC58B4-586B-452E-BA39-4E0ED2F40056}" dt="2023-03-16T15:12:58.458" v="237" actId="20577"/>
      <pc:docMkLst>
        <pc:docMk/>
      </pc:docMkLst>
      <pc:sldChg chg="modSp mod">
        <pc:chgData name="Taylor Yurgalevicz" userId="9bb7ebfb-f58b-499c-b7a6-07a95f8441cb" providerId="ADAL" clId="{A1CC58B4-586B-452E-BA39-4E0ED2F40056}" dt="2023-03-16T15:12:58.458" v="237" actId="20577"/>
        <pc:sldMkLst>
          <pc:docMk/>
          <pc:sldMk cId="2872586976" sldId="305"/>
        </pc:sldMkLst>
        <pc:spChg chg="mod">
          <ac:chgData name="Taylor Yurgalevicz" userId="9bb7ebfb-f58b-499c-b7a6-07a95f8441cb" providerId="ADAL" clId="{A1CC58B4-586B-452E-BA39-4E0ED2F40056}" dt="2023-03-16T15:12:58.458" v="237" actId="20577"/>
          <ac:spMkLst>
            <pc:docMk/>
            <pc:sldMk cId="2872586976" sldId="305"/>
            <ac:spMk id="9" creationId="{F73E29D6-1CBA-9560-C10F-EF1D8C301F6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00FD7-7926-4CA0-8F58-07A6E10F130B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BA10D-CE66-49DE-BA86-BD704ED0E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06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.gov/OCED" TargetMode="External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.gov/OCED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mailto:OCED@hq.doe.gov" TargetMode="External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21141-780F-941E-5978-11026A2984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7904" y="4325112"/>
            <a:ext cx="10067544" cy="740664"/>
          </a:xfrm>
          <a:prstGeom prst="rect">
            <a:avLst/>
          </a:prstGeom>
        </p:spPr>
        <p:txBody>
          <a:bodyPr anchor="b"/>
          <a:lstStyle>
            <a:lvl1pPr algn="r">
              <a:defRPr sz="3200" b="1">
                <a:solidFill>
                  <a:srgbClr val="005CB9"/>
                </a:solidFill>
                <a:latin typeface="Avenir Black" panose="020B080302020302020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2D7D0E-25FE-0FF5-1CAA-4BB2246147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99232" y="5294376"/>
            <a:ext cx="8586216" cy="131978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r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 algn="r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 algn="r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4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CE7190-FF36-5260-DD79-1DED54DF9FC6}"/>
              </a:ext>
            </a:extLst>
          </p:cNvPr>
          <p:cNvSpPr txBox="1"/>
          <p:nvPr userDrawn="1"/>
        </p:nvSpPr>
        <p:spPr>
          <a:xfrm>
            <a:off x="7234736" y="6455883"/>
            <a:ext cx="4909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kern="3600" spc="100">
                <a:solidFill>
                  <a:srgbClr val="005CB9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WWW.ENERGY.GOV/OCED</a:t>
            </a:r>
            <a:endParaRPr lang="en-US" sz="1200" b="1">
              <a:solidFill>
                <a:srgbClr val="005C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75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8998705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1AC1CF8-6321-1590-0EC2-66D6CA93A1C4}"/>
              </a:ext>
            </a:extLst>
          </p:cNvPr>
          <p:cNvSpPr txBox="1">
            <a:spLocks/>
          </p:cNvSpPr>
          <p:nvPr userDrawn="1"/>
        </p:nvSpPr>
        <p:spPr>
          <a:xfrm>
            <a:off x="9082953" y="6308204"/>
            <a:ext cx="2526455" cy="413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94F183-0B41-405F-9FA5-C5E10FB76D92}" type="slidenum">
              <a:rPr lang="en-US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330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12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1005140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1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91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4198106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0529101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9108129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75093-03C4-FF00-871C-87B4ADD6C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0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09E2-C634-F42A-656F-B1D546698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848" y="18256"/>
            <a:ext cx="10369951" cy="841248"/>
          </a:xfrm>
        </p:spPr>
        <p:txBody>
          <a:bodyPr>
            <a:normAutofit/>
          </a:bodyPr>
          <a:lstStyle>
            <a:lvl1pPr algn="ctr">
              <a:defRPr sz="3200" b="1">
                <a:latin typeface="Avenir Black" panose="020B0803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C5608-E7E2-A85F-442E-E282F9BCD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848" y="1542232"/>
            <a:ext cx="10369951" cy="4634731"/>
          </a:xfrm>
        </p:spPr>
        <p:txBody>
          <a:bodyPr/>
          <a:lstStyle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0185E-0903-F60F-8FA3-2CAA4D2F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737E-5A93-3BB0-7DA2-A2A5244D6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CEF2A7-A3B2-02BB-8AB1-D342C63E9A1F}"/>
              </a:ext>
            </a:extLst>
          </p:cNvPr>
          <p:cNvSpPr txBox="1"/>
          <p:nvPr userDrawn="1"/>
        </p:nvSpPr>
        <p:spPr>
          <a:xfrm>
            <a:off x="7234736" y="6455883"/>
            <a:ext cx="4909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kern="3600" spc="100">
                <a:solidFill>
                  <a:srgbClr val="005CB9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WWW.ENERGY.GOV/OCED</a:t>
            </a:r>
            <a:endParaRPr lang="en-US" sz="1200" b="1">
              <a:solidFill>
                <a:srgbClr val="005C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3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A750-2AD9-F396-42A0-4DF562227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1248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005CB9"/>
                </a:solidFill>
                <a:latin typeface="Avenir Black" panose="020B0803020203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3A512-6182-1DC7-8878-F9CE156D47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28512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7A2261-D5ED-E7F6-34BE-AFF6A625C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28512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0C851C-35EC-B71C-D30F-1D4B16C35B8F}"/>
              </a:ext>
            </a:extLst>
          </p:cNvPr>
          <p:cNvSpPr txBox="1">
            <a:spLocks/>
          </p:cNvSpPr>
          <p:nvPr userDrawn="1"/>
        </p:nvSpPr>
        <p:spPr>
          <a:xfrm>
            <a:off x="9082953" y="6308204"/>
            <a:ext cx="2526455" cy="413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94F183-0B41-405F-9FA5-C5E10FB76D92}" type="slidenum">
              <a:rPr lang="en-US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49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1576F-15D2-8E9A-EA05-537B3741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41248"/>
          </a:xfrm>
        </p:spPr>
        <p:txBody>
          <a:bodyPr>
            <a:normAutofit/>
          </a:bodyPr>
          <a:lstStyle>
            <a:lvl1pPr algn="ctr">
              <a:defRPr sz="3200">
                <a:latin typeface="Avenir Black" panose="020B0803020203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779C6-12C0-F318-C88D-FDAED3382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4370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474AA-4BF8-59EA-199A-F0F4693902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167617"/>
            <a:ext cx="5157787" cy="3684588"/>
          </a:xfrm>
        </p:spPr>
        <p:txBody>
          <a:bodyPr/>
          <a:lstStyle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29299-7E79-AC0D-88C9-93E38B0549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4370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DAA9B2-F1D8-FFBE-C428-FE63DDF0D3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167617"/>
            <a:ext cx="5183188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F5C923-C1C9-B07A-4C98-112CC3458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85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11025-6357-FA02-7619-6225DD867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41248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Aft>
                <a:spcPts val="1200"/>
              </a:spcAft>
              <a:defRPr sz="3200">
                <a:latin typeface="Avenir Black" panose="020B0803020203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30DC4-1A1A-B352-94C4-8F69D448F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7171" y="1186543"/>
            <a:ext cx="6228217" cy="467450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01D7B-4AA4-C5A4-3BDA-055E59AA83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12" y="1186543"/>
            <a:ext cx="3935413" cy="468244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BBC90-EC6C-2C75-6550-0393FFF6F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0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95794-9DD6-470F-4D03-AC739B991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0"/>
            <a:ext cx="10512424" cy="848529"/>
          </a:xfrm>
        </p:spPr>
        <p:txBody>
          <a:bodyPr anchor="ctr">
            <a:normAutofit/>
          </a:bodyPr>
          <a:lstStyle>
            <a:lvl1pPr algn="ctr">
              <a:defRPr sz="3200">
                <a:latin typeface="Avenir Black" panose="020B0803020203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A6F0D6-45CB-6190-CCC7-F0380BDCF7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03274" y="1234384"/>
            <a:ext cx="2604304" cy="199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6BE4B-44CF-4246-6B1F-122ADDB87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1234384"/>
            <a:ext cx="3932236" cy="463460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24B7EE-53E2-FF65-CC8C-04BE32051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4F183-0B41-405F-9FA5-C5E10FB76D9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02B2FC7-7B2C-FD0D-D402-1AC2913A361A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8859668" y="1222808"/>
            <a:ext cx="2604304" cy="199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596E872-1300-DAA9-FC68-4621A7C2AEA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6003274" y="3550864"/>
            <a:ext cx="2604304" cy="199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3412ED-CC90-57A8-735E-A42CFFFF38B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859668" y="3539288"/>
            <a:ext cx="2604304" cy="19989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1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28136-17B9-84A8-AEDD-F0F8ADCF00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27038"/>
            <a:ext cx="9144000" cy="960437"/>
          </a:xfrm>
        </p:spPr>
        <p:txBody>
          <a:bodyPr anchor="b">
            <a:normAutofit/>
          </a:bodyPr>
          <a:lstStyle>
            <a:lvl1pPr algn="ctr">
              <a:defRPr sz="3200">
                <a:latin typeface="Avenir Black" panose="020B0803020203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71F1D8-E9CA-44F9-FA94-714A714A78F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24336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 algn="ctr">
              <a:lnSpc>
                <a:spcPts val="4400"/>
              </a:lnSpc>
              <a:buNone/>
            </a:pPr>
            <a:r>
              <a:rPr lang="en-US" b="0" i="0">
                <a:solidFill>
                  <a:srgbClr val="201F1E"/>
                </a:solidFill>
                <a:effectLst/>
                <a:latin typeface="Avenir Black" panose="020B0803020203020204" pitchFamily="34" charset="0"/>
              </a:rPr>
              <a:t>FOR MORE INFORMATION, PLEASE VISIT: </a:t>
            </a:r>
            <a:r>
              <a:rPr lang="en-US">
                <a:latin typeface="Avenir Black" panose="020B08030202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OCED@hq.doe.gov</a:t>
            </a:r>
            <a:r>
              <a:rPr lang="en-US">
                <a:latin typeface="Avenir Black" panose="020B0803020203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171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7769268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Relationship Id="rId4" Type="http://schemas.openxmlformats.org/officeDocument/2006/relationships/hyperlink" Target="mailto:OCED@hq.doe.gov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ngineer using laptop computer for maintenance equipment in thermal power plant factory ">
            <a:extLst>
              <a:ext uri="{FF2B5EF4-FFF2-40B4-BE49-F238E27FC236}">
                <a16:creationId xmlns:a16="http://schemas.microsoft.com/office/drawing/2014/main" id="{8305B828-4D31-AD83-6A85-E2517034E5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4"/>
          <a:stretch/>
        </p:blipFill>
        <p:spPr>
          <a:xfrm>
            <a:off x="-4166" y="1820171"/>
            <a:ext cx="2392731" cy="2480968"/>
          </a:xfrm>
          <a:prstGeom prst="rect">
            <a:avLst/>
          </a:prstGeom>
        </p:spPr>
      </p:pic>
      <p:pic>
        <p:nvPicPr>
          <p:cNvPr id="9" name="Picture 8" descr="The concept of offshore hydrogen production through a hydrogen rig platform with an offshore wind turbine farm in the middle of the sea. ">
            <a:extLst>
              <a:ext uri="{FF2B5EF4-FFF2-40B4-BE49-F238E27FC236}">
                <a16:creationId xmlns:a16="http://schemas.microsoft.com/office/drawing/2014/main" id="{6C668E64-CBE9-26B0-6AE6-243CDD21FC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28"/>
          <a:stretch/>
        </p:blipFill>
        <p:spPr>
          <a:xfrm>
            <a:off x="7335239" y="934939"/>
            <a:ext cx="2404872" cy="3366200"/>
          </a:xfrm>
          <a:prstGeom prst="rect">
            <a:avLst/>
          </a:prstGeom>
        </p:spPr>
      </p:pic>
      <p:pic>
        <p:nvPicPr>
          <p:cNvPr id="10" name="Picture 9" descr="An aerial panorama view of Drax Power Station showing Biomass storage tanks and carbon capture capabilities ">
            <a:extLst>
              <a:ext uri="{FF2B5EF4-FFF2-40B4-BE49-F238E27FC236}">
                <a16:creationId xmlns:a16="http://schemas.microsoft.com/office/drawing/2014/main" id="{6E9CC164-531D-8D78-EC6F-C474E1C0DC4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5755" y="812804"/>
            <a:ext cx="2404609" cy="3488335"/>
          </a:xfrm>
          <a:prstGeom prst="rect">
            <a:avLst/>
          </a:prstGeom>
        </p:spPr>
      </p:pic>
      <p:pic>
        <p:nvPicPr>
          <p:cNvPr id="11" name="Picture 10" descr="Welder at work ">
            <a:extLst>
              <a:ext uri="{FF2B5EF4-FFF2-40B4-BE49-F238E27FC236}">
                <a16:creationId xmlns:a16="http://schemas.microsoft.com/office/drawing/2014/main" id="{7ACDDFF2-D52F-A4FF-24C1-B0B683D6998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4209" y="1341082"/>
            <a:ext cx="2404872" cy="2960057"/>
          </a:xfrm>
          <a:prstGeom prst="rect">
            <a:avLst/>
          </a:prstGeom>
        </p:spPr>
      </p:pic>
      <p:pic>
        <p:nvPicPr>
          <p:cNvPr id="12" name="Picture 11" descr="Engineer team working and installing solar panels at solar power plant, innovative solution for energy solving, use renewable resources, green energy. ">
            <a:extLst>
              <a:ext uri="{FF2B5EF4-FFF2-40B4-BE49-F238E27FC236}">
                <a16:creationId xmlns:a16="http://schemas.microsoft.com/office/drawing/2014/main" id="{61609CCB-6E32-6344-5630-80ECCAB0C9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2"/>
          <a:stretch/>
        </p:blipFill>
        <p:spPr>
          <a:xfrm>
            <a:off x="4884724" y="1116411"/>
            <a:ext cx="2404872" cy="3184728"/>
          </a:xfrm>
          <a:prstGeom prst="rect">
            <a:avLst/>
          </a:prstGeom>
        </p:spPr>
      </p:pic>
      <p:sp>
        <p:nvSpPr>
          <p:cNvPr id="13" name="Rectangle 19">
            <a:extLst>
              <a:ext uri="{FF2B5EF4-FFF2-40B4-BE49-F238E27FC236}">
                <a16:creationId xmlns:a16="http://schemas.microsoft.com/office/drawing/2014/main" id="{D589ED19-48FB-2CB3-9C9F-4E934CE0B40E}"/>
              </a:ext>
            </a:extLst>
          </p:cNvPr>
          <p:cNvSpPr/>
          <p:nvPr userDrawn="1"/>
        </p:nvSpPr>
        <p:spPr>
          <a:xfrm>
            <a:off x="-6637" y="0"/>
            <a:ext cx="9168158" cy="2075935"/>
          </a:xfrm>
          <a:custGeom>
            <a:avLst/>
            <a:gdLst>
              <a:gd name="connsiteX0" fmla="*/ 0 w 8995163"/>
              <a:gd name="connsiteY0" fmla="*/ 0 h 2075935"/>
              <a:gd name="connsiteX1" fmla="*/ 8995163 w 8995163"/>
              <a:gd name="connsiteY1" fmla="*/ 0 h 2075935"/>
              <a:gd name="connsiteX2" fmla="*/ 8995163 w 8995163"/>
              <a:gd name="connsiteY2" fmla="*/ 2075935 h 2075935"/>
              <a:gd name="connsiteX3" fmla="*/ 0 w 8995163"/>
              <a:gd name="connsiteY3" fmla="*/ 2075935 h 2075935"/>
              <a:gd name="connsiteX4" fmla="*/ 0 w 8995163"/>
              <a:gd name="connsiteY4" fmla="*/ 0 h 2075935"/>
              <a:gd name="connsiteX0" fmla="*/ 0 w 8995163"/>
              <a:gd name="connsiteY0" fmla="*/ 0 h 2075935"/>
              <a:gd name="connsiteX1" fmla="*/ 8995163 w 8995163"/>
              <a:gd name="connsiteY1" fmla="*/ 0 h 2075935"/>
              <a:gd name="connsiteX2" fmla="*/ 8995163 w 8995163"/>
              <a:gd name="connsiteY2" fmla="*/ 815546 h 2075935"/>
              <a:gd name="connsiteX3" fmla="*/ 0 w 8995163"/>
              <a:gd name="connsiteY3" fmla="*/ 2075935 h 2075935"/>
              <a:gd name="connsiteX4" fmla="*/ 0 w 8995163"/>
              <a:gd name="connsiteY4" fmla="*/ 0 h 2075935"/>
              <a:gd name="connsiteX0" fmla="*/ 0 w 9168158"/>
              <a:gd name="connsiteY0" fmla="*/ 0 h 2075935"/>
              <a:gd name="connsiteX1" fmla="*/ 8995163 w 9168158"/>
              <a:gd name="connsiteY1" fmla="*/ 0 h 2075935"/>
              <a:gd name="connsiteX2" fmla="*/ 9168158 w 9168158"/>
              <a:gd name="connsiteY2" fmla="*/ 1075038 h 2075935"/>
              <a:gd name="connsiteX3" fmla="*/ 0 w 9168158"/>
              <a:gd name="connsiteY3" fmla="*/ 2075935 h 2075935"/>
              <a:gd name="connsiteX4" fmla="*/ 0 w 9168158"/>
              <a:gd name="connsiteY4" fmla="*/ 0 h 2075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8158" h="2075935">
                <a:moveTo>
                  <a:pt x="0" y="0"/>
                </a:moveTo>
                <a:lnTo>
                  <a:pt x="8995163" y="0"/>
                </a:lnTo>
                <a:lnTo>
                  <a:pt x="9168158" y="1075038"/>
                </a:lnTo>
                <a:lnTo>
                  <a:pt x="0" y="207593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4CC4C0F-C11E-EA9A-B59B-0148C9A16DD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97" y="383587"/>
            <a:ext cx="3776533" cy="1004306"/>
          </a:xfrm>
          <a:prstGeom prst="rect">
            <a:avLst/>
          </a:prstGeom>
        </p:spPr>
      </p:pic>
      <p:sp>
        <p:nvSpPr>
          <p:cNvPr id="17" name="Right Triangle 6">
            <a:extLst>
              <a:ext uri="{FF2B5EF4-FFF2-40B4-BE49-F238E27FC236}">
                <a16:creationId xmlns:a16="http://schemas.microsoft.com/office/drawing/2014/main" id="{51223126-DE59-11DB-CC12-EC8715392C43}"/>
              </a:ext>
            </a:extLst>
          </p:cNvPr>
          <p:cNvSpPr/>
          <p:nvPr userDrawn="1"/>
        </p:nvSpPr>
        <p:spPr>
          <a:xfrm rot="21343559" flipV="1">
            <a:off x="-34656" y="1438265"/>
            <a:ext cx="8984231" cy="446395"/>
          </a:xfrm>
          <a:custGeom>
            <a:avLst/>
            <a:gdLst>
              <a:gd name="connsiteX0" fmla="*/ 0 w 9561922"/>
              <a:gd name="connsiteY0" fmla="*/ 253883 h 253883"/>
              <a:gd name="connsiteX1" fmla="*/ 0 w 9561922"/>
              <a:gd name="connsiteY1" fmla="*/ 0 h 253883"/>
              <a:gd name="connsiteX2" fmla="*/ 9561922 w 9561922"/>
              <a:gd name="connsiteY2" fmla="*/ 253883 h 253883"/>
              <a:gd name="connsiteX3" fmla="*/ 0 w 9561922"/>
              <a:gd name="connsiteY3" fmla="*/ 253883 h 253883"/>
              <a:gd name="connsiteX0" fmla="*/ 40830 w 9561922"/>
              <a:gd name="connsiteY0" fmla="*/ 250832 h 253883"/>
              <a:gd name="connsiteX1" fmla="*/ 0 w 9561922"/>
              <a:gd name="connsiteY1" fmla="*/ 0 h 253883"/>
              <a:gd name="connsiteX2" fmla="*/ 9561922 w 9561922"/>
              <a:gd name="connsiteY2" fmla="*/ 253883 h 253883"/>
              <a:gd name="connsiteX3" fmla="*/ 40830 w 9561922"/>
              <a:gd name="connsiteY3" fmla="*/ 250832 h 253883"/>
              <a:gd name="connsiteX0" fmla="*/ 95269 w 9616361"/>
              <a:gd name="connsiteY0" fmla="*/ 246764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95269 w 9616361"/>
              <a:gd name="connsiteY3" fmla="*/ 246764 h 249815"/>
              <a:gd name="connsiteX0" fmla="*/ 5787 w 9616361"/>
              <a:gd name="connsiteY0" fmla="*/ 239765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5787 w 9616361"/>
              <a:gd name="connsiteY3" fmla="*/ 239765 h 249815"/>
              <a:gd name="connsiteX0" fmla="*/ 60227 w 9616361"/>
              <a:gd name="connsiteY0" fmla="*/ 235697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60227 w 9616361"/>
              <a:gd name="connsiteY3" fmla="*/ 235697 h 249815"/>
              <a:gd name="connsiteX0" fmla="*/ 26710 w 9582844"/>
              <a:gd name="connsiteY0" fmla="*/ 245045 h 259163"/>
              <a:gd name="connsiteX1" fmla="*/ 0 w 9582844"/>
              <a:gd name="connsiteY1" fmla="*/ 0 h 259163"/>
              <a:gd name="connsiteX2" fmla="*/ 9582844 w 9582844"/>
              <a:gd name="connsiteY2" fmla="*/ 259163 h 259163"/>
              <a:gd name="connsiteX3" fmla="*/ 26710 w 9582844"/>
              <a:gd name="connsiteY3" fmla="*/ 245045 h 259163"/>
              <a:gd name="connsiteX0" fmla="*/ 26710 w 9586913"/>
              <a:gd name="connsiteY0" fmla="*/ 245045 h 313603"/>
              <a:gd name="connsiteX1" fmla="*/ 0 w 9586913"/>
              <a:gd name="connsiteY1" fmla="*/ 0 h 313603"/>
              <a:gd name="connsiteX2" fmla="*/ 9586913 w 9586913"/>
              <a:gd name="connsiteY2" fmla="*/ 313603 h 313603"/>
              <a:gd name="connsiteX3" fmla="*/ 26710 w 9586913"/>
              <a:gd name="connsiteY3" fmla="*/ 245045 h 313603"/>
              <a:gd name="connsiteX0" fmla="*/ 26710 w 8844476"/>
              <a:gd name="connsiteY0" fmla="*/ 245045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26710 w 8844476"/>
              <a:gd name="connsiteY3" fmla="*/ 245045 h 451204"/>
              <a:gd name="connsiteX0" fmla="*/ 5748 w 8844476"/>
              <a:gd name="connsiteY0" fmla="*/ 246612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5748 w 8844476"/>
              <a:gd name="connsiteY3" fmla="*/ 246612 h 451204"/>
              <a:gd name="connsiteX0" fmla="*/ 16034 w 8844476"/>
              <a:gd name="connsiteY0" fmla="*/ 243208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16034 w 8844476"/>
              <a:gd name="connsiteY3" fmla="*/ 243208 h 451204"/>
              <a:gd name="connsiteX0" fmla="*/ 9619 w 8844476"/>
              <a:gd name="connsiteY0" fmla="*/ 227879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9619 w 8844476"/>
              <a:gd name="connsiteY3" fmla="*/ 227879 h 451204"/>
              <a:gd name="connsiteX0" fmla="*/ 15642 w 8850499"/>
              <a:gd name="connsiteY0" fmla="*/ 237968 h 461293"/>
              <a:gd name="connsiteX1" fmla="*/ 0 w 8850499"/>
              <a:gd name="connsiteY1" fmla="*/ 0 h 461293"/>
              <a:gd name="connsiteX2" fmla="*/ 8850499 w 8850499"/>
              <a:gd name="connsiteY2" fmla="*/ 461293 h 461293"/>
              <a:gd name="connsiteX3" fmla="*/ 15642 w 8850499"/>
              <a:gd name="connsiteY3" fmla="*/ 237968 h 461293"/>
              <a:gd name="connsiteX0" fmla="*/ 15642 w 8993801"/>
              <a:gd name="connsiteY0" fmla="*/ 237968 h 443228"/>
              <a:gd name="connsiteX1" fmla="*/ 0 w 8993801"/>
              <a:gd name="connsiteY1" fmla="*/ 0 h 443228"/>
              <a:gd name="connsiteX2" fmla="*/ 8993801 w 8993801"/>
              <a:gd name="connsiteY2" fmla="*/ 443228 h 443228"/>
              <a:gd name="connsiteX3" fmla="*/ 15642 w 8993801"/>
              <a:gd name="connsiteY3" fmla="*/ 237968 h 443228"/>
              <a:gd name="connsiteX0" fmla="*/ 27650 w 8993801"/>
              <a:gd name="connsiteY0" fmla="*/ 234619 h 443228"/>
              <a:gd name="connsiteX1" fmla="*/ 0 w 8993801"/>
              <a:gd name="connsiteY1" fmla="*/ 0 h 443228"/>
              <a:gd name="connsiteX2" fmla="*/ 8993801 w 8993801"/>
              <a:gd name="connsiteY2" fmla="*/ 443228 h 443228"/>
              <a:gd name="connsiteX3" fmla="*/ 27650 w 8993801"/>
              <a:gd name="connsiteY3" fmla="*/ 234619 h 443228"/>
              <a:gd name="connsiteX0" fmla="*/ 13204 w 8979355"/>
              <a:gd name="connsiteY0" fmla="*/ 238150 h 446759"/>
              <a:gd name="connsiteX1" fmla="*/ 0 w 8979355"/>
              <a:gd name="connsiteY1" fmla="*/ 0 h 446759"/>
              <a:gd name="connsiteX2" fmla="*/ 8979355 w 8979355"/>
              <a:gd name="connsiteY2" fmla="*/ 446759 h 446759"/>
              <a:gd name="connsiteX3" fmla="*/ 13204 w 8979355"/>
              <a:gd name="connsiteY3" fmla="*/ 238150 h 446759"/>
              <a:gd name="connsiteX0" fmla="*/ 18080 w 8984231"/>
              <a:gd name="connsiteY0" fmla="*/ 237786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8080 w 8984231"/>
              <a:gd name="connsiteY3" fmla="*/ 237786 h 446395"/>
              <a:gd name="connsiteX0" fmla="*/ 10402 w 8984231"/>
              <a:gd name="connsiteY0" fmla="*/ 233456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0402 w 8984231"/>
              <a:gd name="connsiteY3" fmla="*/ 233456 h 446395"/>
              <a:gd name="connsiteX0" fmla="*/ 22410 w 8984231"/>
              <a:gd name="connsiteY0" fmla="*/ 230107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22410 w 8984231"/>
              <a:gd name="connsiteY3" fmla="*/ 230107 h 446395"/>
              <a:gd name="connsiteX0" fmla="*/ 20333 w 8984231"/>
              <a:gd name="connsiteY0" fmla="*/ 230262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20333 w 8984231"/>
              <a:gd name="connsiteY3" fmla="*/ 230262 h 446395"/>
              <a:gd name="connsiteX0" fmla="*/ 16023 w 8984231"/>
              <a:gd name="connsiteY0" fmla="*/ 228495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6023 w 8984231"/>
              <a:gd name="connsiteY3" fmla="*/ 228495 h 44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4231" h="446395">
                <a:moveTo>
                  <a:pt x="16023" y="228495"/>
                </a:moveTo>
                <a:lnTo>
                  <a:pt x="0" y="0"/>
                </a:lnTo>
                <a:lnTo>
                  <a:pt x="8984231" y="446395"/>
                </a:lnTo>
                <a:lnTo>
                  <a:pt x="16023" y="228495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/>
              <a:t> 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772C3C0D-DE63-5CC9-5932-88C06CE16440}"/>
              </a:ext>
            </a:extLst>
          </p:cNvPr>
          <p:cNvSpPr/>
          <p:nvPr userDrawn="1"/>
        </p:nvSpPr>
        <p:spPr>
          <a:xfrm flipV="1">
            <a:off x="4758020" y="14528"/>
            <a:ext cx="7433980" cy="1943094"/>
          </a:xfrm>
          <a:prstGeom prst="triangle">
            <a:avLst>
              <a:gd name="adj" fmla="val 100000"/>
            </a:avLst>
          </a:prstGeom>
          <a:solidFill>
            <a:srgbClr val="256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</p:spTree>
    <p:extLst>
      <p:ext uri="{BB962C8B-B14F-4D97-AF65-F5344CB8AC3E}">
        <p14:creationId xmlns:p14="http://schemas.microsoft.com/office/powerpoint/2010/main" val="3086277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423549-BC7B-5B11-B467-957561EBAC10}"/>
              </a:ext>
            </a:extLst>
          </p:cNvPr>
          <p:cNvSpPr/>
          <p:nvPr userDrawn="1"/>
        </p:nvSpPr>
        <p:spPr>
          <a:xfrm>
            <a:off x="0" y="6076710"/>
            <a:ext cx="12192000" cy="781290"/>
          </a:xfrm>
          <a:prstGeom prst="rect">
            <a:avLst/>
          </a:prstGeom>
          <a:solidFill>
            <a:srgbClr val="255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B6F308-E6FC-D12B-92AA-F295AAA9E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"/>
            <a:ext cx="10515600" cy="8551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89548-48D9-8D7F-EAE3-7E799AC6A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760EE-1D24-BF22-A4FD-2B42A2B36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1</a:t>
            </a:r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CA1A24C0-ABFC-EB15-BFF5-C47DF818513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935" y="6253541"/>
            <a:ext cx="1640152" cy="43617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D4FA78-4E17-7C37-4015-E0FE504667B3}"/>
              </a:ext>
            </a:extLst>
          </p:cNvPr>
          <p:cNvCxnSpPr>
            <a:cxnSpLocks/>
          </p:cNvCxnSpPr>
          <p:nvPr userDrawn="1"/>
        </p:nvCxnSpPr>
        <p:spPr>
          <a:xfrm>
            <a:off x="0" y="814525"/>
            <a:ext cx="12192000" cy="0"/>
          </a:xfrm>
          <a:prstGeom prst="line">
            <a:avLst/>
          </a:prstGeom>
          <a:ln w="698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58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52" r:id="rId3"/>
    <p:sldLayoutId id="2147483653" r:id="rId4"/>
    <p:sldLayoutId id="2147483656" r:id="rId5"/>
    <p:sldLayoutId id="2147483657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005CB9"/>
          </a:solidFill>
          <a:latin typeface="Avenir Black" panose="020B08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6">
            <a:extLst>
              <a:ext uri="{FF2B5EF4-FFF2-40B4-BE49-F238E27FC236}">
                <a16:creationId xmlns:a16="http://schemas.microsoft.com/office/drawing/2014/main" id="{0F1DC8FD-B849-F882-6684-ABE61712684D}"/>
              </a:ext>
            </a:extLst>
          </p:cNvPr>
          <p:cNvSpPr/>
          <p:nvPr userDrawn="1"/>
        </p:nvSpPr>
        <p:spPr>
          <a:xfrm>
            <a:off x="0" y="4967066"/>
            <a:ext cx="8229600" cy="1754409"/>
          </a:xfrm>
          <a:custGeom>
            <a:avLst/>
            <a:gdLst>
              <a:gd name="connsiteX0" fmla="*/ 0 w 9561922"/>
              <a:gd name="connsiteY0" fmla="*/ 253883 h 253883"/>
              <a:gd name="connsiteX1" fmla="*/ 0 w 9561922"/>
              <a:gd name="connsiteY1" fmla="*/ 0 h 253883"/>
              <a:gd name="connsiteX2" fmla="*/ 9561922 w 9561922"/>
              <a:gd name="connsiteY2" fmla="*/ 253883 h 253883"/>
              <a:gd name="connsiteX3" fmla="*/ 0 w 9561922"/>
              <a:gd name="connsiteY3" fmla="*/ 253883 h 253883"/>
              <a:gd name="connsiteX0" fmla="*/ 40830 w 9561922"/>
              <a:gd name="connsiteY0" fmla="*/ 250832 h 253883"/>
              <a:gd name="connsiteX1" fmla="*/ 0 w 9561922"/>
              <a:gd name="connsiteY1" fmla="*/ 0 h 253883"/>
              <a:gd name="connsiteX2" fmla="*/ 9561922 w 9561922"/>
              <a:gd name="connsiteY2" fmla="*/ 253883 h 253883"/>
              <a:gd name="connsiteX3" fmla="*/ 40830 w 9561922"/>
              <a:gd name="connsiteY3" fmla="*/ 250832 h 253883"/>
              <a:gd name="connsiteX0" fmla="*/ 95269 w 9616361"/>
              <a:gd name="connsiteY0" fmla="*/ 246764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95269 w 9616361"/>
              <a:gd name="connsiteY3" fmla="*/ 246764 h 249815"/>
              <a:gd name="connsiteX0" fmla="*/ 5787 w 9616361"/>
              <a:gd name="connsiteY0" fmla="*/ 239765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5787 w 9616361"/>
              <a:gd name="connsiteY3" fmla="*/ 239765 h 249815"/>
              <a:gd name="connsiteX0" fmla="*/ 60227 w 9616361"/>
              <a:gd name="connsiteY0" fmla="*/ 235697 h 249815"/>
              <a:gd name="connsiteX1" fmla="*/ 0 w 9616361"/>
              <a:gd name="connsiteY1" fmla="*/ 0 h 249815"/>
              <a:gd name="connsiteX2" fmla="*/ 9616361 w 9616361"/>
              <a:gd name="connsiteY2" fmla="*/ 249815 h 249815"/>
              <a:gd name="connsiteX3" fmla="*/ 60227 w 9616361"/>
              <a:gd name="connsiteY3" fmla="*/ 235697 h 249815"/>
              <a:gd name="connsiteX0" fmla="*/ 26710 w 9582844"/>
              <a:gd name="connsiteY0" fmla="*/ 245045 h 259163"/>
              <a:gd name="connsiteX1" fmla="*/ 0 w 9582844"/>
              <a:gd name="connsiteY1" fmla="*/ 0 h 259163"/>
              <a:gd name="connsiteX2" fmla="*/ 9582844 w 9582844"/>
              <a:gd name="connsiteY2" fmla="*/ 259163 h 259163"/>
              <a:gd name="connsiteX3" fmla="*/ 26710 w 9582844"/>
              <a:gd name="connsiteY3" fmla="*/ 245045 h 259163"/>
              <a:gd name="connsiteX0" fmla="*/ 26710 w 9586913"/>
              <a:gd name="connsiteY0" fmla="*/ 245045 h 313603"/>
              <a:gd name="connsiteX1" fmla="*/ 0 w 9586913"/>
              <a:gd name="connsiteY1" fmla="*/ 0 h 313603"/>
              <a:gd name="connsiteX2" fmla="*/ 9586913 w 9586913"/>
              <a:gd name="connsiteY2" fmla="*/ 313603 h 313603"/>
              <a:gd name="connsiteX3" fmla="*/ 26710 w 9586913"/>
              <a:gd name="connsiteY3" fmla="*/ 245045 h 313603"/>
              <a:gd name="connsiteX0" fmla="*/ 26710 w 8844476"/>
              <a:gd name="connsiteY0" fmla="*/ 245045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26710 w 8844476"/>
              <a:gd name="connsiteY3" fmla="*/ 245045 h 451204"/>
              <a:gd name="connsiteX0" fmla="*/ 5748 w 8844476"/>
              <a:gd name="connsiteY0" fmla="*/ 246612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5748 w 8844476"/>
              <a:gd name="connsiteY3" fmla="*/ 246612 h 451204"/>
              <a:gd name="connsiteX0" fmla="*/ 16034 w 8844476"/>
              <a:gd name="connsiteY0" fmla="*/ 243208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16034 w 8844476"/>
              <a:gd name="connsiteY3" fmla="*/ 243208 h 451204"/>
              <a:gd name="connsiteX0" fmla="*/ 9619 w 8844476"/>
              <a:gd name="connsiteY0" fmla="*/ 227879 h 451204"/>
              <a:gd name="connsiteX1" fmla="*/ 0 w 8844476"/>
              <a:gd name="connsiteY1" fmla="*/ 0 h 451204"/>
              <a:gd name="connsiteX2" fmla="*/ 8844476 w 8844476"/>
              <a:gd name="connsiteY2" fmla="*/ 451204 h 451204"/>
              <a:gd name="connsiteX3" fmla="*/ 9619 w 8844476"/>
              <a:gd name="connsiteY3" fmla="*/ 227879 h 451204"/>
              <a:gd name="connsiteX0" fmla="*/ 15642 w 8850499"/>
              <a:gd name="connsiteY0" fmla="*/ 237968 h 461293"/>
              <a:gd name="connsiteX1" fmla="*/ 0 w 8850499"/>
              <a:gd name="connsiteY1" fmla="*/ 0 h 461293"/>
              <a:gd name="connsiteX2" fmla="*/ 8850499 w 8850499"/>
              <a:gd name="connsiteY2" fmla="*/ 461293 h 461293"/>
              <a:gd name="connsiteX3" fmla="*/ 15642 w 8850499"/>
              <a:gd name="connsiteY3" fmla="*/ 237968 h 461293"/>
              <a:gd name="connsiteX0" fmla="*/ 15642 w 8993801"/>
              <a:gd name="connsiteY0" fmla="*/ 237968 h 443228"/>
              <a:gd name="connsiteX1" fmla="*/ 0 w 8993801"/>
              <a:gd name="connsiteY1" fmla="*/ 0 h 443228"/>
              <a:gd name="connsiteX2" fmla="*/ 8993801 w 8993801"/>
              <a:gd name="connsiteY2" fmla="*/ 443228 h 443228"/>
              <a:gd name="connsiteX3" fmla="*/ 15642 w 8993801"/>
              <a:gd name="connsiteY3" fmla="*/ 237968 h 443228"/>
              <a:gd name="connsiteX0" fmla="*/ 27650 w 8993801"/>
              <a:gd name="connsiteY0" fmla="*/ 234619 h 443228"/>
              <a:gd name="connsiteX1" fmla="*/ 0 w 8993801"/>
              <a:gd name="connsiteY1" fmla="*/ 0 h 443228"/>
              <a:gd name="connsiteX2" fmla="*/ 8993801 w 8993801"/>
              <a:gd name="connsiteY2" fmla="*/ 443228 h 443228"/>
              <a:gd name="connsiteX3" fmla="*/ 27650 w 8993801"/>
              <a:gd name="connsiteY3" fmla="*/ 234619 h 443228"/>
              <a:gd name="connsiteX0" fmla="*/ 13204 w 8979355"/>
              <a:gd name="connsiteY0" fmla="*/ 238150 h 446759"/>
              <a:gd name="connsiteX1" fmla="*/ 0 w 8979355"/>
              <a:gd name="connsiteY1" fmla="*/ 0 h 446759"/>
              <a:gd name="connsiteX2" fmla="*/ 8979355 w 8979355"/>
              <a:gd name="connsiteY2" fmla="*/ 446759 h 446759"/>
              <a:gd name="connsiteX3" fmla="*/ 13204 w 8979355"/>
              <a:gd name="connsiteY3" fmla="*/ 238150 h 446759"/>
              <a:gd name="connsiteX0" fmla="*/ 18080 w 8984231"/>
              <a:gd name="connsiteY0" fmla="*/ 237786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8080 w 8984231"/>
              <a:gd name="connsiteY3" fmla="*/ 237786 h 446395"/>
              <a:gd name="connsiteX0" fmla="*/ 10402 w 8984231"/>
              <a:gd name="connsiteY0" fmla="*/ 233456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0402 w 8984231"/>
              <a:gd name="connsiteY3" fmla="*/ 233456 h 446395"/>
              <a:gd name="connsiteX0" fmla="*/ 22410 w 8984231"/>
              <a:gd name="connsiteY0" fmla="*/ 230107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22410 w 8984231"/>
              <a:gd name="connsiteY3" fmla="*/ 230107 h 446395"/>
              <a:gd name="connsiteX0" fmla="*/ 20333 w 8984231"/>
              <a:gd name="connsiteY0" fmla="*/ 230262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20333 w 8984231"/>
              <a:gd name="connsiteY3" fmla="*/ 230262 h 446395"/>
              <a:gd name="connsiteX0" fmla="*/ 16023 w 8984231"/>
              <a:gd name="connsiteY0" fmla="*/ 228495 h 446395"/>
              <a:gd name="connsiteX1" fmla="*/ 0 w 8984231"/>
              <a:gd name="connsiteY1" fmla="*/ 0 h 446395"/>
              <a:gd name="connsiteX2" fmla="*/ 8984231 w 8984231"/>
              <a:gd name="connsiteY2" fmla="*/ 446395 h 446395"/>
              <a:gd name="connsiteX3" fmla="*/ 16023 w 8984231"/>
              <a:gd name="connsiteY3" fmla="*/ 228495 h 446395"/>
              <a:gd name="connsiteX0" fmla="*/ 16023 w 9383530"/>
              <a:gd name="connsiteY0" fmla="*/ 228495 h 654077"/>
              <a:gd name="connsiteX1" fmla="*/ 0 w 9383530"/>
              <a:gd name="connsiteY1" fmla="*/ 0 h 654077"/>
              <a:gd name="connsiteX2" fmla="*/ 9383530 w 9383530"/>
              <a:gd name="connsiteY2" fmla="*/ 654077 h 654077"/>
              <a:gd name="connsiteX3" fmla="*/ 16023 w 9383530"/>
              <a:gd name="connsiteY3" fmla="*/ 228495 h 654077"/>
              <a:gd name="connsiteX0" fmla="*/ 2713 w 9383530"/>
              <a:gd name="connsiteY0" fmla="*/ 130119 h 654077"/>
              <a:gd name="connsiteX1" fmla="*/ 0 w 9383530"/>
              <a:gd name="connsiteY1" fmla="*/ 0 h 654077"/>
              <a:gd name="connsiteX2" fmla="*/ 9383530 w 9383530"/>
              <a:gd name="connsiteY2" fmla="*/ 654077 h 654077"/>
              <a:gd name="connsiteX3" fmla="*/ 2713 w 9383530"/>
              <a:gd name="connsiteY3" fmla="*/ 130119 h 654077"/>
              <a:gd name="connsiteX0" fmla="*/ 16023 w 9396840"/>
              <a:gd name="connsiteY0" fmla="*/ 184772 h 708730"/>
              <a:gd name="connsiteX1" fmla="*/ 0 w 9396840"/>
              <a:gd name="connsiteY1" fmla="*/ 0 h 708730"/>
              <a:gd name="connsiteX2" fmla="*/ 9396840 w 9396840"/>
              <a:gd name="connsiteY2" fmla="*/ 708730 h 708730"/>
              <a:gd name="connsiteX3" fmla="*/ 16023 w 9396840"/>
              <a:gd name="connsiteY3" fmla="*/ 184772 h 708730"/>
              <a:gd name="connsiteX0" fmla="*/ 2713 w 9396840"/>
              <a:gd name="connsiteY0" fmla="*/ 108258 h 708730"/>
              <a:gd name="connsiteX1" fmla="*/ 0 w 9396840"/>
              <a:gd name="connsiteY1" fmla="*/ 0 h 708730"/>
              <a:gd name="connsiteX2" fmla="*/ 9396840 w 9396840"/>
              <a:gd name="connsiteY2" fmla="*/ 708730 h 708730"/>
              <a:gd name="connsiteX3" fmla="*/ 2713 w 9396840"/>
              <a:gd name="connsiteY3" fmla="*/ 108258 h 708730"/>
              <a:gd name="connsiteX0" fmla="*/ 2713 w 10781077"/>
              <a:gd name="connsiteY0" fmla="*/ 108258 h 943738"/>
              <a:gd name="connsiteX1" fmla="*/ 0 w 10781077"/>
              <a:gd name="connsiteY1" fmla="*/ 0 h 943738"/>
              <a:gd name="connsiteX2" fmla="*/ 10781077 w 10781077"/>
              <a:gd name="connsiteY2" fmla="*/ 943738 h 943738"/>
              <a:gd name="connsiteX3" fmla="*/ 2713 w 10781077"/>
              <a:gd name="connsiteY3" fmla="*/ 108258 h 94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81077" h="943738">
                <a:moveTo>
                  <a:pt x="2713" y="108258"/>
                </a:moveTo>
                <a:cubicBezTo>
                  <a:pt x="1809" y="64885"/>
                  <a:pt x="904" y="43373"/>
                  <a:pt x="0" y="0"/>
                </a:cubicBezTo>
                <a:lnTo>
                  <a:pt x="10781077" y="943738"/>
                </a:lnTo>
                <a:lnTo>
                  <a:pt x="2713" y="108258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3E5BAB-3884-C239-265B-ADD301F23A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614" y="5875607"/>
            <a:ext cx="2403685" cy="63922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240743-ED36-305A-0D91-33E828611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28D13A-48EF-8ADB-915D-B80607351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560319"/>
            <a:ext cx="10515600" cy="3616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lnSpc>
                <a:spcPts val="4400"/>
              </a:lnSpc>
              <a:buNone/>
            </a:pPr>
            <a:r>
              <a:rPr lang="en-US" b="0" i="0">
                <a:solidFill>
                  <a:srgbClr val="201F1E"/>
                </a:solidFill>
                <a:effectLst/>
                <a:latin typeface="Avenir Black" panose="020B0803020203020204" pitchFamily="34" charset="0"/>
              </a:rPr>
              <a:t>FOR MORE INFORMATION, PLEASE VISIT: </a:t>
            </a:r>
            <a:r>
              <a:rPr lang="en-US">
                <a:latin typeface="Avenir Black" panose="020B0803020203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OCED@hq.doe.gov</a:t>
            </a:r>
            <a:r>
              <a:rPr lang="en-US">
                <a:latin typeface="Avenir Black" panose="020B0803020203020204" pitchFamily="34" charset="0"/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4D96D-6921-7713-1209-0F34C6FD7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D176C-F7CF-4298-9F43-9842AC3C753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974B77C8-B65B-9536-EFB3-F0DDB9B048BF}"/>
              </a:ext>
            </a:extLst>
          </p:cNvPr>
          <p:cNvSpPr/>
          <p:nvPr userDrawn="1"/>
        </p:nvSpPr>
        <p:spPr>
          <a:xfrm>
            <a:off x="4978399" y="5583624"/>
            <a:ext cx="7216361" cy="1281357"/>
          </a:xfrm>
          <a:custGeom>
            <a:avLst/>
            <a:gdLst>
              <a:gd name="connsiteX0" fmla="*/ 0 w 7213600"/>
              <a:gd name="connsiteY0" fmla="*/ 1325563 h 1325563"/>
              <a:gd name="connsiteX1" fmla="*/ 7204655 w 7213600"/>
              <a:gd name="connsiteY1" fmla="*/ 0 h 1325563"/>
              <a:gd name="connsiteX2" fmla="*/ 7213600 w 7213600"/>
              <a:gd name="connsiteY2" fmla="*/ 1325563 h 1325563"/>
              <a:gd name="connsiteX3" fmla="*/ 0 w 7213600"/>
              <a:gd name="connsiteY3" fmla="*/ 1325563 h 1325563"/>
              <a:gd name="connsiteX0" fmla="*/ 0 w 7213600"/>
              <a:gd name="connsiteY0" fmla="*/ 1274376 h 1274376"/>
              <a:gd name="connsiteX1" fmla="*/ 7209308 w 7213600"/>
              <a:gd name="connsiteY1" fmla="*/ 0 h 1274376"/>
              <a:gd name="connsiteX2" fmla="*/ 7213600 w 7213600"/>
              <a:gd name="connsiteY2" fmla="*/ 1274376 h 1274376"/>
              <a:gd name="connsiteX3" fmla="*/ 0 w 7213600"/>
              <a:gd name="connsiteY3" fmla="*/ 1274376 h 1274376"/>
              <a:gd name="connsiteX0" fmla="*/ 0 w 7209440"/>
              <a:gd name="connsiteY0" fmla="*/ 1274376 h 1281357"/>
              <a:gd name="connsiteX1" fmla="*/ 7209308 w 7209440"/>
              <a:gd name="connsiteY1" fmla="*/ 0 h 1281357"/>
              <a:gd name="connsiteX2" fmla="*/ 7167065 w 7209440"/>
              <a:gd name="connsiteY2" fmla="*/ 1281357 h 1281357"/>
              <a:gd name="connsiteX3" fmla="*/ 0 w 7209440"/>
              <a:gd name="connsiteY3" fmla="*/ 1274376 h 1281357"/>
              <a:gd name="connsiteX0" fmla="*/ 0 w 7215926"/>
              <a:gd name="connsiteY0" fmla="*/ 1274376 h 1281357"/>
              <a:gd name="connsiteX1" fmla="*/ 7209308 w 7215926"/>
              <a:gd name="connsiteY1" fmla="*/ 0 h 1281357"/>
              <a:gd name="connsiteX2" fmla="*/ 7215926 w 7215926"/>
              <a:gd name="connsiteY2" fmla="*/ 1281357 h 1281357"/>
              <a:gd name="connsiteX3" fmla="*/ 0 w 7215926"/>
              <a:gd name="connsiteY3" fmla="*/ 1274376 h 1281357"/>
              <a:gd name="connsiteX0" fmla="*/ 0 w 7217109"/>
              <a:gd name="connsiteY0" fmla="*/ 1274376 h 1281357"/>
              <a:gd name="connsiteX1" fmla="*/ 7216288 w 7217109"/>
              <a:gd name="connsiteY1" fmla="*/ 0 h 1281357"/>
              <a:gd name="connsiteX2" fmla="*/ 7215926 w 7217109"/>
              <a:gd name="connsiteY2" fmla="*/ 1281357 h 1281357"/>
              <a:gd name="connsiteX3" fmla="*/ 0 w 7217109"/>
              <a:gd name="connsiteY3" fmla="*/ 1274376 h 1281357"/>
              <a:gd name="connsiteX0" fmla="*/ 0 w 7216361"/>
              <a:gd name="connsiteY0" fmla="*/ 1274376 h 1281357"/>
              <a:gd name="connsiteX1" fmla="*/ 7216288 w 7216361"/>
              <a:gd name="connsiteY1" fmla="*/ 0 h 1281357"/>
              <a:gd name="connsiteX2" fmla="*/ 7215926 w 7216361"/>
              <a:gd name="connsiteY2" fmla="*/ 1281357 h 1281357"/>
              <a:gd name="connsiteX3" fmla="*/ 0 w 7216361"/>
              <a:gd name="connsiteY3" fmla="*/ 1274376 h 128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361" h="1281357">
                <a:moveTo>
                  <a:pt x="0" y="1274376"/>
                </a:moveTo>
                <a:lnTo>
                  <a:pt x="7216288" y="0"/>
                </a:lnTo>
                <a:cubicBezTo>
                  <a:pt x="7216943" y="411607"/>
                  <a:pt x="7212944" y="839503"/>
                  <a:pt x="7215926" y="1281357"/>
                </a:cubicBezTo>
                <a:lnTo>
                  <a:pt x="0" y="1274376"/>
                </a:lnTo>
                <a:close/>
              </a:path>
            </a:pathLst>
          </a:custGeom>
          <a:solidFill>
            <a:srgbClr val="256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</p:spTree>
    <p:extLst>
      <p:ext uri="{BB962C8B-B14F-4D97-AF65-F5344CB8AC3E}">
        <p14:creationId xmlns:p14="http://schemas.microsoft.com/office/powerpoint/2010/main" val="343720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venir Black" panose="020B0803020203020204" pitchFamily="34" charset="0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B943C4-3BD0-866F-FFB3-6A4445929996}"/>
              </a:ext>
            </a:extLst>
          </p:cNvPr>
          <p:cNvSpPr/>
          <p:nvPr userDrawn="1"/>
        </p:nvSpPr>
        <p:spPr>
          <a:xfrm>
            <a:off x="0" y="6076710"/>
            <a:ext cx="12192000" cy="781290"/>
          </a:xfrm>
          <a:prstGeom prst="rect">
            <a:avLst/>
          </a:prstGeom>
          <a:solidFill>
            <a:srgbClr val="255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E8AF25-5830-6E94-A0B0-4DFCEBB9404F}"/>
              </a:ext>
            </a:extLst>
          </p:cNvPr>
          <p:cNvCxnSpPr>
            <a:cxnSpLocks/>
          </p:cNvCxnSpPr>
          <p:nvPr userDrawn="1"/>
        </p:nvCxnSpPr>
        <p:spPr>
          <a:xfrm>
            <a:off x="0" y="814525"/>
            <a:ext cx="12192000" cy="0"/>
          </a:xfrm>
          <a:prstGeom prst="line">
            <a:avLst/>
          </a:prstGeom>
          <a:ln w="698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04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F73E29D6-1CBA-9560-C10F-EF1D8C301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1226" y="1048292"/>
            <a:ext cx="5368413" cy="488056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000" b="1" u="sng" dirty="0"/>
              <a:t>Project Title</a:t>
            </a:r>
            <a:r>
              <a:rPr lang="en-US" sz="2000" dirty="0"/>
              <a:t>: AEP ADMS and DERMS Initiative</a:t>
            </a:r>
          </a:p>
          <a:p>
            <a:pPr marL="0" indent="0">
              <a:buNone/>
            </a:pPr>
            <a:r>
              <a:rPr lang="en-US" sz="2000" b="1" u="sng" dirty="0"/>
              <a:t>Prime Applicant</a:t>
            </a:r>
            <a:r>
              <a:rPr lang="en-US" sz="2000" dirty="0"/>
              <a:t>: American Electric Power Service Corporation, a wholly owned subsidiary of American Electric Power Company, Inc., and its operating subsidiaries (“</a:t>
            </a:r>
            <a:r>
              <a:rPr lang="en-US" sz="2000" dirty="0" err="1"/>
              <a:t>OpCos</a:t>
            </a:r>
            <a:r>
              <a:rPr lang="en-US" sz="2000" dirty="0"/>
              <a:t>”) that cover portions of Arkansas, Indiana, Louisiana, Michigan, Ohio, Oklahoma, Tennessee, Texas, Virginia, and West Virginia (collectively, “AEP” or the “Company”)</a:t>
            </a:r>
          </a:p>
          <a:p>
            <a:pPr marL="0" indent="0">
              <a:buNone/>
            </a:pPr>
            <a:r>
              <a:rPr lang="en-US" sz="2000" b="1" u="sng" dirty="0"/>
              <a:t>Budget</a:t>
            </a:r>
            <a:r>
              <a:rPr lang="en-US" sz="2000" dirty="0"/>
              <a:t>:</a:t>
            </a:r>
          </a:p>
          <a:p>
            <a:pPr marL="236220" lvl="1" indent="-236220"/>
            <a:r>
              <a:rPr lang="en-US" sz="2000" dirty="0"/>
              <a:t>Requested DOE funds - $27,849,762.50</a:t>
            </a:r>
            <a:endParaRPr lang="en-US" sz="2000" dirty="0">
              <a:cs typeface="Calibri" panose="020F0502020204030204"/>
            </a:endParaRPr>
          </a:p>
          <a:p>
            <a:pPr marL="236220" lvl="1" indent="-236220"/>
            <a:r>
              <a:rPr lang="en-US" sz="2000" dirty="0"/>
              <a:t>Proposed applicant cost share - $27,849,762.50</a:t>
            </a:r>
            <a:endParaRPr lang="en-US" sz="2000" dirty="0">
              <a:cs typeface="Calibri" panose="020F0502020204030204"/>
            </a:endParaRPr>
          </a:p>
          <a:p>
            <a:pPr marL="236220" lvl="1" indent="-236220"/>
            <a:r>
              <a:rPr lang="en-US" sz="2000" dirty="0"/>
              <a:t>Cost share % (cost share / total) – 50.00%</a:t>
            </a:r>
            <a:endParaRPr lang="en-US" sz="2000" dirty="0">
              <a:cs typeface="Calibri" panose="020F0502020204030204"/>
            </a:endParaRPr>
          </a:p>
          <a:p>
            <a:pPr marL="236220" lvl="1" indent="-236220"/>
            <a:r>
              <a:rPr lang="en-US" sz="2000" dirty="0"/>
              <a:t>Total (DOE + cost share) $55,699,525</a:t>
            </a:r>
            <a:endParaRPr lang="en-US" sz="2000" dirty="0">
              <a:cs typeface="Calibri" panose="020F0502020204030204"/>
            </a:endParaRPr>
          </a:p>
          <a:p>
            <a:pPr marL="0" lvl="1" indent="0">
              <a:buNone/>
            </a:pPr>
            <a:endParaRPr lang="en-US" sz="1600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34A0BE6-E348-25F8-6D19-8328D5EF0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3751" y="1048291"/>
            <a:ext cx="6214369" cy="5379141"/>
          </a:xfrm>
        </p:spPr>
        <p:txBody>
          <a:bodyPr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en-US" sz="2000" b="1" u="sng" dirty="0"/>
              <a:t>Proposed Project Goals:</a:t>
            </a:r>
            <a:endParaRPr lang="en-US" sz="2000" dirty="0"/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  <a:ea typeface="Calibri" panose="020F0502020204030204" pitchFamily="34" charset="0"/>
                <a:cs typeface="Arial"/>
              </a:rPr>
              <a:t>Implementation of Advanced Distribution Management System (“ADMS”) software with an operational Distributed Energy Resource Management System (“DERMS”) module (the “Project”).</a:t>
            </a: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>
                    <a:lumMod val="50000"/>
                  </a:schemeClr>
                </a:solidFill>
                <a:effectLst/>
                <a:cs typeface="Arial"/>
              </a:rPr>
              <a:t>The Project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cs typeface="Arial"/>
              </a:rPr>
              <a:t>would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effectLst/>
                <a:cs typeface="Arial"/>
              </a:rPr>
              <a:t>increase grid visibility and management of AEP’s distribution capabilities in order to improve service for AEP customers.</a:t>
            </a: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b="1" u="sng" dirty="0"/>
          </a:p>
          <a:p>
            <a:pPr marL="0" indent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sz="2000" b="1" u="sng" dirty="0"/>
              <a:t>Geographical Region</a:t>
            </a:r>
            <a:r>
              <a:rPr lang="en-US" sz="2000" dirty="0"/>
              <a:t>: The Project would benefit all AEP customers across Arkansas, Indiana, Louisiana, Michigan, Ohio, Oklahoma, Tennessee, Texas, Virginia, and West Virginia, 54% of which are in Disadvantaged Communities (“DACs”).</a:t>
            </a:r>
          </a:p>
          <a:p>
            <a:pPr marL="0" marR="0" lv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ea typeface="Calibri" panose="020F0502020204030204" pitchFamily="34" charset="0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uLnTx/>
              <a:uFillTx/>
              <a:cs typeface="Arial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uLnTx/>
              <a:uFillTx/>
              <a:cs typeface="Arial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F9C12E6D-BD8F-C1B1-12BC-B0B99DB78931}"/>
              </a:ext>
            </a:extLst>
          </p:cNvPr>
          <p:cNvSpPr txBox="1">
            <a:spLocks/>
          </p:cNvSpPr>
          <p:nvPr/>
        </p:nvSpPr>
        <p:spPr>
          <a:xfrm>
            <a:off x="838200" y="19431"/>
            <a:ext cx="10515600" cy="841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5CB9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5CB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Grid Resilience and Innovation Partnership (GRIP) Overview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5CB9"/>
              </a:solidFill>
              <a:effectLst/>
              <a:uLnTx/>
              <a:uFillTx/>
              <a:latin typeface="Avenir Black" panose="020B0803020203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22445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F73E29D6-1CBA-9560-C10F-EF1D8C301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1226" y="1048292"/>
            <a:ext cx="5368413" cy="488056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u="sng" dirty="0">
                <a:ea typeface="Calibri" panose="020F0502020204030204" pitchFamily="34" charset="0"/>
              </a:rPr>
              <a:t>Technology Impact</a:t>
            </a:r>
            <a:r>
              <a:rPr lang="en-US" sz="1800" dirty="0">
                <a:ea typeface="Calibri" panose="020F0502020204030204" pitchFamily="34" charset="0"/>
              </a:rPr>
              <a:t>: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cs typeface="Arial"/>
              </a:rPr>
              <a:t>Together, ADMS and DERMS would improve grid visibility and management of the Company’s  distribution capabilities to expedite responses to faults and disruptions.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effectLst/>
                <a:ea typeface="Calibri" panose="020F0502020204030204" pitchFamily="34" charset="0"/>
                <a:cs typeface="Arial"/>
              </a:rPr>
              <a:t>While this does fluctuate across AEP’s </a:t>
            </a:r>
            <a:r>
              <a:rPr lang="en-US" sz="1800" dirty="0" err="1">
                <a:effectLst/>
                <a:ea typeface="Calibri" panose="020F0502020204030204" pitchFamily="34" charset="0"/>
                <a:cs typeface="Arial"/>
              </a:rPr>
              <a:t>OpCos</a:t>
            </a:r>
            <a:r>
              <a:rPr lang="en-US" sz="1800" dirty="0">
                <a:ea typeface="Calibri" panose="020F0502020204030204" pitchFamily="34" charset="0"/>
                <a:cs typeface="Arial"/>
              </a:rPr>
              <a:t>, </a:t>
            </a:r>
            <a:r>
              <a:rPr lang="en-US" sz="1800" dirty="0">
                <a:effectLst/>
                <a:ea typeface="Calibri" panose="020F0502020204030204" pitchFamily="34" charset="0"/>
                <a:cs typeface="Arial"/>
              </a:rPr>
              <a:t>AEP estimates that avoided productivity loss through enhanced outage management resulting from the Project’s proposed System Average Interruption Duration Index (“SAIDI”) improvements could potentially generate as much as $1.9B in savings to its customers over a 20-year period.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00">
                <a:effectLst/>
                <a:ea typeface="Calibri" panose="020F0502020204030204" pitchFamily="34" charset="0"/>
                <a:cs typeface="Arial"/>
              </a:rPr>
              <a:t>Additional potential savings from volt/</a:t>
            </a:r>
            <a:r>
              <a:rPr lang="en-US" sz="1800">
                <a:ea typeface="Calibri" panose="020F0502020204030204" pitchFamily="34" charset="0"/>
                <a:cs typeface="Arial"/>
              </a:rPr>
              <a:t>voltampere</a:t>
            </a:r>
            <a:r>
              <a:rPr lang="en-US" sz="1800">
                <a:effectLst/>
                <a:ea typeface="Calibri" panose="020F0502020204030204" pitchFamily="34" charset="0"/>
                <a:cs typeface="Arial"/>
              </a:rPr>
              <a:t> </a:t>
            </a:r>
            <a:r>
              <a:rPr lang="en-US" sz="1800" dirty="0">
                <a:effectLst/>
                <a:ea typeface="Calibri" panose="020F0502020204030204" pitchFamily="34" charset="0"/>
                <a:cs typeface="Arial"/>
              </a:rPr>
              <a:t>reactive optimization (“VVO</a:t>
            </a:r>
            <a:r>
              <a:rPr lang="en-US" sz="1800" dirty="0">
                <a:ea typeface="Calibri" panose="020F0502020204030204" pitchFamily="34" charset="0"/>
                <a:cs typeface="Arial"/>
              </a:rPr>
              <a:t>”) centralization could be available to AEP’s customers across participating </a:t>
            </a:r>
            <a:r>
              <a:rPr lang="en-US" sz="1800" dirty="0" err="1">
                <a:ea typeface="Calibri" panose="020F0502020204030204" pitchFamily="34" charset="0"/>
                <a:cs typeface="Arial"/>
              </a:rPr>
              <a:t>OpCos</a:t>
            </a:r>
            <a:r>
              <a:rPr lang="en-US" sz="1800" dirty="0">
                <a:ea typeface="Calibri" panose="020F0502020204030204" pitchFamily="34" charset="0"/>
                <a:cs typeface="Arial"/>
              </a:rPr>
              <a:t>.</a:t>
            </a:r>
            <a:endParaRPr lang="en-US" sz="1800" dirty="0">
              <a:effectLst/>
              <a:ea typeface="Calibri" panose="020F0502020204030204" pitchFamily="34" charset="0"/>
              <a:cs typeface="Arial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34A0BE6-E348-25F8-6D19-8328D5EF0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15026" y="1048292"/>
            <a:ext cx="6055748" cy="4880560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u="sng" dirty="0">
                <a:ea typeface="Calibri" panose="020F0502020204030204" pitchFamily="34" charset="0"/>
              </a:rPr>
              <a:t>Technology Summary</a:t>
            </a:r>
            <a:r>
              <a:rPr lang="en-US" sz="1800" dirty="0">
                <a:ea typeface="Calibri" panose="020F0502020204030204" pitchFamily="34" charset="0"/>
              </a:rPr>
              <a:t>: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cs typeface="Arial"/>
              </a:rPr>
              <a:t>ADMS is a software platform that will have a suite of supporting integrated functions like Fault Location Isolation Service Restoration (“FLISR”), Distributions Operations Training Simulators (“DOTS”), and DERMS to support distribution management and the optimization of the electric grid.  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DERMS is a distributed hardware to administer, monitor, and control Distributed Energy Resources (“DERs”) in a manner that maintains or improves the reliability, efficiency, and overall performance of the electric distribution system.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Key Project Takeaway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ADMS and DERMS provide enhanced 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cs typeface="Arial"/>
              </a:rPr>
              <a:t>grid visibility to reduce customers’ service interruptions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and 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cs typeface="Arial"/>
              </a:rPr>
              <a:t>manage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the capacity of distribution facilities. 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F9C12E6D-BD8F-C1B1-12BC-B0B99DB78931}"/>
              </a:ext>
            </a:extLst>
          </p:cNvPr>
          <p:cNvSpPr txBox="1">
            <a:spLocks/>
          </p:cNvSpPr>
          <p:nvPr/>
        </p:nvSpPr>
        <p:spPr>
          <a:xfrm>
            <a:off x="838200" y="19431"/>
            <a:ext cx="10515600" cy="841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5CB9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5CB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Grid Resilience and Innovation Partnership (GRIP) Overview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5CB9"/>
              </a:solidFill>
              <a:effectLst/>
              <a:uLnTx/>
              <a:uFillTx/>
              <a:latin typeface="Avenir Black" panose="020B0803020203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2586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F73E29D6-1CBA-9560-C10F-EF1D8C301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1226" y="988720"/>
            <a:ext cx="11430000" cy="488056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>
                <a:ea typeface="Calibri" panose="020F0502020204030204" pitchFamily="34" charset="0"/>
              </a:rPr>
              <a:t>Project Manager:</a:t>
            </a:r>
            <a:r>
              <a:rPr lang="en-US" sz="2000" b="1" dirty="0">
                <a:ea typeface="Calibri" panose="020F0502020204030204" pitchFamily="34" charset="0"/>
              </a:rPr>
              <a:t> </a:t>
            </a:r>
            <a:r>
              <a:rPr lang="en-US" sz="2000" dirty="0">
                <a:ea typeface="Calibri" panose="020F0502020204030204" pitchFamily="34" charset="0"/>
              </a:rPr>
              <a:t>Scott S. </a:t>
            </a:r>
            <a:r>
              <a:rPr lang="en-US" sz="2000" dirty="0" err="1">
                <a:ea typeface="Calibri" panose="020F0502020204030204" pitchFamily="34" charset="0"/>
              </a:rPr>
              <a:t>Osterholt</a:t>
            </a:r>
            <a:r>
              <a:rPr lang="en-US" sz="2000" dirty="0">
                <a:ea typeface="Calibri" panose="020F0502020204030204" pitchFamily="34" charset="0"/>
              </a:rPr>
              <a:t>: Director – Broadband and Telecom Business Development - AEP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34A0BE6-E348-25F8-6D19-8328D5EF0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1226" y="1641001"/>
            <a:ext cx="6096000" cy="40223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u="sng" dirty="0">
                <a:ea typeface="Calibri" panose="020F0502020204030204" pitchFamily="34" charset="0"/>
              </a:rPr>
              <a:t>Key Personnel</a:t>
            </a:r>
            <a:r>
              <a:rPr lang="en-US" sz="2000" dirty="0">
                <a:ea typeface="Calibri" panose="020F0502020204030204" pitchFamily="34" charset="0"/>
              </a:rPr>
              <a:t>: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Julie Sloat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</a:t>
            </a: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President and Chief Executive Officer – AEP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Raja Sundararajan: Executive Vice President – External Affairs – AEP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Bob Bradish: Senior Vice President – Regulated Infrastructure Investment Planning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Therace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 Risch: Executive Vice President – Chief Information &amp; Technology Officer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Arial"/>
              </a:rPr>
              <a:t>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Peggy Simmons: Executive Vice President – Utilities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Chris Beam: Executive Vice President – Energy Services 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Aaron Walker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</a:t>
            </a: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President and Chief Operating Officer 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– </a:t>
            </a:r>
            <a:r>
              <a:rPr lang="en-US" sz="12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APCo</a:t>
            </a:r>
            <a:endParaRPr lang="en-US" sz="12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Steve Baker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</a:t>
            </a: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President and Chief Operating Officer – I&amp;M</a:t>
            </a:r>
            <a:endParaRPr lang="en-US" sz="12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Leigh Anne Strahler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</a:t>
            </a: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 President and Chief Operating Officer – PSO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Judith Talavera: President and Chief Operating Officer – AEP Texas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Marc </a:t>
            </a: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Reitter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 President and Chief Operating Officer – AEP Ohio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Brett Mattison: Presiden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t and Chief Operating Officer – </a:t>
            </a:r>
            <a:r>
              <a:rPr lang="en-US" sz="12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SWEPCo</a:t>
            </a:r>
            <a:endParaRPr lang="en-US" sz="12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Thomas Kratt: Vice President Region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al Operations – AEP Ohio 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cs typeface="Arial"/>
              </a:rPr>
              <a:t>Jeff Stracener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 Vice President Regional Operations – AEP Texas </a:t>
            </a:r>
          </a:p>
          <a:p>
            <a:pPr marL="0" indent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/>
            </a:pP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uLnTx/>
              <a:uFillTx/>
              <a:cs typeface="Arial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F9C12E6D-BD8F-C1B1-12BC-B0B99DB78931}"/>
              </a:ext>
            </a:extLst>
          </p:cNvPr>
          <p:cNvSpPr txBox="1">
            <a:spLocks/>
          </p:cNvSpPr>
          <p:nvPr/>
        </p:nvSpPr>
        <p:spPr>
          <a:xfrm>
            <a:off x="838200" y="19431"/>
            <a:ext cx="10515600" cy="841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5CB9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5CB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Grid Resilience and Innovation Partnership (GRIP) Overview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5CB9"/>
              </a:solidFill>
              <a:effectLst/>
              <a:uLnTx/>
              <a:uFillTx/>
              <a:latin typeface="Avenir Black" panose="020B0803020203020204" pitchFamily="34" charset="0"/>
              <a:ea typeface="+mj-ea"/>
              <a:cs typeface="+mj-cs"/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226D56C9-7465-42FD-B2C0-D8F6226DFCE7}"/>
              </a:ext>
            </a:extLst>
          </p:cNvPr>
          <p:cNvSpPr txBox="1">
            <a:spLocks/>
          </p:cNvSpPr>
          <p:nvPr/>
        </p:nvSpPr>
        <p:spPr>
          <a:xfrm>
            <a:off x="6096000" y="1641001"/>
            <a:ext cx="6096000" cy="4356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US" sz="12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Jason Baker: Vice President Regional Operations –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APCo</a:t>
            </a:r>
            <a:endParaRPr lang="en-US" sz="12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Dave Isaacson: Vice President Regional Operations –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I&amp;M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Jennifer Ellis: Vice President Regional Operations – PSO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Drew Seidel: Vice President Regional Operations –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SWEPCo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Brian Myers: Director –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APCo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Subin Mathew: Director – I&amp;M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endParaRPr lang="en-US" sz="1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Tyler Devereux: Director – PSO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Adam Keeth: Director –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Calibri"/>
                <a:cs typeface="Calibri"/>
              </a:rPr>
              <a:t>SWEPCo</a:t>
            </a:r>
            <a:endParaRPr lang="en-US" sz="1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Mark Baker: Director – AEP Texas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Ryan Forbes: Director – AEP Ohio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Chris Schafer: Director – Distribution Real Time Operations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b="0" i="0" dirty="0">
                <a:solidFill>
                  <a:schemeClr val="tx1">
                    <a:lumMod val="50000"/>
                  </a:schemeClr>
                </a:solidFill>
                <a:effectLst/>
                <a:cs typeface="Arial"/>
              </a:rPr>
              <a:t>Anne Murphy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 Vice President – Applications and Business Solutions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  <a:endParaRPr lang="en-US" sz="1200" b="0" i="0" dirty="0">
              <a:solidFill>
                <a:schemeClr val="tx1">
                  <a:lumMod val="50000"/>
                </a:schemeClr>
              </a:solidFill>
              <a:effectLst/>
              <a:ea typeface="+mn-lt"/>
              <a:cs typeface="+mn-lt"/>
            </a:endParaRP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Michael Klingler: Distribution Real Time Operations System Manager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</a:p>
          <a:p>
            <a:pPr marL="171450" indent="-17145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Pugal </a:t>
            </a:r>
            <a:r>
              <a:rPr lang="en-US" sz="12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Jenardhanan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 Director Technology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– AEP</a:t>
            </a:r>
          </a:p>
          <a:p>
            <a:pPr marL="171450" indent="-1714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Dave Ball: Vice President Energy Delivery Operations – AEP </a:t>
            </a:r>
          </a:p>
          <a:p>
            <a:pPr marL="171450" indent="-1714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Stephen Swick: Chief Security Officer – AEP </a:t>
            </a:r>
          </a:p>
        </p:txBody>
      </p:sp>
    </p:spTree>
    <p:extLst>
      <p:ext uri="{BB962C8B-B14F-4D97-AF65-F5344CB8AC3E}">
        <p14:creationId xmlns:p14="http://schemas.microsoft.com/office/powerpoint/2010/main" val="51878366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CE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000000"/>
      </a:accent6>
      <a:hlink>
        <a:srgbClr val="0563C1"/>
      </a:hlink>
      <a:folHlink>
        <a:srgbClr val="954F72"/>
      </a:folHlink>
    </a:clrScheme>
    <a:fontScheme name="Custom 1">
      <a:majorFont>
        <a:latin typeface="Avenir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CE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000000"/>
      </a:accent6>
      <a:hlink>
        <a:srgbClr val="0563C1"/>
      </a:hlink>
      <a:folHlink>
        <a:srgbClr val="954F72"/>
      </a:folHlink>
    </a:clrScheme>
    <a:fontScheme name="Custom 1">
      <a:majorFont>
        <a:latin typeface="Avenir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marR="0" algn="l" rtl="0">
          <a:defRPr sz="1800" b="0" i="0" u="none" strike="noStrike" baseline="3000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ACE0318B60F0458C57CF4D8CA243B7" ma:contentTypeVersion="4" ma:contentTypeDescription="Create a new document." ma:contentTypeScope="" ma:versionID="dc5222e290fb30d53968c814565d111c">
  <xsd:schema xmlns:xsd="http://www.w3.org/2001/XMLSchema" xmlns:xs="http://www.w3.org/2001/XMLSchema" xmlns:p="http://schemas.microsoft.com/office/2006/metadata/properties" xmlns:ns2="2107b094-1f24-4251-a126-4468eec8b458" xmlns:ns3="45d08417-4c58-4d2e-a90d-ab10e532aef3" targetNamespace="http://schemas.microsoft.com/office/2006/metadata/properties" ma:root="true" ma:fieldsID="b5545e83dab3581aa65cd42a5f6ad13c" ns2:_="" ns3:_="">
    <xsd:import namespace="2107b094-1f24-4251-a126-4468eec8b458"/>
    <xsd:import namespace="45d08417-4c58-4d2e-a90d-ab10e532ae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07b094-1f24-4251-a126-4468eec8b4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d08417-4c58-4d2e-a90d-ab10e532aef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5d08417-4c58-4d2e-a90d-ab10e532aef3">
      <UserInfo>
        <DisplayName>Grey, Caroline</DisplayName>
        <AccountId>466</AccountId>
        <AccountType/>
      </UserInfo>
      <UserInfo>
        <DisplayName>Pielli, Katrina</DisplayName>
        <AccountId>64</AccountId>
        <AccountType/>
      </UserInfo>
      <UserInfo>
        <DisplayName>Finder, Allison</DisplayName>
        <AccountId>410</AccountId>
        <AccountType/>
      </UserInfo>
      <UserInfo>
        <DisplayName>Sartorius, Katy</DisplayName>
        <AccountId>6</AccountId>
        <AccountType/>
      </UserInfo>
      <UserInfo>
        <DisplayName>Cummins, Kelly</DisplayName>
        <AccountId>46</AccountId>
        <AccountType/>
      </UserInfo>
      <UserInfo>
        <DisplayName>Smith, Jacob</DisplayName>
        <AccountId>134</AccountId>
        <AccountType/>
      </UserInfo>
      <UserInfo>
        <DisplayName>Blum, Abbey</DisplayName>
        <AccountId>597</AccountId>
        <AccountType/>
      </UserInfo>
      <UserInfo>
        <DisplayName>Klembara, Melissa</DisplayName>
        <AccountId>11</AccountId>
        <AccountType/>
      </UserInfo>
      <UserInfo>
        <DisplayName>Schultz, Douglas</DisplayName>
        <AccountId>47</AccountId>
        <AccountType/>
      </UserInfo>
      <UserInfo>
        <DisplayName>Dickenson, Howard</DisplayName>
        <AccountId>34</AccountId>
        <AccountType/>
      </UserInfo>
      <UserInfo>
        <DisplayName>Shrader, Todd</DisplayName>
        <AccountId>63</AccountId>
        <AccountType/>
      </UserInfo>
      <UserInfo>
        <DisplayName>Gibbs, Starlette (CONTR)</DisplayName>
        <AccountId>70</AccountId>
        <AccountType/>
      </UserInfo>
      <UserInfo>
        <DisplayName>Boyea, Keith</DisplayName>
        <AccountId>606</AccountId>
        <AccountType/>
      </UserInfo>
      <UserInfo>
        <DisplayName>Crane, David</DisplayName>
        <AccountId>668</AccountId>
        <AccountType/>
      </UserInfo>
      <UserInfo>
        <DisplayName>Avots, Christine</DisplayName>
        <AccountId>667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77C812A-A34D-4D55-84C8-0B4C6F642A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07b094-1f24-4251-a126-4468eec8b458"/>
    <ds:schemaRef ds:uri="45d08417-4c58-4d2e-a90d-ab10e532ae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704F60-491C-4B60-8D32-5F3CEF2C4B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BC718B-97D0-4021-ADCB-78E1BBE6418F}">
  <ds:schemaRefs>
    <ds:schemaRef ds:uri="http://purl.org/dc/elements/1.1/"/>
    <ds:schemaRef ds:uri="http://schemas.microsoft.com/office/2006/metadata/properties"/>
    <ds:schemaRef ds:uri="45d08417-4c58-4d2e-a90d-ab10e532aef3"/>
    <ds:schemaRef ds:uri="http://purl.org/dc/terms/"/>
    <ds:schemaRef ds:uri="2107b094-1f24-4251-a126-4468eec8b4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CustomMKOP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KProdID">
    <vt:lpwstr>ZMExtensions</vt:lpwstr>
  </property>
  <property fmtid="{D5CDD505-2E9C-101B-9397-08002B2CF9AE}" pid="3" name="SizeBefore">
    <vt:lpwstr>2134303</vt:lpwstr>
  </property>
  <property fmtid="{D5CDD505-2E9C-101B-9397-08002B2CF9AE}" pid="4" name="OptimizationTime">
    <vt:lpwstr>20230316_1200</vt:lpwstr>
  </property>
</Properties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754</Words>
  <Application>Microsoft Office PowerPoint</Application>
  <PresentationFormat>Widescreen</PresentationFormat>
  <Paragraphs>59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Custom Design</vt:lpstr>
      <vt:lpstr>Office Theme</vt:lpstr>
      <vt:lpstr>2_Custom Design</vt:lpstr>
      <vt:lpstr>1_Office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Margaret Schoikhett</dc:creator>
  <cp:lastModifiedBy>Taylor Yurgalevicz</cp:lastModifiedBy>
  <cp:revision>47</cp:revision>
  <dcterms:created xsi:type="dcterms:W3CDTF">2022-08-15T19:55:52Z</dcterms:created>
  <dcterms:modified xsi:type="dcterms:W3CDTF">2023-03-16T15:55:58Z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0x010100FCACE0318B60F0458C57CF4D8CA243B7</vt:lpwstr>
  </property>
  <property fmtid="{D5CDD505-2E9C-101B-9397-08002B2CF9AE}" pid="3" name="MediaServiceImageTags">
    <vt:lpwstr/>
  </property>
</Properties>
</file>