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915" r:id="rId2"/>
    <p:sldMasterId id="2147483917" r:id="rId3"/>
    <p:sldMasterId id="2147483919" r:id="rId4"/>
    <p:sldMasterId id="2147483921" r:id="rId5"/>
    <p:sldMasterId id="2147483923" r:id="rId6"/>
    <p:sldMasterId id="2147483903" r:id="rId7"/>
    <p:sldMasterId id="2147483925" r:id="rId8"/>
    <p:sldMasterId id="2147483937" r:id="rId9"/>
  </p:sldMasterIdLst>
  <p:notesMasterIdLst>
    <p:notesMasterId r:id="rId26"/>
  </p:notesMasterIdLst>
  <p:handoutMasterIdLst>
    <p:handoutMasterId r:id="rId27"/>
  </p:handoutMasterIdLst>
  <p:sldIdLst>
    <p:sldId id="593" r:id="rId10"/>
    <p:sldId id="653" r:id="rId11"/>
    <p:sldId id="661" r:id="rId12"/>
    <p:sldId id="654" r:id="rId13"/>
    <p:sldId id="667" r:id="rId14"/>
    <p:sldId id="635" r:id="rId15"/>
    <p:sldId id="640" r:id="rId16"/>
    <p:sldId id="643" r:id="rId17"/>
    <p:sldId id="642" r:id="rId18"/>
    <p:sldId id="656" r:id="rId19"/>
    <p:sldId id="668" r:id="rId20"/>
    <p:sldId id="657" r:id="rId21"/>
    <p:sldId id="659" r:id="rId22"/>
    <p:sldId id="669" r:id="rId23"/>
    <p:sldId id="625" r:id="rId24"/>
    <p:sldId id="626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Seigler" initials="CS" lastIdx="26" clrIdx="0">
    <p:extLst>
      <p:ext uri="{19B8F6BF-5375-455C-9EA6-DF929625EA0E}">
        <p15:presenceInfo xmlns:p15="http://schemas.microsoft.com/office/powerpoint/2012/main" userId="S::CSeigler@stratacomm.net::69167aa4-2248-4e90-95be-5abb79885937" providerId="AD"/>
      </p:ext>
    </p:extLst>
  </p:cmAuthor>
  <p:cmAuthor id="2" name="Megan Corson" initials="MC" lastIdx="1" clrIdx="1">
    <p:extLst>
      <p:ext uri="{19B8F6BF-5375-455C-9EA6-DF929625EA0E}">
        <p15:presenceInfo xmlns:p15="http://schemas.microsoft.com/office/powerpoint/2012/main" userId="S::mcorson@stratacomm.net::f9e0ae69-c0c9-4cdf-a901-84b89a8fb9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825"/>
    <a:srgbClr val="669900"/>
    <a:srgbClr val="3399FF"/>
    <a:srgbClr val="0066CC"/>
    <a:srgbClr val="40554F"/>
    <a:srgbClr val="69D8FF"/>
    <a:srgbClr val="898989"/>
    <a:srgbClr val="54472F"/>
    <a:srgbClr val="43505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2884" autoAdjust="0"/>
  </p:normalViewPr>
  <p:slideViewPr>
    <p:cSldViewPr snapToGrid="0">
      <p:cViewPr varScale="1">
        <p:scale>
          <a:sx n="59" d="100"/>
          <a:sy n="59" d="100"/>
        </p:scale>
        <p:origin x="856" y="56"/>
      </p:cViewPr>
      <p:guideLst>
        <p:guide orient="horz" pos="1968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3038476" cy="466725"/>
          </a:xfrm>
          <a:prstGeom prst="rect">
            <a:avLst/>
          </a:prstGeom>
        </p:spPr>
        <p:txBody>
          <a:bodyPr vert="horz" lIns="90132" tIns="45066" rIns="90132" bIns="450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5"/>
            <a:ext cx="3038476" cy="466725"/>
          </a:xfrm>
          <a:prstGeom prst="rect">
            <a:avLst/>
          </a:prstGeom>
        </p:spPr>
        <p:txBody>
          <a:bodyPr vert="horz" lIns="90132" tIns="45066" rIns="90132" bIns="45066" rtlCol="0"/>
          <a:lstStyle>
            <a:lvl1pPr algn="r">
              <a:defRPr sz="1200"/>
            </a:lvl1pPr>
          </a:lstStyle>
          <a:p>
            <a:fld id="{F8F14F05-F994-41DE-8628-1DE4268AEA4D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81"/>
            <a:ext cx="3038476" cy="466725"/>
          </a:xfrm>
          <a:prstGeom prst="rect">
            <a:avLst/>
          </a:prstGeom>
        </p:spPr>
        <p:txBody>
          <a:bodyPr vert="horz" lIns="90132" tIns="45066" rIns="90132" bIns="450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81"/>
            <a:ext cx="3038476" cy="466725"/>
          </a:xfrm>
          <a:prstGeom prst="rect">
            <a:avLst/>
          </a:prstGeom>
        </p:spPr>
        <p:txBody>
          <a:bodyPr vert="horz" lIns="90132" tIns="45066" rIns="90132" bIns="45066" rtlCol="0" anchor="b"/>
          <a:lstStyle>
            <a:lvl1pPr algn="r">
              <a:defRPr sz="1200"/>
            </a:lvl1pPr>
          </a:lstStyle>
          <a:p>
            <a:fld id="{28E50107-4185-4A7C-A82B-B27A7AFFE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19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6" cy="465138"/>
          </a:xfrm>
          <a:prstGeom prst="rect">
            <a:avLst/>
          </a:prstGeom>
        </p:spPr>
        <p:txBody>
          <a:bodyPr vert="horz" lIns="90132" tIns="45066" rIns="90132" bIns="4506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0"/>
            <a:ext cx="3038476" cy="465138"/>
          </a:xfrm>
          <a:prstGeom prst="rect">
            <a:avLst/>
          </a:prstGeom>
        </p:spPr>
        <p:txBody>
          <a:bodyPr vert="horz" lIns="90132" tIns="45066" rIns="90132" bIns="45066" rtlCol="0"/>
          <a:lstStyle>
            <a:lvl1pPr algn="r">
              <a:defRPr sz="1200"/>
            </a:lvl1pPr>
          </a:lstStyle>
          <a:p>
            <a:fld id="{3298EC1E-9233-4E41-84E2-E1E45391F5C0}" type="datetimeFigureOut">
              <a:rPr lang="en-US" smtClean="0"/>
              <a:t>8/6/2020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32" tIns="45066" rIns="90132" bIns="4506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8" y="4416428"/>
            <a:ext cx="5607049" cy="4183063"/>
          </a:xfrm>
          <a:prstGeom prst="rect">
            <a:avLst/>
          </a:prstGeom>
        </p:spPr>
        <p:txBody>
          <a:bodyPr vert="horz" lIns="90132" tIns="45066" rIns="90132" bIns="450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5"/>
            <a:ext cx="3038476" cy="465138"/>
          </a:xfrm>
          <a:prstGeom prst="rect">
            <a:avLst/>
          </a:prstGeom>
        </p:spPr>
        <p:txBody>
          <a:bodyPr vert="horz" lIns="90132" tIns="45066" rIns="90132" bIns="4506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829675"/>
            <a:ext cx="3038476" cy="465138"/>
          </a:xfrm>
          <a:prstGeom prst="rect">
            <a:avLst/>
          </a:prstGeom>
        </p:spPr>
        <p:txBody>
          <a:bodyPr vert="horz" lIns="90132" tIns="45066" rIns="90132" bIns="45066" rtlCol="0" anchor="b"/>
          <a:lstStyle>
            <a:lvl1pPr algn="r">
              <a:defRPr sz="1200"/>
            </a:lvl1pPr>
          </a:lstStyle>
          <a:p>
            <a:fld id="{9BDA3B1F-460D-42BA-A352-CDFDA7E488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2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DA3B1F-460D-42BA-A352-CDFDA7E4881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89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5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5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17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68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1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A3B1F-460D-42BA-A352-CDFDA7E488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13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1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A3B1F-460D-42BA-A352-CDFDA7E488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13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3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5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18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9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</a:rPr>
              <a:pPr defTabSz="901324"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  <a:latin typeface="Calibri"/>
              </a:rPr>
              <a:pPr defTabSz="901324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603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  <a:latin typeface="Calibri"/>
              </a:rPr>
              <a:pPr defTabSz="901324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141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  <a:latin typeface="Calibri"/>
              </a:rPr>
              <a:pPr defTabSz="901324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927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324">
              <a:defRPr/>
            </a:pPr>
            <a:fld id="{9BDA3B1F-460D-42BA-A352-CDFDA7E4881E}" type="slidenum">
              <a:rPr lang="en-US">
                <a:solidFill>
                  <a:prstClr val="black"/>
                </a:solidFill>
                <a:latin typeface="Calibri"/>
              </a:rPr>
              <a:pPr defTabSz="901324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265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in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0.xml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in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03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  <a:latin typeface="+mn-lt"/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</p:spTree>
    <p:extLst>
      <p:ext uri="{BB962C8B-B14F-4D97-AF65-F5344CB8AC3E}">
        <p14:creationId xmlns:p14="http://schemas.microsoft.com/office/powerpoint/2010/main" val="166576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5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408683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37554"/>
            <a:ext cx="12192000" cy="4620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0628" y="285430"/>
            <a:ext cx="9033029" cy="919232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1FE1B-DFC9-4F1F-A0E3-1591BAF824A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915150" y="1658858"/>
            <a:ext cx="5160963" cy="284242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b="1" i="1"/>
            </a:lvl1pPr>
          </a:lstStyle>
          <a:p>
            <a:pPr lvl="0"/>
            <a:r>
              <a:rPr lang="en-US" dirty="0"/>
              <a:t>NETL Presenter’s Name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94581-0B25-475D-A228-1638172171C0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6915150" y="1943100"/>
            <a:ext cx="5160963" cy="275745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i="1"/>
            </a:lvl1pPr>
          </a:lstStyle>
          <a:p>
            <a:pPr lvl="0"/>
            <a:r>
              <a:rPr lang="en-US" dirty="0"/>
              <a:t>NETL Presenter’s Title/Office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12CBE-C3C2-4BCA-BE64-F63C88DA8FD2}"/>
              </a:ext>
            </a:extLst>
          </p:cNvPr>
          <p:cNvSpPr txBox="1"/>
          <p:nvPr userDrawn="1"/>
        </p:nvSpPr>
        <p:spPr>
          <a:xfrm>
            <a:off x="46892" y="5981232"/>
            <a:ext cx="15369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 to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C11D97-687E-4C98-AF16-A6BF317B543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442520" y="6321690"/>
            <a:ext cx="4653480" cy="31426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Month Day,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906A8-711F-4DBE-A6F7-CFA4055643EC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1442520" y="6010340"/>
            <a:ext cx="8768280" cy="27866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[Audience Name]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727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937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062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12681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6552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BED5FE6-695A-4985-860B-33490E288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767C7-7916-46E6-B1B4-EA02119E3A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B39DF72-61CB-47ED-BC56-C20154AE9E19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80636-5903-4645-B4CC-380E0F075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7058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270626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dirty="0" smtClean="0">
                <a:latin typeface="Century Gothic" panose="020B0502020202020204" pitchFamily="34" charset="0"/>
              </a:defRPr>
            </a:lvl1pPr>
            <a:lvl2pPr>
              <a:defRPr lang="en-US" dirty="0" smtClean="0">
                <a:latin typeface="Century Gothic" panose="020B0502020202020204" pitchFamily="34" charset="0"/>
              </a:defRPr>
            </a:lvl2pPr>
            <a:lvl3pPr>
              <a:defRPr lang="en-US" dirty="0" smtClean="0">
                <a:latin typeface="Century Gothic" panose="020B0502020202020204" pitchFamily="34" charset="0"/>
              </a:defRPr>
            </a:lvl3pPr>
            <a:lvl4pPr>
              <a:defRPr lang="en-US" dirty="0" smtClean="0">
                <a:latin typeface="Century Gothic" panose="020B0502020202020204" pitchFamily="34" charset="0"/>
              </a:defRPr>
            </a:lvl4pPr>
            <a:lvl5pPr>
              <a:defRPr lang="en-US" dirty="0">
                <a:latin typeface="Century Gothic" panose="020B0502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DD3E295-16E2-4037-AA10-3CF534FE9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6584B-D296-4912-85BA-9EE0C53775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481E97-D05E-4E98-9740-95FD5FB93D9C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A7FEF-A0D6-4700-B189-1BE34F49F1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022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4"/>
          </p:nvPr>
        </p:nvSpPr>
        <p:spPr>
          <a:xfrm>
            <a:off x="9089414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5"/>
          </p:nvPr>
        </p:nvSpPr>
        <p:spPr>
          <a:xfrm>
            <a:off x="3205591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6"/>
          </p:nvPr>
        </p:nvSpPr>
        <p:spPr>
          <a:xfrm>
            <a:off x="6154450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11658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6063091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900684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21D82C1E-4C77-414B-B92E-999D395E3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0A900-0372-4144-BACE-0E84B67F7E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609CC54-EB1F-47EE-A2C8-C47C96DED9CB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D198C-B28F-41D9-9430-F472C9C20F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8096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DD57E2-0574-433F-BC43-601C1EAE0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830CF-9F3D-44B1-8AFC-000E35216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F4B730-B1B5-4027-AAB2-01210603ABD8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2C0DA-F991-4453-B8B7-C8241C3895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6240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98F69-5377-4FD2-8E19-829B3A67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C55F1-D96B-4180-BD0A-C4FC8C6D50D3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CC842-4AC6-4635-9324-68220813E6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7023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620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50280" y="1161258"/>
            <a:ext cx="5801267" cy="48071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271633" y="1161258"/>
            <a:ext cx="5618628" cy="48071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image here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7BA0DB-A86D-42CE-86A1-1ACFFEE8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F24A6-C84B-4DD6-92B7-4E5A0D07C12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58C38D-D668-4CC4-9CB8-AD307C1F9938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3F725-15B5-4F8D-8373-AE0AC1838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7459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dirty="0" smtClean="0">
                <a:latin typeface="Century Gothic" panose="020B0502020202020204" pitchFamily="34" charset="0"/>
              </a:defRPr>
            </a:lvl1pPr>
            <a:lvl2pPr>
              <a:defRPr lang="en-US" sz="2000" dirty="0" smtClean="0">
                <a:latin typeface="Century Gothic" panose="020B0502020202020204" pitchFamily="34" charset="0"/>
              </a:defRPr>
            </a:lvl2pPr>
            <a:lvl3pPr>
              <a:defRPr lang="en-US" sz="1800" dirty="0" smtClean="0">
                <a:latin typeface="Century Gothic" panose="020B0502020202020204" pitchFamily="34" charset="0"/>
              </a:defRPr>
            </a:lvl3pPr>
            <a:lvl4pPr>
              <a:defRPr lang="en-US" sz="1600" dirty="0" smtClean="0">
                <a:latin typeface="Century Gothic" panose="020B0502020202020204" pitchFamily="34" charset="0"/>
              </a:defRPr>
            </a:lvl4pPr>
            <a:lvl5pPr>
              <a:defRPr lang="en-US" sz="1600" dirty="0">
                <a:latin typeface="Century Gothic" panose="020B0502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70370" y="1168433"/>
            <a:ext cx="3735388" cy="476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759549-4AD5-4A57-A705-ACFC43CC4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2034F-6775-404D-9722-23160086F0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30C9CC-073B-4D41-9BEE-742F65383FBA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B024-2AC8-49AD-9B6A-CB8E7D8A68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8607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48F51-671A-470B-B43F-5B9D4C23EC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0" y="3279608"/>
            <a:ext cx="640080" cy="640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E746E-E4E8-4A20-A382-5D2265D36220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74" y="3861369"/>
            <a:ext cx="640080" cy="640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F25787-BF7B-44AD-AF1E-D47853B453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0" y="4459767"/>
            <a:ext cx="640080" cy="6400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E7EF0-2693-4EED-B5A9-325A31D30890}"/>
              </a:ext>
            </a:extLst>
          </p:cNvPr>
          <p:cNvSpPr/>
          <p:nvPr userDrawn="1"/>
        </p:nvSpPr>
        <p:spPr>
          <a:xfrm>
            <a:off x="651001" y="4615637"/>
            <a:ext cx="4095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@NationalEnergyTechnologyLaboratory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034DC-99D8-4BE2-8889-D74F45150443}"/>
              </a:ext>
            </a:extLst>
          </p:cNvPr>
          <p:cNvSpPr/>
          <p:nvPr userDrawn="1"/>
        </p:nvSpPr>
        <p:spPr>
          <a:xfrm>
            <a:off x="651000" y="343197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BC4024-931C-4653-B10B-CE8039C94AAF}"/>
              </a:ext>
            </a:extLst>
          </p:cNvPr>
          <p:cNvSpPr/>
          <p:nvPr userDrawn="1"/>
        </p:nvSpPr>
        <p:spPr>
          <a:xfrm>
            <a:off x="651000" y="401436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76F9019-FA1A-4FAA-A83C-18E0DF2FA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228" y="5738543"/>
            <a:ext cx="4171707" cy="274320"/>
          </a:xfrm>
          <a:prstGeom prst="rect">
            <a:avLst/>
          </a:prstGeom>
        </p:spPr>
        <p:txBody>
          <a:bodyPr lIns="0" tIns="0" bIns="0" anchor="b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446446-DB2C-4247-AA31-2675DEAA47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464" y="6066078"/>
            <a:ext cx="4171707" cy="612535"/>
          </a:xfrm>
          <a:prstGeom prst="rect">
            <a:avLst/>
          </a:prstGeom>
        </p:spPr>
        <p:txBody>
          <a:bodyPr lIns="0" tIns="0" bIns="0" anchor="t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E4F8AC-9B7D-4AAD-A0A2-AC30C00ABCCF}"/>
              </a:ext>
            </a:extLst>
          </p:cNvPr>
          <p:cNvSpPr/>
          <p:nvPr userDrawn="1"/>
        </p:nvSpPr>
        <p:spPr>
          <a:xfrm>
            <a:off x="147056" y="542912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CONTACT: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707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239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37554"/>
            <a:ext cx="12192000" cy="4620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0628" y="285430"/>
            <a:ext cx="9033029" cy="919232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1FE1B-DFC9-4F1F-A0E3-1591BAF824A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915150" y="1658858"/>
            <a:ext cx="5160963" cy="284242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b="1" i="1"/>
            </a:lvl1pPr>
          </a:lstStyle>
          <a:p>
            <a:pPr lvl="0"/>
            <a:r>
              <a:rPr lang="en-US" dirty="0"/>
              <a:t>NETL Presenter’s Name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94581-0B25-475D-A228-1638172171C0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6915150" y="1943100"/>
            <a:ext cx="5160963" cy="275745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i="1"/>
            </a:lvl1pPr>
          </a:lstStyle>
          <a:p>
            <a:pPr lvl="0"/>
            <a:r>
              <a:rPr lang="en-US" dirty="0"/>
              <a:t>NETL Presenter’s Title/Office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12CBE-C3C2-4BCA-BE64-F63C88DA8FD2}"/>
              </a:ext>
            </a:extLst>
          </p:cNvPr>
          <p:cNvSpPr txBox="1"/>
          <p:nvPr userDrawn="1"/>
        </p:nvSpPr>
        <p:spPr>
          <a:xfrm>
            <a:off x="46892" y="5981232"/>
            <a:ext cx="15369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prstClr val="white"/>
                </a:solidFill>
              </a:rPr>
              <a:t>Presentation to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C11D97-687E-4C98-AF16-A6BF317B543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442520" y="6321690"/>
            <a:ext cx="4653480" cy="31426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Month Day,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906A8-711F-4DBE-A6F7-CFA4055643EC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1442520" y="6010340"/>
            <a:ext cx="8768280" cy="27866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[Audience Name]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4500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7677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062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12681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6552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BED5FE6-695A-4985-860B-33490E288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767C7-7916-46E6-B1B4-EA02119E3A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B39DF72-61CB-47ED-BC56-C20154AE9E19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80636-5903-4645-B4CC-380E0F075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9022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270626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dirty="0" smtClean="0">
                <a:latin typeface="Century Gothic" panose="020B0502020202020204" pitchFamily="34" charset="0"/>
              </a:defRPr>
            </a:lvl1pPr>
            <a:lvl2pPr>
              <a:defRPr lang="en-US" dirty="0" smtClean="0">
                <a:latin typeface="Century Gothic" panose="020B0502020202020204" pitchFamily="34" charset="0"/>
              </a:defRPr>
            </a:lvl2pPr>
            <a:lvl3pPr>
              <a:defRPr lang="en-US" dirty="0" smtClean="0">
                <a:latin typeface="Century Gothic" panose="020B0502020202020204" pitchFamily="34" charset="0"/>
              </a:defRPr>
            </a:lvl3pPr>
            <a:lvl4pPr>
              <a:defRPr lang="en-US" dirty="0" smtClean="0">
                <a:latin typeface="Century Gothic" panose="020B0502020202020204" pitchFamily="34" charset="0"/>
              </a:defRPr>
            </a:lvl4pPr>
            <a:lvl5pPr>
              <a:defRPr lang="en-US" dirty="0">
                <a:latin typeface="Century Gothic" panose="020B0502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DD3E295-16E2-4037-AA10-3CF534FE9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6584B-D296-4912-85BA-9EE0C53775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481E97-D05E-4E98-9740-95FD5FB93D9C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A7FEF-A0D6-4700-B189-1BE34F49F1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7928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4"/>
          </p:nvPr>
        </p:nvSpPr>
        <p:spPr>
          <a:xfrm>
            <a:off x="9089414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5"/>
          </p:nvPr>
        </p:nvSpPr>
        <p:spPr>
          <a:xfrm>
            <a:off x="3205591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6"/>
          </p:nvPr>
        </p:nvSpPr>
        <p:spPr>
          <a:xfrm>
            <a:off x="6154450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11658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6063091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900684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21D82C1E-4C77-414B-B92E-999D395E3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0A900-0372-4144-BACE-0E84B67F7E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609CC54-EB1F-47EE-A2C8-C47C96DED9CB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D198C-B28F-41D9-9430-F472C9C20F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133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DD57E2-0574-433F-BC43-601C1EAE0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830CF-9F3D-44B1-8AFC-000E35216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F4B730-B1B5-4027-AAB2-01210603ABD8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2C0DA-F991-4453-B8B7-C8241C3895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120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779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98F69-5377-4FD2-8E19-829B3A67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C55F1-D96B-4180-BD0A-C4FC8C6D50D3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CC842-4AC6-4635-9324-68220813E6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9071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50280" y="1161258"/>
            <a:ext cx="5801267" cy="48071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271633" y="1161258"/>
            <a:ext cx="5618628" cy="48071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image here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7BA0DB-A86D-42CE-86A1-1ACFFEE8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F24A6-C84B-4DD6-92B7-4E5A0D07C12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58C38D-D668-4CC4-9CB8-AD307C1F9938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3F725-15B5-4F8D-8373-AE0AC1838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7302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dirty="0" smtClean="0">
                <a:latin typeface="Century Gothic" panose="020B0502020202020204" pitchFamily="34" charset="0"/>
              </a:defRPr>
            </a:lvl1pPr>
            <a:lvl2pPr>
              <a:defRPr lang="en-US" sz="2000" dirty="0" smtClean="0">
                <a:latin typeface="Century Gothic" panose="020B0502020202020204" pitchFamily="34" charset="0"/>
              </a:defRPr>
            </a:lvl2pPr>
            <a:lvl3pPr>
              <a:defRPr lang="en-US" sz="1800" dirty="0" smtClean="0">
                <a:latin typeface="Century Gothic" panose="020B0502020202020204" pitchFamily="34" charset="0"/>
              </a:defRPr>
            </a:lvl3pPr>
            <a:lvl4pPr>
              <a:defRPr lang="en-US" sz="1600" dirty="0" smtClean="0">
                <a:latin typeface="Century Gothic" panose="020B0502020202020204" pitchFamily="34" charset="0"/>
              </a:defRPr>
            </a:lvl4pPr>
            <a:lvl5pPr>
              <a:defRPr lang="en-US" sz="1600" dirty="0">
                <a:latin typeface="Century Gothic" panose="020B0502020202020204" pitchFamily="34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70370" y="1168433"/>
            <a:ext cx="3735388" cy="476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759549-4AD5-4A57-A705-ACFC43CC4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2034F-6775-404D-9722-23160086F0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30C9CC-073B-4D41-9BEE-742F65383FBA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B024-2AC8-49AD-9B6A-CB8E7D8A68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3470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48F51-671A-470B-B43F-5B9D4C23EC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0" y="3279608"/>
            <a:ext cx="640080" cy="640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E746E-E4E8-4A20-A382-5D2265D36220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74" y="3861369"/>
            <a:ext cx="640080" cy="640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F25787-BF7B-44AD-AF1E-D47853B453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0" y="4459767"/>
            <a:ext cx="640080" cy="6400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</a:rPr>
              <a:t>www.NETL.DOE.gov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E7EF0-2693-4EED-B5A9-325A31D30890}"/>
              </a:ext>
            </a:extLst>
          </p:cNvPr>
          <p:cNvSpPr/>
          <p:nvPr userDrawn="1"/>
        </p:nvSpPr>
        <p:spPr>
          <a:xfrm>
            <a:off x="651001" y="4615637"/>
            <a:ext cx="4095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@NationalEnergyTechnologyLaboratory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034DC-99D8-4BE2-8889-D74F45150443}"/>
              </a:ext>
            </a:extLst>
          </p:cNvPr>
          <p:cNvSpPr/>
          <p:nvPr userDrawn="1"/>
        </p:nvSpPr>
        <p:spPr>
          <a:xfrm>
            <a:off x="651000" y="343197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@NETL_DOE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BC4024-931C-4653-B10B-CE8039C94AAF}"/>
              </a:ext>
            </a:extLst>
          </p:cNvPr>
          <p:cNvSpPr/>
          <p:nvPr userDrawn="1"/>
        </p:nvSpPr>
        <p:spPr>
          <a:xfrm>
            <a:off x="651000" y="401436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@NETL_DOE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76F9019-FA1A-4FAA-A83C-18E0DF2FA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228" y="5738543"/>
            <a:ext cx="4171707" cy="274320"/>
          </a:xfrm>
          <a:prstGeom prst="rect">
            <a:avLst/>
          </a:prstGeom>
        </p:spPr>
        <p:txBody>
          <a:bodyPr lIns="0" tIns="0" bIns="0" anchor="b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446446-DB2C-4247-AA31-2675DEAA47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464" y="6066078"/>
            <a:ext cx="4171707" cy="612535"/>
          </a:xfrm>
          <a:prstGeom prst="rect">
            <a:avLst/>
          </a:prstGeom>
        </p:spPr>
        <p:txBody>
          <a:bodyPr lIns="0" tIns="0" bIns="0" anchor="t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E4F8AC-9B7D-4AAD-A0A2-AC30C00ABCCF}"/>
              </a:ext>
            </a:extLst>
          </p:cNvPr>
          <p:cNvSpPr/>
          <p:nvPr userDrawn="1"/>
        </p:nvSpPr>
        <p:spPr>
          <a:xfrm>
            <a:off x="147056" y="542912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CONTACT: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124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</a:rPr>
              <a:t>www.NETL.DOE.gov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03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1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20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893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  <a:latin typeface="+mn-lt"/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577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-50800" y="1175826"/>
            <a:ext cx="122809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  <a:latin typeface="+mn-lt"/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74582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1831" y="1669404"/>
            <a:ext cx="5105399" cy="4010336"/>
          </a:xfrm>
        </p:spPr>
        <p:txBody>
          <a:bodyPr/>
          <a:lstStyle>
            <a:lvl1pPr>
              <a:defRPr b="1"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01"/>
          <a:stretch/>
        </p:blipFill>
        <p:spPr>
          <a:xfrm>
            <a:off x="10852417" y="298227"/>
            <a:ext cx="1000057" cy="1140114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0" y="753618"/>
            <a:ext cx="10786188" cy="0"/>
          </a:xfrm>
          <a:prstGeom prst="line">
            <a:avLst/>
          </a:prstGeom>
          <a:ln w="22225" cmpd="sng">
            <a:solidFill>
              <a:srgbClr val="98C93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  <a:latin typeface="+mn-lt"/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4553" b="-9442"/>
          <a:stretch/>
        </p:blipFill>
        <p:spPr>
          <a:xfrm>
            <a:off x="270627" y="6323378"/>
            <a:ext cx="3938516" cy="4402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31" name="Content Placeholder 2"/>
          <p:cNvSpPr>
            <a:spLocks noGrp="1"/>
          </p:cNvSpPr>
          <p:nvPr>
            <p:ph idx="14"/>
          </p:nvPr>
        </p:nvSpPr>
        <p:spPr>
          <a:xfrm>
            <a:off x="700321" y="1683985"/>
            <a:ext cx="5105399" cy="4010336"/>
          </a:xfrm>
        </p:spPr>
        <p:txBody>
          <a:bodyPr/>
          <a:lstStyle>
            <a:lvl1pPr>
              <a:defRPr b="1"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6111551" y="1438341"/>
            <a:ext cx="0" cy="4473487"/>
          </a:xfrm>
          <a:prstGeom prst="line">
            <a:avLst/>
          </a:prstGeom>
          <a:ln w="38100" cap="sq" cmpd="sng">
            <a:solidFill>
              <a:srgbClr val="37383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8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798FD3-E7D2-4FEB-A4E3-1A6D45B835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" y="6352228"/>
            <a:ext cx="1487277" cy="360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839361-A464-405C-ACA8-4D7B24D55F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" y="311441"/>
            <a:ext cx="1487277" cy="5915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27184-D428-40DC-AF2C-3B0588683F76}"/>
              </a:ext>
            </a:extLst>
          </p:cNvPr>
          <p:cNvSpPr/>
          <p:nvPr userDrawn="1"/>
        </p:nvSpPr>
        <p:spPr>
          <a:xfrm>
            <a:off x="11633011" y="6381770"/>
            <a:ext cx="396262" cy="307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8E3F2-3477-43FD-BE28-62632B63C96D}"/>
              </a:ext>
            </a:extLst>
          </p:cNvPr>
          <p:cNvSpPr/>
          <p:nvPr userDrawn="1"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97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8802C2-64C1-42D1-B13D-5A7DDC7C9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162727" y="6354398"/>
            <a:ext cx="1527048" cy="381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71C64-DC61-4B68-8366-36C60ED45A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7" y="305838"/>
            <a:ext cx="1512303" cy="6015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449575-CCEF-4290-AB65-CD23ADE680EF}"/>
              </a:ext>
            </a:extLst>
          </p:cNvPr>
          <p:cNvSpPr/>
          <p:nvPr userDrawn="1"/>
        </p:nvSpPr>
        <p:spPr>
          <a:xfrm>
            <a:off x="11633011" y="6381770"/>
            <a:ext cx="396262" cy="307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0" userDrawn="1">
          <p15:clr>
            <a:srgbClr val="F26B43"/>
          </p15:clr>
        </p15:guide>
        <p15:guide id="2" pos="751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0BDD9E-E154-420D-A7CC-B152091DF35C}"/>
              </a:ext>
            </a:extLst>
          </p:cNvPr>
          <p:cNvSpPr/>
          <p:nvPr userDrawn="1"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EB4A8-986E-43FE-AF04-65C43FBBC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162727" y="6354398"/>
            <a:ext cx="1527048" cy="381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78232-C9FD-4DC6-A9B8-AB7663B500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7" y="305838"/>
            <a:ext cx="1512303" cy="601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EA94B1-9D3B-4A2C-A96E-B723B7B73015}"/>
              </a:ext>
            </a:extLst>
          </p:cNvPr>
          <p:cNvSpPr/>
          <p:nvPr userDrawn="1"/>
        </p:nvSpPr>
        <p:spPr>
          <a:xfrm>
            <a:off x="11633011" y="6381770"/>
            <a:ext cx="396262" cy="307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5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08D3BB-8C07-491E-A67B-91EA2BE6549A}"/>
              </a:ext>
            </a:extLst>
          </p:cNvPr>
          <p:cNvSpPr/>
          <p:nvPr userDrawn="1"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35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BEDD0-37CF-4D05-B66F-F5CF4183E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162727" y="6354398"/>
            <a:ext cx="1527048" cy="381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35665C-3376-400D-BAD5-9F0F82FC8B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7" y="305838"/>
            <a:ext cx="1512303" cy="6015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FF7D62-7B62-4242-9D70-63AC37E0850E}"/>
              </a:ext>
            </a:extLst>
          </p:cNvPr>
          <p:cNvSpPr/>
          <p:nvPr userDrawn="1"/>
        </p:nvSpPr>
        <p:spPr>
          <a:xfrm>
            <a:off x="11633011" y="6381770"/>
            <a:ext cx="396262" cy="307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F8BAA7-A620-4350-98F9-A9D40BF50576}"/>
              </a:ext>
            </a:extLst>
          </p:cNvPr>
          <p:cNvSpPr/>
          <p:nvPr userDrawn="1"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5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E97A4-6423-45B5-8942-F13FB67A0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162727" y="6354398"/>
            <a:ext cx="1527048" cy="381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6E05C7-2A59-4BFB-B88B-FDADE36902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7" y="305838"/>
            <a:ext cx="1512303" cy="6015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E3D1FA-1628-4730-B837-57B1A4AB1E40}"/>
              </a:ext>
            </a:extLst>
          </p:cNvPr>
          <p:cNvSpPr/>
          <p:nvPr userDrawn="1"/>
        </p:nvSpPr>
        <p:spPr>
          <a:xfrm>
            <a:off x="11633011" y="6381770"/>
            <a:ext cx="396262" cy="307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3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7B39DC-95A3-464B-87E1-B1D4E1035A89}"/>
              </a:ext>
            </a:extLst>
          </p:cNvPr>
          <p:cNvSpPr/>
          <p:nvPr userDrawn="1"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44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3B4FD8-E7F3-4D04-B06A-1041B2750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162727" y="6354398"/>
            <a:ext cx="1527048" cy="381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081371-B862-4F55-8585-E1BA927D26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7" y="305838"/>
            <a:ext cx="1512303" cy="6015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08DFE3-8B35-4C68-A76F-3BA7BB3524BA}"/>
              </a:ext>
            </a:extLst>
          </p:cNvPr>
          <p:cNvSpPr/>
          <p:nvPr userDrawn="1"/>
        </p:nvSpPr>
        <p:spPr>
          <a:xfrm>
            <a:off x="11633011" y="6381770"/>
            <a:ext cx="396262" cy="307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1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t>8/6/2020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BE686F26-3C5E-4C80-B73E-D735C38A1B48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E2D95-B2C0-4BD9-BE45-84A0D1E24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2053" y="6356350"/>
            <a:ext cx="194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E786E92-6100-433E-AFC0-831EBFA7EFBE}" type="datetime1">
              <a:rPr lang="en-US" smtClean="0"/>
              <a:t>8/6/2020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FCDC0-6E73-4FC3-A6C2-A35745C43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CA0F03F-E00A-4C2A-9A59-33C0EC75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FD660-D469-4135-8BF2-27A82240D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1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BE686F26-3C5E-4C80-B73E-D735C38A1B48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E2D95-B2C0-4BD9-BE45-84A0D1E24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2053" y="6356350"/>
            <a:ext cx="194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E786E92-6100-433E-AFC0-831EBFA7EFBE}" type="datetime1">
              <a:rPr lang="en-US" smtClean="0">
                <a:solidFill>
                  <a:prstClr val="white"/>
                </a:solidFill>
              </a:rPr>
              <a:pPr/>
              <a:t>8/6/2020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FCDC0-6E73-4FC3-A6C2-A35745C43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CA0F03F-E00A-4C2A-9A59-33C0EC75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FD660-D469-4135-8BF2-27A82240D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81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bin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audio" Target="../media/media15.m4a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microsoft.com/office/2007/relationships/media" Target="../media/media15.m4a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15.png"/><Relationship Id="rId5" Type="http://schemas.openxmlformats.org/officeDocument/2006/relationships/image" Target="../media/image41.jpe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jpeg"/><Relationship Id="rId10" Type="http://schemas.openxmlformats.org/officeDocument/2006/relationships/image" Target="../media/image21.jpe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www.netl.doe.gov/research/coal/rare-earth-elements/" TargetMode="External"/><Relationship Id="rId5" Type="http://schemas.openxmlformats.org/officeDocument/2006/relationships/hyperlink" Target="mailto:Maryanne.Alvin@netl.doe.gov" TargetMode="Externa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microsoft.com/office/2007/relationships/media" Target="../media/media5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0.png"/><Relationship Id="rId4" Type="http://schemas.openxmlformats.org/officeDocument/2006/relationships/audio" Target="../media/media5.m4a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6.m4a"/><Relationship Id="rId7" Type="http://schemas.openxmlformats.org/officeDocument/2006/relationships/image" Target="../media/image25.emf"/><Relationship Id="rId2" Type="http://schemas.microsoft.com/office/2007/relationships/media" Target="../media/media6.m4a"/><Relationship Id="rId1" Type="http://schemas.openxmlformats.org/officeDocument/2006/relationships/tags" Target="../tags/tag15.xml"/><Relationship Id="rId6" Type="http://schemas.openxmlformats.org/officeDocument/2006/relationships/image" Target="../media/image24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7.m4a"/><Relationship Id="rId7" Type="http://schemas.openxmlformats.org/officeDocument/2006/relationships/image" Target="../media/image19.png"/><Relationship Id="rId2" Type="http://schemas.microsoft.com/office/2007/relationships/media" Target="../media/media7.m4a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12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C6F9533B-D886-1647-A952-92DA7DE74B06}"/>
              </a:ext>
            </a:extLst>
          </p:cNvPr>
          <p:cNvSpPr/>
          <p:nvPr/>
        </p:nvSpPr>
        <p:spPr>
          <a:xfrm rot="5400000">
            <a:off x="2517727" y="679218"/>
            <a:ext cx="4597391" cy="7760174"/>
          </a:xfrm>
          <a:custGeom>
            <a:avLst/>
            <a:gdLst>
              <a:gd name="connsiteX0" fmla="*/ 0 w 4715418"/>
              <a:gd name="connsiteY0" fmla="*/ 4715418 h 4715418"/>
              <a:gd name="connsiteX1" fmla="*/ 0 w 4715418"/>
              <a:gd name="connsiteY1" fmla="*/ 0 h 4715418"/>
              <a:gd name="connsiteX2" fmla="*/ 4715418 w 4715418"/>
              <a:gd name="connsiteY2" fmla="*/ 4715418 h 4715418"/>
              <a:gd name="connsiteX3" fmla="*/ 0 w 4715418"/>
              <a:gd name="connsiteY3" fmla="*/ 4715418 h 4715418"/>
              <a:gd name="connsiteX0" fmla="*/ 0 w 4769546"/>
              <a:gd name="connsiteY0" fmla="*/ 4715418 h 9694158"/>
              <a:gd name="connsiteX1" fmla="*/ 0 w 4769546"/>
              <a:gd name="connsiteY1" fmla="*/ 0 h 9694158"/>
              <a:gd name="connsiteX2" fmla="*/ 4715418 w 4769546"/>
              <a:gd name="connsiteY2" fmla="*/ 4715418 h 9694158"/>
              <a:gd name="connsiteX3" fmla="*/ 4705690 w 4769546"/>
              <a:gd name="connsiteY3" fmla="*/ 9694158 h 9694158"/>
              <a:gd name="connsiteX4" fmla="*/ 0 w 4769546"/>
              <a:gd name="connsiteY4" fmla="*/ 4715418 h 9694158"/>
              <a:gd name="connsiteX0" fmla="*/ 0 w 4769546"/>
              <a:gd name="connsiteY0" fmla="*/ 9705707 h 9705707"/>
              <a:gd name="connsiteX1" fmla="*/ 0 w 4769546"/>
              <a:gd name="connsiteY1" fmla="*/ 0 h 9705707"/>
              <a:gd name="connsiteX2" fmla="*/ 4715418 w 4769546"/>
              <a:gd name="connsiteY2" fmla="*/ 4715418 h 9705707"/>
              <a:gd name="connsiteX3" fmla="*/ 4705690 w 4769546"/>
              <a:gd name="connsiteY3" fmla="*/ 9694158 h 9705707"/>
              <a:gd name="connsiteX4" fmla="*/ 0 w 4769546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418" h="7760174">
                <a:moveTo>
                  <a:pt x="0" y="7760174"/>
                </a:moveTo>
                <a:cubicBezTo>
                  <a:pt x="6485" y="5173449"/>
                  <a:pt x="9727" y="3880087"/>
                  <a:pt x="19455" y="0"/>
                </a:cubicBezTo>
                <a:lnTo>
                  <a:pt x="4715418" y="2769885"/>
                </a:lnTo>
                <a:cubicBezTo>
                  <a:pt x="4712175" y="4429465"/>
                  <a:pt x="4708933" y="6089045"/>
                  <a:pt x="4705690" y="7748625"/>
                </a:cubicBezTo>
                <a:lnTo>
                  <a:pt x="0" y="7760174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8597" r="16861" b="22578"/>
          <a:stretch/>
        </p:blipFill>
        <p:spPr bwMode="auto">
          <a:xfrm>
            <a:off x="3840197" y="2280063"/>
            <a:ext cx="8351803" cy="459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74666-44BD-0D48-A166-9358EDF66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1394" y="380161"/>
            <a:ext cx="1917435" cy="762875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72A0360E-7627-E443-9B70-CFE58A548B80}"/>
              </a:ext>
            </a:extLst>
          </p:cNvPr>
          <p:cNvSpPr txBox="1">
            <a:spLocks/>
          </p:cNvSpPr>
          <p:nvPr/>
        </p:nvSpPr>
        <p:spPr>
          <a:xfrm>
            <a:off x="468195" y="301983"/>
            <a:ext cx="7796130" cy="9192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/>
                </a:solidFill>
              </a:rPr>
              <a:t>Rare Earth Elements and Critical Minerals from Coal-Based Resources</a:t>
            </a:r>
          </a:p>
        </p:txBody>
      </p:sp>
      <p:sp>
        <p:nvSpPr>
          <p:cNvPr id="23" name="Right Triangle 5">
            <a:extLst>
              <a:ext uri="{FF2B5EF4-FFF2-40B4-BE49-F238E27FC236}">
                <a16:creationId xmlns:a16="http://schemas.microsoft.com/office/drawing/2014/main" id="{09BA99CB-E5D7-A540-B2F4-FB7EA80CA669}"/>
              </a:ext>
            </a:extLst>
          </p:cNvPr>
          <p:cNvSpPr/>
          <p:nvPr/>
        </p:nvSpPr>
        <p:spPr>
          <a:xfrm rot="5400000">
            <a:off x="3479534" y="679217"/>
            <a:ext cx="4597391" cy="7760174"/>
          </a:xfrm>
          <a:custGeom>
            <a:avLst/>
            <a:gdLst>
              <a:gd name="connsiteX0" fmla="*/ 0 w 4715418"/>
              <a:gd name="connsiteY0" fmla="*/ 4715418 h 4715418"/>
              <a:gd name="connsiteX1" fmla="*/ 0 w 4715418"/>
              <a:gd name="connsiteY1" fmla="*/ 0 h 4715418"/>
              <a:gd name="connsiteX2" fmla="*/ 4715418 w 4715418"/>
              <a:gd name="connsiteY2" fmla="*/ 4715418 h 4715418"/>
              <a:gd name="connsiteX3" fmla="*/ 0 w 4715418"/>
              <a:gd name="connsiteY3" fmla="*/ 4715418 h 4715418"/>
              <a:gd name="connsiteX0" fmla="*/ 0 w 4769546"/>
              <a:gd name="connsiteY0" fmla="*/ 4715418 h 9694158"/>
              <a:gd name="connsiteX1" fmla="*/ 0 w 4769546"/>
              <a:gd name="connsiteY1" fmla="*/ 0 h 9694158"/>
              <a:gd name="connsiteX2" fmla="*/ 4715418 w 4769546"/>
              <a:gd name="connsiteY2" fmla="*/ 4715418 h 9694158"/>
              <a:gd name="connsiteX3" fmla="*/ 4705690 w 4769546"/>
              <a:gd name="connsiteY3" fmla="*/ 9694158 h 9694158"/>
              <a:gd name="connsiteX4" fmla="*/ 0 w 4769546"/>
              <a:gd name="connsiteY4" fmla="*/ 4715418 h 9694158"/>
              <a:gd name="connsiteX0" fmla="*/ 0 w 4769546"/>
              <a:gd name="connsiteY0" fmla="*/ 9705707 h 9705707"/>
              <a:gd name="connsiteX1" fmla="*/ 0 w 4769546"/>
              <a:gd name="connsiteY1" fmla="*/ 0 h 9705707"/>
              <a:gd name="connsiteX2" fmla="*/ 4715418 w 4769546"/>
              <a:gd name="connsiteY2" fmla="*/ 4715418 h 9705707"/>
              <a:gd name="connsiteX3" fmla="*/ 4705690 w 4769546"/>
              <a:gd name="connsiteY3" fmla="*/ 9694158 h 9705707"/>
              <a:gd name="connsiteX4" fmla="*/ 0 w 4769546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418" h="7760174">
                <a:moveTo>
                  <a:pt x="0" y="7760174"/>
                </a:moveTo>
                <a:cubicBezTo>
                  <a:pt x="6485" y="5173449"/>
                  <a:pt x="9727" y="3880087"/>
                  <a:pt x="19455" y="0"/>
                </a:cubicBezTo>
                <a:lnTo>
                  <a:pt x="4715418" y="2769885"/>
                </a:lnTo>
                <a:cubicBezTo>
                  <a:pt x="4712175" y="4429465"/>
                  <a:pt x="4708933" y="6089045"/>
                  <a:pt x="4705690" y="7748625"/>
                </a:cubicBezTo>
                <a:lnTo>
                  <a:pt x="0" y="7760174"/>
                </a:lnTo>
                <a:close/>
              </a:path>
            </a:pathLst>
          </a:custGeom>
          <a:solidFill>
            <a:schemeClr val="accent5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5">
            <a:extLst>
              <a:ext uri="{FF2B5EF4-FFF2-40B4-BE49-F238E27FC236}">
                <a16:creationId xmlns:a16="http://schemas.microsoft.com/office/drawing/2014/main" id="{E13CFF5E-1F44-B440-B079-14CC58AFAFD5}"/>
              </a:ext>
            </a:extLst>
          </p:cNvPr>
          <p:cNvSpPr/>
          <p:nvPr/>
        </p:nvSpPr>
        <p:spPr>
          <a:xfrm rot="5400000">
            <a:off x="1785175" y="688942"/>
            <a:ext cx="4597391" cy="7760174"/>
          </a:xfrm>
          <a:custGeom>
            <a:avLst/>
            <a:gdLst>
              <a:gd name="connsiteX0" fmla="*/ 0 w 4715418"/>
              <a:gd name="connsiteY0" fmla="*/ 4715418 h 4715418"/>
              <a:gd name="connsiteX1" fmla="*/ 0 w 4715418"/>
              <a:gd name="connsiteY1" fmla="*/ 0 h 4715418"/>
              <a:gd name="connsiteX2" fmla="*/ 4715418 w 4715418"/>
              <a:gd name="connsiteY2" fmla="*/ 4715418 h 4715418"/>
              <a:gd name="connsiteX3" fmla="*/ 0 w 4715418"/>
              <a:gd name="connsiteY3" fmla="*/ 4715418 h 4715418"/>
              <a:gd name="connsiteX0" fmla="*/ 0 w 4769546"/>
              <a:gd name="connsiteY0" fmla="*/ 4715418 h 9694158"/>
              <a:gd name="connsiteX1" fmla="*/ 0 w 4769546"/>
              <a:gd name="connsiteY1" fmla="*/ 0 h 9694158"/>
              <a:gd name="connsiteX2" fmla="*/ 4715418 w 4769546"/>
              <a:gd name="connsiteY2" fmla="*/ 4715418 h 9694158"/>
              <a:gd name="connsiteX3" fmla="*/ 4705690 w 4769546"/>
              <a:gd name="connsiteY3" fmla="*/ 9694158 h 9694158"/>
              <a:gd name="connsiteX4" fmla="*/ 0 w 4769546"/>
              <a:gd name="connsiteY4" fmla="*/ 4715418 h 9694158"/>
              <a:gd name="connsiteX0" fmla="*/ 0 w 4769546"/>
              <a:gd name="connsiteY0" fmla="*/ 9705707 h 9705707"/>
              <a:gd name="connsiteX1" fmla="*/ 0 w 4769546"/>
              <a:gd name="connsiteY1" fmla="*/ 0 h 9705707"/>
              <a:gd name="connsiteX2" fmla="*/ 4715418 w 4769546"/>
              <a:gd name="connsiteY2" fmla="*/ 4715418 h 9705707"/>
              <a:gd name="connsiteX3" fmla="*/ 4705690 w 4769546"/>
              <a:gd name="connsiteY3" fmla="*/ 9694158 h 9705707"/>
              <a:gd name="connsiteX4" fmla="*/ 0 w 4769546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418" h="7760174">
                <a:moveTo>
                  <a:pt x="0" y="7760174"/>
                </a:moveTo>
                <a:cubicBezTo>
                  <a:pt x="6485" y="5173449"/>
                  <a:pt x="9727" y="3880087"/>
                  <a:pt x="19455" y="0"/>
                </a:cubicBezTo>
                <a:lnTo>
                  <a:pt x="4715418" y="2769885"/>
                </a:lnTo>
                <a:cubicBezTo>
                  <a:pt x="4712175" y="4429465"/>
                  <a:pt x="4708933" y="6089045"/>
                  <a:pt x="4705690" y="7748625"/>
                </a:cubicBezTo>
                <a:lnTo>
                  <a:pt x="0" y="7760174"/>
                </a:lnTo>
                <a:close/>
              </a:path>
            </a:pathLst>
          </a:custGeom>
          <a:solidFill>
            <a:schemeClr val="accent5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Triangle 5">
            <a:extLst>
              <a:ext uri="{FF2B5EF4-FFF2-40B4-BE49-F238E27FC236}">
                <a16:creationId xmlns:a16="http://schemas.microsoft.com/office/drawing/2014/main" id="{D286C64E-AD79-984A-8098-F9EB561507DD}"/>
              </a:ext>
            </a:extLst>
          </p:cNvPr>
          <p:cNvSpPr/>
          <p:nvPr/>
        </p:nvSpPr>
        <p:spPr>
          <a:xfrm rot="5400000">
            <a:off x="920651" y="1349683"/>
            <a:ext cx="4617092" cy="6458393"/>
          </a:xfrm>
          <a:custGeom>
            <a:avLst/>
            <a:gdLst>
              <a:gd name="connsiteX0" fmla="*/ 0 w 4715418"/>
              <a:gd name="connsiteY0" fmla="*/ 4715418 h 4715418"/>
              <a:gd name="connsiteX1" fmla="*/ 0 w 4715418"/>
              <a:gd name="connsiteY1" fmla="*/ 0 h 4715418"/>
              <a:gd name="connsiteX2" fmla="*/ 4715418 w 4715418"/>
              <a:gd name="connsiteY2" fmla="*/ 4715418 h 4715418"/>
              <a:gd name="connsiteX3" fmla="*/ 0 w 4715418"/>
              <a:gd name="connsiteY3" fmla="*/ 4715418 h 4715418"/>
              <a:gd name="connsiteX0" fmla="*/ 0 w 4769546"/>
              <a:gd name="connsiteY0" fmla="*/ 4715418 h 9694158"/>
              <a:gd name="connsiteX1" fmla="*/ 0 w 4769546"/>
              <a:gd name="connsiteY1" fmla="*/ 0 h 9694158"/>
              <a:gd name="connsiteX2" fmla="*/ 4715418 w 4769546"/>
              <a:gd name="connsiteY2" fmla="*/ 4715418 h 9694158"/>
              <a:gd name="connsiteX3" fmla="*/ 4705690 w 4769546"/>
              <a:gd name="connsiteY3" fmla="*/ 9694158 h 9694158"/>
              <a:gd name="connsiteX4" fmla="*/ 0 w 4769546"/>
              <a:gd name="connsiteY4" fmla="*/ 4715418 h 9694158"/>
              <a:gd name="connsiteX0" fmla="*/ 0 w 4769546"/>
              <a:gd name="connsiteY0" fmla="*/ 9705707 h 9705707"/>
              <a:gd name="connsiteX1" fmla="*/ 0 w 4769546"/>
              <a:gd name="connsiteY1" fmla="*/ 0 h 9705707"/>
              <a:gd name="connsiteX2" fmla="*/ 4715418 w 4769546"/>
              <a:gd name="connsiteY2" fmla="*/ 4715418 h 9705707"/>
              <a:gd name="connsiteX3" fmla="*/ 4705690 w 4769546"/>
              <a:gd name="connsiteY3" fmla="*/ 9694158 h 9705707"/>
              <a:gd name="connsiteX4" fmla="*/ 0 w 4769546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9705707 h 9705707"/>
              <a:gd name="connsiteX1" fmla="*/ 0 w 4715418"/>
              <a:gd name="connsiteY1" fmla="*/ 0 h 9705707"/>
              <a:gd name="connsiteX2" fmla="*/ 4715418 w 4715418"/>
              <a:gd name="connsiteY2" fmla="*/ 4715418 h 9705707"/>
              <a:gd name="connsiteX3" fmla="*/ 4705690 w 4715418"/>
              <a:gd name="connsiteY3" fmla="*/ 9694158 h 9705707"/>
              <a:gd name="connsiteX4" fmla="*/ 0 w 4715418"/>
              <a:gd name="connsiteY4" fmla="*/ 9705707 h 9705707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  <a:gd name="connsiteX0" fmla="*/ 0 w 4715418"/>
              <a:gd name="connsiteY0" fmla="*/ 7760174 h 7760174"/>
              <a:gd name="connsiteX1" fmla="*/ 19455 w 4715418"/>
              <a:gd name="connsiteY1" fmla="*/ 0 h 7760174"/>
              <a:gd name="connsiteX2" fmla="*/ 4715418 w 4715418"/>
              <a:gd name="connsiteY2" fmla="*/ 2769885 h 7760174"/>
              <a:gd name="connsiteX3" fmla="*/ 4705690 w 4715418"/>
              <a:gd name="connsiteY3" fmla="*/ 7748625 h 7760174"/>
              <a:gd name="connsiteX4" fmla="*/ 0 w 4715418"/>
              <a:gd name="connsiteY4" fmla="*/ 7760174 h 7760174"/>
              <a:gd name="connsiteX0" fmla="*/ 0 w 4735898"/>
              <a:gd name="connsiteY0" fmla="*/ 7760174 h 7760174"/>
              <a:gd name="connsiteX1" fmla="*/ 19455 w 4735898"/>
              <a:gd name="connsiteY1" fmla="*/ 0 h 7760174"/>
              <a:gd name="connsiteX2" fmla="*/ 4715418 w 4735898"/>
              <a:gd name="connsiteY2" fmla="*/ 2769885 h 7760174"/>
              <a:gd name="connsiteX3" fmla="*/ 4735625 w 4735898"/>
              <a:gd name="connsiteY3" fmla="*/ 7748628 h 7760174"/>
              <a:gd name="connsiteX4" fmla="*/ 0 w 4735898"/>
              <a:gd name="connsiteY4" fmla="*/ 7760174 h 7760174"/>
              <a:gd name="connsiteX0" fmla="*/ 0 w 4735625"/>
              <a:gd name="connsiteY0" fmla="*/ 7760174 h 7760174"/>
              <a:gd name="connsiteX1" fmla="*/ 19455 w 4735625"/>
              <a:gd name="connsiteY1" fmla="*/ 0 h 7760174"/>
              <a:gd name="connsiteX2" fmla="*/ 4715418 w 4735625"/>
              <a:gd name="connsiteY2" fmla="*/ 2769885 h 7760174"/>
              <a:gd name="connsiteX3" fmla="*/ 4735625 w 4735625"/>
              <a:gd name="connsiteY3" fmla="*/ 7748628 h 7760174"/>
              <a:gd name="connsiteX4" fmla="*/ 0 w 4735625"/>
              <a:gd name="connsiteY4" fmla="*/ 7760174 h 77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5625" h="7760174">
                <a:moveTo>
                  <a:pt x="0" y="7760174"/>
                </a:moveTo>
                <a:cubicBezTo>
                  <a:pt x="6485" y="5173449"/>
                  <a:pt x="9727" y="3880087"/>
                  <a:pt x="19455" y="0"/>
                </a:cubicBezTo>
                <a:lnTo>
                  <a:pt x="4715418" y="2769885"/>
                </a:lnTo>
                <a:cubicBezTo>
                  <a:pt x="4712175" y="4429465"/>
                  <a:pt x="4725521" y="5259256"/>
                  <a:pt x="4735625" y="7748628"/>
                </a:cubicBezTo>
                <a:lnTo>
                  <a:pt x="0" y="77601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58EB43-2E18-254B-8FBD-AE318528B695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" y="2265164"/>
            <a:ext cx="12176379" cy="517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69B9EA8-9807-4D4A-BB14-AAAED3FE2C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442522" y="6179085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6" name="Subtitle 11">
            <a:extLst>
              <a:ext uri="{FF2B5EF4-FFF2-40B4-BE49-F238E27FC236}">
                <a16:creationId xmlns:a16="http://schemas.microsoft.com/office/drawing/2014/main" id="{472AB737-F09A-F64F-B39F-C2FD0393DA0A}"/>
              </a:ext>
            </a:extLst>
          </p:cNvPr>
          <p:cNvSpPr txBox="1">
            <a:spLocks/>
          </p:cNvSpPr>
          <p:nvPr/>
        </p:nvSpPr>
        <p:spPr>
          <a:xfrm>
            <a:off x="625288" y="2547864"/>
            <a:ext cx="9033029" cy="373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rgbClr val="F7932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Mary Anne Alvin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6623196-692A-0F48-B135-F86D1C7E3CBD}"/>
              </a:ext>
            </a:extLst>
          </p:cNvPr>
          <p:cNvSpPr txBox="1">
            <a:spLocks/>
          </p:cNvSpPr>
          <p:nvPr/>
        </p:nvSpPr>
        <p:spPr>
          <a:xfrm>
            <a:off x="468195" y="3038977"/>
            <a:ext cx="3687116" cy="480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Tx/>
              <a:buNone/>
              <a:defRPr sz="1400" b="1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NETL Rare Earth Elements &amp; Critical Minerals Technology Manager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05EE639-BF88-3A4E-930D-FCE4B911F174}"/>
              </a:ext>
            </a:extLst>
          </p:cNvPr>
          <p:cNvSpPr txBox="1">
            <a:spLocks/>
          </p:cNvSpPr>
          <p:nvPr/>
        </p:nvSpPr>
        <p:spPr>
          <a:xfrm>
            <a:off x="2047279" y="6128010"/>
            <a:ext cx="1703315" cy="263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Tx/>
              <a:buNone/>
              <a:defRPr sz="1400" b="1" i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August 18, 2020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BCDB0B3-C340-934F-B1E1-13345094A7E2}"/>
              </a:ext>
            </a:extLst>
          </p:cNvPr>
          <p:cNvSpPr txBox="1">
            <a:spLocks/>
          </p:cNvSpPr>
          <p:nvPr/>
        </p:nvSpPr>
        <p:spPr>
          <a:xfrm>
            <a:off x="287251" y="4176025"/>
            <a:ext cx="4049003" cy="4809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ACS Fall 2020 Virtual Meeting and Expo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Critical Materials Symposium</a:t>
            </a:r>
          </a:p>
          <a:p>
            <a:pPr algn="ctr">
              <a:spcBef>
                <a:spcPts val="600"/>
              </a:spcBef>
            </a:pP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Critical Materials: Perspectives from the Industry, Government and Research Communities</a:t>
            </a:r>
            <a:b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16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965E4D-1C84-4813-82E5-96F8A4E08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4"/>
    </mc:Choice>
    <mc:Fallback xmlns="">
      <p:transition spd="slow" advTm="1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REE-CM Program: NETL Intramural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2B1A9-781E-4A3B-A039-5164F29877CB}"/>
              </a:ext>
            </a:extLst>
          </p:cNvPr>
          <p:cNvSpPr/>
          <p:nvPr/>
        </p:nvSpPr>
        <p:spPr>
          <a:xfrm>
            <a:off x="598978" y="1240505"/>
            <a:ext cx="4677818" cy="491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Field </a:t>
            </a:r>
            <a:r>
              <a:rPr lang="en-US" sz="24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Prospectivity</a:t>
            </a:r>
            <a:r>
              <a:rPr lang="en-US" sz="2400" b="1" dirty="0">
                <a:solidFill>
                  <a:schemeClr val="accent1"/>
                </a:solidFill>
                <a:latin typeface="Century Gothic" pitchFamily="34" charset="0"/>
              </a:rPr>
              <a:t> &amp;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Century Gothic" pitchFamily="34" charset="0"/>
              </a:rPr>
              <a:t>Materials Characterization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US" b="1" dirty="0">
                <a:solidFill>
                  <a:srgbClr val="7CA825"/>
                </a:solidFill>
                <a:latin typeface="Century Gothic" panose="020B0502020202020204" pitchFamily="34" charset="0"/>
              </a:rPr>
              <a:t>Real-Time Aqueous REE Detection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Fiber Optic Probe (10s ppb)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Miniaturized LIBs Prototype (1 ppm)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US" b="1" dirty="0">
                <a:solidFill>
                  <a:srgbClr val="7CA825"/>
                </a:solidFill>
                <a:latin typeface="Century Gothic" panose="020B0502020202020204" pitchFamily="34" charset="0"/>
              </a:rPr>
              <a:t>U.S. Coal Basin Sedimentary Assessment</a:t>
            </a:r>
          </a:p>
          <a:p>
            <a:pPr marL="274320" indent="-27432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National-Level Geological, Geochemical &amp; Geospatial Assessment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Database Development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sym typeface="Symbol" panose="05050102010706020507" pitchFamily="18" charset="2"/>
            </a:endParaRP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REE-Enriched Powder River Basin (PRB) Core Materials (&gt;2,000 ppm) Identified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795C7-38D6-484C-AB93-A3FECC847653}"/>
              </a:ext>
            </a:extLst>
          </p:cNvPr>
          <p:cNvSpPr/>
          <p:nvPr/>
        </p:nvSpPr>
        <p:spPr>
          <a:xfrm>
            <a:off x="6307407" y="1196540"/>
            <a:ext cx="5487195" cy="5001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</a:pPr>
            <a:r>
              <a:rPr lang="en-US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REE Separation-Recovery &amp; TEA Process Economics</a:t>
            </a:r>
            <a:endParaRPr lang="en-US" sz="2400" b="1" u="sng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Acid Mine Drainage Solids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Staged Leaching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 Production of 95% REOs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Fly Ash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96% REO Production at 10% Normal Acid Consumption</a:t>
            </a:r>
            <a:endParaRPr lang="en-US" sz="1600" i="1" dirty="0">
              <a:solidFill>
                <a:schemeClr val="tx1"/>
              </a:solidFill>
              <a:latin typeface="Century Gothic" panose="020B0502020202020204" pitchFamily="34" charset="0"/>
              <a:sym typeface="Symbol" panose="05050102010706020507" pitchFamily="18" charset="2"/>
            </a:endParaRP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NETL BIAS Sorbent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Production of 95% REE from Synthetic AMD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Field Testing Initiated March 2020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Central Appalachian Basin </a:t>
            </a:r>
            <a:r>
              <a:rPr lang="en-US" b="1" dirty="0" err="1">
                <a:solidFill>
                  <a:schemeClr val="accent6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Underclays</a:t>
            </a:r>
            <a:endParaRPr lang="en-US" b="1" dirty="0">
              <a:solidFill>
                <a:schemeClr val="accent6"/>
              </a:solidFill>
              <a:latin typeface="Century Gothic" panose="020B0502020202020204" pitchFamily="34" charset="0"/>
              <a:sym typeface="Symbol" panose="05050102010706020507" pitchFamily="18" charset="2"/>
            </a:endParaRP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Mild Acid Extraction Testing with BIAS Sorbent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</a:pP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Process Economics</a:t>
            </a: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TEA Cost Analysis Tool Developed 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74320" indent="-274320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-223838" rtl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EB248B-7578-4CDD-A43C-E5543183316F}"/>
              </a:ext>
            </a:extLst>
          </p:cNvPr>
          <p:cNvCxnSpPr>
            <a:cxnSpLocks/>
          </p:cNvCxnSpPr>
          <p:nvPr/>
        </p:nvCxnSpPr>
        <p:spPr>
          <a:xfrm>
            <a:off x="5792101" y="1284470"/>
            <a:ext cx="0" cy="4620219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938052-2BDB-8243-91D9-71FC19F80783}"/>
              </a:ext>
            </a:extLst>
          </p:cNvPr>
          <p:cNvCxnSpPr/>
          <p:nvPr/>
        </p:nvCxnSpPr>
        <p:spPr>
          <a:xfrm>
            <a:off x="6420465" y="3705383"/>
            <a:ext cx="443434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8DA88A-097A-AE47-BDC1-7A5641E6B0BC}"/>
              </a:ext>
            </a:extLst>
          </p:cNvPr>
          <p:cNvCxnSpPr/>
          <p:nvPr/>
        </p:nvCxnSpPr>
        <p:spPr>
          <a:xfrm>
            <a:off x="6420465" y="5460441"/>
            <a:ext cx="443434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3">
            <a:extLst>
              <a:ext uri="{FF2B5EF4-FFF2-40B4-BE49-F238E27FC236}">
                <a16:creationId xmlns:a16="http://schemas.microsoft.com/office/drawing/2014/main" id="{7B99868E-4304-4BFF-832D-817FFBC93CC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78081"/>
            <a:ext cx="11580921" cy="373510"/>
          </a:xfrm>
        </p:spPr>
        <p:txBody>
          <a:bodyPr/>
          <a:lstStyle/>
          <a:p>
            <a:r>
              <a:rPr lang="en-US" b="0">
                <a:solidFill>
                  <a:schemeClr val="tx1"/>
                </a:solidFill>
              </a:rPr>
              <a:t>NETL Research </a:t>
            </a:r>
            <a:r>
              <a:rPr lang="en-US" b="0" dirty="0">
                <a:solidFill>
                  <a:schemeClr val="tx1"/>
                </a:solidFill>
              </a:rPr>
              <a:t>&amp; Innovation Center (RIC)</a:t>
            </a:r>
          </a:p>
        </p:txBody>
      </p:sp>
      <p:pic>
        <p:nvPicPr>
          <p:cNvPr id="92" name="Audio 91">
            <a:hlinkClick r:id="" action="ppaction://media"/>
            <a:extLst>
              <a:ext uri="{FF2B5EF4-FFF2-40B4-BE49-F238E27FC236}">
                <a16:creationId xmlns:a16="http://schemas.microsoft.com/office/drawing/2014/main" id="{C5BD849B-9D50-4F6C-8AC5-0B9722394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3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24"/>
    </mc:Choice>
    <mc:Fallback>
      <p:transition spd="slow" advTm="14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Program: Other National Lab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6043414" y="1380226"/>
            <a:ext cx="0" cy="446848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52999" y="4164932"/>
            <a:ext cx="3190726" cy="1378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3838" indent="-223838">
              <a:buClr>
                <a:schemeClr val="accent1"/>
              </a:buClr>
              <a:buFont typeface="Arial" pitchFamily="34" charset="0"/>
              <a:buChar char="•"/>
              <a:tabLst>
                <a:tab pos="173038" algn="l"/>
              </a:tabLst>
            </a:pPr>
            <a:r>
              <a:rPr lang="en-US" sz="1600" dirty="0">
                <a:solidFill>
                  <a:schemeClr val="tx1"/>
                </a:solidFill>
              </a:rPr>
              <a:t>Rapid Luminescent Sensing of Lanthanides in Fluoride Hosts (Coal Fly Ash Leachates)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08376" y="4164932"/>
            <a:ext cx="3186320" cy="1913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3838" indent="-2238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73038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Si Sol-Gel Microbial Media for 2-Stage Sc/</a:t>
            </a:r>
            <a:r>
              <a:rPr lang="en-US" sz="1600" dirty="0" err="1">
                <a:solidFill>
                  <a:schemeClr val="tx1"/>
                </a:solidFill>
              </a:rPr>
              <a:t>Ln+Y</a:t>
            </a:r>
            <a:r>
              <a:rPr lang="en-US" sz="1600" dirty="0">
                <a:solidFill>
                  <a:schemeClr val="tx1"/>
                </a:solidFill>
              </a:rPr>
              <a:t> Recovery from Coal-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Based Leachates</a:t>
            </a:r>
          </a:p>
          <a:p>
            <a:pPr marL="223838" indent="-2238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223838" algn="l"/>
              </a:tabLst>
            </a:pPr>
            <a:r>
              <a:rPr lang="en-US" sz="1600" dirty="0">
                <a:solidFill>
                  <a:schemeClr val="tx1"/>
                </a:solidFill>
              </a:rPr>
              <a:t>Continuous Packed-Bed Bioreactor System for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REE Capture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C002D7-B2E6-A641-A335-5B199EFE4BB0}"/>
              </a:ext>
            </a:extLst>
          </p:cNvPr>
          <p:cNvSpPr/>
          <p:nvPr/>
        </p:nvSpPr>
        <p:spPr>
          <a:xfrm>
            <a:off x="270625" y="1121433"/>
            <a:ext cx="4836395" cy="517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baseline="0" dirty="0">
                <a:solidFill>
                  <a:schemeClr val="accent1"/>
                </a:solidFill>
                <a:latin typeface="Century Gothic" pitchFamily="34" charset="0"/>
              </a:rPr>
              <a:t>Materials Characterization </a:t>
            </a:r>
            <a:br>
              <a:rPr lang="en-US" sz="2400" b="1" i="0" u="none" baseline="0" dirty="0">
                <a:solidFill>
                  <a:schemeClr val="accent1"/>
                </a:solidFill>
                <a:latin typeface="Century Gothic" pitchFamily="34" charset="0"/>
              </a:rPr>
            </a:br>
            <a:r>
              <a:rPr lang="en-US" sz="2400" b="1" i="0" u="none" baseline="0" dirty="0">
                <a:solidFill>
                  <a:schemeClr val="accent1"/>
                </a:solidFill>
                <a:latin typeface="Century Gothic" pitchFamily="34" charset="0"/>
              </a:rPr>
              <a:t>&amp; Monitoring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3A7082-4E0D-B142-89BE-0D491F50BEB4}"/>
              </a:ext>
            </a:extLst>
          </p:cNvPr>
          <p:cNvSpPr/>
          <p:nvPr/>
        </p:nvSpPr>
        <p:spPr>
          <a:xfrm>
            <a:off x="6520016" y="1121433"/>
            <a:ext cx="4836395" cy="517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latin typeface="Century Gothic" pitchFamily="34" charset="0"/>
              </a:rPr>
              <a:t>REE Separation </a:t>
            </a:r>
            <a:br>
              <a:rPr lang="en-US" sz="2400" b="1" dirty="0">
                <a:solidFill>
                  <a:schemeClr val="accent1"/>
                </a:solidFill>
                <a:latin typeface="Century Gothic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entury Gothic" pitchFamily="34" charset="0"/>
              </a:rPr>
              <a:t>&amp; Recovery</a:t>
            </a:r>
            <a:endParaRPr lang="en-US" sz="2400" b="1" i="0" u="none" baseline="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pic>
        <p:nvPicPr>
          <p:cNvPr id="17" name="Picture 16" descr="Image result for los alamos national laboratory logo">
            <a:extLst>
              <a:ext uri="{FF2B5EF4-FFF2-40B4-BE49-F238E27FC236}">
                <a16:creationId xmlns:a16="http://schemas.microsoft.com/office/drawing/2014/main" id="{CEFFA9D1-0357-0B41-B422-E4E32D39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5" y="2176083"/>
            <a:ext cx="1934990" cy="8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DDC856-DD1F-AC42-8FB0-027190E4E874}"/>
              </a:ext>
            </a:extLst>
          </p:cNvPr>
          <p:cNvSpPr/>
          <p:nvPr/>
        </p:nvSpPr>
        <p:spPr>
          <a:xfrm>
            <a:off x="2552999" y="2324894"/>
            <a:ext cx="319072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dirty="0"/>
              <a:t>Chemistry &amp; Mineralogy </a:t>
            </a:r>
            <a:br>
              <a:rPr lang="en-US" sz="1600" dirty="0"/>
            </a:br>
            <a:r>
              <a:rPr lang="en-US" sz="1600" dirty="0"/>
              <a:t>of Coal-Based Resources</a:t>
            </a:r>
          </a:p>
          <a:p>
            <a:pPr marL="223838" indent="-2238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dirty="0"/>
              <a:t>Raman-LIBS Back-Pack Instrumentation (Mars)</a:t>
            </a:r>
          </a:p>
        </p:txBody>
      </p:sp>
      <p:pic>
        <p:nvPicPr>
          <p:cNvPr id="19" name="Picture 18" descr="Image result for idaho national laboratory logo">
            <a:extLst>
              <a:ext uri="{FF2B5EF4-FFF2-40B4-BE49-F238E27FC236}">
                <a16:creationId xmlns:a16="http://schemas.microsoft.com/office/drawing/2014/main" id="{7FFF8062-DC72-0649-8C1C-9F841BD7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4" y="4164932"/>
            <a:ext cx="1682136" cy="77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 result for los alamos national laboratory logo">
            <a:extLst>
              <a:ext uri="{FF2B5EF4-FFF2-40B4-BE49-F238E27FC236}">
                <a16:creationId xmlns:a16="http://schemas.microsoft.com/office/drawing/2014/main" id="{801974DE-92E5-EE40-9843-F30ED604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16" y="2176083"/>
            <a:ext cx="1934990" cy="8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C36051-365D-E245-B093-E203542B48DE}"/>
              </a:ext>
            </a:extLst>
          </p:cNvPr>
          <p:cNvSpPr/>
          <p:nvPr/>
        </p:nvSpPr>
        <p:spPr>
          <a:xfrm>
            <a:off x="8773870" y="2401838"/>
            <a:ext cx="3186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dirty="0"/>
              <a:t>Technology Transfer of Actinide Separation to REE Lanthanide Recovery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237580D0-383C-6A4B-A61C-92E85EF5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16" y="4164932"/>
            <a:ext cx="2253845" cy="3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B6A4F72D-9F34-4A22-A155-13FEEE5B2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6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92"/>
    </mc:Choice>
    <mc:Fallback>
      <p:transition spd="slow" advTm="7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FOAs Issued in FY19 and FY20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068" y="1121433"/>
            <a:ext cx="5244860" cy="500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i="0" u="sng" baseline="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8B207C-1D36-0F4E-BD15-CA661323966B}"/>
              </a:ext>
            </a:extLst>
          </p:cNvPr>
          <p:cNvSpPr/>
          <p:nvPr/>
        </p:nvSpPr>
        <p:spPr>
          <a:xfrm>
            <a:off x="598978" y="1284470"/>
            <a:ext cx="4677818" cy="491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DE-FOA-0002003</a:t>
            </a:r>
          </a:p>
          <a:p>
            <a:r>
              <a:rPr lang="en-US" sz="1600" dirty="0">
                <a:solidFill>
                  <a:schemeClr val="tx1"/>
                </a:solidFill>
              </a:rPr>
              <a:t>Process Scale-Up and Optimization/Efficiency Improvements for Rare Earth Elements (REE) and Critical Materials (CM) Recovery from Coal-Based Resources</a:t>
            </a:r>
          </a:p>
          <a:p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/>
                </a:solidFill>
              </a:rPr>
              <a:t>Issued: </a:t>
            </a:r>
            <a:r>
              <a:rPr lang="en-US" dirty="0">
                <a:solidFill>
                  <a:schemeClr val="tx1"/>
                </a:solidFill>
              </a:rPr>
              <a:t>January 31, 2019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/>
                </a:solidFill>
              </a:rPr>
              <a:t>Awarded: </a:t>
            </a:r>
            <a:r>
              <a:rPr lang="en-US" dirty="0">
                <a:solidFill>
                  <a:schemeClr val="tx1"/>
                </a:solidFill>
              </a:rPr>
              <a:t>September 30, 2019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/>
                </a:solidFill>
              </a:rPr>
              <a:t>Definitized: </a:t>
            </a:r>
            <a:r>
              <a:rPr lang="en-US" dirty="0">
                <a:solidFill>
                  <a:schemeClr val="tx1"/>
                </a:solidFill>
              </a:rPr>
              <a:t>January 1, 2020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B6EC3B-0E89-FE4A-BA04-F3796CA5A630}"/>
              </a:ext>
            </a:extLst>
          </p:cNvPr>
          <p:cNvCxnSpPr>
            <a:cxnSpLocks/>
          </p:cNvCxnSpPr>
          <p:nvPr/>
        </p:nvCxnSpPr>
        <p:spPr>
          <a:xfrm>
            <a:off x="5792101" y="1284470"/>
            <a:ext cx="0" cy="4620219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089F10F-FC20-CF41-B3CD-840BBA76E04D}"/>
              </a:ext>
            </a:extLst>
          </p:cNvPr>
          <p:cNvSpPr/>
          <p:nvPr/>
        </p:nvSpPr>
        <p:spPr>
          <a:xfrm>
            <a:off x="6533074" y="1284470"/>
            <a:ext cx="4677818" cy="4914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RFP-89243320RFE000032</a:t>
            </a:r>
          </a:p>
          <a:p>
            <a:r>
              <a:rPr lang="en-US" sz="1600" dirty="0">
                <a:solidFill>
                  <a:schemeClr val="tx1"/>
                </a:solidFill>
              </a:rPr>
              <a:t>Production of Mixed Rare Earth Oxides (REOs) from Coal-Based Resources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Issued: </a:t>
            </a:r>
            <a:r>
              <a:rPr lang="en-US" dirty="0">
                <a:solidFill>
                  <a:schemeClr val="tx1"/>
                </a:solidFill>
              </a:rPr>
              <a:t>April 22, 2020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127FAFF5-5BFF-40E1-B834-C5480D10A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22"/>
    </mc:Choice>
    <mc:Fallback>
      <p:transition spd="slow" advTm="44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Program: Where We Are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t="3816" r="2624" b="6725"/>
          <a:stretch/>
        </p:blipFill>
        <p:spPr bwMode="auto">
          <a:xfrm>
            <a:off x="6793784" y="1287770"/>
            <a:ext cx="5185101" cy="31114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4DFFA9-E126-48A5-AE57-5AC4BE41817F}"/>
              </a:ext>
            </a:extLst>
          </p:cNvPr>
          <p:cNvSpPr/>
          <p:nvPr/>
        </p:nvSpPr>
        <p:spPr>
          <a:xfrm>
            <a:off x="9085633" y="4399197"/>
            <a:ext cx="2893252" cy="275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Courtesy of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Inventure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 Renewables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CBE63E-7DD4-9F42-BFF9-1C73D7443182}"/>
              </a:ext>
            </a:extLst>
          </p:cNvPr>
          <p:cNvSpPr/>
          <p:nvPr/>
        </p:nvSpPr>
        <p:spPr>
          <a:xfrm>
            <a:off x="427124" y="1159886"/>
            <a:ext cx="6263044" cy="4997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Diversity of Coal-Based Feedstocks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Fully Integrated Program </a:t>
            </a: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 Basic Science (TRL 1-3) to Pilot Facilities (TRL 5 to 7)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Demonstrated Technical Feasibility of REE Recovery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Three Domestic, First-of-a-Kind, Separation Facilities </a:t>
            </a:r>
          </a:p>
          <a:p>
            <a:pPr lvl="1">
              <a:buClr>
                <a:schemeClr val="accent1"/>
              </a:buClr>
            </a:pPr>
            <a:r>
              <a:rPr lang="en-US" sz="1600" i="1" dirty="0">
                <a:solidFill>
                  <a:schemeClr val="accent1"/>
                </a:solidFill>
              </a:rPr>
              <a:t>Small Quantities of REEs Produced</a:t>
            </a:r>
          </a:p>
          <a:p>
            <a:pPr marL="231775" lvl="1">
              <a:buClr>
                <a:schemeClr val="accent1"/>
              </a:buClr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Cobalt (Co) &amp; Other CM Production Demonstrated</a:t>
            </a:r>
          </a:p>
          <a:p>
            <a:pPr marL="223838" indent="-223838">
              <a:buClr>
                <a:schemeClr val="accent1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Pending Commercial-Scale Extraction Efficiency, Preliminary Estimates Indicate</a:t>
            </a:r>
          </a:p>
          <a:p>
            <a:pPr lvl="1">
              <a:buClr>
                <a:schemeClr val="accent1"/>
              </a:buClr>
            </a:pPr>
            <a:r>
              <a:rPr lang="en-US" sz="1600" i="1" dirty="0">
                <a:solidFill>
                  <a:schemeClr val="accent1"/>
                </a:solidFill>
                <a:sym typeface="Symbol" panose="05050102010706020507" pitchFamily="18" charset="2"/>
              </a:rPr>
              <a:t>Potential Supply ~22 MT/day Nd/</a:t>
            </a:r>
            <a:r>
              <a:rPr lang="en-US" sz="1600" i="1" dirty="0" err="1">
                <a:solidFill>
                  <a:schemeClr val="accent1"/>
                </a:solidFill>
                <a:sym typeface="Symbol" panose="05050102010706020507" pitchFamily="18" charset="2"/>
              </a:rPr>
              <a:t>Pr</a:t>
            </a:r>
            <a:r>
              <a:rPr lang="en-US" sz="1600" i="1" dirty="0">
                <a:solidFill>
                  <a:schemeClr val="accent1"/>
                </a:solidFill>
                <a:sym typeface="Symbol" panose="05050102010706020507" pitchFamily="18" charset="2"/>
              </a:rPr>
              <a:t> from Combined Coal-Based Resources (~25% Permanent Magnet International Demand)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C55829E-0D83-46D4-9626-2AF47543A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3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96"/>
    </mc:Choice>
    <mc:Fallback>
      <p:transition spd="slow" advTm="5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Program: Near-Term 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9F2C8C08-AA5D-2D43-9113-9019BF35E464}"/>
              </a:ext>
            </a:extLst>
          </p:cNvPr>
          <p:cNvSpPr/>
          <p:nvPr/>
        </p:nvSpPr>
        <p:spPr>
          <a:xfrm>
            <a:off x="443194" y="1682884"/>
            <a:ext cx="11305612" cy="132666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F45EAE-8E98-E644-9B68-3F77143DD3C7}"/>
              </a:ext>
            </a:extLst>
          </p:cNvPr>
          <p:cNvSpPr/>
          <p:nvPr/>
        </p:nvSpPr>
        <p:spPr>
          <a:xfrm>
            <a:off x="443194" y="1108254"/>
            <a:ext cx="3308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CA825"/>
                </a:solidFill>
              </a:rPr>
              <a:t>Program Direction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47199-5008-C64E-8C87-892816020250}"/>
              </a:ext>
            </a:extLst>
          </p:cNvPr>
          <p:cNvSpPr/>
          <p:nvPr/>
        </p:nvSpPr>
        <p:spPr>
          <a:xfrm>
            <a:off x="577174" y="2146159"/>
            <a:ext cx="7574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Demonstration-Scale Facility </a:t>
            </a:r>
            <a:r>
              <a:rPr lang="en-US" sz="2000" b="1" dirty="0">
                <a:solidFill>
                  <a:schemeClr val="bg1"/>
                </a:solidFill>
                <a:sym typeface="Symbol" panose="05050102010706020507" pitchFamily="18" charset="2"/>
              </a:rPr>
              <a:t> Mixed REO Concentrates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8C86CB5-9EC8-D847-BDFD-3B2D3D5093B6}"/>
              </a:ext>
            </a:extLst>
          </p:cNvPr>
          <p:cNvSpPr/>
          <p:nvPr/>
        </p:nvSpPr>
        <p:spPr>
          <a:xfrm>
            <a:off x="443194" y="2418923"/>
            <a:ext cx="10587972" cy="1326661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17D70-EA79-5547-9F22-6C923FABFAFB}"/>
              </a:ext>
            </a:extLst>
          </p:cNvPr>
          <p:cNvSpPr/>
          <p:nvPr/>
        </p:nvSpPr>
        <p:spPr>
          <a:xfrm>
            <a:off x="577174" y="2882198"/>
            <a:ext cx="7574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Economic &amp; Process Efficiency Improvements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3359289-50C3-5944-9107-652313E83FCB}"/>
              </a:ext>
            </a:extLst>
          </p:cNvPr>
          <p:cNvSpPr/>
          <p:nvPr/>
        </p:nvSpPr>
        <p:spPr>
          <a:xfrm>
            <a:off x="443194" y="3154962"/>
            <a:ext cx="9897308" cy="132666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57C655-A661-FF4F-81F9-975F7DC3C9B7}"/>
              </a:ext>
            </a:extLst>
          </p:cNvPr>
          <p:cNvSpPr/>
          <p:nvPr/>
        </p:nvSpPr>
        <p:spPr>
          <a:xfrm>
            <a:off x="577174" y="3618237"/>
            <a:ext cx="7574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Address Technology Gaps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82098D5-DD0D-CE45-AA7A-286B957B4E5C}"/>
              </a:ext>
            </a:extLst>
          </p:cNvPr>
          <p:cNvSpPr/>
          <p:nvPr/>
        </p:nvSpPr>
        <p:spPr>
          <a:xfrm>
            <a:off x="443194" y="3891001"/>
            <a:ext cx="9167734" cy="1326661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0709FC-2B6E-4E4C-AB72-EA5DE0E7F2A0}"/>
              </a:ext>
            </a:extLst>
          </p:cNvPr>
          <p:cNvSpPr/>
          <p:nvPr/>
        </p:nvSpPr>
        <p:spPr>
          <a:xfrm>
            <a:off x="577174" y="4354276"/>
            <a:ext cx="7574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Metalization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DA6A37B-9F3B-914E-8DD7-3D371117CB64}"/>
              </a:ext>
            </a:extLst>
          </p:cNvPr>
          <p:cNvSpPr/>
          <p:nvPr/>
        </p:nvSpPr>
        <p:spPr>
          <a:xfrm>
            <a:off x="443194" y="4627040"/>
            <a:ext cx="8447887" cy="1326661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3B05C0-D94C-9E4D-A386-9C00F1557E79}"/>
              </a:ext>
            </a:extLst>
          </p:cNvPr>
          <p:cNvSpPr/>
          <p:nvPr/>
        </p:nvSpPr>
        <p:spPr>
          <a:xfrm>
            <a:off x="577174" y="5090315"/>
            <a:ext cx="7574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REE-CM Co-Production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BBD1FCC2-EF13-45CE-805C-B4512E9E2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6"/>
    </mc:Choice>
    <mc:Fallback>
      <p:transition spd="slow" advTm="3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73F6315-46A7-4C9A-8D80-8FDABFBC98FA}"/>
              </a:ext>
            </a:extLst>
          </p:cNvPr>
          <p:cNvGrpSpPr/>
          <p:nvPr/>
        </p:nvGrpSpPr>
        <p:grpSpPr>
          <a:xfrm>
            <a:off x="777740" y="1164534"/>
            <a:ext cx="11088054" cy="4898708"/>
            <a:chOff x="783250" y="1199221"/>
            <a:chExt cx="11779763" cy="5057860"/>
          </a:xfrm>
        </p:grpSpPr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215B035F-0FD5-4291-897B-06026A1E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752" y="1699722"/>
              <a:ext cx="6872756" cy="4254843"/>
            </a:xfrm>
            <a:prstGeom prst="rect">
              <a:avLst/>
            </a:prstGeom>
          </p:spPr>
        </p:pic>
        <p:pic>
          <p:nvPicPr>
            <p:cNvPr id="176" name="Picture 54">
              <a:extLst>
                <a:ext uri="{FF2B5EF4-FFF2-40B4-BE49-F238E27FC236}">
                  <a16:creationId xmlns:a16="http://schemas.microsoft.com/office/drawing/2014/main" id="{776E9939-C7EC-4136-AFD8-C300D2CB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573331" y="3074602"/>
              <a:ext cx="1006721" cy="389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" name="Picture 4" descr="Image result for tetra tech">
              <a:extLst>
                <a:ext uri="{FF2B5EF4-FFF2-40B4-BE49-F238E27FC236}">
                  <a16:creationId xmlns:a16="http://schemas.microsoft.com/office/drawing/2014/main" id="{934C3F65-D713-493E-9A97-85BE6948D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21177" y="3981153"/>
              <a:ext cx="1392397" cy="51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" name="Picture 8" descr="Image result for university of north dakota">
              <a:extLst>
                <a:ext uri="{FF2B5EF4-FFF2-40B4-BE49-F238E27FC236}">
                  <a16:creationId xmlns:a16="http://schemas.microsoft.com/office/drawing/2014/main" id="{382D81FD-F577-45B4-AF5A-3B41E8622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24911" y="1402547"/>
              <a:ext cx="584671" cy="505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Picture 12" descr="Image result for battelle">
              <a:extLst>
                <a:ext uri="{FF2B5EF4-FFF2-40B4-BE49-F238E27FC236}">
                  <a16:creationId xmlns:a16="http://schemas.microsoft.com/office/drawing/2014/main" id="{CDCD1D1E-91A3-468B-A06D-365E58D48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718492" y="1325270"/>
              <a:ext cx="936116" cy="280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0" name="Picture 16" descr="Image result for physical sciences inc">
              <a:extLst>
                <a:ext uri="{FF2B5EF4-FFF2-40B4-BE49-F238E27FC236}">
                  <a16:creationId xmlns:a16="http://schemas.microsoft.com/office/drawing/2014/main" id="{83E48CCA-8DBA-4035-832A-70B29916B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896312" y="2185614"/>
              <a:ext cx="1273175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1" name="Picture 18" descr="Image result for west virginia university">
              <a:extLst>
                <a:ext uri="{FF2B5EF4-FFF2-40B4-BE49-F238E27FC236}">
                  <a16:creationId xmlns:a16="http://schemas.microsoft.com/office/drawing/2014/main" id="{DA898E03-77A8-422E-B2F2-B58D52900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314070" y="3782902"/>
              <a:ext cx="1766888" cy="258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2" name="Picture 4" descr="Image result for tetra tech">
              <a:extLst>
                <a:ext uri="{FF2B5EF4-FFF2-40B4-BE49-F238E27FC236}">
                  <a16:creationId xmlns:a16="http://schemas.microsoft.com/office/drawing/2014/main" id="{309059D9-F345-4FD8-9DB5-73B3A39E4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795456" y="1368250"/>
              <a:ext cx="1555750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B4E4D133-A7A3-4F68-AB54-8C012DFD9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786456" y="1971960"/>
              <a:ext cx="638937" cy="383042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FEDAC5A4-BAB5-4CA5-A073-541C487F7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987152" y="5245331"/>
              <a:ext cx="1034151" cy="465981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EA70461A-400A-470E-B02E-DC6C8F386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15733" y="5531570"/>
              <a:ext cx="1018751" cy="282426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86BDC881-2810-466C-BCBE-D5AFE5409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159856" y="4425455"/>
              <a:ext cx="623651" cy="270461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0901343F-374C-4C05-A8A7-1C0197CB2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1345" y="2564432"/>
              <a:ext cx="789109" cy="563195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pic>
          <p:nvPicPr>
            <p:cNvPr id="188" name="Picture 187" descr="https://upload.wikimedia.org/wikipedia/commons/thumb/6/60/Virginia_Tech_Hokies_logo.svg/640px-Virginia_Tech_Hokies_logo.svg.png">
              <a:extLst>
                <a:ext uri="{FF2B5EF4-FFF2-40B4-BE49-F238E27FC236}">
                  <a16:creationId xmlns:a16="http://schemas.microsoft.com/office/drawing/2014/main" id="{2393DE6A-6F1B-451E-8B93-1003E948F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897543" y="4785474"/>
              <a:ext cx="791119" cy="375782"/>
            </a:xfrm>
            <a:prstGeom prst="rect">
              <a:avLst/>
            </a:prstGeom>
            <a:noFill/>
          </p:spPr>
        </p:pic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8658371-7753-44D3-93BB-6F3419CE79FE}"/>
                </a:ext>
              </a:extLst>
            </p:cNvPr>
            <p:cNvCxnSpPr>
              <a:cxnSpLocks/>
              <a:stCxn id="208" idx="2"/>
            </p:cNvCxnSpPr>
            <p:nvPr/>
          </p:nvCxnSpPr>
          <p:spPr>
            <a:xfrm flipH="1">
              <a:off x="3035054" y="4148088"/>
              <a:ext cx="449188" cy="63399"/>
            </a:xfrm>
            <a:prstGeom prst="line">
              <a:avLst/>
            </a:prstGeom>
            <a:ln w="158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5030127-53FF-41B2-B0CC-6C89F12AA0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0454" y="2982453"/>
              <a:ext cx="2431532" cy="287119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283296FF-F0FD-4CFC-B55A-97DCAE353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2944" y="1963123"/>
              <a:ext cx="813172" cy="450846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2EBB9784-2EBD-44FD-A148-57062C1C41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5167" y="1935842"/>
              <a:ext cx="720949" cy="466877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505CCA0-B6A7-4C37-9F97-5FD354593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4800" y="2432208"/>
              <a:ext cx="126539" cy="630406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8294C1F2-8028-4E87-90F4-463EC0182C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04871" y="2006740"/>
              <a:ext cx="1355447" cy="1451931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A282B90-1C82-4089-8F26-11F1275B78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9298" y="1683830"/>
              <a:ext cx="846777" cy="1768451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214DBEE-76E9-4EDD-A381-18AB6EDDA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7439" y="1871574"/>
              <a:ext cx="552616" cy="1366564"/>
            </a:xfrm>
            <a:prstGeom prst="line">
              <a:avLst/>
            </a:prstGeom>
            <a:ln w="158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9948FF5-789D-4901-8C9E-ACF19D343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6837" y="3212036"/>
              <a:ext cx="626494" cy="29639"/>
            </a:xfrm>
            <a:prstGeom prst="line">
              <a:avLst/>
            </a:prstGeom>
            <a:ln w="158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2D7F9CF-CA6C-498D-9FE9-5D4A429AE0FF}"/>
                </a:ext>
              </a:extLst>
            </p:cNvPr>
            <p:cNvCxnSpPr>
              <a:cxnSpLocks/>
            </p:cNvCxnSpPr>
            <p:nvPr/>
          </p:nvCxnSpPr>
          <p:spPr>
            <a:xfrm>
              <a:off x="8338389" y="3570222"/>
              <a:ext cx="921695" cy="253722"/>
            </a:xfrm>
            <a:prstGeom prst="line">
              <a:avLst/>
            </a:prstGeom>
            <a:ln w="158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61171A2-BB24-4FE4-810B-FA6AA4BB9C8F}"/>
                </a:ext>
              </a:extLst>
            </p:cNvPr>
            <p:cNvCxnSpPr>
              <a:cxnSpLocks/>
              <a:endCxn id="181" idx="1"/>
            </p:cNvCxnSpPr>
            <p:nvPr/>
          </p:nvCxnSpPr>
          <p:spPr>
            <a:xfrm>
              <a:off x="8396980" y="3633350"/>
              <a:ext cx="917090" cy="278933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F7795DA-5658-49F7-A9AE-94CB1110D375}"/>
                </a:ext>
              </a:extLst>
            </p:cNvPr>
            <p:cNvCxnSpPr>
              <a:cxnSpLocks/>
            </p:cNvCxnSpPr>
            <p:nvPr/>
          </p:nvCxnSpPr>
          <p:spPr>
            <a:xfrm>
              <a:off x="8631807" y="4089335"/>
              <a:ext cx="447739" cy="360363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D45AC86-8701-48BF-BC84-0924746CD4C9}"/>
                </a:ext>
              </a:extLst>
            </p:cNvPr>
            <p:cNvCxnSpPr>
              <a:cxnSpLocks/>
            </p:cNvCxnSpPr>
            <p:nvPr/>
          </p:nvCxnSpPr>
          <p:spPr>
            <a:xfrm>
              <a:off x="8388770" y="3949377"/>
              <a:ext cx="508773" cy="783335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9F8C7BB6-3A72-4C80-A63C-6636BE6FC67F}"/>
                </a:ext>
              </a:extLst>
            </p:cNvPr>
            <p:cNvCxnSpPr>
              <a:cxnSpLocks/>
            </p:cNvCxnSpPr>
            <p:nvPr/>
          </p:nvCxnSpPr>
          <p:spPr>
            <a:xfrm>
              <a:off x="8263104" y="3899640"/>
              <a:ext cx="683733" cy="1345691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A0A5586-EE7A-4497-B9A7-4AC8833E20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2428" y="4785474"/>
              <a:ext cx="398851" cy="78509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13E7CD64-67C1-4601-A5F6-5E6F28787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567382" y="5327132"/>
              <a:ext cx="618449" cy="486864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7E9B543-B193-46A3-A41B-254D8559B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5223" y="3931642"/>
              <a:ext cx="185073" cy="1362352"/>
            </a:xfrm>
            <a:prstGeom prst="line">
              <a:avLst/>
            </a:prstGeom>
            <a:ln w="158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3FF45878-4C03-4298-9C8E-55B2B0A37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0926" y="3931642"/>
              <a:ext cx="73612" cy="1332827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1165BAD-183A-4D2D-A91C-B6C85BD5CC88}"/>
                </a:ext>
              </a:extLst>
            </p:cNvPr>
            <p:cNvCxnSpPr>
              <a:cxnSpLocks/>
            </p:cNvCxnSpPr>
            <p:nvPr/>
          </p:nvCxnSpPr>
          <p:spPr>
            <a:xfrm>
              <a:off x="7966075" y="3914775"/>
              <a:ext cx="38778" cy="1379219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Star: 5 Points 207">
              <a:extLst>
                <a:ext uri="{FF2B5EF4-FFF2-40B4-BE49-F238E27FC236}">
                  <a16:creationId xmlns:a16="http://schemas.microsoft.com/office/drawing/2014/main" id="{CCEC6A58-1A56-40A3-A4D3-4155190CFA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6491" y="4055141"/>
              <a:ext cx="92947" cy="92947"/>
            </a:xfrm>
            <a:prstGeom prst="star5">
              <a:avLst/>
            </a:prstGeom>
            <a:solidFill>
              <a:srgbClr val="0070C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Star: 5 Points 208">
              <a:extLst>
                <a:ext uri="{FF2B5EF4-FFF2-40B4-BE49-F238E27FC236}">
                  <a16:creationId xmlns:a16="http://schemas.microsoft.com/office/drawing/2014/main" id="{4703EAA9-E96F-4A75-BDBA-121D96C21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62783" y="3185602"/>
              <a:ext cx="92947" cy="92947"/>
            </a:xfrm>
            <a:prstGeom prst="star5">
              <a:avLst/>
            </a:prstGeom>
            <a:solidFill>
              <a:srgbClr val="0070C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Star: 5 Points 209">
              <a:extLst>
                <a:ext uri="{FF2B5EF4-FFF2-40B4-BE49-F238E27FC236}">
                  <a16:creationId xmlns:a16="http://schemas.microsoft.com/office/drawing/2014/main" id="{C64FEAD2-FE6A-4980-B816-54CD9AB354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6781" y="3271335"/>
              <a:ext cx="92947" cy="92947"/>
            </a:xfrm>
            <a:prstGeom prst="star5">
              <a:avLst/>
            </a:prstGeom>
            <a:solidFill>
              <a:srgbClr val="0070C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Star: 5 Points 210">
              <a:extLst>
                <a:ext uri="{FF2B5EF4-FFF2-40B4-BE49-F238E27FC236}">
                  <a16:creationId xmlns:a16="http://schemas.microsoft.com/office/drawing/2014/main" id="{CFC5895D-FF89-4B2C-BC5C-7BDDA81BA5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5574" y="3497616"/>
              <a:ext cx="112702" cy="112702"/>
            </a:xfrm>
            <a:prstGeom prst="star5">
              <a:avLst/>
            </a:prstGeom>
            <a:solidFill>
              <a:srgbClr val="0070C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Star: 5 Points 211">
              <a:extLst>
                <a:ext uri="{FF2B5EF4-FFF2-40B4-BE49-F238E27FC236}">
                  <a16:creationId xmlns:a16="http://schemas.microsoft.com/office/drawing/2014/main" id="{E5A5AE7E-DB18-4117-B494-EC76DE7D29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1906" y="3752895"/>
              <a:ext cx="92947" cy="92947"/>
            </a:xfrm>
            <a:prstGeom prst="star5">
              <a:avLst/>
            </a:prstGeom>
            <a:solidFill>
              <a:srgbClr val="0070C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Star: 5 Points 212">
              <a:extLst>
                <a:ext uri="{FF2B5EF4-FFF2-40B4-BE49-F238E27FC236}">
                  <a16:creationId xmlns:a16="http://schemas.microsoft.com/office/drawing/2014/main" id="{3BDA447B-C6EB-4C08-A18B-2125EBDBAF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5765" y="4016198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4" name="Star: 5 Points 213">
              <a:extLst>
                <a:ext uri="{FF2B5EF4-FFF2-40B4-BE49-F238E27FC236}">
                  <a16:creationId xmlns:a16="http://schemas.microsoft.com/office/drawing/2014/main" id="{0A0009DC-59EA-4D16-A966-C2442C58A7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1107" y="3840187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Star: 5 Points 214">
              <a:extLst>
                <a:ext uri="{FF2B5EF4-FFF2-40B4-BE49-F238E27FC236}">
                  <a16:creationId xmlns:a16="http://schemas.microsoft.com/office/drawing/2014/main" id="{DA9730D3-82F3-4B8B-A857-6387307FD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3525" y="3547906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Star: 5 Points 215">
              <a:extLst>
                <a:ext uri="{FF2B5EF4-FFF2-40B4-BE49-F238E27FC236}">
                  <a16:creationId xmlns:a16="http://schemas.microsoft.com/office/drawing/2014/main" id="{EF29467E-ED72-46D2-A177-BCD85BF7B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4538" y="3395315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Star: 5 Points 216">
              <a:extLst>
                <a:ext uri="{FF2B5EF4-FFF2-40B4-BE49-F238E27FC236}">
                  <a16:creationId xmlns:a16="http://schemas.microsoft.com/office/drawing/2014/main" id="{9FE0AD13-242F-48D1-9EF2-AF23F50C9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5028" y="3443884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Star: 5 Points 217">
              <a:extLst>
                <a:ext uri="{FF2B5EF4-FFF2-40B4-BE49-F238E27FC236}">
                  <a16:creationId xmlns:a16="http://schemas.microsoft.com/office/drawing/2014/main" id="{20009A8A-3CB7-49D6-96C9-16A27E3F06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8555" y="3840520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Star: 5 Points 218">
              <a:extLst>
                <a:ext uri="{FF2B5EF4-FFF2-40B4-BE49-F238E27FC236}">
                  <a16:creationId xmlns:a16="http://schemas.microsoft.com/office/drawing/2014/main" id="{1DDFF454-44A9-4B10-AD74-538AFD7145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2082" y="3057210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Star: 5 Points 219">
              <a:extLst>
                <a:ext uri="{FF2B5EF4-FFF2-40B4-BE49-F238E27FC236}">
                  <a16:creationId xmlns:a16="http://schemas.microsoft.com/office/drawing/2014/main" id="{57F8C324-6499-421A-9156-07D1D390F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7765" y="2376658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Star: 5 Points 220">
              <a:extLst>
                <a:ext uri="{FF2B5EF4-FFF2-40B4-BE49-F238E27FC236}">
                  <a16:creationId xmlns:a16="http://schemas.microsoft.com/office/drawing/2014/main" id="{F92E56AF-9D2A-4060-A958-205EBAA4D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7119" y="3257559"/>
              <a:ext cx="92947" cy="92947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2" name="Star: 5 Points 221">
              <a:extLst>
                <a:ext uri="{FF2B5EF4-FFF2-40B4-BE49-F238E27FC236}">
                  <a16:creationId xmlns:a16="http://schemas.microsoft.com/office/drawing/2014/main" id="{04A8536E-F3C1-4961-B212-E431C6FEF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5257" y="3801180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Star: 5 Points 222">
              <a:extLst>
                <a:ext uri="{FF2B5EF4-FFF2-40B4-BE49-F238E27FC236}">
                  <a16:creationId xmlns:a16="http://schemas.microsoft.com/office/drawing/2014/main" id="{18062D42-5B37-44BD-9A7C-13CB6980FA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8646" y="2352977"/>
              <a:ext cx="92947" cy="92947"/>
            </a:xfrm>
            <a:prstGeom prst="star5">
              <a:avLst/>
            </a:prstGeom>
            <a:solidFill>
              <a:srgbClr val="00B05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Star: 5 Points 223">
              <a:extLst>
                <a:ext uri="{FF2B5EF4-FFF2-40B4-BE49-F238E27FC236}">
                  <a16:creationId xmlns:a16="http://schemas.microsoft.com/office/drawing/2014/main" id="{3D4AD877-6A7E-4216-B7C8-B501719B9D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1826" y="3797222"/>
              <a:ext cx="92947" cy="92947"/>
            </a:xfrm>
            <a:prstGeom prst="star5">
              <a:avLst/>
            </a:prstGeom>
            <a:solidFill>
              <a:srgbClr val="7030A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" name="Star: 5 Points 224">
              <a:extLst>
                <a:ext uri="{FF2B5EF4-FFF2-40B4-BE49-F238E27FC236}">
                  <a16:creationId xmlns:a16="http://schemas.microsoft.com/office/drawing/2014/main" id="{D5D7D33B-08D6-4E70-A26B-8A082D619D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9211" y="4648958"/>
              <a:ext cx="92947" cy="92947"/>
            </a:xfrm>
            <a:prstGeom prst="star5">
              <a:avLst/>
            </a:prstGeom>
            <a:solidFill>
              <a:srgbClr val="7030A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7BF02E41-C396-4F71-BB7E-37190546556E}"/>
                </a:ext>
              </a:extLst>
            </p:cNvPr>
            <p:cNvCxnSpPr>
              <a:cxnSpLocks/>
              <a:endCxn id="227" idx="1"/>
            </p:cNvCxnSpPr>
            <p:nvPr/>
          </p:nvCxnSpPr>
          <p:spPr>
            <a:xfrm>
              <a:off x="5596970" y="1931168"/>
              <a:ext cx="554270" cy="401845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Star: 5 Points 226">
              <a:extLst>
                <a:ext uri="{FF2B5EF4-FFF2-40B4-BE49-F238E27FC236}">
                  <a16:creationId xmlns:a16="http://schemas.microsoft.com/office/drawing/2014/main" id="{F2CA97EA-32A1-48B2-9CB8-7E832AFE7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1240" y="2297510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8" name="Star: 5 Points 227">
              <a:extLst>
                <a:ext uri="{FF2B5EF4-FFF2-40B4-BE49-F238E27FC236}">
                  <a16:creationId xmlns:a16="http://schemas.microsoft.com/office/drawing/2014/main" id="{53E13D1C-0382-42D2-B0DC-3071B7770D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8362" y="3497446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0F0F6BB2-52F3-439E-A497-843870BA8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315191" y="5117244"/>
              <a:ext cx="910739" cy="440439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F8C7AEE2-FCE3-4B27-837A-039B7BBD66AA}"/>
                </a:ext>
              </a:extLst>
            </p:cNvPr>
            <p:cNvCxnSpPr>
              <a:cxnSpLocks/>
              <a:stCxn id="228" idx="4"/>
            </p:cNvCxnSpPr>
            <p:nvPr/>
          </p:nvCxnSpPr>
          <p:spPr>
            <a:xfrm>
              <a:off x="8341309" y="3532949"/>
              <a:ext cx="926294" cy="24213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Flowchart: Connector 230">
              <a:extLst>
                <a:ext uri="{FF2B5EF4-FFF2-40B4-BE49-F238E27FC236}">
                  <a16:creationId xmlns:a16="http://schemas.microsoft.com/office/drawing/2014/main" id="{99E33DEC-8329-4878-9367-890FFE6762AB}"/>
                </a:ext>
              </a:extLst>
            </p:cNvPr>
            <p:cNvSpPr/>
            <p:nvPr/>
          </p:nvSpPr>
          <p:spPr>
            <a:xfrm>
              <a:off x="5076826" y="4165601"/>
              <a:ext cx="54864" cy="5486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BECD3D9-2252-4A60-97DE-486F742B4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2511" y="4269517"/>
              <a:ext cx="214559" cy="891739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lowchart: Connector 232">
              <a:extLst>
                <a:ext uri="{FF2B5EF4-FFF2-40B4-BE49-F238E27FC236}">
                  <a16:creationId xmlns:a16="http://schemas.microsoft.com/office/drawing/2014/main" id="{025F33AA-AC7D-4B1D-A0AE-BA3898E67F7D}"/>
                </a:ext>
              </a:extLst>
            </p:cNvPr>
            <p:cNvSpPr/>
            <p:nvPr/>
          </p:nvSpPr>
          <p:spPr>
            <a:xfrm>
              <a:off x="3278919" y="3458671"/>
              <a:ext cx="54864" cy="5486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8C3F8D8C-A651-4F18-9B37-051FB2C61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39525" y="3154803"/>
              <a:ext cx="1333144" cy="266629"/>
            </a:xfrm>
            <a:prstGeom prst="rect">
              <a:avLst/>
            </a:prstGeom>
          </p:spPr>
        </p:pic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9EACE5B4-F935-4192-8D26-E813CFFFA5E5}"/>
                </a:ext>
              </a:extLst>
            </p:cNvPr>
            <p:cNvCxnSpPr>
              <a:cxnSpLocks/>
            </p:cNvCxnSpPr>
            <p:nvPr/>
          </p:nvCxnSpPr>
          <p:spPr>
            <a:xfrm>
              <a:off x="2994692" y="3332360"/>
              <a:ext cx="242546" cy="127872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lowchart: Connector 235">
              <a:extLst>
                <a:ext uri="{FF2B5EF4-FFF2-40B4-BE49-F238E27FC236}">
                  <a16:creationId xmlns:a16="http://schemas.microsoft.com/office/drawing/2014/main" id="{D8A90796-62E0-4791-B5CC-9659E36EA923}"/>
                </a:ext>
              </a:extLst>
            </p:cNvPr>
            <p:cNvSpPr/>
            <p:nvPr/>
          </p:nvSpPr>
          <p:spPr>
            <a:xfrm>
              <a:off x="4564584" y="2893098"/>
              <a:ext cx="54864" cy="5486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1F7D8C84-1902-48D1-9050-9AD64422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187127" y="1342908"/>
              <a:ext cx="602392" cy="392314"/>
            </a:xfrm>
            <a:prstGeom prst="rect">
              <a:avLst/>
            </a:prstGeom>
          </p:spPr>
        </p:pic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5BB8D70B-92C1-4F57-84D0-6CE7AFA9EF6B}"/>
                </a:ext>
              </a:extLst>
            </p:cNvPr>
            <p:cNvCxnSpPr>
              <a:cxnSpLocks/>
            </p:cNvCxnSpPr>
            <p:nvPr/>
          </p:nvCxnSpPr>
          <p:spPr>
            <a:xfrm>
              <a:off x="3559438" y="1751114"/>
              <a:ext cx="983028" cy="1117317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Flowchart: Connector 238">
              <a:extLst>
                <a:ext uri="{FF2B5EF4-FFF2-40B4-BE49-F238E27FC236}">
                  <a16:creationId xmlns:a16="http://schemas.microsoft.com/office/drawing/2014/main" id="{E918C0C1-9C32-40DD-BD98-830132EE2B2E}"/>
                </a:ext>
              </a:extLst>
            </p:cNvPr>
            <p:cNvSpPr/>
            <p:nvPr/>
          </p:nvSpPr>
          <p:spPr>
            <a:xfrm>
              <a:off x="8369548" y="3290684"/>
              <a:ext cx="54864" cy="5486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0" name="Flowchart: Connector 239">
              <a:extLst>
                <a:ext uri="{FF2B5EF4-FFF2-40B4-BE49-F238E27FC236}">
                  <a16:creationId xmlns:a16="http://schemas.microsoft.com/office/drawing/2014/main" id="{06912BBA-6DB1-4878-8355-B26029BB852A}"/>
                </a:ext>
              </a:extLst>
            </p:cNvPr>
            <p:cNvSpPr/>
            <p:nvPr/>
          </p:nvSpPr>
          <p:spPr>
            <a:xfrm>
              <a:off x="8229683" y="3576826"/>
              <a:ext cx="54864" cy="5486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477CC1E2-F1AF-4F2C-B50D-0F58FD8C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390325" y="3235844"/>
              <a:ext cx="867779" cy="352535"/>
            </a:xfrm>
            <a:prstGeom prst="rect">
              <a:avLst/>
            </a:prstGeom>
          </p:spPr>
        </p:pic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8A7250C-9326-46D5-8F58-0FDEF89AB6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61261" y="3345549"/>
              <a:ext cx="1858124" cy="72958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4DD8C68-69D7-4DA5-9346-96DF8FE81F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4412" y="3441539"/>
              <a:ext cx="1894973" cy="130093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Flowchart: Connector 243">
              <a:extLst>
                <a:ext uri="{FF2B5EF4-FFF2-40B4-BE49-F238E27FC236}">
                  <a16:creationId xmlns:a16="http://schemas.microsoft.com/office/drawing/2014/main" id="{64671C65-14CC-413E-8443-118EBEEBC2C1}"/>
                </a:ext>
              </a:extLst>
            </p:cNvPr>
            <p:cNvSpPr/>
            <p:nvPr/>
          </p:nvSpPr>
          <p:spPr>
            <a:xfrm>
              <a:off x="3430174" y="2350293"/>
              <a:ext cx="54864" cy="54864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A3CB3975-39F0-4D79-AC30-3296E4D13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949159" y="1970715"/>
              <a:ext cx="867779" cy="352535"/>
            </a:xfrm>
            <a:prstGeom prst="rect">
              <a:avLst/>
            </a:prstGeom>
          </p:spPr>
        </p:pic>
        <p:pic>
          <p:nvPicPr>
            <p:cNvPr id="246" name="Picture 2" descr="Image result for university of wyoming">
              <a:extLst>
                <a:ext uri="{FF2B5EF4-FFF2-40B4-BE49-F238E27FC236}">
                  <a16:creationId xmlns:a16="http://schemas.microsoft.com/office/drawing/2014/main" id="{57EFF68E-20B6-4A48-A518-624DB8E22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594" y="1199221"/>
              <a:ext cx="1077494" cy="311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8BAFA61-2FC3-4F6F-B907-7BBDF4FA42DF}"/>
                </a:ext>
              </a:extLst>
            </p:cNvPr>
            <p:cNvCxnSpPr>
              <a:cxnSpLocks/>
              <a:endCxn id="248" idx="0"/>
            </p:cNvCxnSpPr>
            <p:nvPr/>
          </p:nvCxnSpPr>
          <p:spPr>
            <a:xfrm>
              <a:off x="4736667" y="1546659"/>
              <a:ext cx="543627" cy="1685013"/>
            </a:xfrm>
            <a:prstGeom prst="line">
              <a:avLst/>
            </a:prstGeom>
            <a:ln w="19050">
              <a:solidFill>
                <a:srgbClr val="FD050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Star: 5 Points 247">
              <a:extLst>
                <a:ext uri="{FF2B5EF4-FFF2-40B4-BE49-F238E27FC236}">
                  <a16:creationId xmlns:a16="http://schemas.microsoft.com/office/drawing/2014/main" id="{A71C24EB-3B77-4ABD-9B14-40154D8C01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3820" y="3231672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7AA4CCD-F2DB-40EE-9E83-D7853A850BA5}"/>
                </a:ext>
              </a:extLst>
            </p:cNvPr>
            <p:cNvCxnSpPr>
              <a:cxnSpLocks/>
            </p:cNvCxnSpPr>
            <p:nvPr/>
          </p:nvCxnSpPr>
          <p:spPr>
            <a:xfrm>
              <a:off x="7175005" y="1672613"/>
              <a:ext cx="817607" cy="1739498"/>
            </a:xfrm>
            <a:prstGeom prst="line">
              <a:avLst/>
            </a:prstGeom>
            <a:ln w="19050">
              <a:solidFill>
                <a:srgbClr val="FD050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Star: 5 Points 249">
              <a:extLst>
                <a:ext uri="{FF2B5EF4-FFF2-40B4-BE49-F238E27FC236}">
                  <a16:creationId xmlns:a16="http://schemas.microsoft.com/office/drawing/2014/main" id="{D8009FEC-74A8-478D-A4FA-DED9507D2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3588" y="3369360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1" name="Picture 4" descr="Image result for duke university logo png">
              <a:extLst>
                <a:ext uri="{FF2B5EF4-FFF2-40B4-BE49-F238E27FC236}">
                  <a16:creationId xmlns:a16="http://schemas.microsoft.com/office/drawing/2014/main" id="{5E19DD73-7726-411D-958C-A176EC4A7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4534" y="4073543"/>
              <a:ext cx="721273" cy="315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2" name="Star: 5 Points 251">
              <a:extLst>
                <a:ext uri="{FF2B5EF4-FFF2-40B4-BE49-F238E27FC236}">
                  <a16:creationId xmlns:a16="http://schemas.microsoft.com/office/drawing/2014/main" id="{44D4D65F-237D-4D3B-B77B-A17543FE8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43951" y="3928718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00A96DFC-70FF-41B6-B41E-A2808A8F0A8B}"/>
                </a:ext>
              </a:extLst>
            </p:cNvPr>
            <p:cNvCxnSpPr>
              <a:cxnSpLocks/>
            </p:cNvCxnSpPr>
            <p:nvPr/>
          </p:nvCxnSpPr>
          <p:spPr>
            <a:xfrm>
              <a:off x="8760293" y="4008800"/>
              <a:ext cx="741094" cy="203622"/>
            </a:xfrm>
            <a:prstGeom prst="line">
              <a:avLst/>
            </a:prstGeom>
            <a:ln w="19050">
              <a:solidFill>
                <a:srgbClr val="FD050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C4A72DD1-CCE2-458D-9D2E-0314B4F78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510" y="4339458"/>
              <a:ext cx="871224" cy="435612"/>
            </a:xfrm>
            <a:prstGeom prst="rect">
              <a:avLst/>
            </a:prstGeom>
          </p:spPr>
        </p:pic>
        <p:sp>
          <p:nvSpPr>
            <p:cNvPr id="255" name="Star: 5 Points 254">
              <a:extLst>
                <a:ext uri="{FF2B5EF4-FFF2-40B4-BE49-F238E27FC236}">
                  <a16:creationId xmlns:a16="http://schemas.microsoft.com/office/drawing/2014/main" id="{943D46F5-555F-4931-B9CF-A5BFAD249F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737" y="3517890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5D7D9A1-6CE3-47DE-85CF-22A9C2CAB3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423" y="3588203"/>
              <a:ext cx="1728870" cy="853553"/>
            </a:xfrm>
            <a:prstGeom prst="line">
              <a:avLst/>
            </a:prstGeom>
            <a:ln w="19050">
              <a:solidFill>
                <a:srgbClr val="FD050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33479DDC-CD97-4DB7-A8BE-375238003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641" y="1217721"/>
              <a:ext cx="861323" cy="769491"/>
            </a:xfrm>
            <a:prstGeom prst="rect">
              <a:avLst/>
            </a:prstGeom>
          </p:spPr>
        </p:pic>
        <p:sp>
          <p:nvSpPr>
            <p:cNvPr id="260" name="Star: 5 Points 259">
              <a:extLst>
                <a:ext uri="{FF2B5EF4-FFF2-40B4-BE49-F238E27FC236}">
                  <a16:creationId xmlns:a16="http://schemas.microsoft.com/office/drawing/2014/main" id="{C26D72FD-379F-4F9D-82CF-EFB0450DE3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6191" y="4524703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5E60C42-32C6-464F-BE20-228506DEC3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7692" y="4662745"/>
              <a:ext cx="214972" cy="1150592"/>
            </a:xfrm>
            <a:prstGeom prst="line">
              <a:avLst/>
            </a:prstGeom>
            <a:ln w="19050">
              <a:solidFill>
                <a:srgbClr val="FD050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4F157EFF-B3AE-496D-AB5B-37D57FA54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38274" y="5798687"/>
              <a:ext cx="341963" cy="446530"/>
            </a:xfrm>
            <a:prstGeom prst="rect">
              <a:avLst/>
            </a:prstGeom>
          </p:spPr>
        </p:pic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7631B896-0825-4FE3-A7CD-CD6FC4F46F15}"/>
                </a:ext>
              </a:extLst>
            </p:cNvPr>
            <p:cNvCxnSpPr>
              <a:cxnSpLocks/>
              <a:stCxn id="245" idx="3"/>
            </p:cNvCxnSpPr>
            <p:nvPr/>
          </p:nvCxnSpPr>
          <p:spPr>
            <a:xfrm>
              <a:off x="2816938" y="2146983"/>
              <a:ext cx="678246" cy="245648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C58329C-F89C-43C6-8423-208ED3B60E6D}"/>
                </a:ext>
              </a:extLst>
            </p:cNvPr>
            <p:cNvSpPr txBox="1"/>
            <p:nvPr/>
          </p:nvSpPr>
          <p:spPr>
            <a:xfrm>
              <a:off x="9953194" y="5843972"/>
              <a:ext cx="2609819" cy="413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 2018</a:t>
              </a:r>
            </a:p>
            <a:p>
              <a:pPr algn="r"/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 and Inactive Projects</a:t>
              </a:r>
            </a:p>
          </p:txBody>
        </p:sp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id="{5E184119-4F08-4DF4-BE62-64A8FFC1C3F4}"/>
                </a:ext>
              </a:extLst>
            </p:cNvPr>
            <p:cNvSpPr/>
            <p:nvPr/>
          </p:nvSpPr>
          <p:spPr>
            <a:xfrm>
              <a:off x="5037557" y="3422095"/>
              <a:ext cx="73152" cy="73152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854324E3-C063-4AB3-8DE5-60E23BE1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34" y="5441380"/>
              <a:ext cx="573024" cy="304800"/>
            </a:xfrm>
            <a:prstGeom prst="rect">
              <a:avLst/>
            </a:prstGeom>
          </p:spPr>
        </p:pic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09A5DB9C-8D60-42C5-A284-1BB0FF3BA6BF}"/>
                </a:ext>
              </a:extLst>
            </p:cNvPr>
            <p:cNvCxnSpPr/>
            <p:nvPr/>
          </p:nvCxnSpPr>
          <p:spPr>
            <a:xfrm>
              <a:off x="5085208" y="3543919"/>
              <a:ext cx="419988" cy="1861907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id="{A4D1516C-1CAE-4FA0-85DB-9CFDE1E52B0F}"/>
                </a:ext>
              </a:extLst>
            </p:cNvPr>
            <p:cNvSpPr/>
            <p:nvPr/>
          </p:nvSpPr>
          <p:spPr>
            <a:xfrm>
              <a:off x="5180307" y="3202804"/>
              <a:ext cx="73152" cy="73152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AAE22B1-1B8A-44F1-ACD4-09A5EC38EBA8}"/>
                </a:ext>
              </a:extLst>
            </p:cNvPr>
            <p:cNvSpPr txBox="1"/>
            <p:nvPr/>
          </p:nvSpPr>
          <p:spPr>
            <a:xfrm>
              <a:off x="3792891" y="1519731"/>
              <a:ext cx="921939" cy="48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i="1" dirty="0" err="1"/>
                <a:t>Wyonics</a:t>
              </a:r>
              <a:r>
                <a:rPr lang="en-US" sz="1100" i="1" dirty="0"/>
                <a:t>,</a:t>
              </a:r>
              <a:br>
                <a:rPr lang="en-US" sz="1100" i="1" dirty="0"/>
              </a:br>
              <a:r>
                <a:rPr lang="en-US" sz="1100" i="1" dirty="0"/>
                <a:t>LLC</a:t>
              </a: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65957117-B421-41C7-8F61-FA2F968E2B09}"/>
                </a:ext>
              </a:extLst>
            </p:cNvPr>
            <p:cNvCxnSpPr>
              <a:cxnSpLocks/>
            </p:cNvCxnSpPr>
            <p:nvPr/>
          </p:nvCxnSpPr>
          <p:spPr>
            <a:xfrm>
              <a:off x="4371951" y="1878622"/>
              <a:ext cx="825026" cy="129458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Isosceles Triangle 270">
              <a:extLst>
                <a:ext uri="{FF2B5EF4-FFF2-40B4-BE49-F238E27FC236}">
                  <a16:creationId xmlns:a16="http://schemas.microsoft.com/office/drawing/2014/main" id="{6B4A025F-3E33-45F8-BCF9-FFA83334A6E7}"/>
                </a:ext>
              </a:extLst>
            </p:cNvPr>
            <p:cNvSpPr/>
            <p:nvPr/>
          </p:nvSpPr>
          <p:spPr>
            <a:xfrm>
              <a:off x="8388109" y="3215717"/>
              <a:ext cx="73152" cy="73152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rgbClr val="28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07C1169E-5A17-41A3-B4F4-7C49762BA880}"/>
                </a:ext>
              </a:extLst>
            </p:cNvPr>
            <p:cNvSpPr txBox="1"/>
            <p:nvPr/>
          </p:nvSpPr>
          <p:spPr>
            <a:xfrm>
              <a:off x="9583298" y="2781190"/>
              <a:ext cx="1393045" cy="308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/>
                <a:t>Anactisis</a:t>
              </a:r>
              <a:r>
                <a:rPr lang="en-US" sz="1200" i="1" dirty="0"/>
                <a:t>, Inc.</a:t>
              </a:r>
            </a:p>
          </p:txBody>
        </p: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3A73292-3EA3-439A-A7B4-DA1FD132C9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8140" y="2982453"/>
              <a:ext cx="1152897" cy="257952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13FA1965-F2EA-4C19-833D-52741A399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50" y="3741335"/>
              <a:ext cx="1985189" cy="307975"/>
            </a:xfrm>
            <a:prstGeom prst="rect">
              <a:avLst/>
            </a:prstGeom>
          </p:spPr>
        </p:pic>
        <p:sp>
          <p:nvSpPr>
            <p:cNvPr id="288" name="Isosceles Triangle 287">
              <a:extLst>
                <a:ext uri="{FF2B5EF4-FFF2-40B4-BE49-F238E27FC236}">
                  <a16:creationId xmlns:a16="http://schemas.microsoft.com/office/drawing/2014/main" id="{500B1A46-9DAF-4A5A-A524-E85C0F2E6770}"/>
                </a:ext>
              </a:extLst>
            </p:cNvPr>
            <p:cNvSpPr/>
            <p:nvPr/>
          </p:nvSpPr>
          <p:spPr>
            <a:xfrm>
              <a:off x="3372159" y="3974970"/>
              <a:ext cx="94852" cy="81769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DBF0DF89-9813-49FD-B924-6D21C502E321}"/>
                </a:ext>
              </a:extLst>
            </p:cNvPr>
            <p:cNvCxnSpPr>
              <a:cxnSpLocks/>
            </p:cNvCxnSpPr>
            <p:nvPr/>
          </p:nvCxnSpPr>
          <p:spPr>
            <a:xfrm>
              <a:off x="2789354" y="3953650"/>
              <a:ext cx="558573" cy="5515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331D7034-2C84-4FB8-A36B-FB655C3509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9134" y="2414878"/>
              <a:ext cx="625772" cy="343045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Star: 5 Points 290">
              <a:extLst>
                <a:ext uri="{FF2B5EF4-FFF2-40B4-BE49-F238E27FC236}">
                  <a16:creationId xmlns:a16="http://schemas.microsoft.com/office/drawing/2014/main" id="{EC3B3D9F-CA61-4284-9A15-FBD96C094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9856" y="2740023"/>
              <a:ext cx="92947" cy="92947"/>
            </a:xfrm>
            <a:prstGeom prst="star5">
              <a:avLst/>
            </a:prstGeom>
            <a:solidFill>
              <a:srgbClr val="FF0000"/>
            </a:solid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2" name="Isosceles Triangle 291">
              <a:extLst>
                <a:ext uri="{FF2B5EF4-FFF2-40B4-BE49-F238E27FC236}">
                  <a16:creationId xmlns:a16="http://schemas.microsoft.com/office/drawing/2014/main" id="{061B1887-C783-4171-9363-BD5BC629902E}"/>
                </a:ext>
              </a:extLst>
            </p:cNvPr>
            <p:cNvSpPr/>
            <p:nvPr/>
          </p:nvSpPr>
          <p:spPr>
            <a:xfrm>
              <a:off x="9148215" y="2651310"/>
              <a:ext cx="94852" cy="81769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30A48EC1-8198-4D81-966F-360647298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3067" y="2367988"/>
              <a:ext cx="669724" cy="32084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Isosceles Triangle 293">
              <a:extLst>
                <a:ext uri="{FF2B5EF4-FFF2-40B4-BE49-F238E27FC236}">
                  <a16:creationId xmlns:a16="http://schemas.microsoft.com/office/drawing/2014/main" id="{15F52FB4-B8EB-49E6-BD35-701B8279A0CC}"/>
                </a:ext>
              </a:extLst>
            </p:cNvPr>
            <p:cNvSpPr/>
            <p:nvPr/>
          </p:nvSpPr>
          <p:spPr>
            <a:xfrm>
              <a:off x="3181703" y="3459755"/>
              <a:ext cx="94852" cy="81769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Isosceles Triangle 294">
              <a:extLst>
                <a:ext uri="{FF2B5EF4-FFF2-40B4-BE49-F238E27FC236}">
                  <a16:creationId xmlns:a16="http://schemas.microsoft.com/office/drawing/2014/main" id="{3F303612-7C17-40EA-B2A5-1ED934838750}"/>
                </a:ext>
              </a:extLst>
            </p:cNvPr>
            <p:cNvSpPr/>
            <p:nvPr/>
          </p:nvSpPr>
          <p:spPr>
            <a:xfrm>
              <a:off x="3253075" y="3365452"/>
              <a:ext cx="94852" cy="81769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6B2806C3-4F22-4E7B-B29F-E514F50FE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383" y="3433965"/>
              <a:ext cx="662042" cy="413776"/>
            </a:xfrm>
            <a:prstGeom prst="rect">
              <a:avLst/>
            </a:prstGeom>
          </p:spPr>
        </p:pic>
        <p:pic>
          <p:nvPicPr>
            <p:cNvPr id="297" name="Picture 296">
              <a:extLst>
                <a:ext uri="{FF2B5EF4-FFF2-40B4-BE49-F238E27FC236}">
                  <a16:creationId xmlns:a16="http://schemas.microsoft.com/office/drawing/2014/main" id="{3D79B02B-A48F-4194-98C2-03255032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320" y="2377949"/>
              <a:ext cx="1238246" cy="259258"/>
            </a:xfrm>
            <a:prstGeom prst="rect">
              <a:avLst/>
            </a:prstGeom>
          </p:spPr>
        </p:pic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E330B4FF-C460-4B63-B2F2-2F267A55F1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2391" y="3546314"/>
              <a:ext cx="207478" cy="12311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0B170949-F79C-492D-9010-FD1048BCAB5E}"/>
                </a:ext>
              </a:extLst>
            </p:cNvPr>
            <p:cNvCxnSpPr>
              <a:cxnSpLocks/>
              <a:endCxn id="295" idx="0"/>
            </p:cNvCxnSpPr>
            <p:nvPr/>
          </p:nvCxnSpPr>
          <p:spPr>
            <a:xfrm>
              <a:off x="2852025" y="2651310"/>
              <a:ext cx="448476" cy="71414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2868B50-67F7-4697-BB15-1EFF8738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88" y="136477"/>
            <a:ext cx="9587749" cy="602548"/>
          </a:xfrm>
        </p:spPr>
        <p:txBody>
          <a:bodyPr/>
          <a:lstStyle/>
          <a:p>
            <a:r>
              <a:rPr lang="en-US" dirty="0"/>
              <a:t>REE-CM Program: Acknowledgments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61625-098C-42F0-A71A-4C1069ED62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2" name="Rectangle 141"/>
          <p:cNvSpPr/>
          <p:nvPr/>
        </p:nvSpPr>
        <p:spPr>
          <a:xfrm>
            <a:off x="2375297" y="6325176"/>
            <a:ext cx="8198255" cy="368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prstClr val="white"/>
                </a:solidFill>
              </a:rPr>
              <a:t>DOE-FE Personnel, External Stakeholders, NETL TDIC Federal Project Managers, NETL RIC Scientists and Engineers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192576E-6298-467B-AA49-C96F51E15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7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5"/>
    </mc:Choice>
    <mc:Fallback>
      <p:transition spd="slow" advTm="1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C7A87F7-6AD7-4C61-9BFD-10B4E36F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 – Contact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A7C383-5407-4175-9649-F973630504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F9072-3B6C-C744-A70F-821032EEA478}"/>
              </a:ext>
            </a:extLst>
          </p:cNvPr>
          <p:cNvSpPr txBox="1"/>
          <p:nvPr/>
        </p:nvSpPr>
        <p:spPr>
          <a:xfrm>
            <a:off x="7695630" y="2145382"/>
            <a:ext cx="4496370" cy="276998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baseline="0" dirty="0">
                <a:solidFill>
                  <a:schemeClr val="accent6"/>
                </a:solidFill>
                <a:latin typeface="Century Gothic" panose="020B0502020202020204" pitchFamily="34" charset="0"/>
              </a:rPr>
              <a:t>Mary Anne Alvin</a:t>
            </a: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rgbClr val="000000"/>
                </a:solidFill>
                <a:latin typeface="Century Gothic" panose="020B0502020202020204" pitchFamily="34" charset="0"/>
              </a:rPr>
              <a:t>Rare Earth Elements &amp; Critical Minerals Technology Manger</a:t>
            </a: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412.386.5498 |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Maryanne.Alvin@netl.doe.gov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baseline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National Energy Technology Laborator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y</a:t>
            </a: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u="none" baseline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u="none" baseline="0" dirty="0">
                <a:latin typeface="Century Gothic" panose="020B0502020202020204" pitchFamily="34" charset="0"/>
              </a:rPr>
              <a:t>Visit Us at:</a:t>
            </a:r>
          </a:p>
          <a:p>
            <a:r>
              <a:rPr lang="en-US" sz="1200" i="1" dirty="0">
                <a:solidFill>
                  <a:srgbClr val="373838"/>
                </a:solidFill>
                <a:cs typeface="Arial" panose="020B0604020202020204" pitchFamily="34" charset="0"/>
                <a:hlinkClick r:id="rId6"/>
              </a:rPr>
              <a:t>http://www.netl.doe.gov/research/coal/rare-earth-elements/</a:t>
            </a:r>
            <a:endParaRPr lang="en-US" sz="1200" i="1" dirty="0">
              <a:solidFill>
                <a:srgbClr val="373838"/>
              </a:solidFill>
              <a:cs typeface="Arial" panose="020B0604020202020204" pitchFamily="34" charset="0"/>
            </a:endParaRPr>
          </a:p>
          <a:p>
            <a:endParaRPr lang="en-US" sz="1200" i="1" dirty="0">
              <a:solidFill>
                <a:srgbClr val="373838"/>
              </a:solidFill>
              <a:cs typeface="Arial" panose="020B0604020202020204" pitchFamily="34" charset="0"/>
            </a:endParaRPr>
          </a:p>
          <a:p>
            <a:r>
              <a:rPr lang="en-US" sz="1200" i="1" dirty="0">
                <a:solidFill>
                  <a:srgbClr val="0066CC"/>
                </a:solidFill>
                <a:cs typeface="Arial" panose="020B0604020202020204" pitchFamily="34" charset="0"/>
              </a:rPr>
              <a:t>https://</a:t>
            </a:r>
            <a:r>
              <a:rPr lang="en-US" sz="1200" i="1" dirty="0" err="1">
                <a:solidFill>
                  <a:srgbClr val="0066CC"/>
                </a:solidFill>
                <a:cs typeface="Arial" panose="020B0604020202020204" pitchFamily="34" charset="0"/>
              </a:rPr>
              <a:t>edx.netl.doe.gov</a:t>
            </a:r>
            <a:r>
              <a:rPr lang="en-US" sz="1200" i="1" dirty="0">
                <a:solidFill>
                  <a:srgbClr val="0066CC"/>
                </a:solidFill>
                <a:cs typeface="Arial" panose="020B0604020202020204" pitchFamily="34" charset="0"/>
              </a:rPr>
              <a:t>/</a:t>
            </a:r>
            <a:r>
              <a:rPr lang="en-US" sz="1200" i="1" dirty="0" err="1">
                <a:solidFill>
                  <a:srgbClr val="0066CC"/>
                </a:solidFill>
                <a:cs typeface="Arial" panose="020B0604020202020204" pitchFamily="34" charset="0"/>
              </a:rPr>
              <a:t>ree</a:t>
            </a:r>
            <a:r>
              <a:rPr lang="en-US" sz="1200" i="1" dirty="0">
                <a:solidFill>
                  <a:srgbClr val="0066CC"/>
                </a:solidFill>
                <a:cs typeface="Arial" panose="020B0604020202020204" pitchFamily="34" charset="0"/>
              </a:rPr>
              <a:t>/</a:t>
            </a: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u="none" baseline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9C6879-4336-44CD-AC63-D99E8A435B2A}"/>
              </a:ext>
            </a:extLst>
          </p:cNvPr>
          <p:cNvGrpSpPr/>
          <p:nvPr/>
        </p:nvGrpSpPr>
        <p:grpSpPr>
          <a:xfrm>
            <a:off x="503369" y="737092"/>
            <a:ext cx="6973877" cy="5270169"/>
            <a:chOff x="503369" y="737092"/>
            <a:chExt cx="6973877" cy="52701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B4764A1-25D9-43CD-8144-5E6E23A71009}"/>
                </a:ext>
              </a:extLst>
            </p:cNvPr>
            <p:cNvGrpSpPr/>
            <p:nvPr/>
          </p:nvGrpSpPr>
          <p:grpSpPr>
            <a:xfrm>
              <a:off x="503369" y="737092"/>
              <a:ext cx="6880859" cy="5031248"/>
              <a:chOff x="452750" y="769414"/>
              <a:chExt cx="6785642" cy="472969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5B69BF9-42DE-44A9-9EEC-E73A90B7D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50" y="2518923"/>
                <a:ext cx="6785642" cy="298018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1CE0A8F-824E-42FB-90AA-604CA08C9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5289" y="769414"/>
                <a:ext cx="3460564" cy="2647763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51CC552-1796-49E9-B972-8087A63C8C1A}"/>
                </a:ext>
              </a:extLst>
            </p:cNvPr>
            <p:cNvSpPr/>
            <p:nvPr/>
          </p:nvSpPr>
          <p:spPr>
            <a:xfrm>
              <a:off x="4489863" y="5768340"/>
              <a:ext cx="2987383" cy="2389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u="none" baseline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</a:rPr>
                <a:t>Courtesy of NETL REE-CM Website</a:t>
              </a:r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08B15B6-39A0-4C73-9121-303AD65EB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8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2"/>
    </mc:Choice>
    <mc:Fallback>
      <p:transition spd="slow" advTm="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6" y="134544"/>
            <a:ext cx="9718763" cy="602548"/>
          </a:xfrm>
        </p:spPr>
        <p:txBody>
          <a:bodyPr>
            <a:normAutofit/>
          </a:bodyPr>
          <a:lstStyle/>
          <a:p>
            <a:r>
              <a:rPr lang="en-US" dirty="0"/>
              <a:t>REE-CM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B8CC19-834E-724A-B863-131A66AFBE9A}"/>
              </a:ext>
            </a:extLst>
          </p:cNvPr>
          <p:cNvGrpSpPr/>
          <p:nvPr/>
        </p:nvGrpSpPr>
        <p:grpSpPr>
          <a:xfrm>
            <a:off x="527136" y="1930734"/>
            <a:ext cx="3649621" cy="2308324"/>
            <a:chOff x="445724" y="1930734"/>
            <a:chExt cx="3649621" cy="23083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75B526-C272-4AB3-9646-F3D8903EC3A7}"/>
                </a:ext>
              </a:extLst>
            </p:cNvPr>
            <p:cNvSpPr/>
            <p:nvPr/>
          </p:nvSpPr>
          <p:spPr>
            <a:xfrm>
              <a:off x="543096" y="1930734"/>
              <a:ext cx="3552249" cy="2308324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2622550" indent="-2622550">
                <a:spcBef>
                  <a:spcPts val="1200"/>
                </a:spcBef>
              </a:pPr>
              <a:r>
                <a:rPr lang="en-US" sz="2400" b="1" dirty="0">
                  <a:solidFill>
                    <a:srgbClr val="7CA825"/>
                  </a:solidFill>
                </a:rPr>
                <a:t>Mission</a:t>
              </a:r>
              <a:endParaRPr lang="en-US" sz="2000" b="1" i="1" dirty="0"/>
            </a:p>
            <a:p>
              <a:pPr marL="223838" indent="-223838">
                <a:spcBef>
                  <a:spcPts val="1200"/>
                </a:spcBef>
                <a:buClr>
                  <a:schemeClr val="accent6"/>
                </a:buClr>
                <a:buFont typeface="Arial" pitchFamily="34" charset="0"/>
                <a:buChar char="•"/>
              </a:pPr>
              <a:r>
                <a:rPr lang="en-US" sz="2000" dirty="0"/>
                <a:t>Develop Economic, Competitive, Sustainable Domestic Supply</a:t>
              </a:r>
            </a:p>
            <a:p>
              <a:pPr marL="223838" indent="-223838">
                <a:spcBef>
                  <a:spcPts val="1200"/>
                </a:spcBef>
                <a:buClr>
                  <a:schemeClr val="accent6"/>
                </a:buClr>
                <a:buFont typeface="Arial" pitchFamily="34" charset="0"/>
                <a:buChar char="•"/>
              </a:pPr>
              <a:r>
                <a:rPr lang="en-US" sz="2000" dirty="0"/>
                <a:t>National and Economic Security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77E6512-F890-E343-A652-A6D9D134CD4B}"/>
                </a:ext>
              </a:extLst>
            </p:cNvPr>
            <p:cNvCxnSpPr/>
            <p:nvPr/>
          </p:nvCxnSpPr>
          <p:spPr>
            <a:xfrm>
              <a:off x="445724" y="2047468"/>
              <a:ext cx="0" cy="398834"/>
            </a:xfrm>
            <a:prstGeom prst="line">
              <a:avLst/>
            </a:prstGeom>
            <a:ln w="603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4A644E-9824-2B4A-A1FC-D4DCB1640C63}"/>
              </a:ext>
            </a:extLst>
          </p:cNvPr>
          <p:cNvGrpSpPr/>
          <p:nvPr/>
        </p:nvGrpSpPr>
        <p:grpSpPr>
          <a:xfrm>
            <a:off x="4498915" y="1930734"/>
            <a:ext cx="3087864" cy="2000548"/>
            <a:chOff x="4498915" y="1930734"/>
            <a:chExt cx="3087864" cy="20005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D03C95-13B7-F34E-87DF-749374E15800}"/>
                </a:ext>
              </a:extLst>
            </p:cNvPr>
            <p:cNvSpPr/>
            <p:nvPr/>
          </p:nvSpPr>
          <p:spPr>
            <a:xfrm>
              <a:off x="4605220" y="1930734"/>
              <a:ext cx="2981559" cy="2000548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2622550" indent="-2622550">
                <a:spcBef>
                  <a:spcPts val="1200"/>
                </a:spcBef>
              </a:pPr>
              <a:r>
                <a:rPr lang="en-US" sz="2400" b="1" dirty="0">
                  <a:solidFill>
                    <a:srgbClr val="7CA825"/>
                  </a:solidFill>
                </a:rPr>
                <a:t>Objectives</a:t>
              </a:r>
              <a:endParaRPr lang="en-US" sz="2000" b="1" dirty="0"/>
            </a:p>
            <a:p>
              <a:pPr marL="223838" indent="-223838">
                <a:spcBef>
                  <a:spcPts val="1200"/>
                </a:spcBef>
                <a:buClr>
                  <a:schemeClr val="accent6"/>
                </a:buClr>
                <a:buFont typeface="Arial" pitchFamily="34" charset="0"/>
                <a:buChar char="•"/>
              </a:pPr>
              <a:r>
                <a:rPr lang="en-US" sz="2000" dirty="0"/>
                <a:t>Recovery from Coal-Based Resources</a:t>
              </a:r>
            </a:p>
            <a:p>
              <a:pPr marL="223838" indent="-223838">
                <a:spcBef>
                  <a:spcPts val="1200"/>
                </a:spcBef>
                <a:buClr>
                  <a:schemeClr val="accent6"/>
                </a:buClr>
                <a:buFont typeface="Arial" pitchFamily="34" charset="0"/>
                <a:buChar char="•"/>
              </a:pPr>
              <a:r>
                <a:rPr lang="en-US" sz="2000" dirty="0"/>
                <a:t>Advanced REE-CM Separation Systems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108558-82BA-C448-8DAC-52EADB4B05D5}"/>
                </a:ext>
              </a:extLst>
            </p:cNvPr>
            <p:cNvCxnSpPr/>
            <p:nvPr/>
          </p:nvCxnSpPr>
          <p:spPr>
            <a:xfrm>
              <a:off x="4498915" y="2047468"/>
              <a:ext cx="0" cy="398834"/>
            </a:xfrm>
            <a:prstGeom prst="line">
              <a:avLst/>
            </a:prstGeom>
            <a:ln w="603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FC8323-FEC8-344B-AA91-01C67DEB8916}"/>
              </a:ext>
            </a:extLst>
          </p:cNvPr>
          <p:cNvGrpSpPr/>
          <p:nvPr/>
        </p:nvGrpSpPr>
        <p:grpSpPr>
          <a:xfrm>
            <a:off x="8015242" y="1930734"/>
            <a:ext cx="3659349" cy="3077766"/>
            <a:chOff x="8231094" y="1930734"/>
            <a:chExt cx="3659349" cy="30777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9BBE0D-9226-E741-8043-0694C7B11877}"/>
                </a:ext>
              </a:extLst>
            </p:cNvPr>
            <p:cNvSpPr/>
            <p:nvPr/>
          </p:nvSpPr>
          <p:spPr>
            <a:xfrm>
              <a:off x="8338194" y="1930734"/>
              <a:ext cx="3552249" cy="3077766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2622550" indent="-2622550">
                <a:spcBef>
                  <a:spcPts val="1200"/>
                </a:spcBef>
              </a:pPr>
              <a:r>
                <a:rPr lang="en-US" sz="2400" b="1" dirty="0">
                  <a:solidFill>
                    <a:srgbClr val="7CA825"/>
                  </a:solidFill>
                </a:rPr>
                <a:t>Drivers/Challenges</a:t>
              </a:r>
              <a:endParaRPr lang="en-US" sz="2000" b="1" dirty="0"/>
            </a:p>
            <a:p>
              <a:pPr marL="223838" indent="-223838">
                <a:spcBef>
                  <a:spcPts val="1200"/>
                </a:spcBef>
                <a:buClr>
                  <a:schemeClr val="accent6"/>
                </a:buClr>
                <a:buFont typeface="Arial" pitchFamily="34" charset="0"/>
                <a:buChar char="•"/>
              </a:pPr>
              <a:r>
                <a:rPr lang="en-US" sz="2000" dirty="0"/>
                <a:t>Off-Shore Supplier Dominance</a:t>
              </a:r>
            </a:p>
            <a:p>
              <a:pPr marL="223838" indent="-223838">
                <a:spcBef>
                  <a:spcPts val="1200"/>
                </a:spcBef>
                <a:buClr>
                  <a:schemeClr val="accent6"/>
                </a:buClr>
                <a:buFont typeface="Arial" pitchFamily="34" charset="0"/>
                <a:buChar char="•"/>
              </a:pPr>
              <a:r>
                <a:rPr lang="en-US" sz="2000" dirty="0"/>
                <a:t>Market Volatility &amp; Potential Price Manipulation</a:t>
              </a:r>
            </a:p>
            <a:p>
              <a:pPr marL="223838" indent="-223838">
                <a:spcBef>
                  <a:spcPts val="1200"/>
                </a:spcBef>
                <a:buClr>
                  <a:schemeClr val="accent6"/>
                </a:buClr>
                <a:buFont typeface="Arial" pitchFamily="34" charset="0"/>
                <a:buChar char="•"/>
              </a:pPr>
              <a:r>
                <a:rPr lang="en-US" sz="2000" dirty="0"/>
                <a:t>Low REE-CM Content in Coal-Based Resources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CC72D0-CB6A-0548-956B-02A367A9A6C7}"/>
                </a:ext>
              </a:extLst>
            </p:cNvPr>
            <p:cNvCxnSpPr/>
            <p:nvPr/>
          </p:nvCxnSpPr>
          <p:spPr>
            <a:xfrm>
              <a:off x="8231094" y="2047468"/>
              <a:ext cx="0" cy="398834"/>
            </a:xfrm>
            <a:prstGeom prst="line">
              <a:avLst/>
            </a:prstGeom>
            <a:ln w="603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0FC841-0BC7-4027-A47F-F059238C8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3"/>
    </mc:Choice>
    <mc:Fallback xmlns="">
      <p:transition spd="slow" advTm="3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REE-CM Program Goals &amp; Metrics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40FF55-6334-2048-B3C8-E4AC37FF6D41}"/>
              </a:ext>
            </a:extLst>
          </p:cNvPr>
          <p:cNvGrpSpPr/>
          <p:nvPr/>
        </p:nvGrpSpPr>
        <p:grpSpPr>
          <a:xfrm>
            <a:off x="517303" y="1468618"/>
            <a:ext cx="3649621" cy="3847207"/>
            <a:chOff x="445724" y="1930734"/>
            <a:chExt cx="3649621" cy="38472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77701A-E059-104D-97F3-1D82227F50B4}"/>
                </a:ext>
              </a:extLst>
            </p:cNvPr>
            <p:cNvSpPr/>
            <p:nvPr/>
          </p:nvSpPr>
          <p:spPr>
            <a:xfrm>
              <a:off x="543096" y="1930734"/>
              <a:ext cx="3552249" cy="3847207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b="1" dirty="0">
                  <a:solidFill>
                    <a:srgbClr val="7CA825"/>
                  </a:solidFill>
                </a:rPr>
                <a:t>Goals</a:t>
              </a:r>
              <a:endParaRPr lang="en-US" sz="2000" b="1" i="1" dirty="0"/>
            </a:p>
            <a:p>
              <a:pPr marL="342900" indent="-34290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dirty="0"/>
                <a:t>Validate Technical-Economic Production</a:t>
              </a:r>
              <a:endParaRPr lang="en-US" sz="2000" strike="sngStrike" dirty="0"/>
            </a:p>
            <a:p>
              <a:pPr marL="342900" indent="-34290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dirty="0"/>
                <a:t>Accelerate Domestic Prototype Facility Demonstration</a:t>
              </a:r>
            </a:p>
            <a:p>
              <a:pPr marL="342900" indent="-34290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dirty="0"/>
                <a:t>Produce Commercial-Grade REO Mixed Concentrates &amp; Beyond</a:t>
              </a:r>
            </a:p>
            <a:p>
              <a:pPr marL="342900" indent="-34290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dirty="0"/>
                <a:t>Environmentally Benign Processing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F3EB2E0-B652-7041-8DC3-A811AA4FF086}"/>
                </a:ext>
              </a:extLst>
            </p:cNvPr>
            <p:cNvCxnSpPr/>
            <p:nvPr/>
          </p:nvCxnSpPr>
          <p:spPr>
            <a:xfrm>
              <a:off x="445724" y="2047468"/>
              <a:ext cx="0" cy="398834"/>
            </a:xfrm>
            <a:prstGeom prst="line">
              <a:avLst/>
            </a:prstGeom>
            <a:ln w="603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4A8E93-3FC3-0D47-BF52-5114B405F7F7}"/>
              </a:ext>
            </a:extLst>
          </p:cNvPr>
          <p:cNvGrpSpPr/>
          <p:nvPr/>
        </p:nvGrpSpPr>
        <p:grpSpPr>
          <a:xfrm>
            <a:off x="4294382" y="1468618"/>
            <a:ext cx="3552248" cy="2462213"/>
            <a:chOff x="445724" y="1930734"/>
            <a:chExt cx="3649621" cy="24622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8882C0-0516-0F4D-A073-B7548D7A3825}"/>
                </a:ext>
              </a:extLst>
            </p:cNvPr>
            <p:cNvSpPr/>
            <p:nvPr/>
          </p:nvSpPr>
          <p:spPr>
            <a:xfrm>
              <a:off x="543096" y="1930734"/>
              <a:ext cx="3552249" cy="2462213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6"/>
                </a:buClr>
              </a:pPr>
              <a:r>
                <a:rPr lang="en-US" sz="2400" b="1" dirty="0">
                  <a:solidFill>
                    <a:srgbClr val="7CA825"/>
                  </a:solidFill>
                </a:rPr>
                <a:t>Metrics</a:t>
              </a:r>
              <a:endParaRPr lang="en-US" sz="2000" b="1" i="1" dirty="0"/>
            </a:p>
            <a:p>
              <a:pPr marL="342900" indent="-34290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dirty="0"/>
                <a:t>Production of 1-3 </a:t>
              </a:r>
              <a:br>
                <a:rPr lang="en-US" sz="2000" dirty="0"/>
              </a:br>
              <a:r>
                <a:rPr lang="en-US" sz="2000" dirty="0" err="1"/>
                <a:t>tonnes</a:t>
              </a:r>
              <a:r>
                <a:rPr lang="en-US" sz="2000" dirty="0"/>
                <a:t> (MT)/day of Mixed REO/RES</a:t>
              </a:r>
            </a:p>
            <a:p>
              <a:pPr marL="342900" indent="-34290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dirty="0"/>
                <a:t>Minimum REO/RES Concentration </a:t>
              </a:r>
              <a:br>
                <a:rPr lang="en-US" sz="2000" dirty="0"/>
              </a:br>
              <a:r>
                <a:rPr lang="en-US" sz="2000" dirty="0">
                  <a:sym typeface="Symbol"/>
                </a:rPr>
                <a:t> </a:t>
              </a:r>
              <a:r>
                <a:rPr lang="en-US" sz="2000" dirty="0"/>
                <a:t>75% by weight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CF3850-5F9C-4F47-9E4E-7A710A5EDC10}"/>
                </a:ext>
              </a:extLst>
            </p:cNvPr>
            <p:cNvCxnSpPr/>
            <p:nvPr/>
          </p:nvCxnSpPr>
          <p:spPr>
            <a:xfrm>
              <a:off x="445724" y="2047468"/>
              <a:ext cx="0" cy="398834"/>
            </a:xfrm>
            <a:prstGeom prst="line">
              <a:avLst/>
            </a:prstGeom>
            <a:ln w="603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80C0F73-5AAF-D647-BC59-E6D36D6B9F32}"/>
              </a:ext>
            </a:extLst>
          </p:cNvPr>
          <p:cNvSpPr/>
          <p:nvPr/>
        </p:nvSpPr>
        <p:spPr>
          <a:xfrm>
            <a:off x="7736438" y="4523153"/>
            <a:ext cx="4545259" cy="12926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182880" tIns="182880" rIns="365760" bIns="182880">
            <a:spAutoFit/>
          </a:bodyPr>
          <a:lstStyle/>
          <a:p>
            <a:pPr>
              <a:spcBef>
                <a:spcPts val="600"/>
              </a:spcBef>
              <a:buClr>
                <a:schemeClr val="accent6"/>
              </a:buClr>
            </a:pPr>
            <a:r>
              <a:rPr lang="en-US" b="1" dirty="0">
                <a:solidFill>
                  <a:srgbClr val="7CA825"/>
                </a:solidFill>
              </a:rPr>
              <a:t>U.S. Demand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(2015)</a:t>
            </a:r>
            <a:endParaRPr lang="en-US" sz="1200" b="1" i="1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11% of Annual Global REE Market</a:t>
            </a:r>
          </a:p>
          <a:p>
            <a:pPr marL="342900" indent="-3429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ym typeface="Symbol"/>
              </a:rPr>
              <a:t>16,000 </a:t>
            </a:r>
            <a:r>
              <a:rPr lang="en-US" sz="1600" dirty="0" err="1">
                <a:sym typeface="Symbol"/>
              </a:rPr>
              <a:t>tonnes</a:t>
            </a:r>
            <a:r>
              <a:rPr lang="en-US" sz="1600" dirty="0">
                <a:sym typeface="Symbol"/>
              </a:rPr>
              <a:t>/</a:t>
            </a:r>
            <a:r>
              <a:rPr lang="en-US" sz="1600" dirty="0" err="1">
                <a:sym typeface="Symbol"/>
              </a:rPr>
              <a:t>yr</a:t>
            </a:r>
            <a:r>
              <a:rPr lang="en-US" sz="1600" dirty="0">
                <a:sym typeface="Symbol"/>
              </a:rPr>
              <a:t> (44 </a:t>
            </a:r>
            <a:r>
              <a:rPr lang="en-US" sz="1600" dirty="0" err="1">
                <a:sym typeface="Symbol"/>
              </a:rPr>
              <a:t>tonnes</a:t>
            </a:r>
            <a:r>
              <a:rPr lang="en-US" sz="1600" dirty="0">
                <a:sym typeface="Symbol"/>
              </a:rPr>
              <a:t>/day)</a:t>
            </a:r>
            <a:endParaRPr lang="en-US" sz="16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BB0582E-77C3-4326-A63F-B3054E9A0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8597" r="16861" b="22578"/>
          <a:stretch/>
        </p:blipFill>
        <p:spPr bwMode="auto">
          <a:xfrm>
            <a:off x="7736440" y="2160341"/>
            <a:ext cx="4545258" cy="250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6B125E4-89B8-444C-87A1-4F34662B7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9"/>
    </mc:Choice>
    <mc:Fallback xmlns="">
      <p:transition spd="slow" advTm="51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 Structure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D34D5-19A4-4D01-B828-374D0B614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97" y="1267379"/>
            <a:ext cx="10144623" cy="4615072"/>
          </a:xfrm>
          <a:prstGeom prst="rect">
            <a:avLst/>
          </a:prstGeom>
        </p:spPr>
      </p:pic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B4D58036-28C3-418E-ABE3-8227D418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2"/>
    </mc:Choice>
    <mc:Fallback xmlns="">
      <p:transition spd="slow" advTm="10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E76F83-CE7F-A446-A45B-EF55003A4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727" y="2491480"/>
            <a:ext cx="2808176" cy="1571361"/>
          </a:xfrm>
          <a:prstGeom prst="rect">
            <a:avLst/>
          </a:prstGeom>
          <a:ln>
            <a:noFill/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1E8480B-40AB-4EB7-BE81-D917D02A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31" y="139324"/>
            <a:ext cx="9587749" cy="602548"/>
          </a:xfrm>
        </p:spPr>
        <p:txBody>
          <a:bodyPr/>
          <a:lstStyle/>
          <a:p>
            <a:r>
              <a:rPr lang="en-US" dirty="0"/>
              <a:t>REE-CM Program: NETL Extramural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FDA99-50D7-47E6-BDC4-1AB85875F0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436" y="1714291"/>
            <a:ext cx="5019456" cy="777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CA825"/>
                </a:solidFill>
              </a:rPr>
              <a:t>Bench-to-Pilot-Scale REE Separation Facilities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9B017-AC24-42F5-B303-0353CD5C32C8}"/>
              </a:ext>
            </a:extLst>
          </p:cNvPr>
          <p:cNvSpPr/>
          <p:nvPr/>
        </p:nvSpPr>
        <p:spPr>
          <a:xfrm>
            <a:off x="3750047" y="860984"/>
            <a:ext cx="5523435" cy="517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Century Gothic" pitchFamily="34" charset="0"/>
              </a:rPr>
              <a:t>REE</a:t>
            </a:r>
            <a:r>
              <a:rPr lang="en-US" sz="2800" b="1" dirty="0">
                <a:solidFill>
                  <a:schemeClr val="accent6"/>
                </a:solidFill>
                <a:latin typeface="Century Gothic" pitchFamily="34" charset="0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Century Gothic" pitchFamily="34" charset="0"/>
              </a:rPr>
              <a:t>Separation-Recovery</a:t>
            </a:r>
            <a:endParaRPr lang="en-US" sz="2800" b="1" i="0" u="none" baseline="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B0CFBC-8BBD-E346-BD06-895902D22E5B}"/>
              </a:ext>
            </a:extLst>
          </p:cNvPr>
          <p:cNvSpPr/>
          <p:nvPr/>
        </p:nvSpPr>
        <p:spPr>
          <a:xfrm>
            <a:off x="6096001" y="1667445"/>
            <a:ext cx="547356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2400" b="1" dirty="0">
                <a:solidFill>
                  <a:srgbClr val="7CA825"/>
                </a:solidFill>
              </a:rPr>
              <a:t>Pilot-Scale REE </a:t>
            </a:r>
            <a:br>
              <a:rPr lang="en-US" sz="2400" b="1" dirty="0">
                <a:solidFill>
                  <a:srgbClr val="7CA825"/>
                </a:solidFill>
              </a:rPr>
            </a:br>
            <a:r>
              <a:rPr lang="en-US" sz="2400" b="1" dirty="0">
                <a:solidFill>
                  <a:srgbClr val="7CA825"/>
                </a:solidFill>
              </a:rPr>
              <a:t>Separation Facilities</a:t>
            </a:r>
          </a:p>
        </p:txBody>
      </p:sp>
      <p:pic>
        <p:nvPicPr>
          <p:cNvPr id="9" name="WVU (West Virginia University) Logo">
            <a:extLst>
              <a:ext uri="{FF2B5EF4-FFF2-40B4-BE49-F238E27FC236}">
                <a16:creationId xmlns:a16="http://schemas.microsoft.com/office/drawing/2014/main" id="{914AF1D3-D3D8-6C4A-8AEB-4138599D8C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32891" y="3146385"/>
            <a:ext cx="3798546" cy="625493"/>
          </a:xfrm>
          <a:prstGeom prst="rect">
            <a:avLst/>
          </a:prstGeom>
        </p:spPr>
      </p:pic>
      <p:pic>
        <p:nvPicPr>
          <p:cNvPr id="10" name="UND (University of North Dakota) Logo">
            <a:extLst>
              <a:ext uri="{FF2B5EF4-FFF2-40B4-BE49-F238E27FC236}">
                <a16:creationId xmlns:a16="http://schemas.microsoft.com/office/drawing/2014/main" id="{160B7172-3789-ED4B-8AEE-07AE8E1C1C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77791" y="4412348"/>
            <a:ext cx="2170926" cy="127902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B92284-1867-3644-A666-A1E06529F067}"/>
              </a:ext>
            </a:extLst>
          </p:cNvPr>
          <p:cNvCxnSpPr>
            <a:cxnSpLocks/>
          </p:cNvCxnSpPr>
          <p:nvPr/>
        </p:nvCxnSpPr>
        <p:spPr>
          <a:xfrm>
            <a:off x="5836922" y="1615656"/>
            <a:ext cx="0" cy="4237244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DE599460-34E3-B947-AE14-DE44774EBD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82" y="4886876"/>
            <a:ext cx="2190842" cy="919451"/>
          </a:xfrm>
          <a:prstGeom prst="rect">
            <a:avLst/>
          </a:prstGeom>
        </p:spPr>
      </p:pic>
      <p:pic>
        <p:nvPicPr>
          <p:cNvPr id="16" name="Picture 16" descr="Image result for physical sciences inc">
            <a:extLst>
              <a:ext uri="{FF2B5EF4-FFF2-40B4-BE49-F238E27FC236}">
                <a16:creationId xmlns:a16="http://schemas.microsoft.com/office/drawing/2014/main" id="{36F2DE31-B448-844F-9987-91DBC7B2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60252" y="4222079"/>
            <a:ext cx="2572222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AB4E92-7296-4E00-8EAD-AD809402AD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02475" y="5158178"/>
            <a:ext cx="2871661" cy="533198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F3A21A95-64FE-4BBA-833D-F80250DE57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8"/>
    </mc:Choice>
    <mc:Fallback xmlns="">
      <p:transition spd="slow" advTm="3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52F3BF7-BCB0-4BBE-ACFF-9533CD6066B5}"/>
              </a:ext>
            </a:extLst>
          </p:cNvPr>
          <p:cNvSpPr/>
          <p:nvPr/>
        </p:nvSpPr>
        <p:spPr>
          <a:xfrm>
            <a:off x="406194" y="1834953"/>
            <a:ext cx="4118866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 pitchFamily="34" charset="0"/>
                <a:cs typeface="Times New Roman" panose="02020603050405020304" pitchFamily="18" charset="0"/>
              </a:rPr>
              <a:t>A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cid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rainage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(AMD)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July 2018 Commissioned Facility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100% REE Recovery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>
              <a:ea typeface="Calibri" panose="020F0502020204030204" pitchFamily="34" charset="0"/>
              <a:cs typeface="Times New Roman" panose="02020603050405020304" pitchFamily="18" charset="0"/>
              <a:sym typeface="Symbo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Production of ~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98%</a:t>
            </a:r>
            <a:r>
              <a:rPr kumimoji="0" lang="en-US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 Mixed REO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>
              <a:ea typeface="Calibri" panose="020F0502020204030204" pitchFamily="34" charset="0"/>
              <a:cs typeface="Times New Roman" panose="02020603050405020304" pitchFamily="18" charset="0"/>
              <a:sym typeface="Symbo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CM Recovery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Content Placeholder 6" descr="image001">
            <a:extLst>
              <a:ext uri="{FF2B5EF4-FFF2-40B4-BE49-F238E27FC236}">
                <a16:creationId xmlns:a16="http://schemas.microsoft.com/office/drawing/2014/main" id="{CCFCB062-9035-4032-9121-F0F346F3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390" y="1405576"/>
            <a:ext cx="2987116" cy="449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B11BA4-9514-47B5-9E70-25158FB62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127" y="1405576"/>
            <a:ext cx="2062160" cy="23577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BE17D9F-88AC-415F-B97C-DD66C3155426}"/>
              </a:ext>
            </a:extLst>
          </p:cNvPr>
          <p:cNvSpPr/>
          <p:nvPr/>
        </p:nvSpPr>
        <p:spPr>
          <a:xfrm>
            <a:off x="4424582" y="2814893"/>
            <a:ext cx="22728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3073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Small AMD sludge drying cell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2771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0.5 ac, 10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ft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deep, 80% moisture</a:t>
            </a:r>
          </a:p>
          <a:p>
            <a:pPr marL="0" marR="4381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Sludge DW 1,300 ton</a:t>
            </a:r>
          </a:p>
          <a:p>
            <a:pPr marL="0" marR="3821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$190/ton of sludge DW</a:t>
            </a:r>
          </a:p>
          <a:p>
            <a:pPr marL="0" marR="2222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In situ REE value =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$247,000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Picture 33" descr="A picture containing indoorDescription generated with very high confidence">
            <a:extLst>
              <a:ext uri="{FF2B5EF4-FFF2-40B4-BE49-F238E27FC236}">
                <a16:creationId xmlns:a16="http://schemas.microsoft.com/office/drawing/2014/main" id="{75E54C69-90B5-4F36-AD75-4BA8098C8D5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71" y="3834588"/>
            <a:ext cx="2987116" cy="20642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96103A-4A3B-436A-A8D8-883E901477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943" y="3847752"/>
            <a:ext cx="2856125" cy="20552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9503BA-4B86-4D65-A557-44FCA7CDB071}"/>
              </a:ext>
            </a:extLst>
          </p:cNvPr>
          <p:cNvSpPr/>
          <p:nvPr/>
        </p:nvSpPr>
        <p:spPr>
          <a:xfrm>
            <a:off x="8802287" y="5984329"/>
            <a:ext cx="3050767" cy="143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Courtesy of Paul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Ziemkiewicz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, WVU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00D7B7-1FAC-47BF-99F3-73F41B26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Program: Bench-Scale Processing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B38CF-4675-4881-B942-9DD6B2C56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WVU (West Virginia University) Logo">
            <a:extLst>
              <a:ext uri="{FF2B5EF4-FFF2-40B4-BE49-F238E27FC236}">
                <a16:creationId xmlns:a16="http://schemas.microsoft.com/office/drawing/2014/main" id="{89E4790A-F17E-AB40-8B41-C75A327ECE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6194" y="932635"/>
            <a:ext cx="4674329" cy="769705"/>
          </a:xfrm>
          <a:prstGeom prst="rect">
            <a:avLst/>
          </a:prstGeom>
        </p:spPr>
      </p:pic>
      <p:pic>
        <p:nvPicPr>
          <p:cNvPr id="83" name="Audio 82">
            <a:hlinkClick r:id="" action="ppaction://media"/>
            <a:extLst>
              <a:ext uri="{FF2B5EF4-FFF2-40B4-BE49-F238E27FC236}">
                <a16:creationId xmlns:a16="http://schemas.microsoft.com/office/drawing/2014/main" id="{7A26E0AF-C2CB-410F-AE49-4AFE363523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20"/>
    </mc:Choice>
    <mc:Fallback xmlns="">
      <p:transition spd="slow" advTm="5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5044479-90E4-44A7-8FB8-51062FE9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Program: Bench-Scale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1E52B-179D-4D6C-86E4-D45379DDDC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F97D21-9935-4F4D-AD34-3E0A01919F54}"/>
              </a:ext>
            </a:extLst>
          </p:cNvPr>
          <p:cNvSpPr/>
          <p:nvPr/>
        </p:nvSpPr>
        <p:spPr>
          <a:xfrm>
            <a:off x="501218" y="2719869"/>
            <a:ext cx="4239396" cy="2328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Low-Rank Coals </a:t>
            </a: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 Lignite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High Organic REE Association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One-Step Selective Mineral Acid Leaching Process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~43% REE Recovery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Production of ~65% Mixed REO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sym typeface="Symbol" panose="05050102010706020507" pitchFamily="18" charset="2"/>
              </a:rPr>
              <a:t>CM Recovery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3B9E2-5F07-48A2-8400-DDBEF188E0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0" t="7269" r="50122" b="32770"/>
          <a:stretch/>
        </p:blipFill>
        <p:spPr>
          <a:xfrm>
            <a:off x="6003498" y="4027252"/>
            <a:ext cx="3352674" cy="18514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C96BC4-FEF8-44C5-8CAC-77F881594386}"/>
              </a:ext>
            </a:extLst>
          </p:cNvPr>
          <p:cNvSpPr/>
          <p:nvPr/>
        </p:nvSpPr>
        <p:spPr>
          <a:xfrm>
            <a:off x="9250692" y="5974764"/>
            <a:ext cx="3050767" cy="143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Courtesy of </a:t>
            </a: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Nolan Theaker, UND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7" name="UND (University of North Dakota) Logo">
            <a:extLst>
              <a:ext uri="{FF2B5EF4-FFF2-40B4-BE49-F238E27FC236}">
                <a16:creationId xmlns:a16="http://schemas.microsoft.com/office/drawing/2014/main" id="{CBD22B18-92DB-1048-8AE0-621FE831FA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1218" y="1074790"/>
            <a:ext cx="2170926" cy="1307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B7A9C-CEC7-8C4D-827B-FF0678A15F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18" t="23731" r="25454" b="1491"/>
          <a:stretch/>
        </p:blipFill>
        <p:spPr>
          <a:xfrm>
            <a:off x="7451387" y="1250686"/>
            <a:ext cx="1904785" cy="2725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36D67-382E-2B4F-A5CE-407505868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587" t="6458" r="1505"/>
          <a:stretch/>
        </p:blipFill>
        <p:spPr>
          <a:xfrm>
            <a:off x="9406648" y="1250686"/>
            <a:ext cx="2454890" cy="4658629"/>
          </a:xfrm>
          <a:prstGeom prst="rect">
            <a:avLst/>
          </a:prstGeom>
        </p:spPr>
      </p:pic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C29AEB65-2965-4530-8FFB-022A621F15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9"/>
    </mc:Choice>
    <mc:Fallback xmlns="">
      <p:transition spd="slow" advTm="4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50BB42-C3F9-C841-B1E6-B8B5E5D0C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68" b="21652"/>
          <a:stretch/>
        </p:blipFill>
        <p:spPr>
          <a:xfrm>
            <a:off x="378353" y="978826"/>
            <a:ext cx="3151643" cy="1101875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71A0EB-EC59-4218-8DFD-28C8B8A5C736}"/>
              </a:ext>
            </a:extLst>
          </p:cNvPr>
          <p:cNvSpPr/>
          <p:nvPr/>
        </p:nvSpPr>
        <p:spPr>
          <a:xfrm>
            <a:off x="519829" y="2224822"/>
            <a:ext cx="4757850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Coal Refuse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 Central Appalachian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&amp; Illinois Coal Basins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Initiated Operation in June 2018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Production of REE in October- November 2018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~98</a:t>
            </a: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% Mixed REO Concentrate Produced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CM Recovery</a:t>
            </a:r>
          </a:p>
        </p:txBody>
      </p:sp>
      <p:pic>
        <p:nvPicPr>
          <p:cNvPr id="21" name="Picture 14" descr="http://spec.lib.vt.edu/imagebase/norfolksouthern/full/nw1265.jpg">
            <a:extLst>
              <a:ext uri="{FF2B5EF4-FFF2-40B4-BE49-F238E27FC236}">
                <a16:creationId xmlns:a16="http://schemas.microsoft.com/office/drawing/2014/main" id="{FCC187AC-7A71-498B-A0F4-E30988AB7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1" r="5820" b="4118"/>
          <a:stretch/>
        </p:blipFill>
        <p:spPr bwMode="auto">
          <a:xfrm>
            <a:off x="8613234" y="1200090"/>
            <a:ext cx="3151643" cy="156852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17F2A2-8E47-40BE-93CA-59D2256835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" t="21569" r="59575" b="8383"/>
          <a:stretch/>
        </p:blipFill>
        <p:spPr>
          <a:xfrm>
            <a:off x="6901798" y="1200090"/>
            <a:ext cx="1596164" cy="15685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7DBE79-74F4-4C6C-9383-794C0F4F065B}"/>
              </a:ext>
            </a:extLst>
          </p:cNvPr>
          <p:cNvSpPr/>
          <p:nvPr/>
        </p:nvSpPr>
        <p:spPr>
          <a:xfrm>
            <a:off x="3871609" y="5337188"/>
            <a:ext cx="2295415" cy="602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Courtesy of Rick Honaker</a:t>
            </a:r>
            <a:br>
              <a:rPr lang="en-US" sz="1100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University of Kentucky</a:t>
            </a:r>
            <a:br>
              <a:rPr lang="en-US" sz="1100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Roe-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 Yoon</a:t>
            </a:r>
            <a:br>
              <a:rPr lang="en-US" sz="1100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Virginia Tech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B18415-F881-4397-8268-34297125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45" y="156532"/>
            <a:ext cx="9587749" cy="602548"/>
          </a:xfrm>
        </p:spPr>
        <p:txBody>
          <a:bodyPr>
            <a:normAutofit fontScale="90000"/>
          </a:bodyPr>
          <a:lstStyle/>
          <a:p>
            <a:r>
              <a:rPr lang="en-US" dirty="0"/>
              <a:t>REE-CM Program: Modular Pilot-Scale Processing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6B49FF-094C-46E1-897E-F4FF180BE7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DA05A-B981-4A62-BD77-67E16EEB06D8}"/>
              </a:ext>
            </a:extLst>
          </p:cNvPr>
          <p:cNvSpPr/>
          <p:nvPr/>
        </p:nvSpPr>
        <p:spPr>
          <a:xfrm>
            <a:off x="519829" y="4988121"/>
            <a:ext cx="42444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solidFill>
                  <a:schemeClr val="accent1"/>
                </a:solidFill>
              </a:rPr>
              <a:t>Youtube</a:t>
            </a:r>
            <a:r>
              <a:rPr lang="en-US" sz="1100" b="1" dirty="0">
                <a:solidFill>
                  <a:schemeClr val="accent1"/>
                </a:solidFill>
              </a:rPr>
              <a:t> video link: </a:t>
            </a:r>
            <a:r>
              <a:rPr lang="en-US" sz="1100" i="1" dirty="0">
                <a:solidFill>
                  <a:schemeClr val="accent1"/>
                </a:solidFill>
              </a:rPr>
              <a:t>https://www.youtube.com/watch?v=jR70j-MzWNE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1AC73-E532-4981-8B76-3BF2279F09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22" t="6483" r="3377" b="6399"/>
          <a:stretch/>
        </p:blipFill>
        <p:spPr>
          <a:xfrm>
            <a:off x="6167024" y="2870991"/>
            <a:ext cx="5597853" cy="3068744"/>
          </a:xfrm>
          <a:prstGeom prst="rect">
            <a:avLst/>
          </a:prstGeom>
          <a:effectLst/>
        </p:spPr>
      </p:pic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DF03EDFF-2B44-4D75-B57B-E4D59FCA6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19"/>
    </mc:Choice>
    <mc:Fallback>
      <p:transition spd="slow" advTm="4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659B761-50E5-4824-9002-5EDCA80FC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REE-CM Program: Pilot-Scale Processing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1A0EB-EC59-4218-8DFD-28C8B8A5C736}"/>
              </a:ext>
            </a:extLst>
          </p:cNvPr>
          <p:cNvSpPr/>
          <p:nvPr/>
        </p:nvSpPr>
        <p:spPr>
          <a:xfrm>
            <a:off x="369206" y="3322344"/>
            <a:ext cx="4032553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Coal Ash from Eastern Kentucky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/>
              </a:rPr>
              <a:t>Coal 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Physical Processing Pilot: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0.4 </a:t>
            </a:r>
            <a:r>
              <a:rPr lang="en-US" dirty="0" err="1">
                <a:latin typeface="Century Gothic" panose="020B0502020202020204" pitchFamily="34" charset="0"/>
                <a:cs typeface="Calibri" panose="020F0502020204030204" pitchFamily="34" charset="0"/>
              </a:rPr>
              <a:t>tpd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 Operational </a:t>
            </a:r>
            <a:r>
              <a:rPr lang="en-US" i="1" dirty="0">
                <a:latin typeface="Century Gothic" panose="020B0502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 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CAER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Micro-Pilot Plant: 0.5 </a:t>
            </a:r>
            <a:r>
              <a:rPr lang="en-US" dirty="0" err="1">
                <a:latin typeface="Century Gothic" panose="020B0502020202020204" pitchFamily="34" charset="0"/>
                <a:cs typeface="Calibri" panose="020F0502020204030204" pitchFamily="34" charset="0"/>
              </a:rPr>
              <a:t>kgpd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 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PSI</a:t>
            </a:r>
          </a:p>
          <a:p>
            <a:pPr>
              <a:lnSpc>
                <a:spcPct val="90000"/>
              </a:lnSpc>
            </a:pP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Chemical Processing Pilot: 0.5 </a:t>
            </a:r>
            <a:r>
              <a:rPr lang="en-US" dirty="0" err="1">
                <a:latin typeface="Century Gothic" panose="020B0502020202020204" pitchFamily="34" charset="0"/>
                <a:cs typeface="Calibri" panose="020F0502020204030204" pitchFamily="34" charset="0"/>
              </a:rPr>
              <a:t>tpd</a:t>
            </a: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Operational November 2019 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 Winner Water</a:t>
            </a: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kumimoji="0" lang="en-US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Symbo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B04C9-3F98-4D06-9283-E3E4FF3EA1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B6EC2-7FA6-4DE7-BACD-09C4D4C49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567" y="2361153"/>
            <a:ext cx="2327411" cy="17452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EB5BF-C021-4539-836B-E628E2B4A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567" y="4229145"/>
            <a:ext cx="2325933" cy="15269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F0FD2C-A662-4F79-813D-DD27B976024C}"/>
              </a:ext>
            </a:extLst>
          </p:cNvPr>
          <p:cNvSpPr/>
          <p:nvPr/>
        </p:nvSpPr>
        <p:spPr>
          <a:xfrm>
            <a:off x="8511703" y="5824282"/>
            <a:ext cx="3530550" cy="275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LnTx/>
                <a:uFillTx/>
                <a:ea typeface="+mn-ea"/>
                <a:cs typeface="Arial" panose="020B0604020202020204" pitchFamily="34" charset="0"/>
              </a:rPr>
              <a:t>Courtesy of</a:t>
            </a: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Prakash Joshi &amp; David Gamliel, PSI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56AE-688A-4660-BDA6-6F773392DA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37" b="10375"/>
          <a:stretch/>
        </p:blipFill>
        <p:spPr>
          <a:xfrm>
            <a:off x="7325933" y="2361153"/>
            <a:ext cx="4658062" cy="33949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5A2E96EA-E6C4-EF49-A074-2431578AD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7" y="2260681"/>
            <a:ext cx="2226140" cy="955385"/>
          </a:xfrm>
          <a:prstGeom prst="rect">
            <a:avLst/>
          </a:prstGeom>
        </p:spPr>
      </p:pic>
      <p:pic>
        <p:nvPicPr>
          <p:cNvPr id="18" name="Picture 16" descr="Image result for physical sciences inc">
            <a:extLst>
              <a:ext uri="{FF2B5EF4-FFF2-40B4-BE49-F238E27FC236}">
                <a16:creationId xmlns:a16="http://schemas.microsoft.com/office/drawing/2014/main" id="{3FF6CD74-7327-804A-82C7-CF8927DF5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7123" y="943884"/>
            <a:ext cx="1958360" cy="51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AB0D445-AE35-4641-9CBD-9012F94E08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7123" y="1648310"/>
            <a:ext cx="3122164" cy="592816"/>
          </a:xfrm>
          <a:prstGeom prst="rect">
            <a:avLst/>
          </a:prstGeom>
        </p:spPr>
      </p:pic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8C3FB389-3B0C-4F25-A934-443321CB3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1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94"/>
    </mc:Choice>
    <mc:Fallback>
      <p:transition spd="slow" advTm="5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6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1"/>
  <p:tag name="MIO_HDS" val="True"/>
  <p:tag name="MIO_SKIPVERSION" val="01.01.0001 00:00:00"/>
  <p:tag name="MIO_EKGUID" val="bcc3c205-d565-4d59-9670-3c7244aed0a1"/>
  <p:tag name="MIO_UPDATE" val="True"/>
  <p:tag name="MIO_VERSION" val="19.07.2019 13:44:45"/>
  <p:tag name="MIO_DBID" val="5975AB46-D99C-44D0-8BC3-A071EFE760A6"/>
  <p:tag name="MIO_LASTDOWNLOADED" val="01.10.2019 08:40:07"/>
  <p:tag name="MIO_OBJECTNAME" val="FINAL NETL Master Template"/>
  <p:tag name="MIO_LASTEDITORNAME" val="Heidi Lamb"/>
  <p:tag name="MIO_CDID" val="df575364-fc80-4292-a64e-e4adbb8117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Title/Office;NETL Presenter's Title/Office"/>
  <p:tag name="MIO_USER_INPUT_OPTIONAL" val=" "/>
  <p:tag name="MIO_USER_INPUT_FIXED" val="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Date of Presentation;Presentation Date"/>
  <p:tag name="MIO_USER_INPUT_OPTIONAL" val=" "/>
  <p:tag name="MIO_USER_INPUT_FIXED" val=" 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[Audience Name];Presentation Audience"/>
  <p:tag name="MIO_USER_INPUT_OPTIONAL" val=" "/>
  <p:tag name="MIO_USER_INPUT_TEXT" val=" 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20aa927-b03b-432d-87cb-9ea0ee365b9d"/>
  <p:tag name="MIO_GUID" val="4d735fb4-fdcc-4904-9f3e-08fb2b9ccae6"/>
  <p:tag name="MIO_UPDATE" val="True"/>
  <p:tag name="MIO_VERSION" val="26.10.2018 10:40:54"/>
  <p:tag name="MIO_DBID" val="5975AB46-D99C-44D0-8BC3-A071EFE760A6"/>
  <p:tag name="MIO_LASTDOWNLOADED" val="05.02.2020 16:19:48"/>
  <p:tag name="MIO_OBJECTNAME" val="WVU (West Virginia University) Logo"/>
  <p:tag name="MIO_LASTEDITORNAME" val="Taylor Mill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b824fab-48c8-4199-a539-511e03e696fa"/>
  <p:tag name="MIO_GUID" val="1ecd9355-7001-4a0c-9001-8da193d94bb6"/>
  <p:tag name="MIO_UPDATE" val="True"/>
  <p:tag name="MIO_VERSION" val="18.10.2019 13:49:55"/>
  <p:tag name="MIO_DBID" val="5975AB46-D99C-44D0-8BC3-A071EFE760A6"/>
  <p:tag name="MIO_LASTDOWNLOADED" val="05.02.2020 16:08:19"/>
  <p:tag name="MIO_OBJECTNAME" val="UND (University of North Dakota) Logo"/>
  <p:tag name="MIO_LASTEDITORNAME" val="Megan Baughma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20aa927-b03b-432d-87cb-9ea0ee365b9d"/>
  <p:tag name="MIO_GUID" val="4d735fb4-fdcc-4904-9f3e-08fb2b9ccae6"/>
  <p:tag name="MIO_UPDATE" val="True"/>
  <p:tag name="MIO_VERSION" val="26.10.2018 10:40:54"/>
  <p:tag name="MIO_DBID" val="5975AB46-D99C-44D0-8BC3-A071EFE760A6"/>
  <p:tag name="MIO_LASTDOWNLOADED" val="05.02.2020 16:19:48"/>
  <p:tag name="MIO_OBJECTNAME" val="WVU (West Virginia University) Logo"/>
  <p:tag name="MIO_LASTEDITORNAME" val="Taylor Mill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b824fab-48c8-4199-a539-511e03e696fa"/>
  <p:tag name="MIO_GUID" val="1ecd9355-7001-4a0c-9001-8da193d94bb6"/>
  <p:tag name="MIO_UPDATE" val="True"/>
  <p:tag name="MIO_VERSION" val="18.10.2019 13:49:55"/>
  <p:tag name="MIO_DBID" val="5975AB46-D99C-44D0-8BC3-A071EFE760A6"/>
  <p:tag name="MIO_LASTDOWNLOADED" val="05.02.2020 16:08:19"/>
  <p:tag name="MIO_OBJECTNAME" val="UND (University of North Dakota) Logo"/>
  <p:tag name="MIO_LASTEDITORNAME" val="Megan Baughma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Name;Presentation Presenter"/>
  <p:tag name="MIO_USER_INPUT_OPTIONAL" val=" "/>
  <p:tag name="MIO_USER_INPUT_FIXED" val="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Title/Office;NETL Presenter's Title/Office"/>
  <p:tag name="MIO_USER_INPUT_OPTIONAL" val=" "/>
  <p:tag name="MIO_USER_INPUT_FIXED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Date of Presentation;Presentation Date"/>
  <p:tag name="MIO_USER_INPUT_OPTIONAL" val=" "/>
  <p:tag name="MIO_USER_INPUT_FIXED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[Audience Name];Presentation Audience"/>
  <p:tag name="MIO_USER_INPUT_OPTIONAL" val=" "/>
  <p:tag name="MIO_USER_INPUT_TEXT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6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1"/>
  <p:tag name="MIO_HDS" val="True"/>
  <p:tag name="MIO_SKIPVERSION" val="01.01.0001 00:00:00"/>
  <p:tag name="MIO_EKGUID" val="bcc3c205-d565-4d59-9670-3c7244aed0a1"/>
  <p:tag name="MIO_UPDATE" val="True"/>
  <p:tag name="MIO_VERSION" val="19.07.2019 13:44:45"/>
  <p:tag name="MIO_DBID" val="5975AB46-D99C-44D0-8BC3-A071EFE760A6"/>
  <p:tag name="MIO_LASTDOWNLOADED" val="01.10.2019 08:40:07"/>
  <p:tag name="MIO_OBJECTNAME" val="FINAL NETL Master Template"/>
  <p:tag name="MIO_LASTEDITORNAME" val="Heidi Lamb"/>
  <p:tag name="MIO_CDID" val="df575364-fc80-4292-a64e-e4adbb8117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Name;Presentation Presenter"/>
  <p:tag name="MIO_USER_INPUT_OPTIONAL" val=" "/>
  <p:tag name="MIO_USER_INPUT_FIXED" val=" 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inal Master Century Got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rtlCol="0">
        <a:sp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Final Master Century Got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rtlCol="0">
        <a:sp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4777</TotalTime>
  <Words>857</Words>
  <Application>Microsoft Office PowerPoint</Application>
  <PresentationFormat>Widescreen</PresentationFormat>
  <Paragraphs>200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Garamond</vt:lpstr>
      <vt:lpstr>Segoe UI</vt:lpstr>
      <vt:lpstr>Wingdings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9_Office Theme</vt:lpstr>
      <vt:lpstr>Final Master Century Gothic</vt:lpstr>
      <vt:lpstr>1_Final Master Century Gothic</vt:lpstr>
      <vt:lpstr>PowerPoint Presentation</vt:lpstr>
      <vt:lpstr>REE-CM Program</vt:lpstr>
      <vt:lpstr>REE-CM Program Goals &amp; Metrics </vt:lpstr>
      <vt:lpstr>REE-CM Program Structure </vt:lpstr>
      <vt:lpstr>REE-CM Program: NETL Extramural Projects</vt:lpstr>
      <vt:lpstr>REE-CM Program: Bench-Scale Processing</vt:lpstr>
      <vt:lpstr>REE-CM Program: Bench-Scale Processing</vt:lpstr>
      <vt:lpstr>REE-CM Program: Modular Pilot-Scale Processing</vt:lpstr>
      <vt:lpstr>REE-CM Program: Pilot-Scale Processing</vt:lpstr>
      <vt:lpstr>REE-CM Program: NETL Intramural Project</vt:lpstr>
      <vt:lpstr>REE-CM Program: Other National Lab R&amp;D</vt:lpstr>
      <vt:lpstr>REE-CM FOAs Issued in FY19 and FY20 </vt:lpstr>
      <vt:lpstr>REE-CM Program: Where We Are Today</vt:lpstr>
      <vt:lpstr>REE-CM Program: Near-Term Next Steps</vt:lpstr>
      <vt:lpstr>REE-CM Program: Acknowledgments</vt:lpstr>
      <vt:lpstr>REE-CM Program –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Alvin, Maryanne</dc:creator>
  <cp:lastModifiedBy>Alvin, Maryanne</cp:lastModifiedBy>
  <cp:revision>367</cp:revision>
  <cp:lastPrinted>2019-11-15T18:00:16Z</cp:lastPrinted>
  <dcterms:created xsi:type="dcterms:W3CDTF">2019-05-24T13:28:31Z</dcterms:created>
  <dcterms:modified xsi:type="dcterms:W3CDTF">2020-08-07T03:16:02Z</dcterms:modified>
</cp:coreProperties>
</file>