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4" r:id="rId7"/>
    <p:sldId id="265" r:id="rId8"/>
    <p:sldId id="266" r:id="rId9"/>
    <p:sldId id="267" r:id="rId10"/>
    <p:sldId id="268" r:id="rId11"/>
    <p:sldId id="270" r:id="rId12"/>
    <p:sldId id="273" r:id="rId13"/>
    <p:sldId id="274" r:id="rId14"/>
    <p:sldId id="271" r:id="rId15"/>
    <p:sldId id="275" r:id="rId16"/>
    <p:sldId id="269"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showGuides="1">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09B0C28-0CBA-40B5-B081-9778C5A567F8}" type="datetimeFigureOut">
              <a:rPr lang="en-US" smtClean="0"/>
              <a:t>9/22/2020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B30DF2-77F1-4CC4-85C7-876E2D4C7472}" type="slidenum">
              <a:rPr lang="en-US" smtClean="0"/>
              <a:t>‹#›</a:t>
            </a:fld>
            <a:endParaRPr lang="en-US"/>
          </a:p>
        </p:txBody>
      </p:sp>
    </p:spTree>
    <p:extLst>
      <p:ext uri="{BB962C8B-B14F-4D97-AF65-F5344CB8AC3E}">
        <p14:creationId xmlns:p14="http://schemas.microsoft.com/office/powerpoint/2010/main" val="251186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09B0C28-0CBA-40B5-B081-9778C5A567F8}" type="datetimeFigureOut">
              <a:rPr lang="en-US" smtClean="0"/>
              <a:t>9/22/2020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B30DF2-77F1-4CC4-85C7-876E2D4C7472}" type="slidenum">
              <a:rPr lang="en-US" smtClean="0"/>
              <a:t>‹#›</a:t>
            </a:fld>
            <a:endParaRPr lang="en-US"/>
          </a:p>
        </p:txBody>
      </p:sp>
    </p:spTree>
    <p:extLst>
      <p:ext uri="{BB962C8B-B14F-4D97-AF65-F5344CB8AC3E}">
        <p14:creationId xmlns:p14="http://schemas.microsoft.com/office/powerpoint/2010/main" val="209149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09B0C28-0CBA-40B5-B081-9778C5A567F8}" type="datetimeFigureOut">
              <a:rPr lang="en-US" smtClean="0"/>
              <a:t>9/22/2020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B30DF2-77F1-4CC4-85C7-876E2D4C7472}" type="slidenum">
              <a:rPr lang="en-US" smtClean="0"/>
              <a:t>‹#›</a:t>
            </a:fld>
            <a:endParaRPr lang="en-US"/>
          </a:p>
        </p:txBody>
      </p:sp>
    </p:spTree>
    <p:extLst>
      <p:ext uri="{BB962C8B-B14F-4D97-AF65-F5344CB8AC3E}">
        <p14:creationId xmlns:p14="http://schemas.microsoft.com/office/powerpoint/2010/main" val="272093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09B0C28-0CBA-40B5-B081-9778C5A567F8}" type="datetimeFigureOut">
              <a:rPr lang="en-US" smtClean="0"/>
              <a:t>9/22/2020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B30DF2-77F1-4CC4-85C7-876E2D4C7472}" type="slidenum">
              <a:rPr lang="en-US" smtClean="0"/>
              <a:t>‹#›</a:t>
            </a:fld>
            <a:endParaRPr lang="en-US"/>
          </a:p>
        </p:txBody>
      </p:sp>
    </p:spTree>
    <p:extLst>
      <p:ext uri="{BB962C8B-B14F-4D97-AF65-F5344CB8AC3E}">
        <p14:creationId xmlns:p14="http://schemas.microsoft.com/office/powerpoint/2010/main" val="651872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09B0C28-0CBA-40B5-B081-9778C5A567F8}" type="datetimeFigureOut">
              <a:rPr lang="en-US" smtClean="0"/>
              <a:t>9/22/2020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B30DF2-77F1-4CC4-85C7-876E2D4C7472}" type="slidenum">
              <a:rPr lang="en-US" smtClean="0"/>
              <a:t>‹#›</a:t>
            </a:fld>
            <a:endParaRPr lang="en-US"/>
          </a:p>
        </p:txBody>
      </p:sp>
    </p:spTree>
    <p:extLst>
      <p:ext uri="{BB962C8B-B14F-4D97-AF65-F5344CB8AC3E}">
        <p14:creationId xmlns:p14="http://schemas.microsoft.com/office/powerpoint/2010/main" val="323777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09B0C28-0CBA-40B5-B081-9778C5A567F8}" type="datetimeFigureOut">
              <a:rPr lang="en-US" smtClean="0"/>
              <a:t>9/22/2020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CB30DF2-77F1-4CC4-85C7-876E2D4C7472}" type="slidenum">
              <a:rPr lang="en-US" smtClean="0"/>
              <a:t>‹#›</a:t>
            </a:fld>
            <a:endParaRPr lang="en-US"/>
          </a:p>
        </p:txBody>
      </p:sp>
    </p:spTree>
    <p:extLst>
      <p:ext uri="{BB962C8B-B14F-4D97-AF65-F5344CB8AC3E}">
        <p14:creationId xmlns:p14="http://schemas.microsoft.com/office/powerpoint/2010/main" val="57649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09B0C28-0CBA-40B5-B081-9778C5A567F8}" type="datetimeFigureOut">
              <a:rPr lang="en-US" smtClean="0"/>
              <a:t>9/22/2020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CB30DF2-77F1-4CC4-85C7-876E2D4C7472}" type="slidenum">
              <a:rPr lang="en-US" smtClean="0"/>
              <a:t>‹#›</a:t>
            </a:fld>
            <a:endParaRPr lang="en-US"/>
          </a:p>
        </p:txBody>
      </p:sp>
    </p:spTree>
    <p:extLst>
      <p:ext uri="{BB962C8B-B14F-4D97-AF65-F5344CB8AC3E}">
        <p14:creationId xmlns:p14="http://schemas.microsoft.com/office/powerpoint/2010/main" val="266089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09B0C28-0CBA-40B5-B081-9778C5A567F8}" type="datetimeFigureOut">
              <a:rPr lang="en-US" smtClean="0"/>
              <a:t>9/22/2020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CB30DF2-77F1-4CC4-85C7-876E2D4C7472}" type="slidenum">
              <a:rPr lang="en-US" smtClean="0"/>
              <a:t>‹#›</a:t>
            </a:fld>
            <a:endParaRPr lang="en-US"/>
          </a:p>
        </p:txBody>
      </p:sp>
    </p:spTree>
    <p:extLst>
      <p:ext uri="{BB962C8B-B14F-4D97-AF65-F5344CB8AC3E}">
        <p14:creationId xmlns:p14="http://schemas.microsoft.com/office/powerpoint/2010/main" val="134712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09B0C28-0CBA-40B5-B081-9778C5A567F8}" type="datetimeFigureOut">
              <a:rPr lang="en-US" smtClean="0"/>
              <a:t>9/22/2020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CB30DF2-77F1-4CC4-85C7-876E2D4C7472}" type="slidenum">
              <a:rPr lang="en-US" smtClean="0"/>
              <a:t>‹#›</a:t>
            </a:fld>
            <a:endParaRPr lang="en-US"/>
          </a:p>
        </p:txBody>
      </p:sp>
    </p:spTree>
    <p:extLst>
      <p:ext uri="{BB962C8B-B14F-4D97-AF65-F5344CB8AC3E}">
        <p14:creationId xmlns:p14="http://schemas.microsoft.com/office/powerpoint/2010/main" val="19500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09B0C28-0CBA-40B5-B081-9778C5A567F8}" type="datetimeFigureOut">
              <a:rPr lang="en-US" smtClean="0"/>
              <a:t>9/22/2020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CB30DF2-77F1-4CC4-85C7-876E2D4C7472}" type="slidenum">
              <a:rPr lang="en-US" smtClean="0"/>
              <a:t>‹#›</a:t>
            </a:fld>
            <a:endParaRPr lang="en-US"/>
          </a:p>
        </p:txBody>
      </p:sp>
    </p:spTree>
    <p:extLst>
      <p:ext uri="{BB962C8B-B14F-4D97-AF65-F5344CB8AC3E}">
        <p14:creationId xmlns:p14="http://schemas.microsoft.com/office/powerpoint/2010/main" val="3826275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09B0C28-0CBA-40B5-B081-9778C5A567F8}" type="datetimeFigureOut">
              <a:rPr lang="en-US" smtClean="0"/>
              <a:t>9/22/2020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CB30DF2-77F1-4CC4-85C7-876E2D4C7472}" type="slidenum">
              <a:rPr lang="en-US" smtClean="0"/>
              <a:t>‹#›</a:t>
            </a:fld>
            <a:endParaRPr lang="en-US"/>
          </a:p>
        </p:txBody>
      </p:sp>
    </p:spTree>
    <p:extLst>
      <p:ext uri="{BB962C8B-B14F-4D97-AF65-F5344CB8AC3E}">
        <p14:creationId xmlns:p14="http://schemas.microsoft.com/office/powerpoint/2010/main" val="308029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6667" y="1364059"/>
            <a:ext cx="10515600" cy="104933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568388"/>
            <a:ext cx="10515600" cy="28843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CEPWM_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957785" y="5802764"/>
            <a:ext cx="1550425" cy="914400"/>
          </a:xfrm>
          <a:prstGeom prst="rect">
            <a:avLst/>
          </a:prstGeom>
        </p:spPr>
      </p:pic>
      <p:pic>
        <p:nvPicPr>
          <p:cNvPr id="8" name="Picture 7" descr="unilogoletterhead.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2841" y="5921349"/>
            <a:ext cx="2344261" cy="677231"/>
          </a:xfrm>
          <a:prstGeom prst="rect">
            <a:avLst/>
          </a:prstGeom>
        </p:spPr>
      </p:pic>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659032" y="5732039"/>
            <a:ext cx="2505205" cy="914400"/>
          </a:xfrm>
          <a:prstGeom prst="rect">
            <a:avLst/>
          </a:prstGeom>
        </p:spPr>
      </p:pic>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144415" y="5802764"/>
            <a:ext cx="1492563" cy="914400"/>
          </a:xfrm>
          <a:prstGeom prst="rect">
            <a:avLst/>
          </a:prstGeom>
        </p:spPr>
      </p:pic>
      <p:cxnSp>
        <p:nvCxnSpPr>
          <p:cNvPr id="12" name="Straight Connector 11"/>
          <p:cNvCxnSpPr/>
          <p:nvPr userDrawn="1"/>
        </p:nvCxnSpPr>
        <p:spPr>
          <a:xfrm flipV="1">
            <a:off x="602841" y="5641041"/>
            <a:ext cx="10948183" cy="672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17"/>
          <a:stretch>
            <a:fillRect/>
          </a:stretch>
        </p:blipFill>
        <p:spPr>
          <a:xfrm>
            <a:off x="838200" y="203220"/>
            <a:ext cx="2779099" cy="1005840"/>
          </a:xfrm>
          <a:prstGeom prst="rect">
            <a:avLst/>
          </a:prstGeom>
        </p:spPr>
      </p:pic>
    </p:spTree>
    <p:extLst>
      <p:ext uri="{BB962C8B-B14F-4D97-AF65-F5344CB8AC3E}">
        <p14:creationId xmlns:p14="http://schemas.microsoft.com/office/powerpoint/2010/main" val="1802389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f"/><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667" y="1583634"/>
            <a:ext cx="9821333" cy="1519860"/>
          </a:xfrm>
        </p:spPr>
        <p:txBody>
          <a:bodyPr>
            <a:normAutofit/>
          </a:bodyPr>
          <a:lstStyle/>
          <a:p>
            <a:pPr algn="l"/>
            <a:r>
              <a:rPr lang="en-US" sz="3400" dirty="0">
                <a:solidFill>
                  <a:schemeClr val="bg1">
                    <a:lumMod val="50000"/>
                  </a:schemeClr>
                </a:solidFill>
              </a:rPr>
              <a:t>Resource Recovery and Environmental Protection in Wyoming’s Greater Green River Basin Using Selective Nanostructured Membranes</a:t>
            </a:r>
          </a:p>
        </p:txBody>
      </p:sp>
      <p:sp>
        <p:nvSpPr>
          <p:cNvPr id="3" name="Subtitle 2"/>
          <p:cNvSpPr>
            <a:spLocks noGrp="1"/>
          </p:cNvSpPr>
          <p:nvPr>
            <p:ph type="subTitle" idx="1"/>
          </p:nvPr>
        </p:nvSpPr>
        <p:spPr>
          <a:xfrm>
            <a:off x="846667" y="3602037"/>
            <a:ext cx="9821333" cy="1816629"/>
          </a:xfrm>
        </p:spPr>
        <p:txBody>
          <a:bodyPr>
            <a:normAutofit fontScale="77500" lnSpcReduction="20000"/>
          </a:bodyPr>
          <a:lstStyle/>
          <a:p>
            <a:pPr algn="l">
              <a:spcBef>
                <a:spcPts val="0"/>
              </a:spcBef>
              <a:spcAft>
                <a:spcPts val="1200"/>
              </a:spcAft>
            </a:pPr>
            <a:r>
              <a:rPr lang="en-US" b="1" dirty="0"/>
              <a:t>DE-FE0031855</a:t>
            </a:r>
          </a:p>
          <a:p>
            <a:pPr algn="l"/>
            <a:r>
              <a:rPr lang="en-US" sz="2000" dirty="0"/>
              <a:t>Dr. Jonathan Brant, Dr. Stefan Heinz (UW)</a:t>
            </a:r>
          </a:p>
          <a:p>
            <a:pPr algn="l"/>
            <a:r>
              <a:rPr lang="en-US" sz="2000" dirty="0"/>
              <a:t>Mr. Thomas England (Triton)</a:t>
            </a:r>
          </a:p>
          <a:p>
            <a:pPr algn="l">
              <a:spcAft>
                <a:spcPts val="1200"/>
              </a:spcAft>
            </a:pPr>
            <a:r>
              <a:rPr lang="en-US" sz="2000" dirty="0"/>
              <a:t>Mr. Vaughn Jones (H2O Systems)</a:t>
            </a:r>
          </a:p>
          <a:p>
            <a:pPr algn="l"/>
            <a:r>
              <a:rPr lang="en-US" sz="2000" dirty="0"/>
              <a:t>February 13, 2020. DOE Kick-Off Presentation</a:t>
            </a:r>
          </a:p>
        </p:txBody>
      </p:sp>
      <p:pic>
        <p:nvPicPr>
          <p:cNvPr id="6" name="Picture 5" descr="CEPWM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7785" y="5802764"/>
            <a:ext cx="1550425" cy="914400"/>
          </a:xfrm>
          <a:prstGeom prst="rect">
            <a:avLst/>
          </a:prstGeom>
        </p:spPr>
      </p:pic>
      <p:pic>
        <p:nvPicPr>
          <p:cNvPr id="7" name="Picture 6" descr="unilogoletterhea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841" y="5921349"/>
            <a:ext cx="2344261" cy="67723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9032" y="5732039"/>
            <a:ext cx="2505205" cy="914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4415" y="5802764"/>
            <a:ext cx="1492563" cy="914400"/>
          </a:xfrm>
          <a:prstGeom prst="rect">
            <a:avLst/>
          </a:prstGeom>
        </p:spPr>
      </p:pic>
    </p:spTree>
    <p:extLst>
      <p:ext uri="{BB962C8B-B14F-4D97-AF65-F5344CB8AC3E}">
        <p14:creationId xmlns:p14="http://schemas.microsoft.com/office/powerpoint/2010/main" val="1786370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4984"/>
            <a:ext cx="10515600" cy="607616"/>
          </a:xfrm>
        </p:spPr>
        <p:txBody>
          <a:bodyPr/>
          <a:lstStyle/>
          <a:p>
            <a:r>
              <a:rPr lang="en-US" dirty="0"/>
              <a:t>Research Challenges &amp; Knowledge Gaps</a:t>
            </a:r>
          </a:p>
        </p:txBody>
      </p:sp>
      <p:sp>
        <p:nvSpPr>
          <p:cNvPr id="4" name="Content Placeholder 3"/>
          <p:cNvSpPr>
            <a:spLocks noGrp="1"/>
          </p:cNvSpPr>
          <p:nvPr>
            <p:ph sz="half" idx="2"/>
          </p:nvPr>
        </p:nvSpPr>
        <p:spPr>
          <a:xfrm>
            <a:off x="6172200" y="1825625"/>
            <a:ext cx="5181600" cy="1870075"/>
          </a:xfrm>
        </p:spPr>
        <p:txBody>
          <a:bodyPr>
            <a:normAutofit/>
          </a:bodyPr>
          <a:lstStyle/>
          <a:p>
            <a:pPr marL="0" indent="0">
              <a:buNone/>
            </a:pPr>
            <a:r>
              <a:rPr lang="en-US" sz="2400" b="1" dirty="0"/>
              <a:t>Challenge</a:t>
            </a:r>
            <a:r>
              <a:rPr lang="en-US" sz="2400" dirty="0"/>
              <a:t> – creating  membrane modules / elements using </a:t>
            </a:r>
            <a:r>
              <a:rPr lang="en-US" sz="2400" dirty="0" err="1"/>
              <a:t>electrospun</a:t>
            </a:r>
            <a:r>
              <a:rPr lang="en-US" sz="2400" dirty="0"/>
              <a:t> membranes while optimizing process hydraulics and maintaining separation efficiency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3777923"/>
            <a:ext cx="2435962" cy="1828800"/>
          </a:xfrm>
          <a:prstGeom prst="rect">
            <a:avLst/>
          </a:prstGeom>
          <a:effectLst>
            <a:outerShdw blurRad="50800" dist="38100" dir="2700000" algn="tl" rotWithShape="0">
              <a:prstClr val="black">
                <a:alpha val="40000"/>
              </a:prstClr>
            </a:outerShdw>
          </a:effectLst>
        </p:spPr>
      </p:pic>
      <p:pic>
        <p:nvPicPr>
          <p:cNvPr id="6" name="Picture 5"/>
          <p:cNvPicPr>
            <a:picLocks/>
          </p:cNvPicPr>
          <p:nvPr/>
        </p:nvPicPr>
        <p:blipFill rotWithShape="1">
          <a:blip r:embed="rId3"/>
          <a:srcRect l="39595" r="40151" b="13057"/>
          <a:stretch/>
        </p:blipFill>
        <p:spPr>
          <a:xfrm>
            <a:off x="8921496" y="3777923"/>
            <a:ext cx="2432304" cy="1828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4985" y="1825625"/>
            <a:ext cx="2799327" cy="2743200"/>
          </a:xfrm>
          <a:prstGeom prst="rect">
            <a:avLst/>
          </a:prstGeom>
        </p:spPr>
      </p:pic>
      <p:sp>
        <p:nvSpPr>
          <p:cNvPr id="8" name="Oval 7"/>
          <p:cNvSpPr>
            <a:spLocks noChangeAspect="1"/>
          </p:cNvSpPr>
          <p:nvPr/>
        </p:nvSpPr>
        <p:spPr>
          <a:xfrm>
            <a:off x="2566467" y="2958779"/>
            <a:ext cx="1156362" cy="1097280"/>
          </a:xfrm>
          <a:prstGeom prst="ellipse">
            <a:avLst/>
          </a:prstGeom>
          <a:solidFill>
            <a:srgbClr val="AECAD7">
              <a:alpha val="21176"/>
            </a:srgbClr>
          </a:solidFill>
          <a:ln>
            <a:solidFill>
              <a:srgbClr val="D1DE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3722829" y="3502813"/>
            <a:ext cx="680215" cy="4606"/>
          </a:xfrm>
          <a:prstGeom prst="straightConnector1">
            <a:avLst/>
          </a:prstGeom>
          <a:ln w="28575">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AECB2C6-C2A1-3A48-A03B-444AA08FF603}"/>
              </a:ext>
            </a:extLst>
          </p:cNvPr>
          <p:cNvSpPr txBox="1"/>
          <p:nvPr/>
        </p:nvSpPr>
        <p:spPr>
          <a:xfrm>
            <a:off x="4403044" y="3197225"/>
            <a:ext cx="1431639" cy="690574"/>
          </a:xfrm>
          <a:prstGeom prst="rect">
            <a:avLst/>
          </a:prstGeom>
          <a:noFill/>
        </p:spPr>
        <p:txBody>
          <a:bodyPr wrap="square" rtlCol="0">
            <a:spAutoFit/>
          </a:bodyPr>
          <a:lstStyle/>
          <a:p>
            <a:pPr>
              <a:lnSpc>
                <a:spcPct val="108000"/>
              </a:lnSpc>
            </a:pPr>
            <a:r>
              <a:rPr lang="en-US" sz="1200" dirty="0">
                <a:solidFill>
                  <a:schemeClr val="accent6"/>
                </a:solidFill>
              </a:rPr>
              <a:t>Solvent, Nanoparticle, Polymer Solution</a:t>
            </a:r>
          </a:p>
        </p:txBody>
      </p:sp>
      <p:sp>
        <p:nvSpPr>
          <p:cNvPr id="14" name="Rectangle 13">
            <a:extLst>
              <a:ext uri="{FF2B5EF4-FFF2-40B4-BE49-F238E27FC236}">
                <a16:creationId xmlns:a16="http://schemas.microsoft.com/office/drawing/2014/main" id="{CC14A4CD-9B60-B54D-84FB-CDF21C1A91B9}"/>
              </a:ext>
            </a:extLst>
          </p:cNvPr>
          <p:cNvSpPr/>
          <p:nvPr/>
        </p:nvSpPr>
        <p:spPr>
          <a:xfrm>
            <a:off x="588048" y="4631773"/>
            <a:ext cx="5246635" cy="923330"/>
          </a:xfrm>
          <a:prstGeom prst="rect">
            <a:avLst/>
          </a:prstGeom>
        </p:spPr>
        <p:txBody>
          <a:bodyPr wrap="square">
            <a:spAutoFit/>
          </a:bodyPr>
          <a:lstStyle/>
          <a:p>
            <a:r>
              <a:rPr lang="en-US" i="1" dirty="0">
                <a:solidFill>
                  <a:schemeClr val="accent1"/>
                </a:solidFill>
              </a:rPr>
              <a:t>Using interfacial chemistry, the selectivity of the membrane is tailored through selection of appropriate </a:t>
            </a:r>
            <a:r>
              <a:rPr lang="en-US" i="1" dirty="0" err="1">
                <a:solidFill>
                  <a:schemeClr val="accent1"/>
                </a:solidFill>
              </a:rPr>
              <a:t>nano</a:t>
            </a:r>
            <a:r>
              <a:rPr lang="en-US" i="1" dirty="0">
                <a:solidFill>
                  <a:schemeClr val="accent1"/>
                </a:solidFill>
              </a:rPr>
              <a:t>-surface coating(s).</a:t>
            </a:r>
          </a:p>
        </p:txBody>
      </p:sp>
    </p:spTree>
    <p:extLst>
      <p:ext uri="{BB962C8B-B14F-4D97-AF65-F5344CB8AC3E}">
        <p14:creationId xmlns:p14="http://schemas.microsoft.com/office/powerpoint/2010/main" val="200743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Task 2</a:t>
            </a:r>
            <a:br>
              <a:rPr lang="en-US" dirty="0"/>
            </a:br>
            <a:r>
              <a:rPr lang="en-US" dirty="0"/>
              <a:t>Membrane Synthesis and Performance Assessment </a:t>
            </a:r>
          </a:p>
        </p:txBody>
      </p:sp>
      <p:sp>
        <p:nvSpPr>
          <p:cNvPr id="5" name="Subtitle 4"/>
          <p:cNvSpPr>
            <a:spLocks noGrp="1"/>
          </p:cNvSpPr>
          <p:nvPr>
            <p:ph type="subTitle" idx="1"/>
          </p:nvPr>
        </p:nvSpPr>
        <p:spPr>
          <a:xfrm>
            <a:off x="1524000" y="3996266"/>
            <a:ext cx="9144000" cy="1261533"/>
          </a:xfrm>
        </p:spPr>
        <p:txBody>
          <a:bodyPr/>
          <a:lstStyle/>
          <a:p>
            <a:r>
              <a:rPr lang="en-US" dirty="0"/>
              <a:t>Jonathan Brant (UW)</a:t>
            </a:r>
          </a:p>
        </p:txBody>
      </p:sp>
    </p:spTree>
    <p:extLst>
      <p:ext uri="{BB962C8B-B14F-4D97-AF65-F5344CB8AC3E}">
        <p14:creationId xmlns:p14="http://schemas.microsoft.com/office/powerpoint/2010/main" val="1300902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0960"/>
            <a:ext cx="10515600" cy="818397"/>
          </a:xfrm>
        </p:spPr>
        <p:txBody>
          <a:bodyPr/>
          <a:lstStyle/>
          <a:p>
            <a:r>
              <a:rPr lang="en-US" dirty="0"/>
              <a:t>Membrane Fabrication</a:t>
            </a:r>
          </a:p>
        </p:txBody>
      </p:sp>
      <p:sp>
        <p:nvSpPr>
          <p:cNvPr id="3" name="Content Placeholder 2"/>
          <p:cNvSpPr>
            <a:spLocks noGrp="1"/>
          </p:cNvSpPr>
          <p:nvPr>
            <p:ph sz="half" idx="1"/>
          </p:nvPr>
        </p:nvSpPr>
        <p:spPr>
          <a:xfrm>
            <a:off x="838199" y="2247543"/>
            <a:ext cx="6528275" cy="3324315"/>
          </a:xfrm>
        </p:spPr>
        <p:txBody>
          <a:bodyPr>
            <a:normAutofit fontScale="62500" lnSpcReduction="20000"/>
          </a:bodyPr>
          <a:lstStyle/>
          <a:p>
            <a:pPr>
              <a:lnSpc>
                <a:spcPct val="118000"/>
              </a:lnSpc>
              <a:spcAft>
                <a:spcPts val="1200"/>
              </a:spcAft>
            </a:pPr>
            <a:r>
              <a:rPr lang="en-US" dirty="0" err="1"/>
              <a:t>Superhydrophobic</a:t>
            </a:r>
            <a:r>
              <a:rPr lang="en-US" dirty="0"/>
              <a:t> membranes made coating PVDF nanofibers w/ </a:t>
            </a:r>
            <a:r>
              <a:rPr lang="en-US" dirty="0" err="1"/>
              <a:t>nano</a:t>
            </a:r>
            <a:r>
              <a:rPr lang="en-US" dirty="0"/>
              <a:t>-carbon black</a:t>
            </a:r>
          </a:p>
          <a:p>
            <a:pPr lvl="1">
              <a:lnSpc>
                <a:spcPct val="118000"/>
              </a:lnSpc>
              <a:spcAft>
                <a:spcPts val="1200"/>
              </a:spcAft>
            </a:pPr>
            <a:r>
              <a:rPr lang="en-US" dirty="0"/>
              <a:t>Spinning/spraying conditions manipulated to optimize fiber size → liquid entry pressure</a:t>
            </a:r>
          </a:p>
          <a:p>
            <a:pPr lvl="1">
              <a:lnSpc>
                <a:spcPct val="118000"/>
              </a:lnSpc>
              <a:spcAft>
                <a:spcPts val="1200"/>
              </a:spcAft>
            </a:pPr>
            <a:r>
              <a:rPr lang="en-US" dirty="0"/>
              <a:t>Surface coatings explored for enhancing non-aqueous phase adhesion to fibers (enhanced permeation)</a:t>
            </a:r>
          </a:p>
          <a:p>
            <a:pPr>
              <a:lnSpc>
                <a:spcPct val="118000"/>
              </a:lnSpc>
              <a:spcAft>
                <a:spcPts val="1200"/>
              </a:spcAft>
            </a:pPr>
            <a:r>
              <a:rPr lang="en-US" dirty="0" err="1"/>
              <a:t>Superhydrophilic</a:t>
            </a:r>
            <a:r>
              <a:rPr lang="en-US" dirty="0"/>
              <a:t> membranes made using </a:t>
            </a:r>
            <a:r>
              <a:rPr lang="en-US" dirty="0" err="1"/>
              <a:t>polyacrylonitrile</a:t>
            </a:r>
            <a:endParaRPr lang="en-US" dirty="0"/>
          </a:p>
          <a:p>
            <a:pPr>
              <a:lnSpc>
                <a:spcPct val="118000"/>
              </a:lnSpc>
              <a:spcAft>
                <a:spcPts val="1200"/>
              </a:spcAft>
            </a:pPr>
            <a:r>
              <a:rPr lang="en-US" dirty="0"/>
              <a:t>Synthesis conditions optimized for roll-to-roll production required for prototype construction</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743261" y="2813744"/>
            <a:ext cx="3892550" cy="1628515"/>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12132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5861"/>
            <a:ext cx="10515600" cy="818397"/>
          </a:xfrm>
        </p:spPr>
        <p:txBody>
          <a:bodyPr/>
          <a:lstStyle/>
          <a:p>
            <a:r>
              <a:rPr lang="en-US" dirty="0"/>
              <a:t>Membrane Performance Testing</a:t>
            </a:r>
          </a:p>
        </p:txBody>
      </p:sp>
      <p:sp>
        <p:nvSpPr>
          <p:cNvPr id="3" name="Content Placeholder 2"/>
          <p:cNvSpPr>
            <a:spLocks noGrp="1"/>
          </p:cNvSpPr>
          <p:nvPr>
            <p:ph sz="half" idx="1"/>
          </p:nvPr>
        </p:nvSpPr>
        <p:spPr>
          <a:xfrm>
            <a:off x="838199" y="1914259"/>
            <a:ext cx="7032478" cy="3657600"/>
          </a:xfrm>
        </p:spPr>
        <p:txBody>
          <a:bodyPr>
            <a:normAutofit fontScale="70000" lnSpcReduction="20000"/>
          </a:bodyPr>
          <a:lstStyle/>
          <a:p>
            <a:pPr>
              <a:lnSpc>
                <a:spcPct val="118000"/>
              </a:lnSpc>
              <a:spcAft>
                <a:spcPts val="600"/>
              </a:spcAft>
            </a:pPr>
            <a:r>
              <a:rPr lang="en-US" dirty="0"/>
              <a:t>Performance evaluated using model and field collected PW samples from the GGRB</a:t>
            </a:r>
          </a:p>
          <a:p>
            <a:pPr lvl="1">
              <a:lnSpc>
                <a:spcPct val="118000"/>
              </a:lnSpc>
              <a:spcBef>
                <a:spcPts val="0"/>
              </a:spcBef>
              <a:spcAft>
                <a:spcPts val="1200"/>
              </a:spcAft>
            </a:pPr>
            <a:r>
              <a:rPr lang="en-US" dirty="0"/>
              <a:t>Performance = flux, selectivity (rejection), and fouling (performance degradation w/ time)</a:t>
            </a:r>
          </a:p>
          <a:p>
            <a:pPr>
              <a:lnSpc>
                <a:spcPct val="118000"/>
              </a:lnSpc>
              <a:spcBef>
                <a:spcPts val="0"/>
              </a:spcBef>
              <a:spcAft>
                <a:spcPts val="1200"/>
              </a:spcAft>
            </a:pPr>
            <a:r>
              <a:rPr lang="en-US" dirty="0"/>
              <a:t>Water samples analyzed for TDS, particulates, BTEX, organics, and O&amp;G</a:t>
            </a:r>
          </a:p>
          <a:p>
            <a:pPr>
              <a:lnSpc>
                <a:spcPct val="118000"/>
              </a:lnSpc>
              <a:spcBef>
                <a:spcPts val="0"/>
              </a:spcBef>
              <a:spcAft>
                <a:spcPts val="600"/>
              </a:spcAft>
            </a:pPr>
            <a:r>
              <a:rPr lang="en-US" dirty="0"/>
              <a:t>Feed/permeate spacer design optimized for mass transfer in respective channels</a:t>
            </a:r>
          </a:p>
          <a:p>
            <a:pPr lvl="1">
              <a:lnSpc>
                <a:spcPct val="118000"/>
              </a:lnSpc>
              <a:spcBef>
                <a:spcPts val="0"/>
              </a:spcBef>
              <a:spcAft>
                <a:spcPts val="600"/>
              </a:spcAft>
            </a:pPr>
            <a:r>
              <a:rPr lang="en-US" dirty="0"/>
              <a:t>Spacer design optimized through CFD modelling</a:t>
            </a:r>
          </a:p>
          <a:p>
            <a:pPr lvl="1">
              <a:lnSpc>
                <a:spcPct val="118000"/>
              </a:lnSpc>
              <a:spcBef>
                <a:spcPts val="0"/>
              </a:spcBef>
            </a:pPr>
            <a:r>
              <a:rPr lang="en-US" dirty="0"/>
              <a:t>Spacer construction done using 3D printing</a:t>
            </a:r>
          </a:p>
        </p:txBody>
      </p:sp>
      <p:pic>
        <p:nvPicPr>
          <p:cNvPr id="8" name="Picture 7"/>
          <p:cNvPicPr>
            <a:picLocks noChangeAspect="1"/>
          </p:cNvPicPr>
          <p:nvPr/>
        </p:nvPicPr>
        <p:blipFill>
          <a:blip r:embed="rId2"/>
          <a:stretch>
            <a:fillRect/>
          </a:stretch>
        </p:blipFill>
        <p:spPr>
          <a:xfrm>
            <a:off x="7870677" y="2057400"/>
            <a:ext cx="3901965" cy="2743200"/>
          </a:xfrm>
          <a:prstGeom prst="rect">
            <a:avLst/>
          </a:prstGeom>
          <a:ln>
            <a:solidFill>
              <a:schemeClr val="tx1"/>
            </a:solidFill>
          </a:ln>
        </p:spPr>
      </p:pic>
      <p:sp>
        <p:nvSpPr>
          <p:cNvPr id="9" name="TextBox 8"/>
          <p:cNvSpPr txBox="1"/>
          <p:nvPr/>
        </p:nvSpPr>
        <p:spPr>
          <a:xfrm>
            <a:off x="8846642" y="4909230"/>
            <a:ext cx="2238883" cy="276999"/>
          </a:xfrm>
          <a:prstGeom prst="rect">
            <a:avLst/>
          </a:prstGeom>
          <a:noFill/>
        </p:spPr>
        <p:txBody>
          <a:bodyPr wrap="none" rtlCol="0">
            <a:spAutoFit/>
          </a:bodyPr>
          <a:lstStyle/>
          <a:p>
            <a:r>
              <a:rPr lang="en-US" sz="1200" i="1" dirty="0"/>
              <a:t>Image Credit: </a:t>
            </a:r>
            <a:r>
              <a:rPr lang="en-US" sz="1200" i="1" dirty="0" err="1"/>
              <a:t>Gurreri</a:t>
            </a:r>
            <a:r>
              <a:rPr lang="en-US" sz="1200" i="1" dirty="0"/>
              <a:t> et al. 2014.</a:t>
            </a:r>
          </a:p>
        </p:txBody>
      </p:sp>
    </p:spTree>
    <p:extLst>
      <p:ext uri="{BB962C8B-B14F-4D97-AF65-F5344CB8AC3E}">
        <p14:creationId xmlns:p14="http://schemas.microsoft.com/office/powerpoint/2010/main" val="2322925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618020"/>
            <a:ext cx="9144000" cy="2646332"/>
          </a:xfrm>
        </p:spPr>
        <p:txBody>
          <a:bodyPr>
            <a:normAutofit fontScale="90000"/>
          </a:bodyPr>
          <a:lstStyle/>
          <a:p>
            <a:r>
              <a:rPr lang="en-US" dirty="0"/>
              <a:t>Task 3</a:t>
            </a:r>
            <a:br>
              <a:rPr lang="en-US" dirty="0"/>
            </a:br>
            <a:r>
              <a:rPr lang="en-US" dirty="0"/>
              <a:t>Design and Construction of Hydrocarbon Recovery Membrane Prototype</a:t>
            </a:r>
          </a:p>
        </p:txBody>
      </p:sp>
      <p:sp>
        <p:nvSpPr>
          <p:cNvPr id="5" name="Subtitle 4"/>
          <p:cNvSpPr>
            <a:spLocks noGrp="1"/>
          </p:cNvSpPr>
          <p:nvPr>
            <p:ph type="subTitle" idx="1"/>
          </p:nvPr>
        </p:nvSpPr>
        <p:spPr>
          <a:xfrm>
            <a:off x="1524000" y="4443813"/>
            <a:ext cx="9144000" cy="813986"/>
          </a:xfrm>
        </p:spPr>
        <p:txBody>
          <a:bodyPr/>
          <a:lstStyle/>
          <a:p>
            <a:r>
              <a:rPr lang="en-US" dirty="0"/>
              <a:t>Thomas England (Triton)</a:t>
            </a:r>
          </a:p>
        </p:txBody>
      </p:sp>
    </p:spTree>
    <p:extLst>
      <p:ext uri="{BB962C8B-B14F-4D97-AF65-F5344CB8AC3E}">
        <p14:creationId xmlns:p14="http://schemas.microsoft.com/office/powerpoint/2010/main" val="2339075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650" y="1500187"/>
            <a:ext cx="7476858" cy="4025634"/>
          </a:xfrm>
        </p:spPr>
        <p:txBody>
          <a:bodyPr>
            <a:normAutofit fontScale="62500" lnSpcReduction="20000"/>
          </a:bodyPr>
          <a:lstStyle/>
          <a:p>
            <a:pPr marL="0" indent="0">
              <a:lnSpc>
                <a:spcPct val="128000"/>
              </a:lnSpc>
              <a:spcBef>
                <a:spcPts val="0"/>
              </a:spcBef>
              <a:spcAft>
                <a:spcPts val="1200"/>
              </a:spcAft>
              <a:buNone/>
            </a:pPr>
            <a:r>
              <a:rPr lang="en-US" b="1" dirty="0"/>
              <a:t>TEA of Water and BTEX/Oil Recovery in GGRB</a:t>
            </a:r>
          </a:p>
          <a:p>
            <a:pPr>
              <a:lnSpc>
                <a:spcPct val="128000"/>
              </a:lnSpc>
              <a:spcBef>
                <a:spcPts val="0"/>
              </a:spcBef>
              <a:spcAft>
                <a:spcPts val="1200"/>
              </a:spcAft>
            </a:pPr>
            <a:r>
              <a:rPr lang="en-US" dirty="0"/>
              <a:t>Input data (PW WQ, existing PW management costs) collected from existing management facilities in the GGRB (operated by H2O &amp; Triton) </a:t>
            </a:r>
          </a:p>
          <a:p>
            <a:pPr>
              <a:lnSpc>
                <a:spcPct val="128000"/>
              </a:lnSpc>
              <a:spcBef>
                <a:spcPts val="0"/>
              </a:spcBef>
              <a:spcAft>
                <a:spcPts val="1200"/>
              </a:spcAft>
            </a:pPr>
            <a:r>
              <a:rPr lang="en-US" dirty="0"/>
              <a:t>Contemplate both economic profitability and market analysis</a:t>
            </a:r>
          </a:p>
          <a:p>
            <a:pPr marL="0" indent="0">
              <a:lnSpc>
                <a:spcPct val="128000"/>
              </a:lnSpc>
              <a:spcBef>
                <a:spcPts val="0"/>
              </a:spcBef>
              <a:spcAft>
                <a:spcPts val="1200"/>
              </a:spcAft>
              <a:buNone/>
            </a:pPr>
            <a:r>
              <a:rPr lang="en-US" b="1" dirty="0"/>
              <a:t>Membrane Prototype Design and Construction</a:t>
            </a:r>
          </a:p>
          <a:p>
            <a:pPr>
              <a:lnSpc>
                <a:spcPct val="128000"/>
              </a:lnSpc>
              <a:spcBef>
                <a:spcPts val="0"/>
              </a:spcBef>
              <a:spcAft>
                <a:spcPts val="1200"/>
              </a:spcAft>
            </a:pPr>
            <a:r>
              <a:rPr lang="en-US" dirty="0"/>
              <a:t>Spiral wound configuration w/ approximate dimensions of 2.5×21 in </a:t>
            </a:r>
          </a:p>
          <a:p>
            <a:pPr>
              <a:lnSpc>
                <a:spcPct val="128000"/>
              </a:lnSpc>
              <a:spcBef>
                <a:spcPts val="0"/>
              </a:spcBef>
              <a:spcAft>
                <a:spcPts val="1200"/>
              </a:spcAft>
            </a:pPr>
            <a:r>
              <a:rPr lang="en-US" dirty="0"/>
              <a:t>Housings are commercially available FRP </a:t>
            </a:r>
          </a:p>
          <a:p>
            <a:pPr>
              <a:lnSpc>
                <a:spcPct val="128000"/>
              </a:lnSpc>
              <a:spcBef>
                <a:spcPts val="0"/>
              </a:spcBef>
              <a:spcAft>
                <a:spcPts val="1200"/>
              </a:spcAft>
            </a:pPr>
            <a:r>
              <a:rPr lang="en-US" dirty="0"/>
              <a:t>Channel dimensions and spacers optimized based on findings from Task 2</a:t>
            </a:r>
          </a:p>
        </p:txBody>
      </p:sp>
      <p:sp>
        <p:nvSpPr>
          <p:cNvPr id="4" name="Rectangle 2"/>
          <p:cNvSpPr>
            <a:spLocks noChangeArrowheads="1"/>
          </p:cNvSpPr>
          <p:nvPr/>
        </p:nvSpPr>
        <p:spPr bwMode="auto">
          <a:xfrm>
            <a:off x="8434699" y="15001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237256443"/>
              </p:ext>
            </p:extLst>
          </p:nvPr>
        </p:nvGraphicFramePr>
        <p:xfrm>
          <a:off x="8434699" y="1500187"/>
          <a:ext cx="3162300" cy="3857625"/>
        </p:xfrm>
        <a:graphic>
          <a:graphicData uri="http://schemas.openxmlformats.org/presentationml/2006/ole">
            <mc:AlternateContent xmlns:mc="http://schemas.openxmlformats.org/markup-compatibility/2006">
              <mc:Choice xmlns:v="urn:schemas-microsoft-com:vml" Requires="v">
                <p:oleObj spid="_x0000_s6149" name="Visio" r:id="rId3" imgW="3686117" imgH="4514899" progId="Visio.Drawing.15">
                  <p:embed/>
                </p:oleObj>
              </mc:Choice>
              <mc:Fallback>
                <p:oleObj name="Visio" r:id="rId3" imgW="3686117" imgH="4514899"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4699" y="1500187"/>
                        <a:ext cx="3162300" cy="3857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3182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9139"/>
            <a:ext cx="10515600" cy="695477"/>
          </a:xfrm>
        </p:spPr>
        <p:txBody>
          <a:bodyPr/>
          <a:lstStyle/>
          <a:p>
            <a:r>
              <a:rPr lang="en-US" dirty="0"/>
              <a:t>Project Milestones &amp; Success Criteria</a:t>
            </a:r>
          </a:p>
        </p:txBody>
      </p:sp>
      <p:graphicFrame>
        <p:nvGraphicFramePr>
          <p:cNvPr id="3" name="Table 2"/>
          <p:cNvGraphicFramePr>
            <a:graphicFrameLocks noGrp="1"/>
          </p:cNvGraphicFramePr>
          <p:nvPr>
            <p:extLst>
              <p:ext uri="{D42A27DB-BD31-4B8C-83A1-F6EECF244321}">
                <p14:modId xmlns:p14="http://schemas.microsoft.com/office/powerpoint/2010/main" val="3783510249"/>
              </p:ext>
            </p:extLst>
          </p:nvPr>
        </p:nvGraphicFramePr>
        <p:xfrm>
          <a:off x="968658" y="1854437"/>
          <a:ext cx="10576710" cy="3734515"/>
        </p:xfrm>
        <a:graphic>
          <a:graphicData uri="http://schemas.openxmlformats.org/drawingml/2006/table">
            <a:tbl>
              <a:tblPr firstRow="1" firstCol="1" bandRow="1">
                <a:tableStyleId>{5C22544A-7EE6-4342-B048-85BDC9FD1C3A}</a:tableStyleId>
              </a:tblPr>
              <a:tblGrid>
                <a:gridCol w="1204289">
                  <a:extLst>
                    <a:ext uri="{9D8B030D-6E8A-4147-A177-3AD203B41FA5}">
                      <a16:colId xmlns:a16="http://schemas.microsoft.com/office/drawing/2014/main" val="3967224670"/>
                    </a:ext>
                  </a:extLst>
                </a:gridCol>
                <a:gridCol w="3223379">
                  <a:extLst>
                    <a:ext uri="{9D8B030D-6E8A-4147-A177-3AD203B41FA5}">
                      <a16:colId xmlns:a16="http://schemas.microsoft.com/office/drawing/2014/main" val="2034607737"/>
                    </a:ext>
                  </a:extLst>
                </a:gridCol>
                <a:gridCol w="1309498">
                  <a:extLst>
                    <a:ext uri="{9D8B030D-6E8A-4147-A177-3AD203B41FA5}">
                      <a16:colId xmlns:a16="http://schemas.microsoft.com/office/drawing/2014/main" val="2286803630"/>
                    </a:ext>
                  </a:extLst>
                </a:gridCol>
                <a:gridCol w="4839544">
                  <a:extLst>
                    <a:ext uri="{9D8B030D-6E8A-4147-A177-3AD203B41FA5}">
                      <a16:colId xmlns:a16="http://schemas.microsoft.com/office/drawing/2014/main" val="2938391848"/>
                    </a:ext>
                  </a:extLst>
                </a:gridCol>
              </a:tblGrid>
              <a:tr h="388508">
                <a:tc>
                  <a:txBody>
                    <a:bodyPr/>
                    <a:lstStyle/>
                    <a:p>
                      <a:pPr marL="0" marR="0" algn="ctr">
                        <a:spcBef>
                          <a:spcPts val="0"/>
                        </a:spcBef>
                        <a:spcAft>
                          <a:spcPts val="0"/>
                        </a:spcAft>
                      </a:pPr>
                      <a:r>
                        <a:rPr lang="en-US" sz="1100" dirty="0">
                          <a:effectLst/>
                        </a:rPr>
                        <a:t>Task/</a:t>
                      </a:r>
                    </a:p>
                    <a:p>
                      <a:pPr marL="0" marR="0" algn="ctr">
                        <a:spcBef>
                          <a:spcPts val="0"/>
                        </a:spcBef>
                        <a:spcAft>
                          <a:spcPts val="0"/>
                        </a:spcAft>
                      </a:pPr>
                      <a:r>
                        <a:rPr lang="en-US" sz="1100" dirty="0">
                          <a:effectLst/>
                        </a:rPr>
                        <a:t>Subtask</a:t>
                      </a:r>
                      <a:endParaRPr lang="en-US" sz="1100" dirty="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lgn="ctr">
                        <a:spcBef>
                          <a:spcPts val="0"/>
                        </a:spcBef>
                        <a:spcAft>
                          <a:spcPts val="0"/>
                        </a:spcAft>
                      </a:pPr>
                      <a:r>
                        <a:rPr lang="en-US" sz="1100">
                          <a:effectLst/>
                        </a:rPr>
                        <a:t>Milestone Title &amp; Description</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lgn="ctr">
                        <a:spcBef>
                          <a:spcPts val="0"/>
                        </a:spcBef>
                        <a:spcAft>
                          <a:spcPts val="0"/>
                        </a:spcAft>
                      </a:pPr>
                      <a:r>
                        <a:rPr lang="en-US" sz="1100">
                          <a:effectLst/>
                        </a:rPr>
                        <a:t>Planned Completion Date</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lgn="ctr">
                        <a:spcBef>
                          <a:spcPts val="0"/>
                        </a:spcBef>
                        <a:spcAft>
                          <a:spcPts val="0"/>
                        </a:spcAft>
                      </a:pPr>
                      <a:r>
                        <a:rPr lang="en-US" sz="1100">
                          <a:effectLst/>
                        </a:rPr>
                        <a:t>Verification Method</a:t>
                      </a:r>
                      <a:endParaRPr lang="en-US" sz="1100">
                        <a:effectLst/>
                        <a:latin typeface="Times New Roman" panose="02020603050405020304" pitchFamily="18" charset="0"/>
                        <a:ea typeface="Calibri" panose="020F0502020204030204" pitchFamily="34" charset="0"/>
                      </a:endParaRPr>
                    </a:p>
                  </a:txBody>
                  <a:tcPr marL="50197" marR="50197" marT="0" marB="0" anchor="ctr"/>
                </a:tc>
                <a:extLst>
                  <a:ext uri="{0D108BD9-81ED-4DB2-BD59-A6C34878D82A}">
                    <a16:rowId xmlns:a16="http://schemas.microsoft.com/office/drawing/2014/main" val="3418381590"/>
                  </a:ext>
                </a:extLst>
              </a:tr>
              <a:tr h="180391">
                <a:tc>
                  <a:txBody>
                    <a:bodyPr/>
                    <a:lstStyle/>
                    <a:p>
                      <a:pPr marL="0" marR="0" algn="ctr">
                        <a:spcBef>
                          <a:spcPts val="0"/>
                        </a:spcBef>
                        <a:spcAft>
                          <a:spcPts val="0"/>
                        </a:spcAft>
                      </a:pPr>
                      <a:r>
                        <a:rPr lang="en-US" sz="1100">
                          <a:effectLst/>
                        </a:rPr>
                        <a:t>1.1</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spcBef>
                          <a:spcPts val="0"/>
                        </a:spcBef>
                        <a:spcAft>
                          <a:spcPts val="0"/>
                        </a:spcAft>
                      </a:pPr>
                      <a:r>
                        <a:rPr lang="en-US" sz="1100">
                          <a:effectLst/>
                        </a:rPr>
                        <a:t>M1 - Project Management Plan</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lgn="ctr">
                        <a:spcBef>
                          <a:spcPts val="0"/>
                        </a:spcBef>
                        <a:spcAft>
                          <a:spcPts val="0"/>
                        </a:spcAft>
                      </a:pPr>
                      <a:r>
                        <a:rPr lang="en-US" sz="1100">
                          <a:effectLst/>
                        </a:rPr>
                        <a:t>01/30/2020</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spcBef>
                          <a:spcPts val="0"/>
                        </a:spcBef>
                        <a:spcAft>
                          <a:spcPts val="0"/>
                        </a:spcAft>
                      </a:pPr>
                      <a:r>
                        <a:rPr lang="en-US" sz="1100">
                          <a:effectLst/>
                        </a:rPr>
                        <a:t>PMP is received by the DOE Project Manager </a:t>
                      </a:r>
                      <a:endParaRPr lang="en-US" sz="1100">
                        <a:effectLst/>
                        <a:latin typeface="Times New Roman" panose="02020603050405020304" pitchFamily="18" charset="0"/>
                        <a:ea typeface="Calibri" panose="020F0502020204030204" pitchFamily="34" charset="0"/>
                      </a:endParaRPr>
                    </a:p>
                  </a:txBody>
                  <a:tcPr marL="50197" marR="50197" marT="0" marB="0" anchor="ctr"/>
                </a:tc>
                <a:extLst>
                  <a:ext uri="{0D108BD9-81ED-4DB2-BD59-A6C34878D82A}">
                    <a16:rowId xmlns:a16="http://schemas.microsoft.com/office/drawing/2014/main" val="13827234"/>
                  </a:ext>
                </a:extLst>
              </a:tr>
              <a:tr h="287783">
                <a:tc>
                  <a:txBody>
                    <a:bodyPr/>
                    <a:lstStyle/>
                    <a:p>
                      <a:pPr marL="0" marR="0" algn="ctr">
                        <a:spcBef>
                          <a:spcPts val="0"/>
                        </a:spcBef>
                        <a:spcAft>
                          <a:spcPts val="0"/>
                        </a:spcAft>
                      </a:pPr>
                      <a:r>
                        <a:rPr lang="en-US" sz="1100">
                          <a:effectLst/>
                        </a:rPr>
                        <a:t>1.2</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spcBef>
                          <a:spcPts val="0"/>
                        </a:spcBef>
                        <a:spcAft>
                          <a:spcPts val="0"/>
                        </a:spcAft>
                      </a:pPr>
                      <a:r>
                        <a:rPr lang="en-US" sz="1100">
                          <a:effectLst/>
                        </a:rPr>
                        <a:t>M2 – Technology Maturation Plan (TMP)</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lgn="ctr">
                        <a:spcBef>
                          <a:spcPts val="0"/>
                        </a:spcBef>
                        <a:spcAft>
                          <a:spcPts val="0"/>
                        </a:spcAft>
                      </a:pPr>
                      <a:r>
                        <a:rPr lang="en-US" sz="1100">
                          <a:effectLst/>
                        </a:rPr>
                        <a:t>09/01/2020</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spcBef>
                          <a:spcPts val="0"/>
                        </a:spcBef>
                        <a:spcAft>
                          <a:spcPts val="0"/>
                        </a:spcAft>
                      </a:pPr>
                      <a:r>
                        <a:rPr lang="en-US" sz="1100">
                          <a:effectLst/>
                        </a:rPr>
                        <a:t>TMP is received by the DOE Project Manager </a:t>
                      </a:r>
                      <a:endParaRPr lang="en-US" sz="1100">
                        <a:effectLst/>
                        <a:latin typeface="Times New Roman" panose="02020603050405020304" pitchFamily="18" charset="0"/>
                        <a:ea typeface="Calibri" panose="020F0502020204030204" pitchFamily="34" charset="0"/>
                      </a:endParaRPr>
                    </a:p>
                  </a:txBody>
                  <a:tcPr marL="50197" marR="50197" marT="0" marB="0" anchor="ctr"/>
                </a:tc>
                <a:extLst>
                  <a:ext uri="{0D108BD9-81ED-4DB2-BD59-A6C34878D82A}">
                    <a16:rowId xmlns:a16="http://schemas.microsoft.com/office/drawing/2014/main" val="1015803720"/>
                  </a:ext>
                </a:extLst>
              </a:tr>
              <a:tr h="287783">
                <a:tc>
                  <a:txBody>
                    <a:bodyPr/>
                    <a:lstStyle/>
                    <a:p>
                      <a:pPr marL="0" marR="0" algn="ctr">
                        <a:spcBef>
                          <a:spcPts val="0"/>
                        </a:spcBef>
                        <a:spcAft>
                          <a:spcPts val="0"/>
                        </a:spcAft>
                      </a:pPr>
                      <a:r>
                        <a:rPr lang="en-US" sz="1100">
                          <a:effectLst/>
                        </a:rPr>
                        <a:t>1.3</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spcBef>
                          <a:spcPts val="0"/>
                        </a:spcBef>
                        <a:spcAft>
                          <a:spcPts val="0"/>
                        </a:spcAft>
                      </a:pPr>
                      <a:r>
                        <a:rPr lang="en-US" sz="1100">
                          <a:effectLst/>
                        </a:rPr>
                        <a:t>M3 – Data Management Plan (DMP)</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lgn="ctr">
                        <a:spcBef>
                          <a:spcPts val="0"/>
                        </a:spcBef>
                        <a:spcAft>
                          <a:spcPts val="0"/>
                        </a:spcAft>
                      </a:pPr>
                      <a:r>
                        <a:rPr lang="en-US" sz="1100">
                          <a:effectLst/>
                        </a:rPr>
                        <a:t>01/30/2020</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spcBef>
                          <a:spcPts val="0"/>
                        </a:spcBef>
                        <a:spcAft>
                          <a:spcPts val="0"/>
                        </a:spcAft>
                      </a:pPr>
                      <a:r>
                        <a:rPr lang="en-US" sz="1100">
                          <a:effectLst/>
                        </a:rPr>
                        <a:t>DMP is received by the DOE Project Manager </a:t>
                      </a:r>
                      <a:endParaRPr lang="en-US" sz="1100">
                        <a:effectLst/>
                        <a:latin typeface="Times New Roman" panose="02020603050405020304" pitchFamily="18" charset="0"/>
                        <a:ea typeface="Calibri" panose="020F0502020204030204" pitchFamily="34" charset="0"/>
                      </a:endParaRPr>
                    </a:p>
                  </a:txBody>
                  <a:tcPr marL="50197" marR="50197" marT="0" marB="0" anchor="ctr"/>
                </a:tc>
                <a:extLst>
                  <a:ext uri="{0D108BD9-81ED-4DB2-BD59-A6C34878D82A}">
                    <a16:rowId xmlns:a16="http://schemas.microsoft.com/office/drawing/2014/main" val="3232424222"/>
                  </a:ext>
                </a:extLst>
              </a:tr>
              <a:tr h="575567">
                <a:tc>
                  <a:txBody>
                    <a:bodyPr/>
                    <a:lstStyle/>
                    <a:p>
                      <a:pPr marL="0" marR="0" algn="ctr">
                        <a:spcBef>
                          <a:spcPts val="0"/>
                        </a:spcBef>
                        <a:spcAft>
                          <a:spcPts val="0"/>
                        </a:spcAft>
                      </a:pPr>
                      <a:r>
                        <a:rPr lang="en-US" sz="1100">
                          <a:effectLst/>
                        </a:rPr>
                        <a:t>2.2, 2.3, 3.1</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spcBef>
                          <a:spcPts val="0"/>
                        </a:spcBef>
                        <a:spcAft>
                          <a:spcPts val="0"/>
                        </a:spcAft>
                      </a:pPr>
                      <a:r>
                        <a:rPr lang="en-US" sz="1100">
                          <a:effectLst/>
                        </a:rPr>
                        <a:t>M4 – Water samples collected &amp; characterized from 4 distinct stations in GGRB (70% of total sites) </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lgn="ctr">
                        <a:spcBef>
                          <a:spcPts val="0"/>
                        </a:spcBef>
                        <a:spcAft>
                          <a:spcPts val="0"/>
                        </a:spcAft>
                      </a:pPr>
                      <a:r>
                        <a:rPr lang="en-US" sz="1100">
                          <a:effectLst/>
                        </a:rPr>
                        <a:t>09/01/2020</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spcBef>
                          <a:spcPts val="0"/>
                        </a:spcBef>
                        <a:spcAft>
                          <a:spcPts val="0"/>
                        </a:spcAft>
                      </a:pPr>
                      <a:r>
                        <a:rPr lang="en-US" sz="1100">
                          <a:effectLst/>
                        </a:rPr>
                        <a:t>UW summarizes and reports PW WQ data to H2O/Triton for TEA &amp; use in initial phase membrane performance analyses</a:t>
                      </a:r>
                      <a:endParaRPr lang="en-US" sz="1100">
                        <a:effectLst/>
                        <a:latin typeface="Times New Roman" panose="02020603050405020304" pitchFamily="18" charset="0"/>
                        <a:ea typeface="Calibri" panose="020F0502020204030204" pitchFamily="34" charset="0"/>
                      </a:endParaRPr>
                    </a:p>
                  </a:txBody>
                  <a:tcPr marL="50197" marR="50197" marT="0" marB="0" anchor="ctr"/>
                </a:tc>
                <a:extLst>
                  <a:ext uri="{0D108BD9-81ED-4DB2-BD59-A6C34878D82A}">
                    <a16:rowId xmlns:a16="http://schemas.microsoft.com/office/drawing/2014/main" val="2839805320"/>
                  </a:ext>
                </a:extLst>
              </a:tr>
              <a:tr h="287783">
                <a:tc>
                  <a:txBody>
                    <a:bodyPr/>
                    <a:lstStyle/>
                    <a:p>
                      <a:pPr marL="0" marR="0" algn="ctr">
                        <a:spcBef>
                          <a:spcPts val="0"/>
                        </a:spcBef>
                        <a:spcAft>
                          <a:spcPts val="0"/>
                        </a:spcAft>
                      </a:pPr>
                      <a:r>
                        <a:rPr lang="en-US" sz="1100">
                          <a:effectLst/>
                        </a:rPr>
                        <a:t> </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spcBef>
                          <a:spcPts val="0"/>
                        </a:spcBef>
                        <a:spcAft>
                          <a:spcPts val="0"/>
                        </a:spcAft>
                      </a:pPr>
                      <a:r>
                        <a:rPr lang="en-US" sz="1100" dirty="0">
                          <a:effectLst/>
                        </a:rPr>
                        <a:t>M5 – Continuation Application</a:t>
                      </a:r>
                      <a:endParaRPr lang="en-US" sz="1100" dirty="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lgn="ctr">
                        <a:spcBef>
                          <a:spcPts val="0"/>
                        </a:spcBef>
                        <a:spcAft>
                          <a:spcPts val="0"/>
                        </a:spcAft>
                      </a:pPr>
                      <a:r>
                        <a:rPr lang="en-US" sz="1100">
                          <a:effectLst/>
                        </a:rPr>
                        <a:t>09/01/2020</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spcBef>
                          <a:spcPts val="0"/>
                        </a:spcBef>
                        <a:spcAft>
                          <a:spcPts val="0"/>
                        </a:spcAft>
                      </a:pPr>
                      <a:r>
                        <a:rPr lang="en-US" sz="1100">
                          <a:effectLst/>
                        </a:rPr>
                        <a:t>Continuation Application is received by the DOE Project Manager </a:t>
                      </a:r>
                      <a:endParaRPr lang="en-US" sz="1100">
                        <a:effectLst/>
                        <a:latin typeface="Times New Roman" panose="02020603050405020304" pitchFamily="18" charset="0"/>
                        <a:ea typeface="Calibri" panose="020F0502020204030204" pitchFamily="34" charset="0"/>
                      </a:endParaRPr>
                    </a:p>
                  </a:txBody>
                  <a:tcPr marL="50197" marR="50197" marT="0" marB="0" anchor="ctr"/>
                </a:tc>
                <a:extLst>
                  <a:ext uri="{0D108BD9-81ED-4DB2-BD59-A6C34878D82A}">
                    <a16:rowId xmlns:a16="http://schemas.microsoft.com/office/drawing/2014/main" val="3976082735"/>
                  </a:ext>
                </a:extLst>
              </a:tr>
              <a:tr h="575567">
                <a:tc>
                  <a:txBody>
                    <a:bodyPr/>
                    <a:lstStyle/>
                    <a:p>
                      <a:pPr marL="0" marR="0" algn="ctr">
                        <a:spcBef>
                          <a:spcPts val="0"/>
                        </a:spcBef>
                        <a:spcAft>
                          <a:spcPts val="0"/>
                        </a:spcAft>
                      </a:pPr>
                      <a:r>
                        <a:rPr lang="en-US" sz="1100">
                          <a:effectLst/>
                        </a:rPr>
                        <a:t>2.1</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spcBef>
                          <a:spcPts val="0"/>
                        </a:spcBef>
                        <a:spcAft>
                          <a:spcPts val="0"/>
                        </a:spcAft>
                      </a:pPr>
                      <a:r>
                        <a:rPr lang="en-US" sz="1100">
                          <a:effectLst/>
                        </a:rPr>
                        <a:t>M6 – Design of superhydrophobic &amp; superhydrophilic membranes is complete</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lgn="ctr">
                        <a:spcBef>
                          <a:spcPts val="0"/>
                        </a:spcBef>
                        <a:spcAft>
                          <a:spcPts val="0"/>
                        </a:spcAft>
                      </a:pPr>
                      <a:r>
                        <a:rPr lang="en-US" sz="1100">
                          <a:effectLst/>
                        </a:rPr>
                        <a:t>12/31/2020</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spcBef>
                          <a:spcPts val="0"/>
                        </a:spcBef>
                        <a:spcAft>
                          <a:spcPts val="0"/>
                        </a:spcAft>
                      </a:pPr>
                      <a:r>
                        <a:rPr lang="en-US" sz="1100">
                          <a:effectLst/>
                        </a:rPr>
                        <a:t>UW reports bench-scale performance and characterization analysis data on membranes (final design and iterations) to match with prototype requirements</a:t>
                      </a:r>
                      <a:endParaRPr lang="en-US" sz="1100">
                        <a:effectLst/>
                        <a:latin typeface="Times New Roman" panose="02020603050405020304" pitchFamily="18" charset="0"/>
                        <a:ea typeface="Calibri" panose="020F0502020204030204" pitchFamily="34" charset="0"/>
                      </a:endParaRPr>
                    </a:p>
                  </a:txBody>
                  <a:tcPr marL="50197" marR="50197" marT="0" marB="0" anchor="ctr"/>
                </a:tc>
                <a:extLst>
                  <a:ext uri="{0D108BD9-81ED-4DB2-BD59-A6C34878D82A}">
                    <a16:rowId xmlns:a16="http://schemas.microsoft.com/office/drawing/2014/main" val="2413471899"/>
                  </a:ext>
                </a:extLst>
              </a:tr>
              <a:tr h="431675">
                <a:tc>
                  <a:txBody>
                    <a:bodyPr/>
                    <a:lstStyle/>
                    <a:p>
                      <a:pPr marL="0" marR="0" algn="ctr">
                        <a:spcBef>
                          <a:spcPts val="0"/>
                        </a:spcBef>
                        <a:spcAft>
                          <a:spcPts val="0"/>
                        </a:spcAft>
                      </a:pPr>
                      <a:r>
                        <a:rPr lang="en-US" sz="1100">
                          <a:effectLst/>
                        </a:rPr>
                        <a:t>2.4</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spcBef>
                          <a:spcPts val="0"/>
                        </a:spcBef>
                        <a:spcAft>
                          <a:spcPts val="0"/>
                        </a:spcAft>
                      </a:pPr>
                      <a:r>
                        <a:rPr lang="en-US" sz="1100">
                          <a:effectLst/>
                        </a:rPr>
                        <a:t>M7 – Completion of CFD modelling for membrane spacers &amp; channel height</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lgn="ctr">
                        <a:spcBef>
                          <a:spcPts val="0"/>
                        </a:spcBef>
                        <a:spcAft>
                          <a:spcPts val="0"/>
                        </a:spcAft>
                      </a:pPr>
                      <a:r>
                        <a:rPr lang="en-US" sz="1100">
                          <a:effectLst/>
                        </a:rPr>
                        <a:t>04/01/21</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spcBef>
                          <a:spcPts val="0"/>
                        </a:spcBef>
                        <a:spcAft>
                          <a:spcPts val="0"/>
                        </a:spcAft>
                      </a:pPr>
                      <a:r>
                        <a:rPr lang="en-US" sz="1100">
                          <a:effectLst/>
                        </a:rPr>
                        <a:t>Dimensions (AUTOCAD files) and geometry of spacers/flow channel  reported to PI and Triton </a:t>
                      </a:r>
                      <a:endParaRPr lang="en-US" sz="1100">
                        <a:effectLst/>
                        <a:latin typeface="Times New Roman" panose="02020603050405020304" pitchFamily="18" charset="0"/>
                        <a:ea typeface="Calibri" panose="020F0502020204030204" pitchFamily="34" charset="0"/>
                      </a:endParaRPr>
                    </a:p>
                  </a:txBody>
                  <a:tcPr marL="50197" marR="50197" marT="0" marB="0" anchor="ctr"/>
                </a:tc>
                <a:extLst>
                  <a:ext uri="{0D108BD9-81ED-4DB2-BD59-A6C34878D82A}">
                    <a16:rowId xmlns:a16="http://schemas.microsoft.com/office/drawing/2014/main" val="1098547930"/>
                  </a:ext>
                </a:extLst>
              </a:tr>
              <a:tr h="287783">
                <a:tc>
                  <a:txBody>
                    <a:bodyPr/>
                    <a:lstStyle/>
                    <a:p>
                      <a:pPr marL="0" marR="0" algn="ctr">
                        <a:spcBef>
                          <a:spcPts val="0"/>
                        </a:spcBef>
                        <a:spcAft>
                          <a:spcPts val="0"/>
                        </a:spcAft>
                      </a:pPr>
                      <a:r>
                        <a:rPr lang="en-US" sz="1100">
                          <a:effectLst/>
                        </a:rPr>
                        <a:t>3.1</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spcBef>
                          <a:spcPts val="0"/>
                        </a:spcBef>
                        <a:spcAft>
                          <a:spcPts val="0"/>
                        </a:spcAft>
                      </a:pPr>
                      <a:r>
                        <a:rPr lang="en-US" sz="1100">
                          <a:effectLst/>
                        </a:rPr>
                        <a:t>M8 – TEA of BTEX/oil recovery process complete</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lgn="ctr">
                        <a:spcBef>
                          <a:spcPts val="0"/>
                        </a:spcBef>
                        <a:spcAft>
                          <a:spcPts val="0"/>
                        </a:spcAft>
                      </a:pPr>
                      <a:r>
                        <a:rPr lang="en-US" sz="1100">
                          <a:effectLst/>
                        </a:rPr>
                        <a:t>12/31/2021</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spcBef>
                          <a:spcPts val="0"/>
                        </a:spcBef>
                        <a:spcAft>
                          <a:spcPts val="0"/>
                        </a:spcAft>
                      </a:pPr>
                      <a:r>
                        <a:rPr lang="en-US" sz="1100">
                          <a:effectLst/>
                        </a:rPr>
                        <a:t>H2O/Triton reports TEA to UW/DOE  </a:t>
                      </a:r>
                      <a:endParaRPr lang="en-US" sz="1100">
                        <a:effectLst/>
                        <a:latin typeface="Times New Roman" panose="02020603050405020304" pitchFamily="18" charset="0"/>
                        <a:ea typeface="Calibri" panose="020F0502020204030204" pitchFamily="34" charset="0"/>
                      </a:endParaRPr>
                    </a:p>
                  </a:txBody>
                  <a:tcPr marL="50197" marR="50197" marT="0" marB="0" anchor="ctr"/>
                </a:tc>
                <a:extLst>
                  <a:ext uri="{0D108BD9-81ED-4DB2-BD59-A6C34878D82A}">
                    <a16:rowId xmlns:a16="http://schemas.microsoft.com/office/drawing/2014/main" val="3814643511"/>
                  </a:ext>
                </a:extLst>
              </a:tr>
              <a:tr h="431675">
                <a:tc>
                  <a:txBody>
                    <a:bodyPr/>
                    <a:lstStyle/>
                    <a:p>
                      <a:pPr marL="0" marR="0" algn="ctr">
                        <a:spcBef>
                          <a:spcPts val="0"/>
                        </a:spcBef>
                        <a:spcAft>
                          <a:spcPts val="0"/>
                        </a:spcAft>
                      </a:pPr>
                      <a:r>
                        <a:rPr lang="en-US" sz="1100">
                          <a:effectLst/>
                        </a:rPr>
                        <a:t>3.2</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spcBef>
                          <a:spcPts val="0"/>
                        </a:spcBef>
                        <a:spcAft>
                          <a:spcPts val="0"/>
                        </a:spcAft>
                      </a:pPr>
                      <a:r>
                        <a:rPr lang="en-US" sz="1100">
                          <a:effectLst/>
                        </a:rPr>
                        <a:t>M9 – Membrane prototype design and construction complete </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lgn="ctr">
                        <a:spcBef>
                          <a:spcPts val="0"/>
                        </a:spcBef>
                        <a:spcAft>
                          <a:spcPts val="0"/>
                        </a:spcAft>
                      </a:pPr>
                      <a:r>
                        <a:rPr lang="en-US" sz="1100">
                          <a:effectLst/>
                        </a:rPr>
                        <a:t>12/31/2021</a:t>
                      </a:r>
                      <a:endParaRPr lang="en-US" sz="1100">
                        <a:effectLst/>
                        <a:latin typeface="Times New Roman" panose="02020603050405020304" pitchFamily="18" charset="0"/>
                        <a:ea typeface="Calibri" panose="020F0502020204030204" pitchFamily="34" charset="0"/>
                      </a:endParaRPr>
                    </a:p>
                  </a:txBody>
                  <a:tcPr marL="50197" marR="50197" marT="0" marB="0" anchor="ctr"/>
                </a:tc>
                <a:tc>
                  <a:txBody>
                    <a:bodyPr/>
                    <a:lstStyle/>
                    <a:p>
                      <a:pPr marL="0" marR="0">
                        <a:spcBef>
                          <a:spcPts val="0"/>
                        </a:spcBef>
                        <a:spcAft>
                          <a:spcPts val="0"/>
                        </a:spcAft>
                      </a:pPr>
                      <a:r>
                        <a:rPr lang="en-US" sz="1100" dirty="0">
                          <a:effectLst/>
                        </a:rPr>
                        <a:t>UW presents prototype design and performance specs to DOE Project Manager</a:t>
                      </a:r>
                      <a:endParaRPr lang="en-US" sz="1100" dirty="0">
                        <a:effectLst/>
                        <a:latin typeface="Times New Roman" panose="02020603050405020304" pitchFamily="18" charset="0"/>
                        <a:ea typeface="Calibri" panose="020F0502020204030204" pitchFamily="34" charset="0"/>
                      </a:endParaRPr>
                    </a:p>
                  </a:txBody>
                  <a:tcPr marL="50197" marR="50197" marT="0" marB="0" anchor="ctr"/>
                </a:tc>
                <a:extLst>
                  <a:ext uri="{0D108BD9-81ED-4DB2-BD59-A6C34878D82A}">
                    <a16:rowId xmlns:a16="http://schemas.microsoft.com/office/drawing/2014/main" val="1432613849"/>
                  </a:ext>
                </a:extLst>
              </a:tr>
            </a:tbl>
          </a:graphicData>
        </a:graphic>
      </p:graphicFrame>
    </p:spTree>
    <p:extLst>
      <p:ext uri="{BB962C8B-B14F-4D97-AF65-F5344CB8AC3E}">
        <p14:creationId xmlns:p14="http://schemas.microsoft.com/office/powerpoint/2010/main" val="2432210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418"/>
            <a:ext cx="10515600" cy="712569"/>
          </a:xfrm>
        </p:spPr>
        <p:txBody>
          <a:bodyPr/>
          <a:lstStyle/>
          <a:p>
            <a:r>
              <a:rPr lang="en-US" dirty="0"/>
              <a:t>Current Activities</a:t>
            </a:r>
          </a:p>
        </p:txBody>
      </p:sp>
      <p:sp>
        <p:nvSpPr>
          <p:cNvPr id="3" name="Content Placeholder 2"/>
          <p:cNvSpPr>
            <a:spLocks noGrp="1"/>
          </p:cNvSpPr>
          <p:nvPr>
            <p:ph idx="1"/>
          </p:nvPr>
        </p:nvSpPr>
        <p:spPr>
          <a:xfrm>
            <a:off x="838200" y="2085174"/>
            <a:ext cx="10515600" cy="3367608"/>
          </a:xfrm>
        </p:spPr>
        <p:txBody>
          <a:bodyPr>
            <a:normAutofit fontScale="92500" lnSpcReduction="20000"/>
          </a:bodyPr>
          <a:lstStyle/>
          <a:p>
            <a:pPr>
              <a:lnSpc>
                <a:spcPct val="118000"/>
              </a:lnSpc>
            </a:pPr>
            <a:r>
              <a:rPr lang="en-US" dirty="0"/>
              <a:t>Submitted PMP and DMP</a:t>
            </a:r>
          </a:p>
          <a:p>
            <a:pPr>
              <a:lnSpc>
                <a:spcPct val="118000"/>
              </a:lnSpc>
            </a:pPr>
            <a:r>
              <a:rPr lang="en-US" dirty="0"/>
              <a:t>RFP submitted for bidding for the pilot-scale electrospinning/spraying system</a:t>
            </a:r>
          </a:p>
          <a:p>
            <a:pPr>
              <a:lnSpc>
                <a:spcPct val="118000"/>
              </a:lnSpc>
            </a:pPr>
            <a:r>
              <a:rPr lang="en-US" dirty="0"/>
              <a:t>Working with H2O/Triton to finalize PW sampling locations in GGRB</a:t>
            </a:r>
          </a:p>
          <a:p>
            <a:pPr>
              <a:lnSpc>
                <a:spcPct val="118000"/>
              </a:lnSpc>
            </a:pPr>
            <a:r>
              <a:rPr lang="en-US" dirty="0"/>
              <a:t>Continuing work on optimizing electrospinning/spraying conditions for hydrophobic/hydrophilic membranes</a:t>
            </a:r>
          </a:p>
          <a:p>
            <a:pPr>
              <a:lnSpc>
                <a:spcPct val="118000"/>
              </a:lnSpc>
            </a:pPr>
            <a:r>
              <a:rPr lang="en-US" dirty="0"/>
              <a:t>Initiated CFD modelling construct for feed channel spacers</a:t>
            </a:r>
          </a:p>
        </p:txBody>
      </p:sp>
    </p:spTree>
    <p:extLst>
      <p:ext uri="{BB962C8B-B14F-4D97-AF65-F5344CB8AC3E}">
        <p14:creationId xmlns:p14="http://schemas.microsoft.com/office/powerpoint/2010/main" val="421316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Task 1</a:t>
            </a:r>
            <a:br>
              <a:rPr lang="en-US" dirty="0"/>
            </a:br>
            <a:r>
              <a:rPr lang="en-US" dirty="0"/>
              <a:t>Project Management and Planning</a:t>
            </a:r>
          </a:p>
        </p:txBody>
      </p:sp>
      <p:sp>
        <p:nvSpPr>
          <p:cNvPr id="5" name="Subtitle 4"/>
          <p:cNvSpPr>
            <a:spLocks noGrp="1"/>
          </p:cNvSpPr>
          <p:nvPr>
            <p:ph type="subTitle" idx="1"/>
          </p:nvPr>
        </p:nvSpPr>
        <p:spPr>
          <a:xfrm>
            <a:off x="1524000" y="3996266"/>
            <a:ext cx="9144000" cy="1261533"/>
          </a:xfrm>
        </p:spPr>
        <p:txBody>
          <a:bodyPr/>
          <a:lstStyle/>
          <a:p>
            <a:r>
              <a:rPr lang="en-US" dirty="0"/>
              <a:t>Jonathan Brant (UW)</a:t>
            </a:r>
          </a:p>
        </p:txBody>
      </p:sp>
    </p:spTree>
    <p:extLst>
      <p:ext uri="{BB962C8B-B14F-4D97-AF65-F5344CB8AC3E}">
        <p14:creationId xmlns:p14="http://schemas.microsoft.com/office/powerpoint/2010/main" val="600884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a:t>
            </a:r>
          </a:p>
        </p:txBody>
      </p:sp>
      <p:sp>
        <p:nvSpPr>
          <p:cNvPr id="3" name="Content Placeholder 2"/>
          <p:cNvSpPr>
            <a:spLocks noGrp="1"/>
          </p:cNvSpPr>
          <p:nvPr>
            <p:ph sz="half" idx="1"/>
          </p:nvPr>
        </p:nvSpPr>
        <p:spPr>
          <a:xfrm>
            <a:off x="838200" y="2573867"/>
            <a:ext cx="5181600" cy="2993813"/>
          </a:xfrm>
        </p:spPr>
        <p:txBody>
          <a:bodyPr>
            <a:normAutofit fontScale="62500" lnSpcReduction="20000"/>
          </a:bodyPr>
          <a:lstStyle/>
          <a:p>
            <a:pPr marL="0" indent="0">
              <a:buNone/>
            </a:pPr>
            <a:r>
              <a:rPr lang="en-US" b="1" dirty="0"/>
              <a:t>2 Faculty at UW</a:t>
            </a:r>
          </a:p>
          <a:p>
            <a:r>
              <a:rPr lang="en-US" dirty="0"/>
              <a:t>Jonathan Brant: </a:t>
            </a:r>
            <a:r>
              <a:rPr lang="en-US" dirty="0">
                <a:solidFill>
                  <a:schemeClr val="accent1"/>
                </a:solidFill>
              </a:rPr>
              <a:t>Tasks 1-3</a:t>
            </a:r>
            <a:endParaRPr lang="en-US" dirty="0"/>
          </a:p>
          <a:p>
            <a:pPr>
              <a:spcAft>
                <a:spcPts val="1800"/>
              </a:spcAft>
            </a:pPr>
            <a:r>
              <a:rPr lang="en-US" dirty="0"/>
              <a:t>Stefan Heinz: </a:t>
            </a:r>
            <a:r>
              <a:rPr lang="en-US" dirty="0">
                <a:solidFill>
                  <a:schemeClr val="accent1"/>
                </a:solidFill>
              </a:rPr>
              <a:t>Task 2</a:t>
            </a:r>
            <a:endParaRPr lang="en-US" dirty="0"/>
          </a:p>
          <a:p>
            <a:pPr marL="0" indent="0">
              <a:buNone/>
            </a:pPr>
            <a:r>
              <a:rPr lang="en-US" b="1" dirty="0"/>
              <a:t>H2O Systems Team</a:t>
            </a:r>
          </a:p>
          <a:p>
            <a:r>
              <a:rPr lang="en-US" dirty="0"/>
              <a:t>Vaughn Jones: </a:t>
            </a:r>
            <a:r>
              <a:rPr lang="en-US" dirty="0">
                <a:solidFill>
                  <a:schemeClr val="accent1"/>
                </a:solidFill>
              </a:rPr>
              <a:t>Tasks 2-3</a:t>
            </a:r>
            <a:endParaRPr lang="en-US" dirty="0"/>
          </a:p>
          <a:p>
            <a:r>
              <a:rPr lang="en-US" dirty="0"/>
              <a:t>Aaron </a:t>
            </a:r>
            <a:r>
              <a:rPr lang="en-US" dirty="0" err="1"/>
              <a:t>Worlie</a:t>
            </a:r>
            <a:r>
              <a:rPr lang="en-US" dirty="0"/>
              <a:t>: </a:t>
            </a:r>
            <a:r>
              <a:rPr lang="en-US" dirty="0">
                <a:solidFill>
                  <a:schemeClr val="accent1"/>
                </a:solidFill>
              </a:rPr>
              <a:t>Task 3</a:t>
            </a:r>
            <a:endParaRPr lang="en-US" dirty="0"/>
          </a:p>
        </p:txBody>
      </p:sp>
      <p:sp>
        <p:nvSpPr>
          <p:cNvPr id="4" name="Content Placeholder 3"/>
          <p:cNvSpPr>
            <a:spLocks noGrp="1"/>
          </p:cNvSpPr>
          <p:nvPr>
            <p:ph sz="half" idx="2"/>
          </p:nvPr>
        </p:nvSpPr>
        <p:spPr>
          <a:xfrm>
            <a:off x="6172200" y="2573867"/>
            <a:ext cx="5181600" cy="2993813"/>
          </a:xfrm>
        </p:spPr>
        <p:txBody>
          <a:bodyPr>
            <a:normAutofit fontScale="62500" lnSpcReduction="20000"/>
          </a:bodyPr>
          <a:lstStyle/>
          <a:p>
            <a:pPr marL="0" indent="0">
              <a:buNone/>
            </a:pPr>
            <a:r>
              <a:rPr lang="en-US" b="1" dirty="0"/>
              <a:t>Triton Water Midstream Team</a:t>
            </a:r>
          </a:p>
          <a:p>
            <a:pPr>
              <a:spcAft>
                <a:spcPts val="1800"/>
              </a:spcAft>
            </a:pPr>
            <a:r>
              <a:rPr lang="en-US" dirty="0"/>
              <a:t>Thomas England: </a:t>
            </a:r>
            <a:r>
              <a:rPr lang="en-US" dirty="0">
                <a:solidFill>
                  <a:schemeClr val="accent1"/>
                </a:solidFill>
              </a:rPr>
              <a:t>Task 3</a:t>
            </a:r>
            <a:endParaRPr lang="en-US" dirty="0"/>
          </a:p>
          <a:p>
            <a:pPr marL="0" indent="0">
              <a:buNone/>
            </a:pPr>
            <a:r>
              <a:rPr lang="en-US" b="1" dirty="0"/>
              <a:t>MS/PhD Students at UW</a:t>
            </a:r>
          </a:p>
          <a:p>
            <a:r>
              <a:rPr lang="en-US" dirty="0" err="1"/>
              <a:t>Seyed</a:t>
            </a:r>
            <a:r>
              <a:rPr lang="en-US" dirty="0"/>
              <a:t> Mahdi: </a:t>
            </a:r>
            <a:r>
              <a:rPr lang="en-US" dirty="0">
                <a:solidFill>
                  <a:schemeClr val="accent1"/>
                </a:solidFill>
              </a:rPr>
              <a:t>Tasks 2-3</a:t>
            </a:r>
            <a:endParaRPr lang="en-US" dirty="0"/>
          </a:p>
          <a:p>
            <a:r>
              <a:rPr lang="en-US" dirty="0"/>
              <a:t>Pius </a:t>
            </a:r>
            <a:r>
              <a:rPr lang="en-US" dirty="0" err="1"/>
              <a:t>Jjagwe</a:t>
            </a:r>
            <a:r>
              <a:rPr lang="en-US" dirty="0"/>
              <a:t>: </a:t>
            </a:r>
            <a:r>
              <a:rPr lang="en-US" dirty="0">
                <a:solidFill>
                  <a:schemeClr val="accent1"/>
                </a:solidFill>
              </a:rPr>
              <a:t>Task 2</a:t>
            </a:r>
            <a:endParaRPr lang="en-US" dirty="0"/>
          </a:p>
          <a:p>
            <a:pPr>
              <a:spcAft>
                <a:spcPts val="1800"/>
              </a:spcAft>
            </a:pPr>
            <a:r>
              <a:rPr lang="en-US" dirty="0"/>
              <a:t>To be hired: </a:t>
            </a:r>
            <a:r>
              <a:rPr lang="en-US" dirty="0">
                <a:solidFill>
                  <a:schemeClr val="accent1"/>
                </a:solidFill>
              </a:rPr>
              <a:t>Task 2</a:t>
            </a:r>
            <a:endParaRPr lang="en-US" dirty="0"/>
          </a:p>
          <a:p>
            <a:pPr marL="0" indent="0">
              <a:buNone/>
            </a:pPr>
            <a:r>
              <a:rPr lang="en-US" b="1" dirty="0"/>
              <a:t>Other UW Research Team Members</a:t>
            </a:r>
          </a:p>
          <a:p>
            <a:r>
              <a:rPr lang="en-US" dirty="0"/>
              <a:t>Thomas Johnson: </a:t>
            </a:r>
            <a:r>
              <a:rPr lang="en-US" dirty="0">
                <a:solidFill>
                  <a:schemeClr val="accent1"/>
                </a:solidFill>
              </a:rPr>
              <a:t>Task 3</a:t>
            </a:r>
            <a:endParaRPr lang="en-US" dirty="0"/>
          </a:p>
        </p:txBody>
      </p:sp>
    </p:spTree>
    <p:extLst>
      <p:ext uri="{BB962C8B-B14F-4D97-AF65-F5344CB8AC3E}">
        <p14:creationId xmlns:p14="http://schemas.microsoft.com/office/powerpoint/2010/main" val="343687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1819"/>
            <a:ext cx="10515600" cy="816954"/>
          </a:xfrm>
        </p:spPr>
        <p:txBody>
          <a:bodyPr/>
          <a:lstStyle/>
          <a:p>
            <a:r>
              <a:rPr lang="en-US" dirty="0"/>
              <a:t>Project Goals and Objectives</a:t>
            </a:r>
          </a:p>
        </p:txBody>
      </p:sp>
      <p:sp>
        <p:nvSpPr>
          <p:cNvPr id="3" name="Content Placeholder 2"/>
          <p:cNvSpPr>
            <a:spLocks noGrp="1"/>
          </p:cNvSpPr>
          <p:nvPr>
            <p:ph idx="1"/>
          </p:nvPr>
        </p:nvSpPr>
        <p:spPr>
          <a:xfrm>
            <a:off x="838200" y="2038773"/>
            <a:ext cx="10515600" cy="3705014"/>
          </a:xfrm>
        </p:spPr>
        <p:txBody>
          <a:bodyPr>
            <a:normAutofit fontScale="55000" lnSpcReduction="20000"/>
          </a:bodyPr>
          <a:lstStyle/>
          <a:p>
            <a:pPr marL="0" indent="0">
              <a:lnSpc>
                <a:spcPct val="128000"/>
              </a:lnSpc>
              <a:spcBef>
                <a:spcPts val="0"/>
              </a:spcBef>
              <a:spcAft>
                <a:spcPts val="1200"/>
              </a:spcAft>
              <a:buNone/>
            </a:pPr>
            <a:r>
              <a:rPr lang="en-US" dirty="0"/>
              <a:t>This project will develop a working prototype of a two-part affinity based membrane separation process for recovering hydrocarbons, and separating particulates and organics, from produced water originating from the Greater Green River Basin in Wyoming. To this end we will:</a:t>
            </a:r>
          </a:p>
          <a:p>
            <a:pPr marL="460375" indent="-344488">
              <a:lnSpc>
                <a:spcPct val="128000"/>
              </a:lnSpc>
              <a:spcBef>
                <a:spcPts val="0"/>
              </a:spcBef>
              <a:spcAft>
                <a:spcPts val="1200"/>
              </a:spcAft>
              <a:buFont typeface="+mj-lt"/>
              <a:buAutoNum type="romanLcPeriod"/>
            </a:pPr>
            <a:r>
              <a:rPr lang="en-US" dirty="0"/>
              <a:t>Synthesize </a:t>
            </a:r>
            <a:r>
              <a:rPr lang="en-US" dirty="0" err="1"/>
              <a:t>superhydrophobic</a:t>
            </a:r>
            <a:r>
              <a:rPr lang="en-US" dirty="0"/>
              <a:t>/</a:t>
            </a:r>
            <a:r>
              <a:rPr lang="en-US" dirty="0" err="1"/>
              <a:t>oleophilic</a:t>
            </a:r>
            <a:r>
              <a:rPr lang="en-US" dirty="0"/>
              <a:t> and </a:t>
            </a:r>
            <a:r>
              <a:rPr lang="en-US" dirty="0" err="1"/>
              <a:t>superhydrophilic</a:t>
            </a:r>
            <a:r>
              <a:rPr lang="en-US" dirty="0"/>
              <a:t>/</a:t>
            </a:r>
            <a:r>
              <a:rPr lang="en-US" dirty="0" err="1"/>
              <a:t>oleophobic</a:t>
            </a:r>
            <a:r>
              <a:rPr lang="en-US" dirty="0"/>
              <a:t> membranes to achieve high flux/selectivity for BTEX/oil and water filtration while being resistant to fouling from particulates and organics representative of GGRB produced waters, respectively. </a:t>
            </a:r>
          </a:p>
          <a:p>
            <a:pPr marL="460375" indent="-344488">
              <a:lnSpc>
                <a:spcPct val="128000"/>
              </a:lnSpc>
              <a:spcBef>
                <a:spcPts val="0"/>
              </a:spcBef>
              <a:spcAft>
                <a:spcPts val="1200"/>
              </a:spcAft>
              <a:buFont typeface="+mj-lt"/>
              <a:buAutoNum type="romanLcPeriod"/>
            </a:pPr>
            <a:r>
              <a:rPr lang="en-US" dirty="0"/>
              <a:t>Design and manufacture membrane spacers and channel geometries optimized for phase separation/recovery in spiral wound membrane element configurations. </a:t>
            </a:r>
          </a:p>
          <a:p>
            <a:pPr marL="460375" indent="-344488">
              <a:lnSpc>
                <a:spcPct val="128000"/>
              </a:lnSpc>
              <a:spcBef>
                <a:spcPts val="0"/>
              </a:spcBef>
              <a:spcAft>
                <a:spcPts val="1200"/>
              </a:spcAft>
              <a:buFont typeface="+mj-lt"/>
              <a:buAutoNum type="romanLcPeriod"/>
            </a:pPr>
            <a:r>
              <a:rPr lang="en-US" dirty="0"/>
              <a:t>Execute a techno economic assessment (TEA) of the implementation of the proposed membrane process in the GGRB to include economic benefits from resource (BTEX/oil) recovery, water savings, and reduced treatment costs. </a:t>
            </a:r>
          </a:p>
          <a:p>
            <a:pPr marL="460375" indent="-344488">
              <a:lnSpc>
                <a:spcPct val="128000"/>
              </a:lnSpc>
              <a:spcBef>
                <a:spcPts val="0"/>
              </a:spcBef>
              <a:buFont typeface="+mj-lt"/>
              <a:buAutoNum type="romanLcPeriod"/>
            </a:pPr>
            <a:r>
              <a:rPr lang="en-US" dirty="0"/>
              <a:t>Deliver two membrane prototype modules for BTEX/oil recovery and water filtration. </a:t>
            </a:r>
          </a:p>
        </p:txBody>
      </p:sp>
    </p:spTree>
    <p:extLst>
      <p:ext uri="{BB962C8B-B14F-4D97-AF65-F5344CB8AC3E}">
        <p14:creationId xmlns:p14="http://schemas.microsoft.com/office/powerpoint/2010/main" val="824116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67" y="1147312"/>
            <a:ext cx="4301819" cy="1049330"/>
          </a:xfrm>
        </p:spPr>
        <p:txBody>
          <a:bodyPr/>
          <a:lstStyle/>
          <a:p>
            <a:r>
              <a:rPr lang="en-US" dirty="0"/>
              <a:t>Project Schedule</a:t>
            </a:r>
          </a:p>
        </p:txBody>
      </p:sp>
      <p:sp>
        <p:nvSpPr>
          <p:cNvPr id="5" name="TextBox 4"/>
          <p:cNvSpPr txBox="1"/>
          <p:nvPr/>
        </p:nvSpPr>
        <p:spPr>
          <a:xfrm>
            <a:off x="982133" y="2343573"/>
            <a:ext cx="2986202" cy="1297663"/>
          </a:xfrm>
          <a:prstGeom prst="rect">
            <a:avLst/>
          </a:prstGeom>
          <a:noFill/>
        </p:spPr>
        <p:txBody>
          <a:bodyPr wrap="none" rtlCol="0">
            <a:spAutoFit/>
          </a:bodyPr>
          <a:lstStyle/>
          <a:p>
            <a:pPr>
              <a:lnSpc>
                <a:spcPct val="108000"/>
              </a:lnSpc>
              <a:spcAft>
                <a:spcPts val="1200"/>
              </a:spcAft>
            </a:pPr>
            <a:r>
              <a:rPr lang="en-US" b="1" dirty="0"/>
              <a:t>Key Dates:</a:t>
            </a:r>
          </a:p>
          <a:p>
            <a:pPr marL="285750" indent="-285750">
              <a:lnSpc>
                <a:spcPct val="108000"/>
              </a:lnSpc>
              <a:spcAft>
                <a:spcPts val="1200"/>
              </a:spcAft>
              <a:buFont typeface="Arial" panose="020B0604020202020204" pitchFamily="34" charset="0"/>
              <a:buChar char="•"/>
            </a:pPr>
            <a:r>
              <a:rPr lang="en-US" dirty="0"/>
              <a:t>Project Start – Jan 1, 2020</a:t>
            </a:r>
          </a:p>
          <a:p>
            <a:pPr marL="285750" indent="-285750">
              <a:lnSpc>
                <a:spcPct val="108000"/>
              </a:lnSpc>
              <a:spcAft>
                <a:spcPts val="1200"/>
              </a:spcAft>
              <a:buFont typeface="Arial" panose="020B0604020202020204" pitchFamily="34" charset="0"/>
              <a:buChar char="•"/>
            </a:pPr>
            <a:r>
              <a:rPr lang="en-US" dirty="0"/>
              <a:t>Project End – Dec 31, 2021</a:t>
            </a:r>
          </a:p>
        </p:txBody>
      </p:sp>
      <p:pic>
        <p:nvPicPr>
          <p:cNvPr id="6" name="Picture 5"/>
          <p:cNvPicPr>
            <a:picLocks noChangeAspect="1"/>
          </p:cNvPicPr>
          <p:nvPr/>
        </p:nvPicPr>
        <p:blipFill>
          <a:blip r:embed="rId2"/>
          <a:stretch>
            <a:fillRect/>
          </a:stretch>
        </p:blipFill>
        <p:spPr>
          <a:xfrm>
            <a:off x="5585759" y="939306"/>
            <a:ext cx="5913699" cy="4572000"/>
          </a:xfrm>
          <a:prstGeom prst="rect">
            <a:avLst/>
          </a:prstGeom>
          <a:ln w="19050">
            <a:solidFill>
              <a:schemeClr val="tx1"/>
            </a:solidFill>
          </a:ln>
        </p:spPr>
      </p:pic>
    </p:spTree>
    <p:extLst>
      <p:ext uri="{BB962C8B-B14F-4D97-AF65-F5344CB8AC3E}">
        <p14:creationId xmlns:p14="http://schemas.microsoft.com/office/powerpoint/2010/main" val="353163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67" y="1364059"/>
            <a:ext cx="10515600" cy="683816"/>
          </a:xfrm>
        </p:spPr>
        <p:txBody>
          <a:bodyPr/>
          <a:lstStyle/>
          <a:p>
            <a:r>
              <a:rPr lang="en-US" dirty="0"/>
              <a:t>Project Budget</a:t>
            </a:r>
          </a:p>
        </p:txBody>
      </p:sp>
      <p:graphicFrame>
        <p:nvGraphicFramePr>
          <p:cNvPr id="3" name="Table 2"/>
          <p:cNvGraphicFramePr>
            <a:graphicFrameLocks noGrp="1"/>
          </p:cNvGraphicFramePr>
          <p:nvPr>
            <p:extLst>
              <p:ext uri="{D42A27DB-BD31-4B8C-83A1-F6EECF244321}">
                <p14:modId xmlns:p14="http://schemas.microsoft.com/office/powerpoint/2010/main" val="774441428"/>
              </p:ext>
            </p:extLst>
          </p:nvPr>
        </p:nvGraphicFramePr>
        <p:xfrm>
          <a:off x="952499" y="2152647"/>
          <a:ext cx="10572749" cy="3228977"/>
        </p:xfrm>
        <a:graphic>
          <a:graphicData uri="http://schemas.openxmlformats.org/drawingml/2006/table">
            <a:tbl>
              <a:tblPr firstRow="1" firstCol="1" lastRow="1" lastCol="1" bandRow="1" bandCol="1">
                <a:tableStyleId>{B301B821-A1FF-4177-AEE7-76D212191A09}</a:tableStyleId>
              </a:tblPr>
              <a:tblGrid>
                <a:gridCol w="2518429">
                  <a:extLst>
                    <a:ext uri="{9D8B030D-6E8A-4147-A177-3AD203B41FA5}">
                      <a16:colId xmlns:a16="http://schemas.microsoft.com/office/drawing/2014/main" val="1082434886"/>
                    </a:ext>
                  </a:extLst>
                </a:gridCol>
                <a:gridCol w="1478071">
                  <a:extLst>
                    <a:ext uri="{9D8B030D-6E8A-4147-A177-3AD203B41FA5}">
                      <a16:colId xmlns:a16="http://schemas.microsoft.com/office/drawing/2014/main" val="3024473167"/>
                    </a:ext>
                  </a:extLst>
                </a:gridCol>
                <a:gridCol w="1461154">
                  <a:extLst>
                    <a:ext uri="{9D8B030D-6E8A-4147-A177-3AD203B41FA5}">
                      <a16:colId xmlns:a16="http://schemas.microsoft.com/office/drawing/2014/main" val="2814773880"/>
                    </a:ext>
                  </a:extLst>
                </a:gridCol>
                <a:gridCol w="1461154">
                  <a:extLst>
                    <a:ext uri="{9D8B030D-6E8A-4147-A177-3AD203B41FA5}">
                      <a16:colId xmlns:a16="http://schemas.microsoft.com/office/drawing/2014/main" val="1562298316"/>
                    </a:ext>
                  </a:extLst>
                </a:gridCol>
                <a:gridCol w="1344853">
                  <a:extLst>
                    <a:ext uri="{9D8B030D-6E8A-4147-A177-3AD203B41FA5}">
                      <a16:colId xmlns:a16="http://schemas.microsoft.com/office/drawing/2014/main" val="3934916868"/>
                    </a:ext>
                  </a:extLst>
                </a:gridCol>
                <a:gridCol w="1344853">
                  <a:extLst>
                    <a:ext uri="{9D8B030D-6E8A-4147-A177-3AD203B41FA5}">
                      <a16:colId xmlns:a16="http://schemas.microsoft.com/office/drawing/2014/main" val="716303689"/>
                    </a:ext>
                  </a:extLst>
                </a:gridCol>
                <a:gridCol w="964235">
                  <a:extLst>
                    <a:ext uri="{9D8B030D-6E8A-4147-A177-3AD203B41FA5}">
                      <a16:colId xmlns:a16="http://schemas.microsoft.com/office/drawing/2014/main" val="3035689867"/>
                    </a:ext>
                  </a:extLst>
                </a:gridCol>
              </a:tblGrid>
              <a:tr h="601654">
                <a:tc rowSpan="2">
                  <a:txBody>
                    <a:bodyPr/>
                    <a:lstStyle/>
                    <a:p>
                      <a:pPr marL="0" marR="0">
                        <a:spcBef>
                          <a:spcPts val="0"/>
                        </a:spcBef>
                        <a:spcAft>
                          <a:spcPts val="0"/>
                        </a:spcAft>
                      </a:pPr>
                      <a:r>
                        <a:rPr lang="en-US" sz="1800">
                          <a:effectLst/>
                        </a:rPr>
                        <a:t> </a:t>
                      </a:r>
                      <a:endParaRPr lang="en-US" sz="1800">
                        <a:effectLst/>
                        <a:latin typeface="Times New Roman" panose="02020603050405020304" pitchFamily="18" charset="0"/>
                        <a:ea typeface="Calibri" panose="020F0502020204030204" pitchFamily="34" charset="0"/>
                      </a:endParaRPr>
                    </a:p>
                  </a:txBody>
                  <a:tcPr marL="0" marR="0" marT="0" marB="0"/>
                </a:tc>
                <a:tc gridSpan="2">
                  <a:txBody>
                    <a:bodyPr/>
                    <a:lstStyle/>
                    <a:p>
                      <a:pPr marL="77470" marR="0" algn="ctr">
                        <a:spcBef>
                          <a:spcPts val="720"/>
                        </a:spcBef>
                        <a:spcAft>
                          <a:spcPts val="300"/>
                        </a:spcAft>
                      </a:pPr>
                      <a:r>
                        <a:rPr lang="en-US" sz="1800" dirty="0">
                          <a:effectLst/>
                        </a:rPr>
                        <a:t>Budget Period 1</a:t>
                      </a:r>
                      <a:endParaRPr lang="en-US" sz="1800" dirty="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en-US"/>
                    </a:p>
                  </a:txBody>
                  <a:tcPr/>
                </a:tc>
                <a:tc gridSpan="2">
                  <a:txBody>
                    <a:bodyPr/>
                    <a:lstStyle/>
                    <a:p>
                      <a:pPr marL="65405" marR="0" algn="ctr">
                        <a:spcBef>
                          <a:spcPts val="720"/>
                        </a:spcBef>
                        <a:spcAft>
                          <a:spcPts val="300"/>
                        </a:spcAft>
                      </a:pPr>
                      <a:r>
                        <a:rPr lang="en-US" sz="1800">
                          <a:effectLst/>
                        </a:rPr>
                        <a:t>Budget Period 2</a:t>
                      </a:r>
                      <a:endParaRPr lang="en-US" sz="180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en-US"/>
                    </a:p>
                  </a:txBody>
                  <a:tcPr/>
                </a:tc>
                <a:tc gridSpan="2">
                  <a:txBody>
                    <a:bodyPr/>
                    <a:lstStyle/>
                    <a:p>
                      <a:pPr marL="304800" marR="310515" algn="ctr">
                        <a:spcBef>
                          <a:spcPts val="720"/>
                        </a:spcBef>
                        <a:spcAft>
                          <a:spcPts val="300"/>
                        </a:spcAft>
                      </a:pPr>
                      <a:r>
                        <a:rPr lang="en-US" sz="1800">
                          <a:effectLst/>
                        </a:rPr>
                        <a:t>Total</a:t>
                      </a:r>
                      <a:endParaRPr lang="en-US" sz="180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382187052"/>
                  </a:ext>
                </a:extLst>
              </a:tr>
              <a:tr h="885851">
                <a:tc vMerge="1">
                  <a:txBody>
                    <a:bodyPr/>
                    <a:lstStyle/>
                    <a:p>
                      <a:endParaRPr lang="en-US"/>
                    </a:p>
                  </a:txBody>
                  <a:tcPr/>
                </a:tc>
                <a:tc>
                  <a:txBody>
                    <a:bodyPr/>
                    <a:lstStyle/>
                    <a:p>
                      <a:pPr marL="103505" marR="0" algn="ctr">
                        <a:spcBef>
                          <a:spcPts val="720"/>
                        </a:spcBef>
                        <a:spcAft>
                          <a:spcPts val="300"/>
                        </a:spcAft>
                      </a:pPr>
                      <a:r>
                        <a:rPr lang="en-US" sz="1800">
                          <a:effectLst/>
                        </a:rPr>
                        <a:t>DOE Funds</a:t>
                      </a:r>
                      <a:endParaRPr lang="en-US" sz="18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81915" marR="67310" indent="31750" algn="ctr">
                        <a:spcBef>
                          <a:spcPts val="720"/>
                        </a:spcBef>
                        <a:spcAft>
                          <a:spcPts val="300"/>
                        </a:spcAft>
                      </a:pPr>
                      <a:r>
                        <a:rPr lang="en-US" sz="1800">
                          <a:effectLst/>
                        </a:rPr>
                        <a:t>Cost Share</a:t>
                      </a:r>
                      <a:endParaRPr lang="en-US" sz="18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99060" marR="0" algn="ctr">
                        <a:spcBef>
                          <a:spcPts val="720"/>
                        </a:spcBef>
                        <a:spcAft>
                          <a:spcPts val="300"/>
                        </a:spcAft>
                      </a:pPr>
                      <a:r>
                        <a:rPr lang="en-US" sz="1800">
                          <a:effectLst/>
                        </a:rPr>
                        <a:t>DOE Funds</a:t>
                      </a:r>
                      <a:endParaRPr lang="en-US" sz="18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81915" marR="67310" indent="31750" algn="ctr">
                        <a:spcBef>
                          <a:spcPts val="720"/>
                        </a:spcBef>
                        <a:spcAft>
                          <a:spcPts val="300"/>
                        </a:spcAft>
                      </a:pPr>
                      <a:r>
                        <a:rPr lang="en-US" sz="1800">
                          <a:effectLst/>
                        </a:rPr>
                        <a:t>Cost Share</a:t>
                      </a:r>
                      <a:endParaRPr lang="en-US" sz="18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97155" marR="0" algn="ctr">
                        <a:spcBef>
                          <a:spcPts val="720"/>
                        </a:spcBef>
                        <a:spcAft>
                          <a:spcPts val="300"/>
                        </a:spcAft>
                      </a:pPr>
                      <a:r>
                        <a:rPr lang="en-US" sz="1800">
                          <a:effectLst/>
                        </a:rPr>
                        <a:t>DOE Funds</a:t>
                      </a:r>
                      <a:endParaRPr lang="en-US" sz="18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80645" marR="68580" indent="31750" algn="ctr">
                        <a:spcBef>
                          <a:spcPts val="720"/>
                        </a:spcBef>
                        <a:spcAft>
                          <a:spcPts val="300"/>
                        </a:spcAft>
                      </a:pPr>
                      <a:r>
                        <a:rPr lang="en-US" sz="1800">
                          <a:effectLst/>
                        </a:rPr>
                        <a:t>Cost Share</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745188139"/>
                  </a:ext>
                </a:extLst>
              </a:tr>
              <a:tr h="435368">
                <a:tc>
                  <a:txBody>
                    <a:bodyPr/>
                    <a:lstStyle/>
                    <a:p>
                      <a:pPr marL="64135" marR="0">
                        <a:spcBef>
                          <a:spcPts val="300"/>
                        </a:spcBef>
                        <a:spcAft>
                          <a:spcPts val="300"/>
                        </a:spcAft>
                      </a:pPr>
                      <a:r>
                        <a:rPr lang="en-US" sz="1800">
                          <a:effectLst/>
                        </a:rPr>
                        <a:t>Applicant</a:t>
                      </a:r>
                      <a:endParaRPr lang="en-US" sz="18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300"/>
                        </a:spcBef>
                        <a:spcAft>
                          <a:spcPts val="300"/>
                        </a:spcAft>
                      </a:pPr>
                      <a:r>
                        <a:rPr lang="en-US" sz="1800">
                          <a:effectLst/>
                        </a:rPr>
                        <a:t>$746,743</a:t>
                      </a:r>
                      <a:endParaRPr lang="en-US" sz="18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720"/>
                        </a:spcBef>
                        <a:spcAft>
                          <a:spcPts val="300"/>
                        </a:spcAft>
                      </a:pPr>
                      <a:r>
                        <a:rPr lang="en-US" sz="1800">
                          <a:effectLst/>
                        </a:rPr>
                        <a:t>$0</a:t>
                      </a:r>
                      <a:endParaRPr lang="en-US" sz="18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720"/>
                        </a:spcBef>
                        <a:spcAft>
                          <a:spcPts val="300"/>
                        </a:spcAft>
                      </a:pPr>
                      <a:r>
                        <a:rPr lang="en-US" sz="1800">
                          <a:effectLst/>
                        </a:rPr>
                        <a:t>$459,520</a:t>
                      </a:r>
                      <a:endParaRPr lang="en-US" sz="18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720"/>
                        </a:spcBef>
                        <a:spcAft>
                          <a:spcPts val="300"/>
                        </a:spcAft>
                      </a:pPr>
                      <a:r>
                        <a:rPr lang="en-US" sz="1800">
                          <a:effectLst/>
                        </a:rPr>
                        <a:t>$0</a:t>
                      </a:r>
                      <a:endParaRPr lang="en-US" sz="18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720"/>
                        </a:spcBef>
                        <a:spcAft>
                          <a:spcPts val="300"/>
                        </a:spcAft>
                      </a:pPr>
                      <a:r>
                        <a:rPr lang="en-US" sz="1800">
                          <a:effectLst/>
                        </a:rPr>
                        <a:t>$1,206,263</a:t>
                      </a:r>
                      <a:endParaRPr lang="en-US" sz="18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720"/>
                        </a:spcBef>
                        <a:spcAft>
                          <a:spcPts val="300"/>
                        </a:spcAft>
                      </a:pPr>
                      <a:r>
                        <a:rPr lang="en-US" sz="1800">
                          <a:effectLst/>
                        </a:rPr>
                        <a:t>$0</a:t>
                      </a:r>
                      <a:endParaRPr lang="en-US" sz="18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3009052554"/>
                  </a:ext>
                </a:extLst>
              </a:tr>
              <a:tr h="435368">
                <a:tc>
                  <a:txBody>
                    <a:bodyPr/>
                    <a:lstStyle/>
                    <a:p>
                      <a:pPr marL="64135" marR="0">
                        <a:spcBef>
                          <a:spcPts val="300"/>
                        </a:spcBef>
                        <a:spcAft>
                          <a:spcPts val="300"/>
                        </a:spcAft>
                      </a:pPr>
                      <a:r>
                        <a:rPr lang="en-US" sz="1800">
                          <a:effectLst/>
                        </a:rPr>
                        <a:t>H2O Systems</a:t>
                      </a:r>
                      <a:endParaRPr lang="en-US" sz="18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300"/>
                        </a:spcBef>
                        <a:spcAft>
                          <a:spcPts val="300"/>
                        </a:spcAft>
                      </a:pPr>
                      <a:r>
                        <a:rPr lang="en-US" sz="1800">
                          <a:effectLst/>
                        </a:rPr>
                        <a:t>$6,700</a:t>
                      </a:r>
                      <a:endParaRPr lang="en-US" sz="18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720"/>
                        </a:spcBef>
                        <a:spcAft>
                          <a:spcPts val="300"/>
                        </a:spcAft>
                      </a:pPr>
                      <a:r>
                        <a:rPr lang="en-US" sz="1800">
                          <a:effectLst/>
                        </a:rPr>
                        <a:t>$155,000</a:t>
                      </a:r>
                      <a:endParaRPr lang="en-US" sz="18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720"/>
                        </a:spcBef>
                        <a:spcAft>
                          <a:spcPts val="300"/>
                        </a:spcAft>
                      </a:pPr>
                      <a:r>
                        <a:rPr lang="en-US" sz="1800">
                          <a:effectLst/>
                        </a:rPr>
                        <a:t>$6,400</a:t>
                      </a:r>
                      <a:endParaRPr lang="en-US" sz="18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720"/>
                        </a:spcBef>
                        <a:spcAft>
                          <a:spcPts val="300"/>
                        </a:spcAft>
                      </a:pPr>
                      <a:r>
                        <a:rPr lang="en-US" sz="1800">
                          <a:effectLst/>
                        </a:rPr>
                        <a:t>$85,500</a:t>
                      </a:r>
                      <a:endParaRPr lang="en-US" sz="18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720"/>
                        </a:spcBef>
                        <a:spcAft>
                          <a:spcPts val="300"/>
                        </a:spcAft>
                      </a:pPr>
                      <a:r>
                        <a:rPr lang="en-US" sz="1800">
                          <a:effectLst/>
                        </a:rPr>
                        <a:t>$13,100</a:t>
                      </a:r>
                      <a:endParaRPr lang="en-US" sz="18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720"/>
                        </a:spcBef>
                        <a:spcAft>
                          <a:spcPts val="300"/>
                        </a:spcAft>
                      </a:pPr>
                      <a:r>
                        <a:rPr lang="en-US" sz="1800">
                          <a:effectLst/>
                        </a:rPr>
                        <a:t>$240,500</a:t>
                      </a:r>
                      <a:endParaRPr lang="en-US" sz="18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2263692816"/>
                  </a:ext>
                </a:extLst>
              </a:tr>
              <a:tr h="435368">
                <a:tc>
                  <a:txBody>
                    <a:bodyPr/>
                    <a:lstStyle/>
                    <a:p>
                      <a:pPr marL="64135" marR="0">
                        <a:spcBef>
                          <a:spcPts val="300"/>
                        </a:spcBef>
                        <a:spcAft>
                          <a:spcPts val="300"/>
                        </a:spcAft>
                      </a:pPr>
                      <a:r>
                        <a:rPr lang="en-US" sz="1800">
                          <a:effectLst/>
                        </a:rPr>
                        <a:t>Triton Water</a:t>
                      </a:r>
                      <a:endParaRPr lang="en-US" sz="18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300"/>
                        </a:spcBef>
                        <a:spcAft>
                          <a:spcPts val="300"/>
                        </a:spcAft>
                      </a:pPr>
                      <a:r>
                        <a:rPr lang="en-US" sz="1800">
                          <a:effectLst/>
                        </a:rPr>
                        <a:t>$0</a:t>
                      </a:r>
                      <a:endParaRPr lang="en-US" sz="18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720"/>
                        </a:spcBef>
                        <a:spcAft>
                          <a:spcPts val="300"/>
                        </a:spcAft>
                      </a:pPr>
                      <a:r>
                        <a:rPr lang="en-US" sz="1800">
                          <a:effectLst/>
                        </a:rPr>
                        <a:t>$40,000</a:t>
                      </a:r>
                      <a:endParaRPr lang="en-US" sz="18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720"/>
                        </a:spcBef>
                        <a:spcAft>
                          <a:spcPts val="300"/>
                        </a:spcAft>
                      </a:pPr>
                      <a:r>
                        <a:rPr lang="en-US" sz="1800">
                          <a:effectLst/>
                        </a:rPr>
                        <a:t>$0</a:t>
                      </a:r>
                      <a:endParaRPr lang="en-US" sz="18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720"/>
                        </a:spcBef>
                        <a:spcAft>
                          <a:spcPts val="300"/>
                        </a:spcAft>
                      </a:pPr>
                      <a:r>
                        <a:rPr lang="en-US" sz="1800">
                          <a:effectLst/>
                        </a:rPr>
                        <a:t>$19,500</a:t>
                      </a:r>
                      <a:endParaRPr lang="en-US" sz="18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720"/>
                        </a:spcBef>
                        <a:spcAft>
                          <a:spcPts val="300"/>
                        </a:spcAft>
                      </a:pPr>
                      <a:r>
                        <a:rPr lang="en-US" sz="1800">
                          <a:effectLst/>
                        </a:rPr>
                        <a:t>$0</a:t>
                      </a:r>
                      <a:endParaRPr lang="en-US" sz="18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720"/>
                        </a:spcBef>
                        <a:spcAft>
                          <a:spcPts val="300"/>
                        </a:spcAft>
                      </a:pPr>
                      <a:r>
                        <a:rPr lang="en-US" sz="1800">
                          <a:effectLst/>
                        </a:rPr>
                        <a:t>$59,500</a:t>
                      </a:r>
                      <a:endParaRPr lang="en-US" sz="18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3491516197"/>
                  </a:ext>
                </a:extLst>
              </a:tr>
              <a:tr h="435368">
                <a:tc>
                  <a:txBody>
                    <a:bodyPr/>
                    <a:lstStyle/>
                    <a:p>
                      <a:pPr marL="64135" marR="0">
                        <a:spcBef>
                          <a:spcPts val="300"/>
                        </a:spcBef>
                        <a:spcAft>
                          <a:spcPts val="300"/>
                        </a:spcAft>
                      </a:pPr>
                      <a:r>
                        <a:rPr lang="en-US" sz="1800">
                          <a:effectLst/>
                        </a:rPr>
                        <a:t>Total ($)</a:t>
                      </a:r>
                      <a:endParaRPr lang="en-US" sz="18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300"/>
                        </a:spcBef>
                        <a:spcAft>
                          <a:spcPts val="300"/>
                        </a:spcAft>
                      </a:pPr>
                      <a:r>
                        <a:rPr lang="en-US" sz="1800">
                          <a:effectLst/>
                        </a:rPr>
                        <a:t>$753,443</a:t>
                      </a:r>
                      <a:endParaRPr lang="en-US" sz="18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720"/>
                        </a:spcBef>
                        <a:spcAft>
                          <a:spcPts val="300"/>
                        </a:spcAft>
                      </a:pPr>
                      <a:r>
                        <a:rPr lang="en-US" sz="1800">
                          <a:effectLst/>
                        </a:rPr>
                        <a:t>$195,000</a:t>
                      </a:r>
                      <a:endParaRPr lang="en-US" sz="18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720"/>
                        </a:spcBef>
                        <a:spcAft>
                          <a:spcPts val="300"/>
                        </a:spcAft>
                      </a:pPr>
                      <a:r>
                        <a:rPr lang="en-US" sz="1800">
                          <a:effectLst/>
                        </a:rPr>
                        <a:t>$465,920</a:t>
                      </a:r>
                      <a:endParaRPr lang="en-US" sz="18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720"/>
                        </a:spcBef>
                        <a:spcAft>
                          <a:spcPts val="300"/>
                        </a:spcAft>
                      </a:pPr>
                      <a:r>
                        <a:rPr lang="en-US" sz="1800">
                          <a:effectLst/>
                        </a:rPr>
                        <a:t>$105,000</a:t>
                      </a:r>
                      <a:endParaRPr lang="en-US" sz="18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720"/>
                        </a:spcBef>
                        <a:spcAft>
                          <a:spcPts val="300"/>
                        </a:spcAft>
                      </a:pPr>
                      <a:r>
                        <a:rPr lang="en-US" sz="1800">
                          <a:effectLst/>
                        </a:rPr>
                        <a:t>$1,219,363</a:t>
                      </a:r>
                      <a:endParaRPr lang="en-US" sz="180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720"/>
                        </a:spcBef>
                        <a:spcAft>
                          <a:spcPts val="300"/>
                        </a:spcAft>
                      </a:pPr>
                      <a:r>
                        <a:rPr lang="en-US" sz="1800" dirty="0">
                          <a:effectLst/>
                        </a:rPr>
                        <a:t>$300,000</a:t>
                      </a:r>
                      <a:endParaRPr lang="en-US" sz="1800" dirty="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2297732508"/>
                  </a:ext>
                </a:extLst>
              </a:tr>
            </a:tbl>
          </a:graphicData>
        </a:graphic>
      </p:graphicFrame>
    </p:spTree>
    <p:extLst>
      <p:ext uri="{BB962C8B-B14F-4D97-AF65-F5344CB8AC3E}">
        <p14:creationId xmlns:p14="http://schemas.microsoft.com/office/powerpoint/2010/main" val="973047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165384"/>
            <a:ext cx="10515600" cy="766763"/>
          </a:xfrm>
        </p:spPr>
        <p:txBody>
          <a:bodyPr>
            <a:normAutofit/>
          </a:bodyPr>
          <a:lstStyle/>
          <a:p>
            <a:r>
              <a:rPr lang="en-US" dirty="0"/>
              <a:t>Anticipated Products &amp; Deliverables</a:t>
            </a:r>
          </a:p>
        </p:txBody>
      </p:sp>
      <p:sp>
        <p:nvSpPr>
          <p:cNvPr id="5" name="Text Placeholder 4"/>
          <p:cNvSpPr>
            <a:spLocks noGrp="1"/>
          </p:cNvSpPr>
          <p:nvPr>
            <p:ph type="body" idx="1"/>
          </p:nvPr>
        </p:nvSpPr>
        <p:spPr/>
        <p:txBody>
          <a:bodyPr>
            <a:normAutofit/>
          </a:bodyPr>
          <a:lstStyle/>
          <a:p>
            <a:r>
              <a:rPr lang="en-US" sz="3000" dirty="0"/>
              <a:t>Products</a:t>
            </a:r>
          </a:p>
        </p:txBody>
      </p:sp>
      <p:sp>
        <p:nvSpPr>
          <p:cNvPr id="6" name="Content Placeholder 5"/>
          <p:cNvSpPr>
            <a:spLocks noGrp="1"/>
          </p:cNvSpPr>
          <p:nvPr>
            <p:ph sz="half" idx="2"/>
          </p:nvPr>
        </p:nvSpPr>
        <p:spPr>
          <a:xfrm>
            <a:off x="839788" y="2505075"/>
            <a:ext cx="5157787" cy="3038475"/>
          </a:xfrm>
        </p:spPr>
        <p:txBody>
          <a:bodyPr>
            <a:normAutofit/>
          </a:bodyPr>
          <a:lstStyle/>
          <a:p>
            <a:r>
              <a:rPr lang="en-US" sz="2000" dirty="0"/>
              <a:t>Project Management Plan</a:t>
            </a:r>
          </a:p>
          <a:p>
            <a:r>
              <a:rPr lang="en-US" sz="2000" dirty="0"/>
              <a:t>Data Management Plan</a:t>
            </a:r>
          </a:p>
          <a:p>
            <a:r>
              <a:rPr lang="en-US" sz="2000" dirty="0"/>
              <a:t>Final Project Report</a:t>
            </a:r>
          </a:p>
        </p:txBody>
      </p:sp>
      <p:sp>
        <p:nvSpPr>
          <p:cNvPr id="7" name="Text Placeholder 6"/>
          <p:cNvSpPr>
            <a:spLocks noGrp="1"/>
          </p:cNvSpPr>
          <p:nvPr>
            <p:ph type="body" sz="quarter" idx="3"/>
          </p:nvPr>
        </p:nvSpPr>
        <p:spPr/>
        <p:txBody>
          <a:bodyPr>
            <a:normAutofit/>
          </a:bodyPr>
          <a:lstStyle/>
          <a:p>
            <a:r>
              <a:rPr lang="en-US" sz="3000" dirty="0"/>
              <a:t>Deliverables</a:t>
            </a:r>
          </a:p>
        </p:txBody>
      </p:sp>
      <p:sp>
        <p:nvSpPr>
          <p:cNvPr id="8" name="Content Placeholder 7"/>
          <p:cNvSpPr>
            <a:spLocks noGrp="1"/>
          </p:cNvSpPr>
          <p:nvPr>
            <p:ph sz="quarter" idx="4"/>
          </p:nvPr>
        </p:nvSpPr>
        <p:spPr>
          <a:xfrm>
            <a:off x="6172200" y="2505075"/>
            <a:ext cx="5183188" cy="3038475"/>
          </a:xfrm>
        </p:spPr>
        <p:txBody>
          <a:bodyPr>
            <a:normAutofit fontScale="70000" lnSpcReduction="20000"/>
          </a:bodyPr>
          <a:lstStyle/>
          <a:p>
            <a:pPr>
              <a:lnSpc>
                <a:spcPct val="118000"/>
              </a:lnSpc>
            </a:pPr>
            <a:r>
              <a:rPr lang="en-US" dirty="0" err="1"/>
              <a:t>Superhydrophobic</a:t>
            </a:r>
            <a:r>
              <a:rPr lang="en-US" dirty="0"/>
              <a:t>/</a:t>
            </a:r>
            <a:r>
              <a:rPr lang="en-US" dirty="0" err="1"/>
              <a:t>oleophilic</a:t>
            </a:r>
            <a:r>
              <a:rPr lang="en-US" dirty="0"/>
              <a:t> membrane prototype</a:t>
            </a:r>
          </a:p>
          <a:p>
            <a:pPr>
              <a:lnSpc>
                <a:spcPct val="118000"/>
              </a:lnSpc>
            </a:pPr>
            <a:r>
              <a:rPr lang="en-US" dirty="0" err="1"/>
              <a:t>Superhydrophilic</a:t>
            </a:r>
            <a:r>
              <a:rPr lang="en-US" dirty="0"/>
              <a:t>/</a:t>
            </a:r>
            <a:r>
              <a:rPr lang="en-US" dirty="0" err="1"/>
              <a:t>oleophobic</a:t>
            </a:r>
            <a:r>
              <a:rPr lang="en-US" dirty="0"/>
              <a:t> membrane prototype</a:t>
            </a:r>
          </a:p>
          <a:p>
            <a:pPr>
              <a:lnSpc>
                <a:spcPct val="118000"/>
              </a:lnSpc>
            </a:pPr>
            <a:r>
              <a:rPr lang="en-US" dirty="0"/>
              <a:t>Produced water characterization results for GGRB</a:t>
            </a:r>
          </a:p>
          <a:p>
            <a:pPr>
              <a:lnSpc>
                <a:spcPct val="118000"/>
              </a:lnSpc>
            </a:pPr>
            <a:r>
              <a:rPr lang="en-US" dirty="0"/>
              <a:t>TEA for BTEX/oil/water recovery process in GGRB</a:t>
            </a:r>
          </a:p>
        </p:txBody>
      </p:sp>
      <p:sp>
        <p:nvSpPr>
          <p:cNvPr id="9" name="TextBox 8"/>
          <p:cNvSpPr txBox="1"/>
          <p:nvPr/>
        </p:nvSpPr>
        <p:spPr>
          <a:xfrm>
            <a:off x="839788" y="3933825"/>
            <a:ext cx="4941887" cy="1477328"/>
          </a:xfrm>
          <a:prstGeom prst="rect">
            <a:avLst/>
          </a:prstGeom>
          <a:noFill/>
        </p:spPr>
        <p:txBody>
          <a:bodyPr wrap="square" rtlCol="0">
            <a:spAutoFit/>
          </a:bodyPr>
          <a:lstStyle/>
          <a:p>
            <a:r>
              <a:rPr lang="en-US" b="1" i="1" dirty="0">
                <a:solidFill>
                  <a:schemeClr val="accent1"/>
                </a:solidFill>
              </a:rPr>
              <a:t>View from the Outside </a:t>
            </a:r>
            <a:r>
              <a:rPr lang="en-US" i="1" dirty="0">
                <a:solidFill>
                  <a:schemeClr val="accent1"/>
                </a:solidFill>
              </a:rPr>
              <a:t>– Knowledge generated on relating membrane properties to selective phase permeation will advance the development of “smart” membranes for targeted resource recovery. </a:t>
            </a:r>
          </a:p>
        </p:txBody>
      </p:sp>
    </p:spTree>
    <p:extLst>
      <p:ext uri="{BB962C8B-B14F-4D97-AF65-F5344CB8AC3E}">
        <p14:creationId xmlns:p14="http://schemas.microsoft.com/office/powerpoint/2010/main" val="4282022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1159"/>
            <a:ext cx="10515600" cy="804466"/>
          </a:xfrm>
        </p:spPr>
        <p:txBody>
          <a:bodyPr/>
          <a:lstStyle/>
          <a:p>
            <a:r>
              <a:rPr lang="en-US" dirty="0"/>
              <a:t>Research Challenges &amp; Knowledge Gaps</a:t>
            </a:r>
          </a:p>
        </p:txBody>
      </p:sp>
      <p:sp>
        <p:nvSpPr>
          <p:cNvPr id="4" name="Content Placeholder 3"/>
          <p:cNvSpPr>
            <a:spLocks noGrp="1"/>
          </p:cNvSpPr>
          <p:nvPr>
            <p:ph sz="half" idx="2"/>
          </p:nvPr>
        </p:nvSpPr>
        <p:spPr>
          <a:xfrm>
            <a:off x="6172200" y="1825625"/>
            <a:ext cx="5181600" cy="3746500"/>
          </a:xfrm>
        </p:spPr>
        <p:txBody>
          <a:bodyPr>
            <a:normAutofit fontScale="85000" lnSpcReduction="10000"/>
          </a:bodyPr>
          <a:lstStyle/>
          <a:p>
            <a:pPr>
              <a:lnSpc>
                <a:spcPct val="118000"/>
              </a:lnSpc>
              <a:spcAft>
                <a:spcPts val="1200"/>
              </a:spcAft>
            </a:pPr>
            <a:r>
              <a:rPr lang="en-US" dirty="0"/>
              <a:t>Hydrocarbon recovery via separators is incomplete leaving VOCs/free oils to persist in PWs moved to pits</a:t>
            </a:r>
          </a:p>
          <a:p>
            <a:pPr lvl="1">
              <a:lnSpc>
                <a:spcPct val="118000"/>
              </a:lnSpc>
              <a:spcAft>
                <a:spcPts val="1200"/>
              </a:spcAft>
            </a:pPr>
            <a:r>
              <a:rPr lang="en-US" dirty="0"/>
              <a:t>VOC concentrations in GGRB  ~ 0.06 to 5.1 </a:t>
            </a:r>
            <a:r>
              <a:rPr lang="en-US" dirty="0" err="1"/>
              <a:t>lbs</a:t>
            </a:r>
            <a:r>
              <a:rPr lang="en-US" dirty="0"/>
              <a:t>/</a:t>
            </a:r>
            <a:r>
              <a:rPr lang="en-US" dirty="0" err="1"/>
              <a:t>bbl</a:t>
            </a:r>
            <a:r>
              <a:rPr lang="en-US" dirty="0"/>
              <a:t> </a:t>
            </a:r>
          </a:p>
          <a:p>
            <a:pPr>
              <a:lnSpc>
                <a:spcPct val="118000"/>
              </a:lnSpc>
              <a:spcAft>
                <a:spcPts val="1200"/>
              </a:spcAft>
            </a:pPr>
            <a:r>
              <a:rPr lang="en-US" dirty="0"/>
              <a:t>VOC emissions are problematic from an environmental perspective &amp; BTEX/oil represents lost revenue</a:t>
            </a:r>
          </a:p>
        </p:txBody>
      </p:sp>
      <p:pic>
        <p:nvPicPr>
          <p:cNvPr id="7" name="Picture 6"/>
          <p:cNvPicPr>
            <a:picLocks noChangeAspect="1"/>
          </p:cNvPicPr>
          <p:nvPr/>
        </p:nvPicPr>
        <p:blipFill>
          <a:blip r:embed="rId2"/>
          <a:stretch>
            <a:fillRect/>
          </a:stretch>
        </p:blipFill>
        <p:spPr>
          <a:xfrm>
            <a:off x="2171700" y="2555875"/>
            <a:ext cx="3217333" cy="2286000"/>
          </a:xfrm>
          <a:prstGeom prst="rect">
            <a:avLst/>
          </a:prstGeom>
          <a:effectLst>
            <a:outerShdw blurRad="50800" dist="38100" dir="2700000" algn="tl" rotWithShape="0">
              <a:prstClr val="black">
                <a:alpha val="40000"/>
              </a:prstClr>
            </a:outerShdw>
          </a:effectLst>
        </p:spPr>
      </p:pic>
      <p:sp>
        <p:nvSpPr>
          <p:cNvPr id="8" name="Right Arrow 7"/>
          <p:cNvSpPr/>
          <p:nvPr/>
        </p:nvSpPr>
        <p:spPr>
          <a:xfrm>
            <a:off x="1457325" y="3046414"/>
            <a:ext cx="714375" cy="1257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PW</a:t>
            </a:r>
          </a:p>
        </p:txBody>
      </p:sp>
      <p:cxnSp>
        <p:nvCxnSpPr>
          <p:cNvPr id="17" name="Straight Arrow Connector 16"/>
          <p:cNvCxnSpPr/>
          <p:nvPr/>
        </p:nvCxnSpPr>
        <p:spPr>
          <a:xfrm flipV="1">
            <a:off x="3112345" y="2112965"/>
            <a:ext cx="0" cy="442911"/>
          </a:xfrm>
          <a:prstGeom prst="straightConnector1">
            <a:avLst/>
          </a:prstGeom>
          <a:ln w="38100">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406686" y="2112964"/>
            <a:ext cx="0" cy="442911"/>
          </a:xfrm>
          <a:prstGeom prst="straightConnector1">
            <a:avLst/>
          </a:prstGeom>
          <a:ln w="3810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32177" y="1720530"/>
            <a:ext cx="760336" cy="369332"/>
          </a:xfrm>
          <a:prstGeom prst="rect">
            <a:avLst/>
          </a:prstGeom>
          <a:noFill/>
        </p:spPr>
        <p:txBody>
          <a:bodyPr wrap="none" rtlCol="0">
            <a:spAutoFit/>
          </a:bodyPr>
          <a:lstStyle/>
          <a:p>
            <a:r>
              <a:rPr lang="en-US" dirty="0">
                <a:solidFill>
                  <a:schemeClr val="tx2"/>
                </a:solidFill>
              </a:rPr>
              <a:t>Water</a:t>
            </a:r>
          </a:p>
        </p:txBody>
      </p:sp>
      <p:sp>
        <p:nvSpPr>
          <p:cNvPr id="21" name="TextBox 20"/>
          <p:cNvSpPr txBox="1"/>
          <p:nvPr/>
        </p:nvSpPr>
        <p:spPr>
          <a:xfrm>
            <a:off x="4028030" y="1720530"/>
            <a:ext cx="678584" cy="369332"/>
          </a:xfrm>
          <a:prstGeom prst="rect">
            <a:avLst/>
          </a:prstGeom>
          <a:noFill/>
        </p:spPr>
        <p:txBody>
          <a:bodyPr wrap="none" rtlCol="0">
            <a:spAutoFit/>
          </a:bodyPr>
          <a:lstStyle/>
          <a:p>
            <a:r>
              <a:rPr lang="en-US" dirty="0">
                <a:solidFill>
                  <a:schemeClr val="accent2"/>
                </a:solidFill>
              </a:rPr>
              <a:t>VOCs</a:t>
            </a:r>
          </a:p>
        </p:txBody>
      </p:sp>
      <p:cxnSp>
        <p:nvCxnSpPr>
          <p:cNvPr id="22" name="Straight Arrow Connector 21"/>
          <p:cNvCxnSpPr/>
          <p:nvPr/>
        </p:nvCxnSpPr>
        <p:spPr>
          <a:xfrm>
            <a:off x="3721945" y="4846639"/>
            <a:ext cx="0" cy="442911"/>
          </a:xfrm>
          <a:prstGeom prst="straightConnector1">
            <a:avLst/>
          </a:prstGeom>
          <a:ln w="381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92513" y="5247690"/>
            <a:ext cx="442750" cy="369332"/>
          </a:xfrm>
          <a:prstGeom prst="rect">
            <a:avLst/>
          </a:prstGeom>
          <a:noFill/>
        </p:spPr>
        <p:txBody>
          <a:bodyPr wrap="none" rtlCol="0">
            <a:spAutoFit/>
          </a:bodyPr>
          <a:lstStyle/>
          <a:p>
            <a:r>
              <a:rPr lang="en-US" dirty="0">
                <a:solidFill>
                  <a:schemeClr val="accent2"/>
                </a:solidFill>
              </a:rPr>
              <a:t>Oil</a:t>
            </a:r>
          </a:p>
        </p:txBody>
      </p:sp>
      <p:pic>
        <p:nvPicPr>
          <p:cNvPr id="24" name="Picture 23"/>
          <p:cNvPicPr>
            <a:picLocks noChangeAspect="1"/>
          </p:cNvPicPr>
          <p:nvPr/>
        </p:nvPicPr>
        <p:blipFill>
          <a:blip r:embed="rId3"/>
          <a:stretch>
            <a:fillRect/>
          </a:stretch>
        </p:blipFill>
        <p:spPr>
          <a:xfrm>
            <a:off x="57096" y="3217864"/>
            <a:ext cx="1372973" cy="914400"/>
          </a:xfrm>
          <a:prstGeom prst="rect">
            <a:avLst/>
          </a:prstGeom>
        </p:spPr>
      </p:pic>
    </p:spTree>
    <p:extLst>
      <p:ext uri="{BB962C8B-B14F-4D97-AF65-F5344CB8AC3E}">
        <p14:creationId xmlns:p14="http://schemas.microsoft.com/office/powerpoint/2010/main" val="2781369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1159"/>
            <a:ext cx="10515600" cy="804466"/>
          </a:xfrm>
        </p:spPr>
        <p:txBody>
          <a:bodyPr/>
          <a:lstStyle/>
          <a:p>
            <a:r>
              <a:rPr lang="en-US" dirty="0"/>
              <a:t>Research Challenges &amp; Knowledge Gaps</a:t>
            </a:r>
          </a:p>
        </p:txBody>
      </p:sp>
      <p:pic>
        <p:nvPicPr>
          <p:cNvPr id="3" name="Picture 2"/>
          <p:cNvPicPr>
            <a:picLocks noChangeAspect="1"/>
          </p:cNvPicPr>
          <p:nvPr/>
        </p:nvPicPr>
        <p:blipFill>
          <a:blip r:embed="rId2"/>
          <a:stretch>
            <a:fillRect/>
          </a:stretch>
        </p:blipFill>
        <p:spPr>
          <a:xfrm>
            <a:off x="1495425" y="1825625"/>
            <a:ext cx="3323772" cy="2743200"/>
          </a:xfrm>
          <a:prstGeom prst="rect">
            <a:avLst/>
          </a:prstGeom>
        </p:spPr>
      </p:pic>
      <p:sp>
        <p:nvSpPr>
          <p:cNvPr id="5" name="TextBox 4"/>
          <p:cNvSpPr txBox="1"/>
          <p:nvPr/>
        </p:nvSpPr>
        <p:spPr>
          <a:xfrm>
            <a:off x="838200" y="4724399"/>
            <a:ext cx="5000625" cy="923330"/>
          </a:xfrm>
          <a:prstGeom prst="rect">
            <a:avLst/>
          </a:prstGeom>
          <a:noFill/>
        </p:spPr>
        <p:txBody>
          <a:bodyPr wrap="square" rtlCol="0">
            <a:spAutoFit/>
          </a:bodyPr>
          <a:lstStyle/>
          <a:p>
            <a:r>
              <a:rPr lang="en-US" i="1" dirty="0">
                <a:solidFill>
                  <a:schemeClr val="accent1"/>
                </a:solidFill>
              </a:rPr>
              <a:t>Conventional separations plagued by inefficiencies related to non-selectivity and inability to target dispersed fractions. </a:t>
            </a:r>
          </a:p>
        </p:txBody>
      </p:sp>
      <p:sp>
        <p:nvSpPr>
          <p:cNvPr id="9" name="TextBox 8"/>
          <p:cNvSpPr txBox="1"/>
          <p:nvPr/>
        </p:nvSpPr>
        <p:spPr>
          <a:xfrm>
            <a:off x="295275" y="1825625"/>
            <a:ext cx="1362075" cy="400110"/>
          </a:xfrm>
          <a:prstGeom prst="rect">
            <a:avLst/>
          </a:prstGeom>
          <a:noFill/>
        </p:spPr>
        <p:txBody>
          <a:bodyPr wrap="square" rtlCol="0">
            <a:spAutoFit/>
          </a:bodyPr>
          <a:lstStyle/>
          <a:p>
            <a:r>
              <a:rPr lang="en-US" sz="1000" b="1" dirty="0"/>
              <a:t>*Image Credit</a:t>
            </a:r>
            <a:r>
              <a:rPr lang="en-US" sz="1000" dirty="0"/>
              <a:t>: Gupta et al. 2017</a:t>
            </a:r>
          </a:p>
        </p:txBody>
      </p:sp>
      <p:pic>
        <p:nvPicPr>
          <p:cNvPr id="25" name="Content Placeholder 4"/>
          <p:cNvPicPr>
            <a:picLocks noGrp="1" noChangeAspect="1"/>
          </p:cNvPicPr>
          <p:nvPr>
            <p:ph sz="half" idx="2"/>
          </p:nvPr>
        </p:nvPicPr>
        <p:blipFill>
          <a:blip r:embed="rId3"/>
          <a:stretch>
            <a:fillRect/>
          </a:stretch>
        </p:blipFill>
        <p:spPr>
          <a:xfrm>
            <a:off x="7372350" y="2895599"/>
            <a:ext cx="3695530" cy="1828800"/>
          </a:xfrm>
          <a:prstGeom prst="rect">
            <a:avLst/>
          </a:prstGeom>
        </p:spPr>
      </p:pic>
      <p:grpSp>
        <p:nvGrpSpPr>
          <p:cNvPr id="26" name="Group 25"/>
          <p:cNvGrpSpPr>
            <a:grpSpLocks noChangeAspect="1"/>
          </p:cNvGrpSpPr>
          <p:nvPr/>
        </p:nvGrpSpPr>
        <p:grpSpPr>
          <a:xfrm>
            <a:off x="8063862" y="1368838"/>
            <a:ext cx="2312506" cy="1371600"/>
            <a:chOff x="6052724" y="1987263"/>
            <a:chExt cx="3820603" cy="2266086"/>
          </a:xfrm>
        </p:grpSpPr>
        <p:pic>
          <p:nvPicPr>
            <p:cNvPr id="27" name="Picture 26"/>
            <p:cNvPicPr>
              <a:picLocks noChangeAspect="1"/>
            </p:cNvPicPr>
            <p:nvPr/>
          </p:nvPicPr>
          <p:blipFill>
            <a:blip r:embed="rId4"/>
            <a:stretch>
              <a:fillRect/>
            </a:stretch>
          </p:blipFill>
          <p:spPr>
            <a:xfrm>
              <a:off x="8218606" y="1987263"/>
              <a:ext cx="1654721" cy="1535833"/>
            </a:xfrm>
            <a:prstGeom prst="rect">
              <a:avLst/>
            </a:prstGeom>
          </p:spPr>
        </p:pic>
        <p:pic>
          <p:nvPicPr>
            <p:cNvPr id="28" name="Picture 27"/>
            <p:cNvPicPr>
              <a:picLocks noChangeAspect="1"/>
            </p:cNvPicPr>
            <p:nvPr/>
          </p:nvPicPr>
          <p:blipFill>
            <a:blip r:embed="rId5"/>
            <a:stretch>
              <a:fillRect/>
            </a:stretch>
          </p:blipFill>
          <p:spPr>
            <a:xfrm>
              <a:off x="6052724" y="3072778"/>
              <a:ext cx="1740308" cy="1180571"/>
            </a:xfrm>
            <a:prstGeom prst="rect">
              <a:avLst/>
            </a:prstGeom>
          </p:spPr>
        </p:pic>
      </p:grpSp>
      <p:sp>
        <p:nvSpPr>
          <p:cNvPr id="29" name="TextBox 28"/>
          <p:cNvSpPr txBox="1"/>
          <p:nvPr/>
        </p:nvSpPr>
        <p:spPr>
          <a:xfrm>
            <a:off x="6334126" y="4862898"/>
            <a:ext cx="5405352" cy="646331"/>
          </a:xfrm>
          <a:prstGeom prst="rect">
            <a:avLst/>
          </a:prstGeom>
          <a:noFill/>
        </p:spPr>
        <p:txBody>
          <a:bodyPr wrap="square" rtlCol="0">
            <a:spAutoFit/>
          </a:bodyPr>
          <a:lstStyle/>
          <a:p>
            <a:r>
              <a:rPr lang="en-US" i="1" dirty="0">
                <a:solidFill>
                  <a:schemeClr val="accent6"/>
                </a:solidFill>
              </a:rPr>
              <a:t>Development of “smart” membrane materials reduces fouling and achieves high selectivity for target phase. </a:t>
            </a:r>
          </a:p>
        </p:txBody>
      </p:sp>
    </p:spTree>
    <p:extLst>
      <p:ext uri="{BB962C8B-B14F-4D97-AF65-F5344CB8AC3E}">
        <p14:creationId xmlns:p14="http://schemas.microsoft.com/office/powerpoint/2010/main" val="3957129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1134</Words>
  <Application>Microsoft Office PowerPoint</Application>
  <PresentationFormat>Widescreen</PresentationFormat>
  <Paragraphs>172</Paragraphs>
  <Slides>17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Office Theme</vt:lpstr>
      <vt:lpstr>Visio</vt:lpstr>
      <vt:lpstr>Resource Recovery and Environmental Protection in Wyoming’s Greater Green River Basin Using Selective Nanostructured Membranes</vt:lpstr>
      <vt:lpstr>Task 1 Project Management and Planning</vt:lpstr>
      <vt:lpstr>Project Team</vt:lpstr>
      <vt:lpstr>Project Goals and Objectives</vt:lpstr>
      <vt:lpstr>Project Schedule</vt:lpstr>
      <vt:lpstr>Project Budget</vt:lpstr>
      <vt:lpstr>Anticipated Products &amp; Deliverables</vt:lpstr>
      <vt:lpstr>Research Challenges &amp; Knowledge Gaps</vt:lpstr>
      <vt:lpstr>Research Challenges &amp; Knowledge Gaps</vt:lpstr>
      <vt:lpstr>Research Challenges &amp; Knowledge Gaps</vt:lpstr>
      <vt:lpstr>Task 2 Membrane Synthesis and Performance Assessment </vt:lpstr>
      <vt:lpstr>Membrane Fabrication</vt:lpstr>
      <vt:lpstr>Membrane Performance Testing</vt:lpstr>
      <vt:lpstr>Task 3 Design and Construction of Hydrocarbon Recovery Membrane Prototype</vt:lpstr>
      <vt:lpstr>PowerPoint Presentation</vt:lpstr>
      <vt:lpstr>Project Milestones &amp; Success Criteria</vt:lpstr>
      <vt:lpstr>Current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A. Brant</dc:creator>
  <cp:lastModifiedBy>Cercone, David P.</cp:lastModifiedBy>
  <cp:revision>33</cp:revision>
  <dcterms:created xsi:type="dcterms:W3CDTF">2020-02-12T15:26:33Z</dcterms:created>
  <dcterms:modified xsi:type="dcterms:W3CDTF">2020-09-22T16:13:58Z</dcterms:modified>
</cp:coreProperties>
</file>