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2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90" r:id="rId2"/>
    <p:sldId id="293" r:id="rId3"/>
    <p:sldId id="285" r:id="rId4"/>
    <p:sldId id="304" r:id="rId5"/>
    <p:sldId id="301" r:id="rId6"/>
    <p:sldId id="305" r:id="rId7"/>
    <p:sldId id="303" r:id="rId8"/>
  </p:sldIdLst>
  <p:sldSz cx="12192000" cy="6858000"/>
  <p:notesSz cx="6985000" cy="92837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C00000"/>
    <a:srgbClr val="4CB3C2"/>
    <a:srgbClr val="75B279"/>
    <a:srgbClr val="B2D6E5"/>
    <a:srgbClr val="5CE98D"/>
    <a:srgbClr val="1CA2C2"/>
    <a:srgbClr val="80BAD3"/>
    <a:srgbClr val="3BC6F7"/>
    <a:srgbClr val="E9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5" autoAdjust="0"/>
    <p:restoredTop sz="89706" autoAdjust="0"/>
  </p:normalViewPr>
  <p:slideViewPr>
    <p:cSldViewPr snapToGrid="0">
      <p:cViewPr varScale="1">
        <p:scale>
          <a:sx n="48" d="100"/>
          <a:sy n="48" d="100"/>
        </p:scale>
        <p:origin x="747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54638246772738E-3"/>
          <c:y val="6.0535506402793947E-2"/>
          <c:w val="0.98438907235064543"/>
          <c:h val="0.8789289871944120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4CB3C2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3.376018626309662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7272-4C7C-ADF5-695CE2FFF774}"/>
                </c:ext>
              </c:extLst>
            </c:dLbl>
            <c:dLbl>
              <c:idx val="1"/>
              <c:layout>
                <c:manualLayout>
                  <c:x val="0"/>
                  <c:y val="3.3760186263096625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7272-4C7C-ADF5-695CE2FFF774}"/>
                </c:ext>
              </c:extLst>
            </c:dLbl>
            <c:dLbl>
              <c:idx val="2"/>
              <c:layout>
                <c:manualLayout>
                  <c:x val="0"/>
                  <c:y val="1.629802095459836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7272-4C7C-ADF5-695CE2FFF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Sheet1!$A$1:$E$1</c:f>
              <c:numCache>
                <c:formatCode>General</c:formatCode>
                <c:ptCount val="5"/>
                <c:pt idx="0">
                  <c:v>114</c:v>
                </c:pt>
                <c:pt idx="1">
                  <c:v>114</c:v>
                </c:pt>
                <c:pt idx="2">
                  <c:v>178</c:v>
                </c:pt>
                <c:pt idx="3">
                  <c:v>312.66261398176312</c:v>
                </c:pt>
                <c:pt idx="4">
                  <c:v>447.32522796352578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72-4C7C-ADF5-695CE2FFF774}"/>
            </c:ext>
          </c:extLst>
        </c:ser>
        <c:ser>
          <c:idx val="1"/>
          <c:order val="1"/>
          <c:spPr>
            <a:solidFill>
              <a:srgbClr val="75B279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1.6298020954598369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7272-4C7C-ADF5-695CE2FFF774}"/>
                </c:ext>
              </c:extLst>
            </c:dLbl>
            <c:dLbl>
              <c:idx val="1"/>
              <c:layout>
                <c:manualLayout>
                  <c:x val="0"/>
                  <c:y val="3.492433061699650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7272-4C7C-ADF5-695CE2FFF774}"/>
                </c:ext>
              </c:extLst>
            </c:dLbl>
            <c:dLbl>
              <c:idx val="2"/>
              <c:layout>
                <c:manualLayout>
                  <c:x val="0"/>
                  <c:y val="4.0745052386495922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7272-4C7C-ADF5-695CE2FFF774}"/>
                </c:ext>
              </c:extLst>
            </c:dLbl>
            <c:dLbl>
              <c:idx val="3"/>
              <c:layout>
                <c:manualLayout>
                  <c:x val="0"/>
                  <c:y val="4.190919674039581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7272-4C7C-ADF5-695CE2FFF774}"/>
                </c:ext>
              </c:extLst>
            </c:dLbl>
            <c:dLbl>
              <c:idx val="4"/>
              <c:layout>
                <c:manualLayout>
                  <c:x val="0"/>
                  <c:y val="3.4924330616996506E-2"/>
                </c:manualLayout>
              </c:layout>
              <c:numFmt formatCode="#,##0;&quot;-&quot;#,##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  <a:sym typeface="+mn-lt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7272-4C7C-ADF5-695CE2FFF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Sheet1!$A$2:$E$2</c:f>
              <c:numCache>
                <c:formatCode>General</c:formatCode>
                <c:ptCount val="5"/>
                <c:pt idx="0">
                  <c:v>138</c:v>
                </c:pt>
                <c:pt idx="1">
                  <c:v>112</c:v>
                </c:pt>
                <c:pt idx="2">
                  <c:v>106</c:v>
                </c:pt>
                <c:pt idx="3">
                  <c:v>105</c:v>
                </c:pt>
                <c:pt idx="4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272-4C7C-ADF5-695CE2FFF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39190400"/>
        <c:axId val="239191936"/>
      </c:barChart>
      <c:catAx>
        <c:axId val="23919040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39191936"/>
        <c:crosses val="min"/>
        <c:auto val="0"/>
        <c:lblAlgn val="ctr"/>
        <c:lblOffset val="100"/>
        <c:noMultiLvlLbl val="0"/>
      </c:catAx>
      <c:valAx>
        <c:axId val="239191936"/>
        <c:scaling>
          <c:orientation val="minMax"/>
          <c:max val="477.32522796352578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239190400"/>
        <c:crosses val="min"/>
        <c:crossBetween val="between"/>
        <c:majorUnit val="2000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8A02758-59E5-46BD-9B99-5EEB1F7D6E81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D355915-0608-4653-82D3-0CDA71EC8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0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55915-0608-4653-82D3-0CDA71EC86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5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802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A5CF-78F6-4826-9BE5-DC0E2654EAB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18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8A5CF-78F6-4826-9BE5-DC0E2654EAB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2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Non-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 userDrawn="1"/>
        </p:nvSpPr>
        <p:spPr>
          <a:xfrm>
            <a:off x="1" y="764704"/>
            <a:ext cx="12192000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199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866405" y="3097509"/>
            <a:ext cx="7876032" cy="523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2666" baseline="0">
                <a:solidFill>
                  <a:schemeClr val="tx1">
                    <a:lumMod val="50000"/>
                  </a:schemeClr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Topic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6405" y="1508788"/>
            <a:ext cx="7872712" cy="15392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799" b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Non-photo Cover </a:t>
            </a:r>
            <a:br>
              <a:rPr lang="en-US" dirty="0"/>
            </a:br>
            <a:r>
              <a:rPr lang="en-US" dirty="0"/>
              <a:t>Title Sample</a:t>
            </a:r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-64" y="668146"/>
            <a:ext cx="12192127" cy="36003"/>
            <a:chOff x="-27394" y="715838"/>
            <a:chExt cx="9171392" cy="36002"/>
          </a:xfrm>
        </p:grpSpPr>
        <p:sp>
          <p:nvSpPr>
            <p:cNvPr id="41" name="正方形/長方形 40"/>
            <p:cNvSpPr/>
            <p:nvPr/>
          </p:nvSpPr>
          <p:spPr>
            <a:xfrm>
              <a:off x="2952353" y="715838"/>
              <a:ext cx="6191645" cy="36000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-27394" y="715840"/>
              <a:ext cx="2700000" cy="36000"/>
            </a:xfrm>
            <a:prstGeom prst="rect">
              <a:avLst/>
            </a:prstGeom>
            <a:solidFill>
              <a:srgbClr val="979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051722" y="715838"/>
              <a:ext cx="828000" cy="36000"/>
            </a:xfrm>
            <a:prstGeom prst="rect">
              <a:avLst/>
            </a:prstGeom>
            <a:solidFill>
              <a:srgbClr val="BB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2880348" y="715839"/>
              <a:ext cx="72006" cy="36000"/>
            </a:xfrm>
            <a:prstGeom prst="rect">
              <a:avLst/>
            </a:prstGeom>
            <a:solidFill>
              <a:srgbClr val="D60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</p:grpSp>
      <p:sp>
        <p:nvSpPr>
          <p:cNvPr id="20" name="TextBox 9"/>
          <p:cNvSpPr txBox="1"/>
          <p:nvPr userDrawn="1"/>
        </p:nvSpPr>
        <p:spPr>
          <a:xfrm rot="10800000" flipV="1">
            <a:off x="3866406" y="6386667"/>
            <a:ext cx="7680854" cy="274568"/>
          </a:xfrm>
          <a:prstGeom prst="rect">
            <a:avLst/>
          </a:prstGeom>
          <a:noFill/>
          <a:ln w="4127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1217974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Proprietary and Confidential Information. This document or information cannot be reproduced, transmitted, or disclosed without prior written consent of Mitsubishi Hitachi Power Systems Americas, Inc.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3861122" y="4529566"/>
            <a:ext cx="5135856" cy="9156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buNone/>
              <a:defRPr sz="1866" baseline="0"/>
            </a:lvl1pPr>
          </a:lstStyle>
          <a:p>
            <a:r>
              <a:rPr lang="en-US" altLang="ja-JP" sz="2133" dirty="0"/>
              <a:t>Presenter Division Name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1122" y="5917657"/>
            <a:ext cx="2592963" cy="23018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2"/>
          </p:nvPr>
        </p:nvSpPr>
        <p:spPr>
          <a:xfrm>
            <a:off x="3861122" y="5555661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DE5B294B-9F8A-4DAB-AED8-BB1DF330A4C1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922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42158" y="2602467"/>
            <a:ext cx="3535680" cy="2882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ClrTx/>
              <a:buSzPct val="100000"/>
              <a:buFont typeface="Arial" panose="020B0604020202020204" pitchFamily="34" charset="0"/>
              <a:buNone/>
              <a:defRPr sz="13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Photo or graph caption</a:t>
            </a:r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37804" y="2602467"/>
            <a:ext cx="3547872" cy="2882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ClrTx/>
              <a:buSzPct val="100000"/>
              <a:buFont typeface="Arial" panose="020B0604020202020204" pitchFamily="34" charset="0"/>
              <a:buNone/>
              <a:defRPr sz="13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Photo or graph caption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211582" y="2602467"/>
            <a:ext cx="3547872" cy="28823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ClrTx/>
              <a:buSzPct val="100000"/>
              <a:buFont typeface="Arial" panose="020B0604020202020204" pitchFamily="34" charset="0"/>
              <a:buNone/>
              <a:defRPr sz="1333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Photo or graph caption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836714"/>
            <a:ext cx="11328829" cy="8640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6" baseline="0"/>
            </a:lvl1pPr>
          </a:lstStyle>
          <a:p>
            <a:pPr lvl="0"/>
            <a:r>
              <a:rPr kumimoji="1" lang="en-US" altLang="ja-JP" dirty="0"/>
              <a:t>Main message of this page. If possible, make it simple and concise. Making the main  message shorter than 3 lines to draw attention of the audience from start to the end. </a:t>
            </a:r>
          </a:p>
          <a:p>
            <a:pPr lvl="0"/>
            <a:r>
              <a:rPr kumimoji="1" lang="en-US" altLang="ja-JP" dirty="0"/>
              <a:t> 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36232" y="2912483"/>
            <a:ext cx="3547535" cy="1974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21"/>
          </p:nvPr>
        </p:nvSpPr>
        <p:spPr>
          <a:xfrm>
            <a:off x="4337974" y="2912483"/>
            <a:ext cx="3547535" cy="1974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22"/>
          </p:nvPr>
        </p:nvSpPr>
        <p:spPr>
          <a:xfrm>
            <a:off x="8211753" y="2912483"/>
            <a:ext cx="3547535" cy="197493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Title</a:t>
            </a:r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33B3-065C-49AF-8F9F-9E72436CEA32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60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439518" y="1126385"/>
            <a:ext cx="4015310" cy="28083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6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Main message of this page. If possible, make it simple and concise. Making the main message shorter than 6 lines to draw attention of the audience from start to the end. (14pt)</a:t>
            </a:r>
          </a:p>
        </p:txBody>
      </p:sp>
      <p:cxnSp>
        <p:nvCxnSpPr>
          <p:cNvPr id="17" name="直線コネクタ 16"/>
          <p:cNvCxnSpPr/>
          <p:nvPr userDrawn="1"/>
        </p:nvCxnSpPr>
        <p:spPr>
          <a:xfrm>
            <a:off x="4847861" y="1052736"/>
            <a:ext cx="0" cy="5135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9"/>
          <p:cNvSpPr>
            <a:spLocks noGrp="1"/>
          </p:cNvSpPr>
          <p:nvPr>
            <p:ph type="body" sz="quarter" idx="15" hasCustomPrompt="1"/>
          </p:nvPr>
        </p:nvSpPr>
        <p:spPr>
          <a:xfrm>
            <a:off x="5422899" y="4613543"/>
            <a:ext cx="6337301" cy="21602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066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(8pt)</a:t>
            </a:r>
            <a:endParaRPr kumimoji="1" lang="ja-JP" altLang="en-US" dirty="0"/>
          </a:p>
        </p:txBody>
      </p:sp>
      <p:sp>
        <p:nvSpPr>
          <p:cNvPr id="25" name="テキスト プレースホルダー 9"/>
          <p:cNvSpPr>
            <a:spLocks noGrp="1"/>
          </p:cNvSpPr>
          <p:nvPr>
            <p:ph type="body" sz="quarter" idx="16" hasCustomPrompt="1"/>
          </p:nvPr>
        </p:nvSpPr>
        <p:spPr>
          <a:xfrm>
            <a:off x="5383747" y="6083859"/>
            <a:ext cx="3161238" cy="4185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066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(8pt)</a:t>
            </a:r>
            <a:endParaRPr kumimoji="1" lang="ja-JP" altLang="en-US" dirty="0"/>
          </a:p>
        </p:txBody>
      </p:sp>
      <p:sp>
        <p:nvSpPr>
          <p:cNvPr id="26" name="テキスト プレースホルダー 9"/>
          <p:cNvSpPr>
            <a:spLocks noGrp="1"/>
          </p:cNvSpPr>
          <p:nvPr>
            <p:ph type="body" sz="quarter" idx="17" hasCustomPrompt="1"/>
          </p:nvPr>
        </p:nvSpPr>
        <p:spPr>
          <a:xfrm>
            <a:off x="8592279" y="6083860"/>
            <a:ext cx="3161238" cy="41854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066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(8pt)</a:t>
            </a:r>
            <a:endParaRPr kumimoji="1" lang="ja-JP" alt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23"/>
          </p:nvPr>
        </p:nvSpPr>
        <p:spPr>
          <a:xfrm>
            <a:off x="5383747" y="5078414"/>
            <a:ext cx="3161238" cy="10054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4"/>
          </p:nvPr>
        </p:nvSpPr>
        <p:spPr>
          <a:xfrm>
            <a:off x="8592280" y="5078755"/>
            <a:ext cx="3161238" cy="10054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5423701" y="1111726"/>
            <a:ext cx="6329816" cy="34928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13932-4BBE-4A43-8067-9E418196E5C2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499667"/>
            <a:ext cx="6624307" cy="13681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6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Main message of this page. If possible, make it simple and concise. Making the main message shorter than 6 lines to draw attention of the audience from start to the end. (14pt)</a:t>
            </a:r>
          </a:p>
        </p:txBody>
      </p:sp>
      <p:sp>
        <p:nvSpPr>
          <p:cNvPr id="24" name="テキスト プレースホルダー 9"/>
          <p:cNvSpPr>
            <a:spLocks noGrp="1"/>
          </p:cNvSpPr>
          <p:nvPr>
            <p:ph type="body" sz="quarter" idx="15" hasCustomPrompt="1"/>
          </p:nvPr>
        </p:nvSpPr>
        <p:spPr>
          <a:xfrm>
            <a:off x="7824192" y="4605185"/>
            <a:ext cx="3780862" cy="335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(10pt)</a:t>
            </a:r>
            <a:endParaRPr kumimoji="1" lang="ja-JP" altLang="en-US" dirty="0"/>
          </a:p>
        </p:txBody>
      </p:sp>
      <p:sp>
        <p:nvSpPr>
          <p:cNvPr id="25" name="テキスト プレースホルダー 9"/>
          <p:cNvSpPr>
            <a:spLocks noGrp="1"/>
          </p:cNvSpPr>
          <p:nvPr>
            <p:ph type="body" sz="quarter" idx="16" hasCustomPrompt="1"/>
          </p:nvPr>
        </p:nvSpPr>
        <p:spPr>
          <a:xfrm>
            <a:off x="7824192" y="6086645"/>
            <a:ext cx="3780862" cy="3298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(10pt)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 userDrawn="1"/>
        </p:nvCxnSpPr>
        <p:spPr>
          <a:xfrm>
            <a:off x="7440150" y="1052736"/>
            <a:ext cx="0" cy="513542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431801" y="1124744"/>
            <a:ext cx="6624308" cy="374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66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Sub topic : 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25"/>
          </p:nvPr>
        </p:nvSpPr>
        <p:spPr>
          <a:xfrm>
            <a:off x="7824193" y="5092135"/>
            <a:ext cx="1775138" cy="9917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6"/>
          </p:nvPr>
        </p:nvSpPr>
        <p:spPr>
          <a:xfrm>
            <a:off x="9829915" y="5092135"/>
            <a:ext cx="1775138" cy="9917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7" hasCustomPrompt="1"/>
          </p:nvPr>
        </p:nvSpPr>
        <p:spPr>
          <a:xfrm>
            <a:off x="7832659" y="1125538"/>
            <a:ext cx="3927429" cy="34768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8635D-96DC-495F-BBA5-F3E261E774B6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576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テキスト プレースホルダー 9"/>
          <p:cNvSpPr>
            <a:spLocks noGrp="1"/>
          </p:cNvSpPr>
          <p:nvPr>
            <p:ph type="body" sz="quarter" idx="16" hasCustomPrompt="1"/>
          </p:nvPr>
        </p:nvSpPr>
        <p:spPr>
          <a:xfrm>
            <a:off x="627464" y="6117300"/>
            <a:ext cx="4500697" cy="3497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(10pt)</a:t>
            </a:r>
            <a:endParaRPr kumimoji="1" lang="ja-JP" altLang="en-US" dirty="0"/>
          </a:p>
        </p:txBody>
      </p:sp>
      <p:sp>
        <p:nvSpPr>
          <p:cNvPr id="30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33721" y="1051615"/>
            <a:ext cx="4486656" cy="374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66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Contents A</a:t>
            </a:r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0" hasCustomPrompt="1"/>
          </p:nvPr>
        </p:nvSpPr>
        <p:spPr>
          <a:xfrm>
            <a:off x="6635678" y="6117300"/>
            <a:ext cx="4502225" cy="3497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(10pt)</a:t>
            </a:r>
            <a:endParaRPr kumimoji="1" lang="ja-JP" altLang="en-US" dirty="0"/>
          </a:p>
        </p:txBody>
      </p:sp>
      <p:sp>
        <p:nvSpPr>
          <p:cNvPr id="31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6643461" y="1051615"/>
            <a:ext cx="4486656" cy="374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66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Contents 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26"/>
          </p:nvPr>
        </p:nvSpPr>
        <p:spPr>
          <a:xfrm>
            <a:off x="634347" y="3577922"/>
            <a:ext cx="4485409" cy="25393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7"/>
          </p:nvPr>
        </p:nvSpPr>
        <p:spPr>
          <a:xfrm>
            <a:off x="6644087" y="3582963"/>
            <a:ext cx="4485409" cy="253937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Comparison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 hasCustomPrompt="1"/>
          </p:nvPr>
        </p:nvSpPr>
        <p:spPr>
          <a:xfrm>
            <a:off x="627227" y="1437398"/>
            <a:ext cx="4500147" cy="2001837"/>
          </a:xfrm>
        </p:spPr>
        <p:txBody>
          <a:bodyPr/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sz="1400" baseline="0"/>
            </a:lvl1pPr>
            <a:lvl2pPr marL="438727" indent="0">
              <a:buNone/>
              <a:defRPr/>
            </a:lvl2pPr>
          </a:lstStyle>
          <a:p>
            <a:pPr lvl="0"/>
            <a:r>
              <a:rPr lang="en-US" dirty="0"/>
              <a:t>Characteristics of contents A in bullet points sample text</a:t>
            </a:r>
          </a:p>
          <a:p>
            <a:pPr lvl="0"/>
            <a:r>
              <a:rPr lang="en-US" dirty="0"/>
              <a:t>Characteristics of contents A in bullet points sample text</a:t>
            </a:r>
          </a:p>
          <a:p>
            <a:pPr marL="454974" marR="0" lvl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lang="en-US" dirty="0"/>
              <a:t>Characteristics of contents A in bullet points sample text</a:t>
            </a:r>
          </a:p>
          <a:p>
            <a:pPr lvl="0"/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9" hasCustomPrompt="1"/>
          </p:nvPr>
        </p:nvSpPr>
        <p:spPr>
          <a:xfrm>
            <a:off x="6643462" y="1437397"/>
            <a:ext cx="4500147" cy="2001837"/>
          </a:xfrm>
        </p:spPr>
        <p:txBody>
          <a:bodyPr/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sz="1400" baseline="0"/>
            </a:lvl1pPr>
            <a:lvl2pPr marL="438727" indent="0">
              <a:buNone/>
              <a:defRPr/>
            </a:lvl2pPr>
          </a:lstStyle>
          <a:p>
            <a:pPr lvl="0"/>
            <a:r>
              <a:rPr lang="en-US" dirty="0"/>
              <a:t>Characteristics of contents B in bullet points sample text</a:t>
            </a:r>
          </a:p>
          <a:p>
            <a:pPr lvl="0"/>
            <a:r>
              <a:rPr lang="en-US" dirty="0"/>
              <a:t>Characteristics of contents B in bullet points sample text</a:t>
            </a:r>
          </a:p>
          <a:p>
            <a:pPr marL="454974" marR="0" lvl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lang="en-US" dirty="0"/>
              <a:t>Characteristics of contents B in bullet points sample text</a:t>
            </a:r>
          </a:p>
          <a:p>
            <a:pPr lvl="0"/>
            <a:endParaRPr lang="en-US" dirty="0"/>
          </a:p>
        </p:txBody>
      </p:sp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BC863-A930-4358-9539-2DB72668B590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45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30357" y="836712"/>
            <a:ext cx="10846662" cy="374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66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Contents A</a:t>
            </a:r>
          </a:p>
        </p:txBody>
      </p:sp>
      <p:sp>
        <p:nvSpPr>
          <p:cNvPr id="12" name="テキスト プレースホルダー 9"/>
          <p:cNvSpPr>
            <a:spLocks noGrp="1"/>
          </p:cNvSpPr>
          <p:nvPr>
            <p:ph type="body" sz="quarter" idx="21" hasCustomPrompt="1"/>
          </p:nvPr>
        </p:nvSpPr>
        <p:spPr>
          <a:xfrm>
            <a:off x="630357" y="3663327"/>
            <a:ext cx="10846662" cy="37492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866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kumimoji="1" lang="en-US" altLang="ja-JP" dirty="0"/>
              <a:t>Contents B</a:t>
            </a:r>
          </a:p>
        </p:txBody>
      </p:sp>
      <p:sp>
        <p:nvSpPr>
          <p:cNvPr id="13" name="テキスト プレースホルダー 9"/>
          <p:cNvSpPr>
            <a:spLocks noGrp="1"/>
          </p:cNvSpPr>
          <p:nvPr>
            <p:ph type="body" sz="quarter" idx="15" hasCustomPrompt="1"/>
          </p:nvPr>
        </p:nvSpPr>
        <p:spPr>
          <a:xfrm>
            <a:off x="911424" y="5917780"/>
            <a:ext cx="3133891" cy="391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</a:t>
            </a:r>
            <a:endParaRPr kumimoji="1" lang="ja-JP" altLang="en-US" dirty="0"/>
          </a:p>
        </p:txBody>
      </p:sp>
      <p:sp>
        <p:nvSpPr>
          <p:cNvPr id="15" name="テキスト プレースホルダー 9"/>
          <p:cNvSpPr>
            <a:spLocks noGrp="1"/>
          </p:cNvSpPr>
          <p:nvPr>
            <p:ph type="body" sz="quarter" idx="16" hasCustomPrompt="1"/>
          </p:nvPr>
        </p:nvSpPr>
        <p:spPr>
          <a:xfrm>
            <a:off x="4387110" y="5917780"/>
            <a:ext cx="3133891" cy="5835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just in case there are  multiple lines</a:t>
            </a:r>
            <a:endParaRPr kumimoji="1" lang="ja-JP" altLang="en-US" dirty="0"/>
          </a:p>
        </p:txBody>
      </p:sp>
      <p:sp>
        <p:nvSpPr>
          <p:cNvPr id="19" name="テキスト プレースホルダー 9"/>
          <p:cNvSpPr>
            <a:spLocks noGrp="1"/>
          </p:cNvSpPr>
          <p:nvPr>
            <p:ph type="body" sz="quarter" idx="17" hasCustomPrompt="1"/>
          </p:nvPr>
        </p:nvSpPr>
        <p:spPr>
          <a:xfrm>
            <a:off x="7920203" y="5917780"/>
            <a:ext cx="3133891" cy="391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</a:t>
            </a:r>
            <a:endParaRPr kumimoji="1" lang="ja-JP" altLang="en-US" dirty="0"/>
          </a:p>
        </p:txBody>
      </p:sp>
      <p:sp>
        <p:nvSpPr>
          <p:cNvPr id="22" name="テキスト プレースホルダー 9"/>
          <p:cNvSpPr>
            <a:spLocks noGrp="1"/>
          </p:cNvSpPr>
          <p:nvPr>
            <p:ph type="body" sz="quarter" idx="18" hasCustomPrompt="1"/>
          </p:nvPr>
        </p:nvSpPr>
        <p:spPr>
          <a:xfrm>
            <a:off x="911424" y="3120914"/>
            <a:ext cx="3133891" cy="323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</a:t>
            </a:r>
            <a:endParaRPr kumimoji="1" lang="ja-JP" altLang="en-US" dirty="0"/>
          </a:p>
        </p:txBody>
      </p:sp>
      <p:sp>
        <p:nvSpPr>
          <p:cNvPr id="2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4388333" y="3120915"/>
            <a:ext cx="3133891" cy="515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 just in case there are  multiple lines</a:t>
            </a:r>
            <a:endParaRPr kumimoji="1" lang="ja-JP" altLang="en-US" dirty="0"/>
          </a:p>
        </p:txBody>
      </p:sp>
      <p:sp>
        <p:nvSpPr>
          <p:cNvPr id="29" name="テキスト プレースホルダー 9"/>
          <p:cNvSpPr>
            <a:spLocks noGrp="1"/>
          </p:cNvSpPr>
          <p:nvPr>
            <p:ph type="body" sz="quarter" idx="23" hasCustomPrompt="1"/>
          </p:nvPr>
        </p:nvSpPr>
        <p:spPr>
          <a:xfrm>
            <a:off x="7920203" y="3120916"/>
            <a:ext cx="3133891" cy="3238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kumimoji="1" lang="en-US" altLang="ja-JP" dirty="0"/>
              <a:t>Photo or graph explanation</a:t>
            </a:r>
            <a:endParaRPr kumimoji="1" lang="ja-JP" alt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31"/>
          </p:nvPr>
        </p:nvSpPr>
        <p:spPr>
          <a:xfrm>
            <a:off x="911425" y="1700809"/>
            <a:ext cx="3133031" cy="14201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32"/>
          </p:nvPr>
        </p:nvSpPr>
        <p:spPr>
          <a:xfrm>
            <a:off x="4387110" y="1700809"/>
            <a:ext cx="3133031" cy="14201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33"/>
          </p:nvPr>
        </p:nvSpPr>
        <p:spPr>
          <a:xfrm>
            <a:off x="7921063" y="1700809"/>
            <a:ext cx="3133031" cy="14201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34"/>
          </p:nvPr>
        </p:nvSpPr>
        <p:spPr>
          <a:xfrm>
            <a:off x="912285" y="4497673"/>
            <a:ext cx="3133031" cy="14201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35"/>
          </p:nvPr>
        </p:nvSpPr>
        <p:spPr>
          <a:xfrm>
            <a:off x="4389194" y="4497673"/>
            <a:ext cx="3133031" cy="14201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36"/>
          </p:nvPr>
        </p:nvSpPr>
        <p:spPr>
          <a:xfrm>
            <a:off x="7921063" y="4497673"/>
            <a:ext cx="3133031" cy="14201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Comparison</a:t>
            </a:r>
          </a:p>
        </p:txBody>
      </p:sp>
      <p:sp>
        <p:nvSpPr>
          <p:cNvPr id="24" name="テキスト プレースホルダー 9"/>
          <p:cNvSpPr>
            <a:spLocks noGrp="1"/>
          </p:cNvSpPr>
          <p:nvPr>
            <p:ph type="body" sz="quarter" idx="37" hasCustomPrompt="1"/>
          </p:nvPr>
        </p:nvSpPr>
        <p:spPr>
          <a:xfrm>
            <a:off x="632709" y="1257036"/>
            <a:ext cx="10838688" cy="346283"/>
          </a:xfrm>
          <a:prstGeom prst="rect">
            <a:avLst/>
          </a:prstGeom>
        </p:spPr>
        <p:txBody>
          <a:bodyPr>
            <a:norm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sz="16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454974" marR="0" lvl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Characteristics of contents A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bullet points sample text</a:t>
            </a:r>
          </a:p>
          <a:p>
            <a:pPr lvl="0"/>
            <a:endParaRPr kumimoji="1" lang="en-US" altLang="ja-JP" dirty="0"/>
          </a:p>
        </p:txBody>
      </p:sp>
      <p:sp>
        <p:nvSpPr>
          <p:cNvPr id="31" name="テキスト プレースホルダー 9"/>
          <p:cNvSpPr>
            <a:spLocks noGrp="1"/>
          </p:cNvSpPr>
          <p:nvPr>
            <p:ph type="body" sz="quarter" idx="20" hasCustomPrompt="1"/>
          </p:nvPr>
        </p:nvSpPr>
        <p:spPr>
          <a:xfrm>
            <a:off x="634344" y="4038249"/>
            <a:ext cx="10838688" cy="346283"/>
          </a:xfrm>
          <a:prstGeom prst="rect">
            <a:avLst/>
          </a:prstGeom>
        </p:spPr>
        <p:txBody>
          <a:bodyPr>
            <a:norm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sz="16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454974" marR="0" lvl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Characteristics of contents B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10182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 bullet points sample text</a:t>
            </a:r>
          </a:p>
          <a:p>
            <a:pPr lvl="0"/>
            <a:endParaRPr kumimoji="1" lang="en-US" altLang="ja-JP" dirty="0"/>
          </a:p>
        </p:txBody>
      </p:sp>
      <p:sp>
        <p:nvSpPr>
          <p:cNvPr id="3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C7A8-E4A7-45BF-804A-31686482EF59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86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 userDrawn="1"/>
        </p:nvSpPr>
        <p:spPr>
          <a:xfrm>
            <a:off x="5135894" y="2564907"/>
            <a:ext cx="5800261" cy="1323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7998" dirty="0">
                <a:latin typeface="Frutiger LT Pro 45 Light" pitchFamily="34" charset="0"/>
              </a:rPr>
              <a:t>Thank</a:t>
            </a:r>
            <a:r>
              <a:rPr kumimoji="1" lang="en-US" altLang="ja-JP" sz="7998" baseline="0" dirty="0">
                <a:latin typeface="Frutiger LT Pro 45 Light" pitchFamily="34" charset="0"/>
              </a:rPr>
              <a:t> You</a:t>
            </a:r>
            <a:endParaRPr kumimoji="1" lang="ja-JP" altLang="en-US" sz="7998" dirty="0">
              <a:latin typeface="Frutiger LT Pro 45 Light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FCBF1-AE8B-412F-A42D-70919A775389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51850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 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6" y="2852936"/>
            <a:ext cx="7139516" cy="791128"/>
          </a:xfrm>
          <a:prstGeom prst="rect">
            <a:avLst/>
          </a:prstGeom>
        </p:spPr>
      </p:pic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A49E2-36A9-442D-9665-2B369D6C3A00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105022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9F8E3-DE61-4F81-8FBB-FE0A37C1F5CD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059931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397E-FE31-4277-948B-60BD8D1CC042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31F1-3F7B-4AC3-B0DB-5AA9AFA76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26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9"/>
          <p:cNvSpPr/>
          <p:nvPr userDrawn="1"/>
        </p:nvSpPr>
        <p:spPr>
          <a:xfrm>
            <a:off x="8096403" y="6165306"/>
            <a:ext cx="4096512" cy="701371"/>
          </a:xfrm>
          <a:prstGeom prst="rect">
            <a:avLst/>
          </a:prstGeom>
          <a:solidFill>
            <a:srgbClr val="BBBCB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4" name="正方形/長方形 10"/>
          <p:cNvSpPr/>
          <p:nvPr userDrawn="1"/>
        </p:nvSpPr>
        <p:spPr>
          <a:xfrm>
            <a:off x="8096461" y="4880065"/>
            <a:ext cx="4096395" cy="1311363"/>
          </a:xfrm>
          <a:prstGeom prst="rect">
            <a:avLst/>
          </a:prstGeom>
          <a:solidFill>
            <a:srgbClr val="97999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5" name="正方形/長方形 9"/>
          <p:cNvSpPr/>
          <p:nvPr userDrawn="1"/>
        </p:nvSpPr>
        <p:spPr>
          <a:xfrm>
            <a:off x="-2" y="4880064"/>
            <a:ext cx="8103694" cy="1987296"/>
          </a:xfrm>
          <a:prstGeom prst="rect">
            <a:avLst/>
          </a:prstGeom>
          <a:solidFill>
            <a:srgbClr val="63666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3074" name="Picture 2" descr="\\r8dfs01head\R3Design$\02_デザイン・研究\06_原動機事業本部\ボイラーサービスパンフレット\photo\Handholdin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" t="12228" r="1898" b="24698"/>
          <a:stretch/>
        </p:blipFill>
        <p:spPr bwMode="auto">
          <a:xfrm>
            <a:off x="1" y="669193"/>
            <a:ext cx="12192000" cy="417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35361" y="5035081"/>
            <a:ext cx="7008778" cy="104407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3866"/>
              </a:lnSpc>
              <a:defRPr sz="3466" b="0" cap="none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Service Photo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35361" y="6079158"/>
            <a:ext cx="7008778" cy="4176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33" baseline="0">
                <a:solidFill>
                  <a:srgbClr val="BBBCBC"/>
                </a:solidFill>
              </a:defRPr>
            </a:lvl1pPr>
            <a:lvl2pPr marL="60944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Explanation Phrase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43989" y="4965171"/>
            <a:ext cx="3829049" cy="3169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altLang="ja-JP" dirty="0"/>
              <a:t>Presenter’s name, Division</a:t>
            </a:r>
            <a:endParaRPr lang="en-US" dirty="0"/>
          </a:p>
        </p:txBody>
      </p:sp>
      <p:sp>
        <p:nvSpPr>
          <p:cNvPr id="27" name="正方形/長方形 5"/>
          <p:cNvSpPr/>
          <p:nvPr userDrawn="1"/>
        </p:nvSpPr>
        <p:spPr>
          <a:xfrm flipV="1">
            <a:off x="2" y="4842898"/>
            <a:ext cx="12191999" cy="45719"/>
          </a:xfrm>
          <a:prstGeom prst="rect">
            <a:avLst/>
          </a:prstGeom>
          <a:solidFill>
            <a:srgbClr val="D6001C"/>
          </a:solidFill>
          <a:ln w="9525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52045" y="581862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Date Placeholder 2"/>
          <p:cNvSpPr>
            <a:spLocks noGrp="1"/>
          </p:cNvSpPr>
          <p:nvPr>
            <p:ph type="dt" sz="half" idx="2"/>
          </p:nvPr>
        </p:nvSpPr>
        <p:spPr>
          <a:xfrm>
            <a:off x="8243989" y="5333229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F42A1B48-6637-4FA9-8F73-E9581E780651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17" name="TextBox 9"/>
          <p:cNvSpPr txBox="1"/>
          <p:nvPr userDrawn="1"/>
        </p:nvSpPr>
        <p:spPr>
          <a:xfrm rot="10800000" flipV="1">
            <a:off x="8252045" y="6301209"/>
            <a:ext cx="3820993" cy="274568"/>
          </a:xfrm>
          <a:prstGeom prst="rect">
            <a:avLst/>
          </a:prstGeom>
          <a:noFill/>
          <a:ln w="4127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1217974" eaLnBrk="1" fontAlgn="auto" latinLnBrk="0" hangingPunct="1">
              <a:lnSpc>
                <a:spcPts val="1066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Proprietary and Confidential Information. This document or information cannot be reproduced, transmitted, or disclosed without prior written consent of Mitsubishi Hitachi Power Systems Americas, Inc.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9984351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rnal Non-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9"/>
          <p:cNvSpPr/>
          <p:nvPr userDrawn="1"/>
        </p:nvSpPr>
        <p:spPr>
          <a:xfrm>
            <a:off x="1" y="4863279"/>
            <a:ext cx="8095605" cy="2003399"/>
          </a:xfrm>
          <a:prstGeom prst="rect">
            <a:avLst/>
          </a:prstGeom>
          <a:solidFill>
            <a:srgbClr val="97999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1" name="正方形/長方形 8"/>
          <p:cNvSpPr/>
          <p:nvPr userDrawn="1"/>
        </p:nvSpPr>
        <p:spPr>
          <a:xfrm>
            <a:off x="1" y="669193"/>
            <a:ext cx="12192000" cy="4184749"/>
          </a:xfrm>
          <a:prstGeom prst="rect">
            <a:avLst/>
          </a:prstGeom>
          <a:solidFill>
            <a:srgbClr val="63666A"/>
          </a:solidFill>
          <a:ln w="9525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正方形/長方形 10"/>
          <p:cNvSpPr/>
          <p:nvPr userDrawn="1"/>
        </p:nvSpPr>
        <p:spPr>
          <a:xfrm>
            <a:off x="8095604" y="4853943"/>
            <a:ext cx="4096395" cy="2012735"/>
          </a:xfrm>
          <a:prstGeom prst="rect">
            <a:avLst/>
          </a:prstGeom>
          <a:solidFill>
            <a:srgbClr val="BBBCB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31801" y="979324"/>
            <a:ext cx="6253254" cy="16801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799" b="0" cap="none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Non-photo Cover </a:t>
            </a:r>
            <a:br>
              <a:rPr lang="en-US" dirty="0"/>
            </a:br>
            <a:r>
              <a:rPr lang="en-US" dirty="0"/>
              <a:t>Title Sample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 hasCustomPrompt="1"/>
          </p:nvPr>
        </p:nvSpPr>
        <p:spPr>
          <a:xfrm>
            <a:off x="431801" y="4970129"/>
            <a:ext cx="7467602" cy="624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666" baseline="0">
                <a:solidFill>
                  <a:schemeClr val="tx1">
                    <a:lumMod val="50000"/>
                  </a:schemeClr>
                </a:solidFill>
              </a:defRPr>
            </a:lvl1pPr>
            <a:lvl2pPr marL="60944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正方形/長方形 5"/>
          <p:cNvSpPr/>
          <p:nvPr userDrawn="1"/>
        </p:nvSpPr>
        <p:spPr>
          <a:xfrm flipV="1">
            <a:off x="2" y="4842898"/>
            <a:ext cx="12191999" cy="45719"/>
          </a:xfrm>
          <a:prstGeom prst="rect">
            <a:avLst/>
          </a:prstGeom>
          <a:solidFill>
            <a:srgbClr val="D6001C"/>
          </a:solidFill>
          <a:ln w="9525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3" name="TextBox 9"/>
          <p:cNvSpPr txBox="1"/>
          <p:nvPr userDrawn="1"/>
        </p:nvSpPr>
        <p:spPr>
          <a:xfrm>
            <a:off x="359164" y="6525344"/>
            <a:ext cx="7377281" cy="203200"/>
          </a:xfrm>
          <a:prstGeom prst="rect">
            <a:avLst/>
          </a:prstGeom>
          <a:noFill/>
          <a:ln w="4127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1217974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6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Proprietary and Confidential Information. This document or information cannot be reproduced, transmitted, or disclosed without prior written consent of Mitsubishi Hitachi Power Systems Americas, Inc.</a:t>
            </a:r>
          </a:p>
        </p:txBody>
      </p:sp>
      <p:pic>
        <p:nvPicPr>
          <p:cNvPr id="14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52883" y="4965171"/>
            <a:ext cx="3829049" cy="3169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altLang="ja-JP" dirty="0"/>
              <a:t>Presenter’s name, Division</a:t>
            </a:r>
            <a:endParaRPr lang="en-US" dirty="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8243989" y="5328525"/>
            <a:ext cx="3829049" cy="316992"/>
          </a:xfrm>
        </p:spPr>
        <p:txBody>
          <a:bodyPr/>
          <a:lstStyle>
            <a:lvl1pPr marL="0" marR="0" indent="0" algn="l" defTabSz="1218895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0018"/>
              </a:buClr>
              <a:buSzPct val="50000"/>
              <a:buFont typeface="Wingdings" panose="05000000000000000000" pitchFamily="2" charset="2"/>
              <a:buNone/>
              <a:tabLst/>
              <a:defRPr sz="1400"/>
            </a:lvl1pPr>
          </a:lstStyle>
          <a:p>
            <a:pPr marL="0" marR="0" lvl="0" indent="0" algn="l" defTabSz="1218895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0018"/>
              </a:buClr>
              <a:buSzPct val="50000"/>
              <a:buFont typeface="Wingdings" panose="05000000000000000000" pitchFamily="2" charset="2"/>
              <a:buNone/>
              <a:tabLst/>
              <a:defRPr/>
            </a:pPr>
            <a:r>
              <a:rPr lang="en-US" altLang="ja-JP" dirty="0"/>
              <a:t>Date DD/MM/YYYY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52045" y="581862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2"/>
          </p:nvPr>
        </p:nvSpPr>
        <p:spPr>
          <a:xfrm>
            <a:off x="8252045" y="6130318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3D61B1F4-70AD-45E7-94A7-312844D2E746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7716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Title Non-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 userDrawn="1"/>
        </p:nvSpPr>
        <p:spPr>
          <a:xfrm>
            <a:off x="1" y="764704"/>
            <a:ext cx="12192000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199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1371" y="3097509"/>
            <a:ext cx="7876032" cy="523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buNone/>
              <a:defRPr sz="2666" baseline="0">
                <a:solidFill>
                  <a:schemeClr val="tx1">
                    <a:lumMod val="50000"/>
                  </a:schemeClr>
                </a:solidFill>
              </a:defRPr>
            </a:lvl1pPr>
            <a:lvl2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Topic Subtitle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431370" y="1508788"/>
            <a:ext cx="7872712" cy="15392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799" b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Non-photo Cover Title Sample (For Long Title)</a:t>
            </a:r>
          </a:p>
        </p:txBody>
      </p:sp>
      <p:sp>
        <p:nvSpPr>
          <p:cNvPr id="26" name="TextBox 9"/>
          <p:cNvSpPr txBox="1"/>
          <p:nvPr userDrawn="1"/>
        </p:nvSpPr>
        <p:spPr>
          <a:xfrm rot="10800000" flipV="1">
            <a:off x="3959052" y="6386667"/>
            <a:ext cx="7680854" cy="274568"/>
          </a:xfrm>
          <a:prstGeom prst="rect">
            <a:avLst/>
          </a:prstGeom>
          <a:noFill/>
          <a:ln w="4127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1217974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6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Proprietary and Confidential Information. This document or information cannot be reproduced, transmitted, or disclosed without prior written consent of Mitsubishi Hitachi Power Systems Americas, Inc.</a:t>
            </a:r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4505061"/>
            <a:ext cx="5135856" cy="915659"/>
          </a:xfrm>
          <a:prstGeom prst="rect">
            <a:avLst/>
          </a:prstGeom>
        </p:spPr>
        <p:txBody>
          <a:bodyPr wrap="none">
            <a:noAutofit/>
          </a:bodyPr>
          <a:lstStyle>
            <a:lvl1pPr marL="0" indent="0">
              <a:buNone/>
              <a:defRPr sz="1866" baseline="0"/>
            </a:lvl1pPr>
          </a:lstStyle>
          <a:p>
            <a:r>
              <a:rPr lang="en-US" altLang="ja-JP" sz="2133" dirty="0"/>
              <a:t>Presenter Division Name Here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9E9E9E"/>
                </a:solidFill>
              </a:defRPr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31370" y="5909171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Date Placeholder 2"/>
          <p:cNvSpPr>
            <a:spLocks noGrp="1"/>
          </p:cNvSpPr>
          <p:nvPr>
            <p:ph type="dt" sz="half" idx="2"/>
          </p:nvPr>
        </p:nvSpPr>
        <p:spPr>
          <a:xfrm>
            <a:off x="431371" y="5539166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6A0D3D87-0382-43BB-81B0-F826A748B540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28" name="グループ化 39"/>
          <p:cNvGrpSpPr/>
          <p:nvPr userDrawn="1"/>
        </p:nvGrpSpPr>
        <p:grpSpPr>
          <a:xfrm>
            <a:off x="-64" y="668146"/>
            <a:ext cx="12192127" cy="36003"/>
            <a:chOff x="-27394" y="715838"/>
            <a:chExt cx="9171392" cy="36002"/>
          </a:xfrm>
        </p:grpSpPr>
        <p:sp>
          <p:nvSpPr>
            <p:cNvPr id="31" name="正方形/長方形 40"/>
            <p:cNvSpPr/>
            <p:nvPr/>
          </p:nvSpPr>
          <p:spPr>
            <a:xfrm>
              <a:off x="2952353" y="715838"/>
              <a:ext cx="6191645" cy="36000"/>
            </a:xfrm>
            <a:prstGeom prst="rect">
              <a:avLst/>
            </a:prstGeom>
            <a:solidFill>
              <a:srgbClr val="63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  <p:sp>
          <p:nvSpPr>
            <p:cNvPr id="32" name="正方形/長方形 41"/>
            <p:cNvSpPr/>
            <p:nvPr/>
          </p:nvSpPr>
          <p:spPr>
            <a:xfrm>
              <a:off x="-27394" y="715840"/>
              <a:ext cx="2700000" cy="36000"/>
            </a:xfrm>
            <a:prstGeom prst="rect">
              <a:avLst/>
            </a:prstGeom>
            <a:solidFill>
              <a:srgbClr val="979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  <p:sp>
          <p:nvSpPr>
            <p:cNvPr id="33" name="正方形/長方形 42"/>
            <p:cNvSpPr/>
            <p:nvPr/>
          </p:nvSpPr>
          <p:spPr>
            <a:xfrm>
              <a:off x="2051722" y="715838"/>
              <a:ext cx="828000" cy="36000"/>
            </a:xfrm>
            <a:prstGeom prst="rect">
              <a:avLst/>
            </a:prstGeom>
            <a:solidFill>
              <a:srgbClr val="BBBC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  <p:sp>
          <p:nvSpPr>
            <p:cNvPr id="34" name="正方形/長方形 43"/>
            <p:cNvSpPr/>
            <p:nvPr/>
          </p:nvSpPr>
          <p:spPr>
            <a:xfrm>
              <a:off x="2880348" y="715839"/>
              <a:ext cx="72006" cy="36000"/>
            </a:xfrm>
            <a:prstGeom prst="rect">
              <a:avLst/>
            </a:prstGeom>
            <a:solidFill>
              <a:srgbClr val="D600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199"/>
            </a:p>
          </p:txBody>
        </p:sp>
      </p:grp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5846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t 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9"/>
          <p:cNvSpPr/>
          <p:nvPr userDrawn="1"/>
        </p:nvSpPr>
        <p:spPr>
          <a:xfrm>
            <a:off x="8096403" y="6165306"/>
            <a:ext cx="4096512" cy="701371"/>
          </a:xfrm>
          <a:prstGeom prst="rect">
            <a:avLst/>
          </a:prstGeom>
          <a:solidFill>
            <a:srgbClr val="BBBCB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正方形/長方形 10"/>
          <p:cNvSpPr/>
          <p:nvPr userDrawn="1"/>
        </p:nvSpPr>
        <p:spPr>
          <a:xfrm>
            <a:off x="8096461" y="4880065"/>
            <a:ext cx="4096395" cy="1311363"/>
          </a:xfrm>
          <a:prstGeom prst="rect">
            <a:avLst/>
          </a:prstGeom>
          <a:solidFill>
            <a:srgbClr val="97999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4" name="正方形/長方形 9"/>
          <p:cNvSpPr/>
          <p:nvPr userDrawn="1"/>
        </p:nvSpPr>
        <p:spPr>
          <a:xfrm>
            <a:off x="-2" y="4880064"/>
            <a:ext cx="8103694" cy="1987296"/>
          </a:xfrm>
          <a:prstGeom prst="rect">
            <a:avLst/>
          </a:prstGeom>
          <a:solidFill>
            <a:srgbClr val="63666A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正方形/長方形 5"/>
          <p:cNvSpPr/>
          <p:nvPr userDrawn="1"/>
        </p:nvSpPr>
        <p:spPr>
          <a:xfrm flipV="1">
            <a:off x="2" y="4842898"/>
            <a:ext cx="12191999" cy="45719"/>
          </a:xfrm>
          <a:prstGeom prst="rect">
            <a:avLst/>
          </a:prstGeom>
          <a:solidFill>
            <a:srgbClr val="D6001C"/>
          </a:solidFill>
          <a:ln w="9525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18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335361" y="5035081"/>
            <a:ext cx="7008778" cy="104407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3866"/>
              </a:lnSpc>
              <a:defRPr sz="3466" b="0" cap="none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with Plant Photo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35361" y="6079158"/>
            <a:ext cx="7008778" cy="41765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33" baseline="0">
                <a:solidFill>
                  <a:srgbClr val="BBBCBC"/>
                </a:solidFill>
              </a:defRPr>
            </a:lvl1pPr>
            <a:lvl2pPr marL="60944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 Explanation Phrase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243989" y="4965171"/>
            <a:ext cx="3829049" cy="316992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altLang="ja-JP" dirty="0"/>
              <a:t>Presenter’s name, Division</a:t>
            </a:r>
            <a:endParaRPr lang="en-US" dirty="0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52045" y="581862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Date Placeholder 2"/>
          <p:cNvSpPr>
            <a:spLocks noGrp="1"/>
          </p:cNvSpPr>
          <p:nvPr>
            <p:ph type="dt" sz="half" idx="2"/>
          </p:nvPr>
        </p:nvSpPr>
        <p:spPr>
          <a:xfrm>
            <a:off x="8243989" y="5333229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fld id="{997652A6-E43B-4BE1-8F0C-82301A4F35E5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17" name="TextBox 9"/>
          <p:cNvSpPr txBox="1"/>
          <p:nvPr userDrawn="1"/>
        </p:nvSpPr>
        <p:spPr>
          <a:xfrm rot="10800000" flipV="1">
            <a:off x="8252045" y="6301209"/>
            <a:ext cx="3820993" cy="274568"/>
          </a:xfrm>
          <a:prstGeom prst="rect">
            <a:avLst/>
          </a:prstGeom>
          <a:noFill/>
          <a:ln w="41275" cap="flat" cmpd="sng" algn="ctr">
            <a:noFill/>
            <a:prstDash val="solid"/>
          </a:ln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1217974" eaLnBrk="1" fontAlgn="auto" latinLnBrk="0" hangingPunct="1">
              <a:lnSpc>
                <a:spcPts val="1066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Proprietary and Confidential Information. This document or information cannot be reproduced, transmitted, or disclosed without prior written consent of Mitsubishi Hitachi Power Systems Americas, Inc.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pic>
        <p:nvPicPr>
          <p:cNvPr id="25" name="Picture 24"/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1" t="28690" r="14343" b="45389"/>
          <a:stretch/>
        </p:blipFill>
        <p:spPr>
          <a:xfrm>
            <a:off x="1524" y="658368"/>
            <a:ext cx="12188952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7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913" y="836613"/>
            <a:ext cx="11328175" cy="2349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ja-JP" dirty="0"/>
              <a:t>1. First topic sample text</a:t>
            </a:r>
          </a:p>
          <a:p>
            <a:pPr lvl="0"/>
            <a:endParaRPr lang="en-US" dirty="0"/>
          </a:p>
        </p:txBody>
      </p:sp>
      <p:sp>
        <p:nvSpPr>
          <p:cNvPr id="22" name="テキスト プレースホルダー 9"/>
          <p:cNvSpPr>
            <a:spLocks noGrp="1"/>
          </p:cNvSpPr>
          <p:nvPr>
            <p:ph type="body" sz="quarter" idx="12" hasCustomPrompt="1"/>
          </p:nvPr>
        </p:nvSpPr>
        <p:spPr>
          <a:xfrm>
            <a:off x="431913" y="2489878"/>
            <a:ext cx="11328175" cy="2349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2. Second topic sample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431913" y="4152756"/>
            <a:ext cx="11328175" cy="2349644"/>
          </a:xfrm>
          <a:prstGeom prst="rect">
            <a:avLst/>
          </a:prstGeom>
        </p:spPr>
        <p:txBody>
          <a:bodyPr/>
          <a:lstStyle>
            <a:lvl1pPr marL="0" marR="0" indent="0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None/>
              <a:tabLst/>
              <a:defRPr baseline="0"/>
            </a:lvl1pPr>
          </a:lstStyle>
          <a:p>
            <a:pPr lvl="0"/>
            <a:r>
              <a:rPr lang="en-US" dirty="0"/>
              <a:t>3. Third topic sample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marL="0" marR="0" lvl="0" indent="0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  <a:p>
            <a:pPr marL="0" marR="0" lvl="0" indent="0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r>
              <a:rPr kumimoji="1" lang="en-US" altLang="ja-JP" dirty="0"/>
              <a:t>Index</a:t>
            </a:r>
            <a:endParaRPr kumimoji="1" lang="ja-JP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054375" y="1330325"/>
            <a:ext cx="10004289" cy="850900"/>
          </a:xfrm>
        </p:spPr>
        <p:txBody>
          <a:bodyPr lIns="0" tIns="0" rIns="0" bIns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54374" y="2987902"/>
            <a:ext cx="10001691" cy="850674"/>
          </a:xfrm>
        </p:spPr>
        <p:txBody>
          <a:bodyPr lIns="0" tIns="0" rIns="0" bIns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1054374" y="4665883"/>
            <a:ext cx="10001691" cy="851349"/>
          </a:xfrm>
        </p:spPr>
        <p:txBody>
          <a:bodyPr lIns="0" tIns="0" rIns="0" bIns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6C25E-313B-497C-9B26-9FACC597CE6F}" type="datetime1">
              <a:rPr lang="en-US" smtClean="0"/>
              <a:t>11/14/2019</a:t>
            </a:fld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7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472598" y="6597353"/>
            <a:ext cx="609600" cy="230188"/>
          </a:xfr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正方形/長方形 8"/>
          <p:cNvSpPr/>
          <p:nvPr userDrawn="1"/>
        </p:nvSpPr>
        <p:spPr>
          <a:xfrm>
            <a:off x="4078830" y="692150"/>
            <a:ext cx="8113183" cy="6165851"/>
          </a:xfrm>
          <a:prstGeom prst="rect">
            <a:avLst/>
          </a:prstGeom>
          <a:solidFill>
            <a:srgbClr val="63666A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>
            <a:normAutofit/>
          </a:bodyPr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正方形/長方形 9"/>
          <p:cNvSpPr/>
          <p:nvPr userDrawn="1"/>
        </p:nvSpPr>
        <p:spPr>
          <a:xfrm>
            <a:off x="10" y="692158"/>
            <a:ext cx="4078817" cy="4176167"/>
          </a:xfrm>
          <a:prstGeom prst="rect">
            <a:avLst/>
          </a:prstGeom>
          <a:solidFill>
            <a:srgbClr val="97999B"/>
          </a:solidFill>
          <a:ln w="9525" cap="flat" cmpd="sng" algn="ctr">
            <a:solidFill>
              <a:srgbClr val="9E9E9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8" name="正方形/長方形 10"/>
          <p:cNvSpPr/>
          <p:nvPr userDrawn="1"/>
        </p:nvSpPr>
        <p:spPr>
          <a:xfrm>
            <a:off x="10" y="4868871"/>
            <a:ext cx="4078817" cy="1989137"/>
          </a:xfrm>
          <a:prstGeom prst="rect">
            <a:avLst/>
          </a:prstGeom>
          <a:solidFill>
            <a:srgbClr val="BBBCBC"/>
          </a:solidFill>
          <a:ln w="9525" cap="flat" cmpd="sng" algn="ctr">
            <a:solidFill>
              <a:srgbClr val="C0C0C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9" name="正方形/長方形 5"/>
          <p:cNvSpPr/>
          <p:nvPr userDrawn="1"/>
        </p:nvSpPr>
        <p:spPr>
          <a:xfrm>
            <a:off x="0" y="4854601"/>
            <a:ext cx="4084320" cy="27432"/>
          </a:xfrm>
          <a:prstGeom prst="rect">
            <a:avLst/>
          </a:prstGeom>
          <a:solidFill>
            <a:schemeClr val="accent2"/>
          </a:solidFill>
          <a:ln w="9525" cap="sq" cmpd="sng" algn="ctr">
            <a:solidFill>
              <a:srgbClr val="C5001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9600" y="3356994"/>
            <a:ext cx="6764966" cy="13004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732" b="0" cap="none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3" hasCustomPrompt="1"/>
          </p:nvPr>
        </p:nvSpPr>
        <p:spPr>
          <a:xfrm>
            <a:off x="2519995" y="1917426"/>
            <a:ext cx="1463772" cy="27400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395" b="0">
                <a:solidFill>
                  <a:srgbClr val="BBBCB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419600" y="5279341"/>
            <a:ext cx="5900870" cy="21602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333" baseline="0">
                <a:solidFill>
                  <a:schemeClr val="bg1"/>
                </a:solidFill>
                <a:latin typeface="+mn-lt"/>
              </a:defRPr>
            </a:lvl1pPr>
            <a:lvl2pPr marL="60944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1.2 Content Sample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4419600" y="5517232"/>
            <a:ext cx="5900870" cy="21602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333" baseline="0">
                <a:solidFill>
                  <a:schemeClr val="bg1"/>
                </a:solidFill>
                <a:latin typeface="+mn-lt"/>
              </a:defRPr>
            </a:lvl1pPr>
            <a:lvl2pPr marL="609448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34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79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238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68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13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581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1.3 Content Sample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6" hasCustomPrompt="1"/>
          </p:nvPr>
        </p:nvSpPr>
        <p:spPr>
          <a:xfrm>
            <a:off x="4419600" y="4988243"/>
            <a:ext cx="5900870" cy="254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13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1.1 Content Sample</a:t>
            </a:r>
          </a:p>
        </p:txBody>
      </p:sp>
      <p:pic>
        <p:nvPicPr>
          <p:cNvPr id="24" name="Picture 2" descr="\\r8dfs01head\R3Design$\05_USER\165253_サリサ\_GTU\Asset 6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744" y="425148"/>
            <a:ext cx="2363744" cy="16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72672" y="6601968"/>
            <a:ext cx="609600" cy="2301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B131F1-3F7B-4AC3-B0DB-5AA9AFA76463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5E7B7-F8DC-4AF8-943D-A99EE9D661F7}" type="datetime1">
              <a:rPr lang="en-US" smtClean="0"/>
              <a:t>11/14/2019</a:t>
            </a:fld>
            <a:endParaRPr lang="en-US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33385" y="104775"/>
            <a:ext cx="1853096" cy="539750"/>
            <a:chOff x="84" y="66"/>
            <a:chExt cx="1167" cy="340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84" y="66"/>
              <a:ext cx="1167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179" y="130"/>
              <a:ext cx="190" cy="214"/>
            </a:xfrm>
            <a:custGeom>
              <a:avLst/>
              <a:gdLst>
                <a:gd name="T0" fmla="*/ 155 w 190"/>
                <a:gd name="T1" fmla="*/ 0 h 214"/>
                <a:gd name="T2" fmla="*/ 155 w 190"/>
                <a:gd name="T3" fmla="*/ 81 h 214"/>
                <a:gd name="T4" fmla="*/ 131 w 190"/>
                <a:gd name="T5" fmla="*/ 81 h 214"/>
                <a:gd name="T6" fmla="*/ 131 w 190"/>
                <a:gd name="T7" fmla="*/ 0 h 214"/>
                <a:gd name="T8" fmla="*/ 77 w 190"/>
                <a:gd name="T9" fmla="*/ 0 h 214"/>
                <a:gd name="T10" fmla="*/ 65 w 190"/>
                <a:gd name="T11" fmla="*/ 91 h 214"/>
                <a:gd name="T12" fmla="*/ 65 w 190"/>
                <a:gd name="T13" fmla="*/ 91 h 214"/>
                <a:gd name="T14" fmla="*/ 54 w 190"/>
                <a:gd name="T15" fmla="*/ 0 h 214"/>
                <a:gd name="T16" fmla="*/ 0 w 190"/>
                <a:gd name="T17" fmla="*/ 0 h 214"/>
                <a:gd name="T18" fmla="*/ 0 w 190"/>
                <a:gd name="T19" fmla="*/ 214 h 214"/>
                <a:gd name="T20" fmla="*/ 33 w 190"/>
                <a:gd name="T21" fmla="*/ 214 h 214"/>
                <a:gd name="T22" fmla="*/ 33 w 190"/>
                <a:gd name="T23" fmla="*/ 65 h 214"/>
                <a:gd name="T24" fmla="*/ 34 w 190"/>
                <a:gd name="T25" fmla="*/ 65 h 214"/>
                <a:gd name="T26" fmla="*/ 52 w 190"/>
                <a:gd name="T27" fmla="*/ 214 h 214"/>
                <a:gd name="T28" fmla="*/ 78 w 190"/>
                <a:gd name="T29" fmla="*/ 214 h 214"/>
                <a:gd name="T30" fmla="*/ 96 w 190"/>
                <a:gd name="T31" fmla="*/ 65 h 214"/>
                <a:gd name="T32" fmla="*/ 98 w 190"/>
                <a:gd name="T33" fmla="*/ 65 h 214"/>
                <a:gd name="T34" fmla="*/ 98 w 190"/>
                <a:gd name="T35" fmla="*/ 214 h 214"/>
                <a:gd name="T36" fmla="*/ 131 w 190"/>
                <a:gd name="T37" fmla="*/ 214 h 214"/>
                <a:gd name="T38" fmla="*/ 131 w 190"/>
                <a:gd name="T39" fmla="*/ 104 h 214"/>
                <a:gd name="T40" fmla="*/ 155 w 190"/>
                <a:gd name="T41" fmla="*/ 104 h 214"/>
                <a:gd name="T42" fmla="*/ 155 w 190"/>
                <a:gd name="T43" fmla="*/ 214 h 214"/>
                <a:gd name="T44" fmla="*/ 190 w 190"/>
                <a:gd name="T45" fmla="*/ 214 h 214"/>
                <a:gd name="T46" fmla="*/ 190 w 190"/>
                <a:gd name="T47" fmla="*/ 0 h 214"/>
                <a:gd name="T48" fmla="*/ 155 w 190"/>
                <a:gd name="T49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90" h="214">
                  <a:moveTo>
                    <a:pt x="155" y="0"/>
                  </a:moveTo>
                  <a:lnTo>
                    <a:pt x="155" y="81"/>
                  </a:lnTo>
                  <a:lnTo>
                    <a:pt x="131" y="81"/>
                  </a:lnTo>
                  <a:lnTo>
                    <a:pt x="131" y="0"/>
                  </a:lnTo>
                  <a:lnTo>
                    <a:pt x="77" y="0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214"/>
                  </a:lnTo>
                  <a:lnTo>
                    <a:pt x="33" y="214"/>
                  </a:lnTo>
                  <a:lnTo>
                    <a:pt x="33" y="65"/>
                  </a:lnTo>
                  <a:lnTo>
                    <a:pt x="34" y="65"/>
                  </a:lnTo>
                  <a:lnTo>
                    <a:pt x="52" y="214"/>
                  </a:lnTo>
                  <a:lnTo>
                    <a:pt x="78" y="214"/>
                  </a:lnTo>
                  <a:lnTo>
                    <a:pt x="96" y="65"/>
                  </a:lnTo>
                  <a:lnTo>
                    <a:pt x="98" y="65"/>
                  </a:lnTo>
                  <a:lnTo>
                    <a:pt x="98" y="214"/>
                  </a:lnTo>
                  <a:lnTo>
                    <a:pt x="131" y="214"/>
                  </a:lnTo>
                  <a:lnTo>
                    <a:pt x="131" y="104"/>
                  </a:lnTo>
                  <a:lnTo>
                    <a:pt x="155" y="104"/>
                  </a:lnTo>
                  <a:lnTo>
                    <a:pt x="155" y="214"/>
                  </a:lnTo>
                  <a:lnTo>
                    <a:pt x="190" y="214"/>
                  </a:lnTo>
                  <a:lnTo>
                    <a:pt x="190" y="0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27" y="220"/>
              <a:ext cx="315" cy="121"/>
            </a:xfrm>
            <a:custGeom>
              <a:avLst/>
              <a:gdLst>
                <a:gd name="T0" fmla="*/ 311 w 315"/>
                <a:gd name="T1" fmla="*/ 6 h 121"/>
                <a:gd name="T2" fmla="*/ 311 w 315"/>
                <a:gd name="T3" fmla="*/ 6 h 121"/>
                <a:gd name="T4" fmla="*/ 315 w 315"/>
                <a:gd name="T5" fmla="*/ 5 h 121"/>
                <a:gd name="T6" fmla="*/ 314 w 315"/>
                <a:gd name="T7" fmla="*/ 5 h 121"/>
                <a:gd name="T8" fmla="*/ 311 w 315"/>
                <a:gd name="T9" fmla="*/ 3 h 121"/>
                <a:gd name="T10" fmla="*/ 311 w 315"/>
                <a:gd name="T11" fmla="*/ 3 h 121"/>
                <a:gd name="T12" fmla="*/ 288 w 315"/>
                <a:gd name="T13" fmla="*/ 1 h 121"/>
                <a:gd name="T14" fmla="*/ 266 w 315"/>
                <a:gd name="T15" fmla="*/ 0 h 121"/>
                <a:gd name="T16" fmla="*/ 243 w 315"/>
                <a:gd name="T17" fmla="*/ 0 h 121"/>
                <a:gd name="T18" fmla="*/ 221 w 315"/>
                <a:gd name="T19" fmla="*/ 1 h 121"/>
                <a:gd name="T20" fmla="*/ 198 w 315"/>
                <a:gd name="T21" fmla="*/ 5 h 121"/>
                <a:gd name="T22" fmla="*/ 176 w 315"/>
                <a:gd name="T23" fmla="*/ 9 h 121"/>
                <a:gd name="T24" fmla="*/ 153 w 315"/>
                <a:gd name="T25" fmla="*/ 16 h 121"/>
                <a:gd name="T26" fmla="*/ 130 w 315"/>
                <a:gd name="T27" fmla="*/ 24 h 121"/>
                <a:gd name="T28" fmla="*/ 130 w 315"/>
                <a:gd name="T29" fmla="*/ 24 h 121"/>
                <a:gd name="T30" fmla="*/ 112 w 315"/>
                <a:gd name="T31" fmla="*/ 34 h 121"/>
                <a:gd name="T32" fmla="*/ 94 w 315"/>
                <a:gd name="T33" fmla="*/ 42 h 121"/>
                <a:gd name="T34" fmla="*/ 76 w 315"/>
                <a:gd name="T35" fmla="*/ 54 h 121"/>
                <a:gd name="T36" fmla="*/ 60 w 315"/>
                <a:gd name="T37" fmla="*/ 63 h 121"/>
                <a:gd name="T38" fmla="*/ 44 w 315"/>
                <a:gd name="T39" fmla="*/ 76 h 121"/>
                <a:gd name="T40" fmla="*/ 29 w 315"/>
                <a:gd name="T41" fmla="*/ 90 h 121"/>
                <a:gd name="T42" fmla="*/ 14 w 315"/>
                <a:gd name="T43" fmla="*/ 103 h 121"/>
                <a:gd name="T44" fmla="*/ 1 w 315"/>
                <a:gd name="T45" fmla="*/ 117 h 121"/>
                <a:gd name="T46" fmla="*/ 1 w 315"/>
                <a:gd name="T47" fmla="*/ 117 h 121"/>
                <a:gd name="T48" fmla="*/ 0 w 315"/>
                <a:gd name="T49" fmla="*/ 119 h 121"/>
                <a:gd name="T50" fmla="*/ 0 w 315"/>
                <a:gd name="T51" fmla="*/ 121 h 121"/>
                <a:gd name="T52" fmla="*/ 1 w 315"/>
                <a:gd name="T53" fmla="*/ 121 h 121"/>
                <a:gd name="T54" fmla="*/ 3 w 315"/>
                <a:gd name="T55" fmla="*/ 119 h 121"/>
                <a:gd name="T56" fmla="*/ 3 w 315"/>
                <a:gd name="T57" fmla="*/ 119 h 121"/>
                <a:gd name="T58" fmla="*/ 32 w 315"/>
                <a:gd name="T59" fmla="*/ 96 h 121"/>
                <a:gd name="T60" fmla="*/ 63 w 315"/>
                <a:gd name="T61" fmla="*/ 76 h 121"/>
                <a:gd name="T62" fmla="*/ 98 w 315"/>
                <a:gd name="T63" fmla="*/ 59 h 121"/>
                <a:gd name="T64" fmla="*/ 132 w 315"/>
                <a:gd name="T65" fmla="*/ 42 h 121"/>
                <a:gd name="T66" fmla="*/ 132 w 315"/>
                <a:gd name="T67" fmla="*/ 42 h 121"/>
                <a:gd name="T68" fmla="*/ 155 w 315"/>
                <a:gd name="T69" fmla="*/ 34 h 121"/>
                <a:gd name="T70" fmla="*/ 176 w 315"/>
                <a:gd name="T71" fmla="*/ 26 h 121"/>
                <a:gd name="T72" fmla="*/ 199 w 315"/>
                <a:gd name="T73" fmla="*/ 21 h 121"/>
                <a:gd name="T74" fmla="*/ 222 w 315"/>
                <a:gd name="T75" fmla="*/ 16 h 121"/>
                <a:gd name="T76" fmla="*/ 243 w 315"/>
                <a:gd name="T77" fmla="*/ 11 h 121"/>
                <a:gd name="T78" fmla="*/ 266 w 315"/>
                <a:gd name="T79" fmla="*/ 8 h 121"/>
                <a:gd name="T80" fmla="*/ 288 w 315"/>
                <a:gd name="T81" fmla="*/ 6 h 121"/>
                <a:gd name="T82" fmla="*/ 311 w 315"/>
                <a:gd name="T83" fmla="*/ 6 h 121"/>
                <a:gd name="T84" fmla="*/ 311 w 315"/>
                <a:gd name="T85" fmla="*/ 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5" h="121">
                  <a:moveTo>
                    <a:pt x="311" y="6"/>
                  </a:moveTo>
                  <a:lnTo>
                    <a:pt x="311" y="6"/>
                  </a:lnTo>
                  <a:lnTo>
                    <a:pt x="315" y="5"/>
                  </a:lnTo>
                  <a:lnTo>
                    <a:pt x="314" y="5"/>
                  </a:lnTo>
                  <a:lnTo>
                    <a:pt x="311" y="3"/>
                  </a:lnTo>
                  <a:lnTo>
                    <a:pt x="311" y="3"/>
                  </a:lnTo>
                  <a:lnTo>
                    <a:pt x="288" y="1"/>
                  </a:lnTo>
                  <a:lnTo>
                    <a:pt x="266" y="0"/>
                  </a:lnTo>
                  <a:lnTo>
                    <a:pt x="243" y="0"/>
                  </a:lnTo>
                  <a:lnTo>
                    <a:pt x="221" y="1"/>
                  </a:lnTo>
                  <a:lnTo>
                    <a:pt x="198" y="5"/>
                  </a:lnTo>
                  <a:lnTo>
                    <a:pt x="176" y="9"/>
                  </a:lnTo>
                  <a:lnTo>
                    <a:pt x="153" y="16"/>
                  </a:lnTo>
                  <a:lnTo>
                    <a:pt x="130" y="24"/>
                  </a:lnTo>
                  <a:lnTo>
                    <a:pt x="130" y="24"/>
                  </a:lnTo>
                  <a:lnTo>
                    <a:pt x="112" y="34"/>
                  </a:lnTo>
                  <a:lnTo>
                    <a:pt x="94" y="42"/>
                  </a:lnTo>
                  <a:lnTo>
                    <a:pt x="76" y="54"/>
                  </a:lnTo>
                  <a:lnTo>
                    <a:pt x="60" y="63"/>
                  </a:lnTo>
                  <a:lnTo>
                    <a:pt x="44" y="76"/>
                  </a:lnTo>
                  <a:lnTo>
                    <a:pt x="29" y="90"/>
                  </a:lnTo>
                  <a:lnTo>
                    <a:pt x="14" y="103"/>
                  </a:lnTo>
                  <a:lnTo>
                    <a:pt x="1" y="117"/>
                  </a:lnTo>
                  <a:lnTo>
                    <a:pt x="1" y="117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" y="121"/>
                  </a:lnTo>
                  <a:lnTo>
                    <a:pt x="3" y="119"/>
                  </a:lnTo>
                  <a:lnTo>
                    <a:pt x="3" y="119"/>
                  </a:lnTo>
                  <a:lnTo>
                    <a:pt x="32" y="96"/>
                  </a:lnTo>
                  <a:lnTo>
                    <a:pt x="63" y="76"/>
                  </a:lnTo>
                  <a:lnTo>
                    <a:pt x="98" y="59"/>
                  </a:lnTo>
                  <a:lnTo>
                    <a:pt x="132" y="42"/>
                  </a:lnTo>
                  <a:lnTo>
                    <a:pt x="132" y="42"/>
                  </a:lnTo>
                  <a:lnTo>
                    <a:pt x="155" y="34"/>
                  </a:lnTo>
                  <a:lnTo>
                    <a:pt x="176" y="26"/>
                  </a:lnTo>
                  <a:lnTo>
                    <a:pt x="199" y="21"/>
                  </a:lnTo>
                  <a:lnTo>
                    <a:pt x="222" y="16"/>
                  </a:lnTo>
                  <a:lnTo>
                    <a:pt x="243" y="11"/>
                  </a:lnTo>
                  <a:lnTo>
                    <a:pt x="266" y="8"/>
                  </a:lnTo>
                  <a:lnTo>
                    <a:pt x="288" y="6"/>
                  </a:lnTo>
                  <a:lnTo>
                    <a:pt x="311" y="6"/>
                  </a:lnTo>
                  <a:lnTo>
                    <a:pt x="311" y="6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495" y="185"/>
              <a:ext cx="198" cy="157"/>
            </a:xfrm>
            <a:custGeom>
              <a:avLst/>
              <a:gdLst>
                <a:gd name="T0" fmla="*/ 0 w 198"/>
                <a:gd name="T1" fmla="*/ 0 h 157"/>
                <a:gd name="T2" fmla="*/ 65 w 198"/>
                <a:gd name="T3" fmla="*/ 0 h 157"/>
                <a:gd name="T4" fmla="*/ 100 w 198"/>
                <a:gd name="T5" fmla="*/ 105 h 157"/>
                <a:gd name="T6" fmla="*/ 100 w 198"/>
                <a:gd name="T7" fmla="*/ 105 h 157"/>
                <a:gd name="T8" fmla="*/ 134 w 198"/>
                <a:gd name="T9" fmla="*/ 0 h 157"/>
                <a:gd name="T10" fmla="*/ 198 w 198"/>
                <a:gd name="T11" fmla="*/ 0 h 157"/>
                <a:gd name="T12" fmla="*/ 198 w 198"/>
                <a:gd name="T13" fmla="*/ 157 h 157"/>
                <a:gd name="T14" fmla="*/ 157 w 198"/>
                <a:gd name="T15" fmla="*/ 157 h 157"/>
                <a:gd name="T16" fmla="*/ 157 w 198"/>
                <a:gd name="T17" fmla="*/ 38 h 157"/>
                <a:gd name="T18" fmla="*/ 157 w 198"/>
                <a:gd name="T19" fmla="*/ 38 h 157"/>
                <a:gd name="T20" fmla="*/ 118 w 198"/>
                <a:gd name="T21" fmla="*/ 157 h 157"/>
                <a:gd name="T22" fmla="*/ 78 w 198"/>
                <a:gd name="T23" fmla="*/ 157 h 157"/>
                <a:gd name="T24" fmla="*/ 41 w 198"/>
                <a:gd name="T25" fmla="*/ 38 h 157"/>
                <a:gd name="T26" fmla="*/ 39 w 198"/>
                <a:gd name="T27" fmla="*/ 38 h 157"/>
                <a:gd name="T28" fmla="*/ 41 w 198"/>
                <a:gd name="T29" fmla="*/ 157 h 157"/>
                <a:gd name="T30" fmla="*/ 0 w 198"/>
                <a:gd name="T31" fmla="*/ 157 h 157"/>
                <a:gd name="T32" fmla="*/ 0 w 198"/>
                <a:gd name="T33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157">
                  <a:moveTo>
                    <a:pt x="0" y="0"/>
                  </a:moveTo>
                  <a:lnTo>
                    <a:pt x="65" y="0"/>
                  </a:lnTo>
                  <a:lnTo>
                    <a:pt x="100" y="105"/>
                  </a:lnTo>
                  <a:lnTo>
                    <a:pt x="100" y="105"/>
                  </a:lnTo>
                  <a:lnTo>
                    <a:pt x="134" y="0"/>
                  </a:lnTo>
                  <a:lnTo>
                    <a:pt x="198" y="0"/>
                  </a:lnTo>
                  <a:lnTo>
                    <a:pt x="198" y="157"/>
                  </a:lnTo>
                  <a:lnTo>
                    <a:pt x="157" y="157"/>
                  </a:lnTo>
                  <a:lnTo>
                    <a:pt x="157" y="38"/>
                  </a:lnTo>
                  <a:lnTo>
                    <a:pt x="157" y="38"/>
                  </a:lnTo>
                  <a:lnTo>
                    <a:pt x="118" y="157"/>
                  </a:lnTo>
                  <a:lnTo>
                    <a:pt x="78" y="157"/>
                  </a:lnTo>
                  <a:lnTo>
                    <a:pt x="41" y="38"/>
                  </a:lnTo>
                  <a:lnTo>
                    <a:pt x="39" y="38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729" y="185"/>
              <a:ext cx="132" cy="157"/>
            </a:xfrm>
            <a:custGeom>
              <a:avLst/>
              <a:gdLst>
                <a:gd name="T0" fmla="*/ 0 w 132"/>
                <a:gd name="T1" fmla="*/ 0 h 157"/>
                <a:gd name="T2" fmla="*/ 41 w 132"/>
                <a:gd name="T3" fmla="*/ 0 h 157"/>
                <a:gd name="T4" fmla="*/ 41 w 132"/>
                <a:gd name="T5" fmla="*/ 61 h 157"/>
                <a:gd name="T6" fmla="*/ 92 w 132"/>
                <a:gd name="T7" fmla="*/ 61 h 157"/>
                <a:gd name="T8" fmla="*/ 92 w 132"/>
                <a:gd name="T9" fmla="*/ 0 h 157"/>
                <a:gd name="T10" fmla="*/ 132 w 132"/>
                <a:gd name="T11" fmla="*/ 0 h 157"/>
                <a:gd name="T12" fmla="*/ 132 w 132"/>
                <a:gd name="T13" fmla="*/ 157 h 157"/>
                <a:gd name="T14" fmla="*/ 92 w 132"/>
                <a:gd name="T15" fmla="*/ 157 h 157"/>
                <a:gd name="T16" fmla="*/ 92 w 132"/>
                <a:gd name="T17" fmla="*/ 90 h 157"/>
                <a:gd name="T18" fmla="*/ 41 w 132"/>
                <a:gd name="T19" fmla="*/ 90 h 157"/>
                <a:gd name="T20" fmla="*/ 41 w 132"/>
                <a:gd name="T21" fmla="*/ 157 h 157"/>
                <a:gd name="T22" fmla="*/ 0 w 132"/>
                <a:gd name="T23" fmla="*/ 157 h 157"/>
                <a:gd name="T24" fmla="*/ 0 w 132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157">
                  <a:moveTo>
                    <a:pt x="0" y="0"/>
                  </a:moveTo>
                  <a:lnTo>
                    <a:pt x="41" y="0"/>
                  </a:lnTo>
                  <a:lnTo>
                    <a:pt x="41" y="61"/>
                  </a:lnTo>
                  <a:lnTo>
                    <a:pt x="92" y="61"/>
                  </a:lnTo>
                  <a:lnTo>
                    <a:pt x="92" y="0"/>
                  </a:lnTo>
                  <a:lnTo>
                    <a:pt x="132" y="0"/>
                  </a:lnTo>
                  <a:lnTo>
                    <a:pt x="132" y="157"/>
                  </a:lnTo>
                  <a:lnTo>
                    <a:pt x="92" y="157"/>
                  </a:lnTo>
                  <a:lnTo>
                    <a:pt x="92" y="90"/>
                  </a:lnTo>
                  <a:lnTo>
                    <a:pt x="41" y="90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897" y="185"/>
              <a:ext cx="120" cy="157"/>
            </a:xfrm>
            <a:custGeom>
              <a:avLst/>
              <a:gdLst>
                <a:gd name="T0" fmla="*/ 0 w 120"/>
                <a:gd name="T1" fmla="*/ 0 h 157"/>
                <a:gd name="T2" fmla="*/ 50 w 120"/>
                <a:gd name="T3" fmla="*/ 0 h 157"/>
                <a:gd name="T4" fmla="*/ 50 w 120"/>
                <a:gd name="T5" fmla="*/ 0 h 157"/>
                <a:gd name="T6" fmla="*/ 66 w 120"/>
                <a:gd name="T7" fmla="*/ 2 h 157"/>
                <a:gd name="T8" fmla="*/ 81 w 120"/>
                <a:gd name="T9" fmla="*/ 4 h 157"/>
                <a:gd name="T10" fmla="*/ 94 w 120"/>
                <a:gd name="T11" fmla="*/ 9 h 157"/>
                <a:gd name="T12" fmla="*/ 104 w 120"/>
                <a:gd name="T13" fmla="*/ 13 h 157"/>
                <a:gd name="T14" fmla="*/ 110 w 120"/>
                <a:gd name="T15" fmla="*/ 20 h 157"/>
                <a:gd name="T16" fmla="*/ 117 w 120"/>
                <a:gd name="T17" fmla="*/ 30 h 157"/>
                <a:gd name="T18" fmla="*/ 120 w 120"/>
                <a:gd name="T19" fmla="*/ 40 h 157"/>
                <a:gd name="T20" fmla="*/ 120 w 120"/>
                <a:gd name="T21" fmla="*/ 53 h 157"/>
                <a:gd name="T22" fmla="*/ 120 w 120"/>
                <a:gd name="T23" fmla="*/ 53 h 157"/>
                <a:gd name="T24" fmla="*/ 120 w 120"/>
                <a:gd name="T25" fmla="*/ 64 h 157"/>
                <a:gd name="T26" fmla="*/ 117 w 120"/>
                <a:gd name="T27" fmla="*/ 74 h 157"/>
                <a:gd name="T28" fmla="*/ 110 w 120"/>
                <a:gd name="T29" fmla="*/ 82 h 157"/>
                <a:gd name="T30" fmla="*/ 104 w 120"/>
                <a:gd name="T31" fmla="*/ 90 h 157"/>
                <a:gd name="T32" fmla="*/ 95 w 120"/>
                <a:gd name="T33" fmla="*/ 95 h 157"/>
                <a:gd name="T34" fmla="*/ 84 w 120"/>
                <a:gd name="T35" fmla="*/ 100 h 157"/>
                <a:gd name="T36" fmla="*/ 72 w 120"/>
                <a:gd name="T37" fmla="*/ 102 h 157"/>
                <a:gd name="T38" fmla="*/ 58 w 120"/>
                <a:gd name="T39" fmla="*/ 103 h 157"/>
                <a:gd name="T40" fmla="*/ 41 w 120"/>
                <a:gd name="T41" fmla="*/ 103 h 157"/>
                <a:gd name="T42" fmla="*/ 41 w 120"/>
                <a:gd name="T43" fmla="*/ 157 h 157"/>
                <a:gd name="T44" fmla="*/ 0 w 120"/>
                <a:gd name="T45" fmla="*/ 157 h 157"/>
                <a:gd name="T46" fmla="*/ 0 w 120"/>
                <a:gd name="T47" fmla="*/ 0 h 157"/>
                <a:gd name="T48" fmla="*/ 41 w 120"/>
                <a:gd name="T49" fmla="*/ 74 h 157"/>
                <a:gd name="T50" fmla="*/ 53 w 120"/>
                <a:gd name="T51" fmla="*/ 74 h 157"/>
                <a:gd name="T52" fmla="*/ 53 w 120"/>
                <a:gd name="T53" fmla="*/ 74 h 157"/>
                <a:gd name="T54" fmla="*/ 63 w 120"/>
                <a:gd name="T55" fmla="*/ 72 h 157"/>
                <a:gd name="T56" fmla="*/ 71 w 120"/>
                <a:gd name="T57" fmla="*/ 69 h 157"/>
                <a:gd name="T58" fmla="*/ 74 w 120"/>
                <a:gd name="T59" fmla="*/ 66 h 157"/>
                <a:gd name="T60" fmla="*/ 76 w 120"/>
                <a:gd name="T61" fmla="*/ 62 h 157"/>
                <a:gd name="T62" fmla="*/ 77 w 120"/>
                <a:gd name="T63" fmla="*/ 58 h 157"/>
                <a:gd name="T64" fmla="*/ 79 w 120"/>
                <a:gd name="T65" fmla="*/ 53 h 157"/>
                <a:gd name="T66" fmla="*/ 79 w 120"/>
                <a:gd name="T67" fmla="*/ 53 h 157"/>
                <a:gd name="T68" fmla="*/ 77 w 120"/>
                <a:gd name="T69" fmla="*/ 46 h 157"/>
                <a:gd name="T70" fmla="*/ 76 w 120"/>
                <a:gd name="T71" fmla="*/ 41 h 157"/>
                <a:gd name="T72" fmla="*/ 74 w 120"/>
                <a:gd name="T73" fmla="*/ 38 h 157"/>
                <a:gd name="T74" fmla="*/ 71 w 120"/>
                <a:gd name="T75" fmla="*/ 35 h 157"/>
                <a:gd name="T76" fmla="*/ 63 w 120"/>
                <a:gd name="T77" fmla="*/ 31 h 157"/>
                <a:gd name="T78" fmla="*/ 53 w 120"/>
                <a:gd name="T79" fmla="*/ 31 h 157"/>
                <a:gd name="T80" fmla="*/ 41 w 120"/>
                <a:gd name="T81" fmla="*/ 31 h 157"/>
                <a:gd name="T82" fmla="*/ 41 w 120"/>
                <a:gd name="T83" fmla="*/ 7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0" h="157">
                  <a:moveTo>
                    <a:pt x="0" y="0"/>
                  </a:moveTo>
                  <a:lnTo>
                    <a:pt x="50" y="0"/>
                  </a:lnTo>
                  <a:lnTo>
                    <a:pt x="50" y="0"/>
                  </a:lnTo>
                  <a:lnTo>
                    <a:pt x="66" y="2"/>
                  </a:lnTo>
                  <a:lnTo>
                    <a:pt x="81" y="4"/>
                  </a:lnTo>
                  <a:lnTo>
                    <a:pt x="94" y="9"/>
                  </a:lnTo>
                  <a:lnTo>
                    <a:pt x="104" y="13"/>
                  </a:lnTo>
                  <a:lnTo>
                    <a:pt x="110" y="20"/>
                  </a:lnTo>
                  <a:lnTo>
                    <a:pt x="117" y="30"/>
                  </a:lnTo>
                  <a:lnTo>
                    <a:pt x="120" y="40"/>
                  </a:lnTo>
                  <a:lnTo>
                    <a:pt x="120" y="53"/>
                  </a:lnTo>
                  <a:lnTo>
                    <a:pt x="120" y="53"/>
                  </a:lnTo>
                  <a:lnTo>
                    <a:pt x="120" y="64"/>
                  </a:lnTo>
                  <a:lnTo>
                    <a:pt x="117" y="74"/>
                  </a:lnTo>
                  <a:lnTo>
                    <a:pt x="110" y="82"/>
                  </a:lnTo>
                  <a:lnTo>
                    <a:pt x="104" y="90"/>
                  </a:lnTo>
                  <a:lnTo>
                    <a:pt x="95" y="95"/>
                  </a:lnTo>
                  <a:lnTo>
                    <a:pt x="84" y="100"/>
                  </a:lnTo>
                  <a:lnTo>
                    <a:pt x="72" y="102"/>
                  </a:lnTo>
                  <a:lnTo>
                    <a:pt x="58" y="103"/>
                  </a:lnTo>
                  <a:lnTo>
                    <a:pt x="41" y="103"/>
                  </a:lnTo>
                  <a:lnTo>
                    <a:pt x="41" y="157"/>
                  </a:lnTo>
                  <a:lnTo>
                    <a:pt x="0" y="157"/>
                  </a:lnTo>
                  <a:lnTo>
                    <a:pt x="0" y="0"/>
                  </a:lnTo>
                  <a:close/>
                  <a:moveTo>
                    <a:pt x="41" y="74"/>
                  </a:moveTo>
                  <a:lnTo>
                    <a:pt x="53" y="74"/>
                  </a:lnTo>
                  <a:lnTo>
                    <a:pt x="53" y="74"/>
                  </a:lnTo>
                  <a:lnTo>
                    <a:pt x="63" y="72"/>
                  </a:lnTo>
                  <a:lnTo>
                    <a:pt x="71" y="69"/>
                  </a:lnTo>
                  <a:lnTo>
                    <a:pt x="74" y="66"/>
                  </a:lnTo>
                  <a:lnTo>
                    <a:pt x="76" y="62"/>
                  </a:lnTo>
                  <a:lnTo>
                    <a:pt x="77" y="58"/>
                  </a:lnTo>
                  <a:lnTo>
                    <a:pt x="79" y="53"/>
                  </a:lnTo>
                  <a:lnTo>
                    <a:pt x="79" y="53"/>
                  </a:lnTo>
                  <a:lnTo>
                    <a:pt x="77" y="46"/>
                  </a:lnTo>
                  <a:lnTo>
                    <a:pt x="76" y="41"/>
                  </a:lnTo>
                  <a:lnTo>
                    <a:pt x="74" y="38"/>
                  </a:lnTo>
                  <a:lnTo>
                    <a:pt x="71" y="35"/>
                  </a:lnTo>
                  <a:lnTo>
                    <a:pt x="63" y="31"/>
                  </a:lnTo>
                  <a:lnTo>
                    <a:pt x="53" y="31"/>
                  </a:lnTo>
                  <a:lnTo>
                    <a:pt x="41" y="31"/>
                  </a:lnTo>
                  <a:lnTo>
                    <a:pt x="41" y="74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038" y="184"/>
              <a:ext cx="118" cy="162"/>
            </a:xfrm>
            <a:custGeom>
              <a:avLst/>
              <a:gdLst>
                <a:gd name="T0" fmla="*/ 5 w 118"/>
                <a:gd name="T1" fmla="*/ 121 h 162"/>
                <a:gd name="T2" fmla="*/ 25 w 118"/>
                <a:gd name="T3" fmla="*/ 127 h 162"/>
                <a:gd name="T4" fmla="*/ 49 w 118"/>
                <a:gd name="T5" fmla="*/ 130 h 162"/>
                <a:gd name="T6" fmla="*/ 59 w 118"/>
                <a:gd name="T7" fmla="*/ 130 h 162"/>
                <a:gd name="T8" fmla="*/ 71 w 118"/>
                <a:gd name="T9" fmla="*/ 126 h 162"/>
                <a:gd name="T10" fmla="*/ 74 w 118"/>
                <a:gd name="T11" fmla="*/ 119 h 162"/>
                <a:gd name="T12" fmla="*/ 76 w 118"/>
                <a:gd name="T13" fmla="*/ 116 h 162"/>
                <a:gd name="T14" fmla="*/ 72 w 118"/>
                <a:gd name="T15" fmla="*/ 106 h 162"/>
                <a:gd name="T16" fmla="*/ 62 w 118"/>
                <a:gd name="T17" fmla="*/ 101 h 162"/>
                <a:gd name="T18" fmla="*/ 38 w 118"/>
                <a:gd name="T19" fmla="*/ 91 h 162"/>
                <a:gd name="T20" fmla="*/ 18 w 118"/>
                <a:gd name="T21" fmla="*/ 83 h 162"/>
                <a:gd name="T22" fmla="*/ 7 w 118"/>
                <a:gd name="T23" fmla="*/ 73 h 162"/>
                <a:gd name="T24" fmla="*/ 2 w 118"/>
                <a:gd name="T25" fmla="*/ 57 h 162"/>
                <a:gd name="T26" fmla="*/ 0 w 118"/>
                <a:gd name="T27" fmla="*/ 47 h 162"/>
                <a:gd name="T28" fmla="*/ 7 w 118"/>
                <a:gd name="T29" fmla="*/ 24 h 162"/>
                <a:gd name="T30" fmla="*/ 23 w 118"/>
                <a:gd name="T31" fmla="*/ 10 h 162"/>
                <a:gd name="T32" fmla="*/ 44 w 118"/>
                <a:gd name="T33" fmla="*/ 1 h 162"/>
                <a:gd name="T34" fmla="*/ 69 w 118"/>
                <a:gd name="T35" fmla="*/ 0 h 162"/>
                <a:gd name="T36" fmla="*/ 90 w 118"/>
                <a:gd name="T37" fmla="*/ 1 h 162"/>
                <a:gd name="T38" fmla="*/ 107 w 118"/>
                <a:gd name="T39" fmla="*/ 37 h 162"/>
                <a:gd name="T40" fmla="*/ 98 w 118"/>
                <a:gd name="T41" fmla="*/ 34 h 162"/>
                <a:gd name="T42" fmla="*/ 72 w 118"/>
                <a:gd name="T43" fmla="*/ 31 h 162"/>
                <a:gd name="T44" fmla="*/ 62 w 118"/>
                <a:gd name="T45" fmla="*/ 31 h 162"/>
                <a:gd name="T46" fmla="*/ 49 w 118"/>
                <a:gd name="T47" fmla="*/ 34 h 162"/>
                <a:gd name="T48" fmla="*/ 44 w 118"/>
                <a:gd name="T49" fmla="*/ 41 h 162"/>
                <a:gd name="T50" fmla="*/ 44 w 118"/>
                <a:gd name="T51" fmla="*/ 45 h 162"/>
                <a:gd name="T52" fmla="*/ 46 w 118"/>
                <a:gd name="T53" fmla="*/ 52 h 162"/>
                <a:gd name="T54" fmla="*/ 56 w 118"/>
                <a:gd name="T55" fmla="*/ 59 h 162"/>
                <a:gd name="T56" fmla="*/ 80 w 118"/>
                <a:gd name="T57" fmla="*/ 65 h 162"/>
                <a:gd name="T58" fmla="*/ 100 w 118"/>
                <a:gd name="T59" fmla="*/ 75 h 162"/>
                <a:gd name="T60" fmla="*/ 112 w 118"/>
                <a:gd name="T61" fmla="*/ 85 h 162"/>
                <a:gd name="T62" fmla="*/ 116 w 118"/>
                <a:gd name="T63" fmla="*/ 99 h 162"/>
                <a:gd name="T64" fmla="*/ 118 w 118"/>
                <a:gd name="T65" fmla="*/ 109 h 162"/>
                <a:gd name="T66" fmla="*/ 112 w 118"/>
                <a:gd name="T67" fmla="*/ 135 h 162"/>
                <a:gd name="T68" fmla="*/ 97 w 118"/>
                <a:gd name="T69" fmla="*/ 152 h 162"/>
                <a:gd name="T70" fmla="*/ 74 w 118"/>
                <a:gd name="T71" fmla="*/ 160 h 162"/>
                <a:gd name="T72" fmla="*/ 49 w 118"/>
                <a:gd name="T73" fmla="*/ 162 h 162"/>
                <a:gd name="T74" fmla="*/ 25 w 118"/>
                <a:gd name="T75" fmla="*/ 160 h 162"/>
                <a:gd name="T76" fmla="*/ 2 w 118"/>
                <a:gd name="T77" fmla="*/ 15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62">
                  <a:moveTo>
                    <a:pt x="5" y="121"/>
                  </a:moveTo>
                  <a:lnTo>
                    <a:pt x="5" y="121"/>
                  </a:lnTo>
                  <a:lnTo>
                    <a:pt x="15" y="124"/>
                  </a:lnTo>
                  <a:lnTo>
                    <a:pt x="25" y="127"/>
                  </a:lnTo>
                  <a:lnTo>
                    <a:pt x="36" y="130"/>
                  </a:lnTo>
                  <a:lnTo>
                    <a:pt x="49" y="130"/>
                  </a:lnTo>
                  <a:lnTo>
                    <a:pt x="49" y="130"/>
                  </a:lnTo>
                  <a:lnTo>
                    <a:pt x="59" y="130"/>
                  </a:lnTo>
                  <a:lnTo>
                    <a:pt x="67" y="127"/>
                  </a:lnTo>
                  <a:lnTo>
                    <a:pt x="71" y="126"/>
                  </a:lnTo>
                  <a:lnTo>
                    <a:pt x="72" y="122"/>
                  </a:lnTo>
                  <a:lnTo>
                    <a:pt x="74" y="119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4" y="111"/>
                  </a:lnTo>
                  <a:lnTo>
                    <a:pt x="72" y="106"/>
                  </a:lnTo>
                  <a:lnTo>
                    <a:pt x="67" y="103"/>
                  </a:lnTo>
                  <a:lnTo>
                    <a:pt x="62" y="101"/>
                  </a:lnTo>
                  <a:lnTo>
                    <a:pt x="51" y="96"/>
                  </a:lnTo>
                  <a:lnTo>
                    <a:pt x="38" y="91"/>
                  </a:lnTo>
                  <a:lnTo>
                    <a:pt x="23" y="86"/>
                  </a:lnTo>
                  <a:lnTo>
                    <a:pt x="18" y="83"/>
                  </a:lnTo>
                  <a:lnTo>
                    <a:pt x="12" y="78"/>
                  </a:lnTo>
                  <a:lnTo>
                    <a:pt x="7" y="73"/>
                  </a:lnTo>
                  <a:lnTo>
                    <a:pt x="3" y="65"/>
                  </a:lnTo>
                  <a:lnTo>
                    <a:pt x="2" y="5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2" y="34"/>
                  </a:lnTo>
                  <a:lnTo>
                    <a:pt x="7" y="24"/>
                  </a:lnTo>
                  <a:lnTo>
                    <a:pt x="13" y="16"/>
                  </a:lnTo>
                  <a:lnTo>
                    <a:pt x="23" y="10"/>
                  </a:lnTo>
                  <a:lnTo>
                    <a:pt x="33" y="5"/>
                  </a:lnTo>
                  <a:lnTo>
                    <a:pt x="44" y="1"/>
                  </a:lnTo>
                  <a:lnTo>
                    <a:pt x="58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90" y="1"/>
                  </a:lnTo>
                  <a:lnTo>
                    <a:pt x="110" y="5"/>
                  </a:lnTo>
                  <a:lnTo>
                    <a:pt x="107" y="37"/>
                  </a:lnTo>
                  <a:lnTo>
                    <a:pt x="107" y="37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62" y="31"/>
                  </a:lnTo>
                  <a:lnTo>
                    <a:pt x="54" y="32"/>
                  </a:lnTo>
                  <a:lnTo>
                    <a:pt x="49" y="34"/>
                  </a:lnTo>
                  <a:lnTo>
                    <a:pt x="46" y="37"/>
                  </a:lnTo>
                  <a:lnTo>
                    <a:pt x="44" y="41"/>
                  </a:lnTo>
                  <a:lnTo>
                    <a:pt x="44" y="45"/>
                  </a:lnTo>
                  <a:lnTo>
                    <a:pt x="44" y="45"/>
                  </a:lnTo>
                  <a:lnTo>
                    <a:pt x="44" y="49"/>
                  </a:lnTo>
                  <a:lnTo>
                    <a:pt x="46" y="52"/>
                  </a:lnTo>
                  <a:lnTo>
                    <a:pt x="51" y="55"/>
                  </a:lnTo>
                  <a:lnTo>
                    <a:pt x="56" y="59"/>
                  </a:lnTo>
                  <a:lnTo>
                    <a:pt x="67" y="62"/>
                  </a:lnTo>
                  <a:lnTo>
                    <a:pt x="80" y="65"/>
                  </a:lnTo>
                  <a:lnTo>
                    <a:pt x="95" y="72"/>
                  </a:lnTo>
                  <a:lnTo>
                    <a:pt x="100" y="75"/>
                  </a:lnTo>
                  <a:lnTo>
                    <a:pt x="107" y="80"/>
                  </a:lnTo>
                  <a:lnTo>
                    <a:pt x="112" y="85"/>
                  </a:lnTo>
                  <a:lnTo>
                    <a:pt x="115" y="91"/>
                  </a:lnTo>
                  <a:lnTo>
                    <a:pt x="116" y="99"/>
                  </a:lnTo>
                  <a:lnTo>
                    <a:pt x="118" y="109"/>
                  </a:lnTo>
                  <a:lnTo>
                    <a:pt x="118" y="109"/>
                  </a:lnTo>
                  <a:lnTo>
                    <a:pt x="116" y="124"/>
                  </a:lnTo>
                  <a:lnTo>
                    <a:pt x="112" y="135"/>
                  </a:lnTo>
                  <a:lnTo>
                    <a:pt x="105" y="144"/>
                  </a:lnTo>
                  <a:lnTo>
                    <a:pt x="97" y="152"/>
                  </a:lnTo>
                  <a:lnTo>
                    <a:pt x="85" y="157"/>
                  </a:lnTo>
                  <a:lnTo>
                    <a:pt x="74" y="160"/>
                  </a:lnTo>
                  <a:lnTo>
                    <a:pt x="62" y="162"/>
                  </a:lnTo>
                  <a:lnTo>
                    <a:pt x="49" y="162"/>
                  </a:lnTo>
                  <a:lnTo>
                    <a:pt x="49" y="162"/>
                  </a:lnTo>
                  <a:lnTo>
                    <a:pt x="25" y="160"/>
                  </a:lnTo>
                  <a:lnTo>
                    <a:pt x="13" y="158"/>
                  </a:lnTo>
                  <a:lnTo>
                    <a:pt x="2" y="155"/>
                  </a:lnTo>
                  <a:lnTo>
                    <a:pt x="5" y="121"/>
                  </a:lnTo>
                  <a:close/>
                </a:path>
              </a:pathLst>
            </a:custGeom>
            <a:solidFill>
              <a:srgbClr val="0303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0616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 Title With Blank Page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7351-28A1-4845-B5C8-04C35A5C6F56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67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469563" y="6601968"/>
            <a:ext cx="609600" cy="230188"/>
          </a:xfrm>
        </p:spPr>
        <p:txBody>
          <a:bodyPr/>
          <a:lstStyle/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431913" y="836614"/>
            <a:ext cx="11328175" cy="56657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  <a:p>
            <a:pPr lvl="3"/>
            <a:r>
              <a:rPr lang="en-US" dirty="0"/>
              <a:t>Click to add text</a:t>
            </a:r>
          </a:p>
          <a:p>
            <a:pPr lvl="4"/>
            <a:r>
              <a:rPr lang="en-US" dirty="0"/>
              <a:t>Click to add text</a:t>
            </a:r>
          </a:p>
          <a:p>
            <a:pPr lvl="5"/>
            <a:r>
              <a:rPr lang="en-US" dirty="0"/>
              <a:t>Click to add text</a:t>
            </a:r>
          </a:p>
          <a:p>
            <a:pPr lvl="6"/>
            <a:r>
              <a:rPr lang="en-US" dirty="0"/>
              <a:t>Click to add text</a:t>
            </a:r>
          </a:p>
          <a:p>
            <a:pPr lvl="7"/>
            <a:r>
              <a:rPr lang="en-US" dirty="0"/>
              <a:t>Click to add text</a:t>
            </a:r>
          </a:p>
          <a:p>
            <a:pPr lvl="8"/>
            <a:r>
              <a:rPr lang="en-US" dirty="0"/>
              <a:t>Click to add text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88FA-4EC8-46DB-982F-5933F2810A6C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981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718">
          <p15:clr>
            <a:srgbClr val="A4A3A4"/>
          </p15:clr>
        </p15:guide>
        <p15:guide id="3" pos="272">
          <p15:clr>
            <a:srgbClr val="A4A3A4"/>
          </p15:clr>
        </p15:guide>
        <p15:guide id="4" pos="7406">
          <p15:clr>
            <a:srgbClr val="A4A3A4"/>
          </p15:clr>
        </p15:guide>
        <p15:guide id="5" pos="3960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9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836714"/>
            <a:ext cx="11328400" cy="8640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6" baseline="0"/>
            </a:lvl1pPr>
          </a:lstStyle>
          <a:p>
            <a:pPr lvl="0"/>
            <a:r>
              <a:rPr kumimoji="1" lang="en-US" altLang="ja-JP" dirty="0"/>
              <a:t>Main message of this page. If possible, make it simple and concise. Making the main message shorter than 3 lines to draw attention of the audience from start to the end. 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6205524"/>
            <a:ext cx="6144682" cy="288231"/>
          </a:xfrm>
          <a:prstGeom prst="rect">
            <a:avLst/>
          </a:prstGeom>
        </p:spPr>
        <p:txBody>
          <a:bodyPr anchor="ctr" anchorCtr="0"/>
          <a:lstStyle>
            <a:lvl1pPr marL="0" indent="0">
              <a:buClrTx/>
              <a:buSzPct val="100000"/>
              <a:buFont typeface="Arial" panose="020B0604020202020204" pitchFamily="34" charset="0"/>
              <a:buNone/>
              <a:defRPr sz="1333" baseline="0">
                <a:solidFill>
                  <a:srgbClr val="63666A"/>
                </a:solidFill>
              </a:defRPr>
            </a:lvl1pPr>
          </a:lstStyle>
          <a:p>
            <a:pPr lvl="0"/>
            <a:r>
              <a:rPr lang="en-US" dirty="0"/>
              <a:t>Photo or graph caption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2598" y="6597353"/>
            <a:ext cx="609600" cy="23018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801" y="1844825"/>
            <a:ext cx="11328400" cy="42724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dirty="0"/>
              <a:t>Click to add text</a:t>
            </a:r>
          </a:p>
          <a:p>
            <a:pPr lvl="1"/>
            <a:r>
              <a:rPr lang="en-US" dirty="0"/>
              <a:t>Click to add text</a:t>
            </a:r>
          </a:p>
          <a:p>
            <a:pPr lvl="2"/>
            <a:r>
              <a:rPr lang="en-US" dirty="0"/>
              <a:t>Click to add text</a:t>
            </a:r>
          </a:p>
          <a:p>
            <a:pPr lvl="3"/>
            <a:r>
              <a:rPr lang="en-US" dirty="0"/>
              <a:t>Click to add text</a:t>
            </a:r>
          </a:p>
          <a:p>
            <a:pPr lvl="4"/>
            <a:r>
              <a:rPr lang="en-US" dirty="0"/>
              <a:t>Click to add text</a:t>
            </a:r>
          </a:p>
          <a:p>
            <a:pPr lvl="5"/>
            <a:r>
              <a:rPr lang="en-US" dirty="0"/>
              <a:t>Click to add text</a:t>
            </a:r>
          </a:p>
          <a:p>
            <a:pPr lvl="6"/>
            <a:r>
              <a:rPr lang="en-US" dirty="0"/>
              <a:t>Click to add text</a:t>
            </a:r>
          </a:p>
          <a:p>
            <a:pPr lvl="7"/>
            <a:r>
              <a:rPr lang="en-US" dirty="0"/>
              <a:t>Click to add text</a:t>
            </a:r>
          </a:p>
          <a:p>
            <a:pPr lvl="8"/>
            <a:r>
              <a:rPr lang="en-US" dirty="0"/>
              <a:t>Click to add text</a:t>
            </a:r>
          </a:p>
        </p:txBody>
      </p:sp>
      <p:sp>
        <p:nvSpPr>
          <p:cNvPr id="11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31801" y="188979"/>
            <a:ext cx="11328400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/>
            </a:lvl1pPr>
          </a:lstStyle>
          <a:p>
            <a:pPr lvl="0"/>
            <a:r>
              <a:rPr lang="en-US" dirty="0"/>
              <a:t>Contents Title</a:t>
            </a: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5B4A-22A2-474F-97BC-35BA7F13DD43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7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5"/>
          <p:cNvSpPr/>
          <p:nvPr/>
        </p:nvSpPr>
        <p:spPr>
          <a:xfrm>
            <a:off x="-1" y="6606441"/>
            <a:ext cx="8104254" cy="252000"/>
          </a:xfrm>
          <a:prstGeom prst="rect">
            <a:avLst/>
          </a:prstGeom>
          <a:solidFill>
            <a:srgbClr val="63666A"/>
          </a:solidFill>
          <a:ln w="9525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3" name="正方形/長方形 6"/>
          <p:cNvSpPr/>
          <p:nvPr/>
        </p:nvSpPr>
        <p:spPr>
          <a:xfrm>
            <a:off x="10838688" y="6606441"/>
            <a:ext cx="1353312" cy="252000"/>
          </a:xfrm>
          <a:prstGeom prst="rect">
            <a:avLst/>
          </a:prstGeom>
          <a:solidFill>
            <a:srgbClr val="BBBCB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4" name="正方形/長方形 10"/>
          <p:cNvSpPr/>
          <p:nvPr userDrawn="1"/>
        </p:nvSpPr>
        <p:spPr>
          <a:xfrm>
            <a:off x="8135884" y="6606441"/>
            <a:ext cx="2706624" cy="252000"/>
          </a:xfrm>
          <a:prstGeom prst="rect">
            <a:avLst/>
          </a:prstGeom>
          <a:solidFill>
            <a:srgbClr val="97999B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15" name="正方形/長方形 5"/>
          <p:cNvSpPr/>
          <p:nvPr/>
        </p:nvSpPr>
        <p:spPr>
          <a:xfrm>
            <a:off x="8097484" y="6606441"/>
            <a:ext cx="38400" cy="252000"/>
          </a:xfrm>
          <a:prstGeom prst="rect">
            <a:avLst/>
          </a:prstGeom>
          <a:solidFill>
            <a:srgbClr val="D6001C"/>
          </a:solidFill>
          <a:ln w="9525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8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3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sp>
        <p:nvSpPr>
          <p:cNvPr id="8" name="Copyright"/>
          <p:cNvSpPr txBox="1">
            <a:spLocks/>
          </p:cNvSpPr>
          <p:nvPr/>
        </p:nvSpPr>
        <p:spPr>
          <a:xfrm>
            <a:off x="335361" y="6674056"/>
            <a:ext cx="2592287" cy="115888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defPPr>
              <a:defRPr lang="ja-JP"/>
            </a:defPPr>
            <a:lvl1pPr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1pPr>
            <a:lvl2pPr marL="4572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2pPr>
            <a:lvl3pPr marL="9144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3pPr>
            <a:lvl4pPr marL="13716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4pPr>
            <a:lvl5pPr marL="1828800" algn="l" defTabSz="457200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l"/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200" kern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+mn-cs"/>
              </a:defRPr>
            </a:lvl9pPr>
          </a:lstStyle>
          <a:p>
            <a:pPr marL="0" marR="0" lvl="0" indent="0" algn="l" defTabSz="60944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9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t>© 2019 Mitsubishi Hitachi Power Systems Americas, Inc.  All Rights Reserved.</a:t>
            </a:r>
            <a:endParaRPr kumimoji="1" lang="ja-JP" altLang="en-US" sz="933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0" y="685799"/>
            <a:ext cx="12194883" cy="0"/>
          </a:xfrm>
          <a:prstGeom prst="line">
            <a:avLst/>
          </a:prstGeom>
          <a:ln w="19050">
            <a:solidFill>
              <a:srgbClr val="BBB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31799" y="188979"/>
            <a:ext cx="11331283" cy="49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/>
              <a:t>Master Title Setting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idx="1"/>
          </p:nvPr>
        </p:nvSpPr>
        <p:spPr>
          <a:xfrm>
            <a:off x="431799" y="836086"/>
            <a:ext cx="11331283" cy="5665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4974" marR="0" lvl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Edit Master text styles</a:t>
            </a:r>
          </a:p>
          <a:p>
            <a:pPr marL="454974" marR="0" lvl="1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Second level</a:t>
            </a:r>
          </a:p>
          <a:p>
            <a:pPr marL="454974" marR="0" lvl="2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Third level</a:t>
            </a:r>
          </a:p>
          <a:p>
            <a:pPr marL="454974" marR="0" lvl="3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Fourth level</a:t>
            </a:r>
          </a:p>
          <a:p>
            <a:pPr marL="454974" marR="0" lvl="4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9563" y="6601968"/>
            <a:ext cx="609600" cy="2301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9B131F1-3F7B-4AC3-B0DB-5AA9AFA7646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84776" y="6611287"/>
            <a:ext cx="2592963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032348" y="6600602"/>
            <a:ext cx="1042589" cy="2515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9069D-4AD2-417D-8E26-B0EE5B5E367F}" type="datetime1">
              <a:rPr lang="en-US" smtClean="0"/>
              <a:t>11/14/2019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8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</p:sldLayoutIdLst>
  <p:hf hdr="0" ftr="0" dt="0"/>
  <p:txStyles>
    <p:titleStyle>
      <a:lvl1pPr algn="l" defTabSz="1218895" rtl="0" eaLnBrk="1" latinLnBrk="0" hangingPunct="1">
        <a:spcBef>
          <a:spcPct val="0"/>
        </a:spcBef>
        <a:buNone/>
        <a:defRPr kumimoji="1" sz="2666" b="1" kern="1200" baseline="0">
          <a:solidFill>
            <a:schemeClr val="bg2">
              <a:lumMod val="10000"/>
            </a:schemeClr>
          </a:solidFill>
          <a:latin typeface="+mj-lt"/>
          <a:ea typeface="+mj-ea"/>
          <a:cs typeface="+mj-cs"/>
        </a:defRPr>
      </a:lvl1pPr>
    </p:titleStyle>
    <p:bodyStyle>
      <a:lvl1pPr marL="454974" marR="0" indent="-454974" algn="l" defTabSz="1624910" rtl="0" eaLnBrk="1" fontAlgn="auto" latinLnBrk="0" hangingPunct="1">
        <a:lnSpc>
          <a:spcPct val="120000"/>
        </a:lnSpc>
        <a:spcBef>
          <a:spcPts val="533"/>
        </a:spcBef>
        <a:spcAft>
          <a:spcPts val="0"/>
        </a:spcAft>
        <a:buClr>
          <a:srgbClr val="C20018"/>
        </a:buClr>
        <a:buSzTx/>
        <a:buFont typeface="Wingdings" panose="05000000000000000000" pitchFamily="2" charset="2"/>
        <a:buChar char=""/>
        <a:tabLst/>
        <a:defRPr kumimoji="1" sz="1800" kern="1200" baseline="0">
          <a:solidFill>
            <a:srgbClr val="101820"/>
          </a:solidFill>
          <a:latin typeface="Arial" panose="020B0604020202020204" pitchFamily="34" charset="0"/>
          <a:ea typeface="+mn-ea"/>
          <a:cs typeface="+mn-cs"/>
        </a:defRPr>
      </a:lvl1pPr>
      <a:lvl2pPr marL="893701" marR="0" indent="-454974" algn="l" defTabSz="1624910" rtl="0" eaLnBrk="1" fontAlgn="auto" latinLnBrk="0" hangingPunct="1">
        <a:lnSpc>
          <a:spcPct val="120000"/>
        </a:lnSpc>
        <a:spcBef>
          <a:spcPts val="533"/>
        </a:spcBef>
        <a:spcAft>
          <a:spcPts val="0"/>
        </a:spcAft>
        <a:buClr>
          <a:srgbClr val="333333"/>
        </a:buClr>
        <a:buSzTx/>
        <a:buFont typeface="Wingdings" panose="05000000000000000000" pitchFamily="2" charset="2"/>
        <a:buChar char=""/>
        <a:tabLst/>
        <a:defRPr kumimoji="1" sz="1800" kern="1200" baseline="0">
          <a:solidFill>
            <a:srgbClr val="101820"/>
          </a:solidFill>
          <a:latin typeface="Arial" panose="020B0604020202020204" pitchFamily="34" charset="0"/>
          <a:ea typeface="+mn-ea"/>
          <a:cs typeface="+mn-cs"/>
        </a:defRPr>
      </a:lvl2pPr>
      <a:lvl3pPr marL="1348675" marR="0" indent="-454974" algn="l" defTabSz="1624910" rtl="0" eaLnBrk="1" fontAlgn="auto" latinLnBrk="0" hangingPunct="1">
        <a:lnSpc>
          <a:spcPct val="120000"/>
        </a:lnSpc>
        <a:spcBef>
          <a:spcPts val="533"/>
        </a:spcBef>
        <a:spcAft>
          <a:spcPts val="0"/>
        </a:spcAft>
        <a:buClr>
          <a:srgbClr val="A8A8A8"/>
        </a:buClr>
        <a:buSzTx/>
        <a:buFont typeface="Wingdings" panose="05000000000000000000" pitchFamily="2" charset="2"/>
        <a:buChar char=""/>
        <a:tabLst/>
        <a:defRPr kumimoji="1" sz="1800" kern="1200" baseline="0">
          <a:solidFill>
            <a:srgbClr val="101820"/>
          </a:solidFill>
          <a:latin typeface="Arial" panose="020B0604020202020204" pitchFamily="34" charset="0"/>
          <a:ea typeface="+mn-ea"/>
          <a:cs typeface="+mn-cs"/>
        </a:defRPr>
      </a:lvl3pPr>
      <a:lvl4pPr marL="1787400" marR="0" indent="-454974" algn="l" defTabSz="1624910" rtl="0" eaLnBrk="1" fontAlgn="auto" latinLnBrk="0" hangingPunct="1">
        <a:lnSpc>
          <a:spcPct val="120000"/>
        </a:lnSpc>
        <a:spcBef>
          <a:spcPts val="533"/>
        </a:spcBef>
        <a:spcAft>
          <a:spcPts val="0"/>
        </a:spcAft>
        <a:buClr>
          <a:srgbClr val="BFBFBF"/>
        </a:buClr>
        <a:buSzTx/>
        <a:buFont typeface="Wingdings" panose="05000000000000000000" pitchFamily="2" charset="2"/>
        <a:buChar char=""/>
        <a:tabLst/>
        <a:defRPr kumimoji="1" sz="1800" kern="1200" baseline="0">
          <a:solidFill>
            <a:srgbClr val="101820"/>
          </a:solidFill>
          <a:latin typeface="Arial" panose="020B0604020202020204" pitchFamily="34" charset="0"/>
          <a:ea typeface="+mn-ea"/>
          <a:cs typeface="+mn-cs"/>
        </a:defRPr>
      </a:lvl4pPr>
      <a:lvl5pPr marL="2242375" marR="0" indent="-454974" algn="l" defTabSz="1624910" rtl="0" eaLnBrk="1" fontAlgn="auto" latinLnBrk="0" hangingPunct="1">
        <a:lnSpc>
          <a:spcPct val="120000"/>
        </a:lnSpc>
        <a:spcBef>
          <a:spcPts val="533"/>
        </a:spcBef>
        <a:spcAft>
          <a:spcPts val="0"/>
        </a:spcAft>
        <a:buClr>
          <a:srgbClr val="E0E0E0"/>
        </a:buClr>
        <a:buSzTx/>
        <a:buFont typeface="Wingdings" panose="05000000000000000000" pitchFamily="2" charset="2"/>
        <a:buChar char=""/>
        <a:tabLst/>
        <a:defRPr kumimoji="1" sz="1800" kern="1200" baseline="0">
          <a:solidFill>
            <a:srgbClr val="101820"/>
          </a:solidFill>
          <a:latin typeface="Arial" panose="020B0604020202020204" pitchFamily="34" charset="0"/>
          <a:ea typeface="+mn-ea"/>
          <a:cs typeface="+mn-cs"/>
        </a:defRPr>
      </a:lvl5pPr>
      <a:lvl6pPr marL="3351962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1218895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895" rtl="0" eaLnBrk="1" latinLnBrk="0" hangingPunct="1">
        <a:defRPr kumimoji="1"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>
          <p15:clr>
            <a:srgbClr val="A4A3A4"/>
          </p15:clr>
        </p15:guide>
        <p15:guide id="2" pos="7406">
          <p15:clr>
            <a:srgbClr val="A4A3A4"/>
          </p15:clr>
        </p15:guide>
        <p15:guide id="3" orient="horz" pos="527">
          <p15:clr>
            <a:srgbClr val="A4A3A4"/>
          </p15:clr>
        </p15:guide>
        <p15:guide id="5" pos="3960">
          <p15:clr>
            <a:srgbClr val="A4A3A4"/>
          </p15:clr>
        </p15:guide>
        <p15:guide id="6" pos="3718">
          <p15:clr>
            <a:srgbClr val="A4A3A4"/>
          </p15:clr>
        </p15:guide>
        <p15:guide id="7" orient="horz" pos="409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4.jp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chart" Target="../charts/chart1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18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oleObject" Target="../embeddings/oleObject3.bin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Relationship Id="rId4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png"/><Relationship Id="rId3" Type="http://schemas.openxmlformats.org/officeDocument/2006/relationships/tags" Target="../tags/tag43.xml"/><Relationship Id="rId7" Type="http://schemas.openxmlformats.org/officeDocument/2006/relationships/image" Target="../media/image13.emf"/><Relationship Id="rId12" Type="http://schemas.openxmlformats.org/officeDocument/2006/relationships/image" Target="../media/image19.emf"/><Relationship Id="rId2" Type="http://schemas.openxmlformats.org/officeDocument/2006/relationships/tags" Target="../tags/tag4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gif"/><Relationship Id="rId5" Type="http://schemas.openxmlformats.org/officeDocument/2006/relationships/notesSlide" Target="../notesSlides/notesSlide2.xml"/><Relationship Id="rId10" Type="http://schemas.openxmlformats.org/officeDocument/2006/relationships/hyperlink" Target="https://www.es.mhps.com/en/index.html" TargetMode="Externa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tags" Target="../tags/tag45.xml"/><Relationship Id="rId7" Type="http://schemas.openxmlformats.org/officeDocument/2006/relationships/image" Target="../media/image5.emf"/><Relationship Id="rId2" Type="http://schemas.openxmlformats.org/officeDocument/2006/relationships/tags" Target="../tags/tag4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4762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think-cell Slide" r:id="rId5" imgW="396" imgH="396" progId="TCLayout.ActiveDocument.1">
                  <p:embed/>
                </p:oleObj>
              </mc:Choice>
              <mc:Fallback>
                <p:oleObj name="think-cell Slide" r:id="rId5" imgW="396" imgH="39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2" y="248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>
          <a:xfrm>
            <a:off x="3176" y="894"/>
            <a:ext cx="158709" cy="158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3866"/>
              </a:lnSpc>
              <a:spcBef>
                <a:spcPct val="0"/>
              </a:spcBef>
              <a:spcAft>
                <a:spcPct val="0"/>
              </a:spcAft>
            </a:pPr>
            <a:endParaRPr lang="en-US" sz="2399" b="1" dirty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5998" y="681577"/>
            <a:ext cx="5254847" cy="4159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31F1-3F7B-4AC3-B0DB-5AA9AFA76463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8432" y="4790523"/>
            <a:ext cx="6444939" cy="1044077"/>
          </a:xfrm>
        </p:spPr>
        <p:txBody>
          <a:bodyPr/>
          <a:lstStyle/>
          <a:p>
            <a:r>
              <a:rPr lang="en-US" sz="2399" b="1" dirty="0">
                <a:solidFill>
                  <a:schemeClr val="bg1"/>
                </a:solidFill>
              </a:rPr>
              <a:t>UTSR Panel Discussion</a:t>
            </a:r>
            <a:br>
              <a:rPr lang="en-US" sz="2399" b="1" dirty="0">
                <a:solidFill>
                  <a:schemeClr val="bg1"/>
                </a:solidFill>
              </a:rPr>
            </a:br>
            <a:r>
              <a:rPr lang="en-US" sz="2399" b="1" dirty="0">
                <a:solidFill>
                  <a:schemeClr val="bg1"/>
                </a:solidFill>
              </a:rPr>
              <a:t>Large Scale Energy Storage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8432" y="5892526"/>
            <a:ext cx="7006953" cy="41765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Michael J. Ducker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Senior Director, New Business Ventures</a:t>
            </a:r>
          </a:p>
          <a:p>
            <a:pPr>
              <a:lnSpc>
                <a:spcPct val="100000"/>
              </a:lnSpc>
            </a:pPr>
            <a:r>
              <a:rPr lang="en-US" dirty="0"/>
              <a:t>November 5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4203" name="Picture 107" descr="Image result for hydro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692210"/>
            <a:ext cx="6932394" cy="415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5" t="14076" r="43911" b="24493"/>
          <a:stretch/>
        </p:blipFill>
        <p:spPr>
          <a:xfrm rot="16200000">
            <a:off x="8579709" y="3253217"/>
            <a:ext cx="1963396" cy="52548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8452" y="201569"/>
            <a:ext cx="1216126" cy="376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33000" endPos="2800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E8A51F5-96B8-45A7-BC8F-618A2A377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86600" y="2743200"/>
            <a:ext cx="1371600" cy="12404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1947668-7491-4146-AD63-6ACAEDAA7D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5108" y="1928010"/>
            <a:ext cx="1466498" cy="11915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931722-2974-43F3-B633-B7825551F1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7568" y="1623278"/>
            <a:ext cx="1627246" cy="125020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14B79F-3A3D-43EC-B8BF-7CEF80D99A87}"/>
              </a:ext>
            </a:extLst>
          </p:cNvPr>
          <p:cNvCxnSpPr>
            <a:cxnSpLocks/>
          </p:cNvCxnSpPr>
          <p:nvPr/>
        </p:nvCxnSpPr>
        <p:spPr>
          <a:xfrm>
            <a:off x="6934201" y="2573624"/>
            <a:ext cx="5256213" cy="89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F8BFCA-60A3-4A60-B109-0EFB0D376F4D}"/>
              </a:ext>
            </a:extLst>
          </p:cNvPr>
          <p:cNvCxnSpPr>
            <a:cxnSpLocks/>
          </p:cNvCxnSpPr>
          <p:nvPr/>
        </p:nvCxnSpPr>
        <p:spPr>
          <a:xfrm>
            <a:off x="6934201" y="2674110"/>
            <a:ext cx="5254629" cy="66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665B3354-D46C-4E33-B0F0-D455F3177A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759" y="1219200"/>
            <a:ext cx="1283206" cy="12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3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17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176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1588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H2 super bulk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31F1-3F7B-4AC3-B0DB-5AA9AFA76463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4"/>
          <a:stretch/>
        </p:blipFill>
        <p:spPr>
          <a:xfrm>
            <a:off x="320933" y="1066800"/>
            <a:ext cx="11147231" cy="54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ject 2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36464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8" name="think-cell Slide" r:id="rId40" imgW="360" imgH="360" progId="TCLayout.ActiveDocument.1">
                  <p:embed/>
                </p:oleObj>
              </mc:Choice>
              <mc:Fallback>
                <p:oleObj name="think-cell Slide" r:id="rId40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1400" dirty="0">
              <a:latin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Renewable Penetration Requires Long Duration / Seasonal Storage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31F1-3F7B-4AC3-B0DB-5AA9AFA76463}" type="slidenum">
              <a:rPr lang="en-US" smtClean="0"/>
              <a:t>3</a:t>
            </a:fld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0" y="3845812"/>
            <a:ext cx="12192000" cy="26710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>
            <p:custDataLst>
              <p:tags r:id="rId4"/>
            </p:custDataLst>
          </p:nvPr>
        </p:nvCxnSpPr>
        <p:spPr bwMode="auto">
          <a:xfrm>
            <a:off x="646113" y="5972175"/>
            <a:ext cx="587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>
            <p:custDataLst>
              <p:tags r:id="rId5"/>
            </p:custDataLst>
          </p:nvPr>
        </p:nvCxnSpPr>
        <p:spPr bwMode="auto">
          <a:xfrm>
            <a:off x="646113" y="4773613"/>
            <a:ext cx="58737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Chart 80"/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830202172"/>
              </p:ext>
            </p:extLst>
          </p:nvPr>
        </p:nvGraphicFramePr>
        <p:xfrm>
          <a:off x="622300" y="4691063"/>
          <a:ext cx="10575925" cy="1363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 useBgFill="1">
        <p:nvSpPr>
          <p:cNvPr id="29" name="Freeform 28"/>
          <p:cNvSpPr/>
          <p:nvPr>
            <p:custDataLst>
              <p:tags r:id="rId7"/>
            </p:custDataLst>
          </p:nvPr>
        </p:nvSpPr>
        <p:spPr bwMode="auto">
          <a:xfrm>
            <a:off x="631825" y="5308600"/>
            <a:ext cx="146050" cy="96838"/>
          </a:xfrm>
          <a:custGeom>
            <a:avLst/>
            <a:gdLst/>
            <a:ahLst/>
            <a:cxnLst/>
            <a:rect l="0" t="0" r="0" b="0"/>
            <a:pathLst>
              <a:path w="146051" h="96839">
                <a:moveTo>
                  <a:pt x="0" y="39688"/>
                </a:moveTo>
                <a:lnTo>
                  <a:pt x="146050" y="0"/>
                </a:lnTo>
                <a:lnTo>
                  <a:pt x="146050" y="57150"/>
                </a:lnTo>
                <a:lnTo>
                  <a:pt x="0" y="96838"/>
                </a:lnTo>
                <a:close/>
              </a:path>
            </a:pathLst>
          </a:custGeom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 6"/>
          <p:cNvSpPr/>
          <p:nvPr>
            <p:custDataLst>
              <p:tags r:id="rId8"/>
            </p:custDataLst>
          </p:nvPr>
        </p:nvSpPr>
        <p:spPr bwMode="auto">
          <a:xfrm>
            <a:off x="631825" y="4970463"/>
            <a:ext cx="146050" cy="96838"/>
          </a:xfrm>
          <a:custGeom>
            <a:avLst/>
            <a:gdLst/>
            <a:ahLst/>
            <a:cxnLst/>
            <a:rect l="0" t="0" r="0" b="0"/>
            <a:pathLst>
              <a:path w="146051" h="96839">
                <a:moveTo>
                  <a:pt x="0" y="39688"/>
                </a:moveTo>
                <a:lnTo>
                  <a:pt x="146050" y="0"/>
                </a:lnTo>
                <a:lnTo>
                  <a:pt x="146050" y="57150"/>
                </a:lnTo>
                <a:lnTo>
                  <a:pt x="0" y="96838"/>
                </a:lnTo>
                <a:close/>
              </a:path>
            </a:pathLst>
          </a:custGeom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 40"/>
          <p:cNvSpPr/>
          <p:nvPr>
            <p:custDataLst>
              <p:tags r:id="rId9"/>
            </p:custDataLst>
          </p:nvPr>
        </p:nvSpPr>
        <p:spPr bwMode="auto">
          <a:xfrm>
            <a:off x="9275763" y="4875213"/>
            <a:ext cx="852488" cy="287338"/>
          </a:xfrm>
          <a:custGeom>
            <a:avLst/>
            <a:gdLst/>
            <a:ahLst/>
            <a:cxnLst/>
            <a:rect l="0" t="0" r="0" b="0"/>
            <a:pathLst>
              <a:path w="852488" h="287339">
                <a:moveTo>
                  <a:pt x="0" y="230188"/>
                </a:moveTo>
                <a:lnTo>
                  <a:pt x="852487" y="0"/>
                </a:lnTo>
                <a:lnTo>
                  <a:pt x="852487" y="57150"/>
                </a:lnTo>
                <a:lnTo>
                  <a:pt x="0" y="287338"/>
                </a:lnTo>
                <a:close/>
              </a:path>
            </a:pathLst>
          </a:custGeom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Freeform 45"/>
          <p:cNvSpPr/>
          <p:nvPr>
            <p:custDataLst>
              <p:tags r:id="rId10"/>
            </p:custDataLst>
          </p:nvPr>
        </p:nvSpPr>
        <p:spPr bwMode="auto">
          <a:xfrm>
            <a:off x="7194550" y="5213350"/>
            <a:ext cx="852489" cy="287338"/>
          </a:xfrm>
          <a:custGeom>
            <a:avLst/>
            <a:gdLst/>
            <a:ahLst/>
            <a:cxnLst/>
            <a:rect l="0" t="0" r="0" b="0"/>
            <a:pathLst>
              <a:path w="852489" h="287338">
                <a:moveTo>
                  <a:pt x="0" y="230187"/>
                </a:moveTo>
                <a:lnTo>
                  <a:pt x="852488" y="0"/>
                </a:lnTo>
                <a:lnTo>
                  <a:pt x="852488" y="57150"/>
                </a:lnTo>
                <a:lnTo>
                  <a:pt x="0" y="287337"/>
                </a:lnTo>
                <a:close/>
              </a:path>
            </a:pathLst>
          </a:custGeom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Freeform 52"/>
          <p:cNvSpPr/>
          <p:nvPr>
            <p:custDataLst>
              <p:tags r:id="rId11"/>
            </p:custDataLst>
          </p:nvPr>
        </p:nvSpPr>
        <p:spPr bwMode="auto">
          <a:xfrm>
            <a:off x="9275763" y="5213350"/>
            <a:ext cx="852488" cy="287338"/>
          </a:xfrm>
          <a:custGeom>
            <a:avLst/>
            <a:gdLst/>
            <a:ahLst/>
            <a:cxnLst/>
            <a:rect l="0" t="0" r="0" b="0"/>
            <a:pathLst>
              <a:path w="852488" h="287338">
                <a:moveTo>
                  <a:pt x="0" y="230187"/>
                </a:moveTo>
                <a:lnTo>
                  <a:pt x="852487" y="0"/>
                </a:lnTo>
                <a:lnTo>
                  <a:pt x="852487" y="57150"/>
                </a:lnTo>
                <a:lnTo>
                  <a:pt x="0" y="287337"/>
                </a:lnTo>
                <a:close/>
              </a:path>
            </a:pathLst>
          </a:custGeom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0795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>
            <p:custDataLst>
              <p:tags r:id="rId12"/>
            </p:custDataLst>
          </p:nvPr>
        </p:nvSpPr>
        <p:spPr bwMode="auto">
          <a:xfrm>
            <a:off x="9275763" y="5270500"/>
            <a:ext cx="852488" cy="230188"/>
          </a:xfrm>
          <a:custGeom>
            <a:avLst/>
            <a:gdLst/>
            <a:ahLst/>
            <a:cxnLst/>
            <a:rect l="0" t="0" r="0" b="0"/>
            <a:pathLst>
              <a:path w="852488" h="230188">
                <a:moveTo>
                  <a:pt x="0" y="230187"/>
                </a:moveTo>
                <a:lnTo>
                  <a:pt x="852487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>
            <p:custDataLst>
              <p:tags r:id="rId13"/>
            </p:custDataLst>
          </p:nvPr>
        </p:nvSpPr>
        <p:spPr bwMode="auto">
          <a:xfrm>
            <a:off x="631825" y="5365750"/>
            <a:ext cx="146050" cy="39688"/>
          </a:xfrm>
          <a:custGeom>
            <a:avLst/>
            <a:gdLst/>
            <a:ahLst/>
            <a:cxnLst/>
            <a:rect l="0" t="0" r="0" b="0"/>
            <a:pathLst>
              <a:path w="146051" h="39689">
                <a:moveTo>
                  <a:pt x="0" y="39688"/>
                </a:moveTo>
                <a:lnTo>
                  <a:pt x="14605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>
            <p:custDataLst>
              <p:tags r:id="rId14"/>
            </p:custDataLst>
          </p:nvPr>
        </p:nvSpPr>
        <p:spPr bwMode="auto">
          <a:xfrm>
            <a:off x="631825" y="4970463"/>
            <a:ext cx="146050" cy="39688"/>
          </a:xfrm>
          <a:custGeom>
            <a:avLst/>
            <a:gdLst/>
            <a:ahLst/>
            <a:cxnLst/>
            <a:rect l="0" t="0" r="0" b="0"/>
            <a:pathLst>
              <a:path w="146051" h="39689">
                <a:moveTo>
                  <a:pt x="0" y="39688"/>
                </a:moveTo>
                <a:lnTo>
                  <a:pt x="14605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>
            <p:custDataLst>
              <p:tags r:id="rId15"/>
            </p:custDataLst>
          </p:nvPr>
        </p:nvSpPr>
        <p:spPr bwMode="auto">
          <a:xfrm>
            <a:off x="631825" y="5027613"/>
            <a:ext cx="146050" cy="39688"/>
          </a:xfrm>
          <a:custGeom>
            <a:avLst/>
            <a:gdLst/>
            <a:ahLst/>
            <a:cxnLst/>
            <a:rect l="0" t="0" r="0" b="0"/>
            <a:pathLst>
              <a:path w="146051" h="39689">
                <a:moveTo>
                  <a:pt x="0" y="39688"/>
                </a:moveTo>
                <a:lnTo>
                  <a:pt x="14605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>
            <p:custDataLst>
              <p:tags r:id="rId16"/>
            </p:custDataLst>
          </p:nvPr>
        </p:nvSpPr>
        <p:spPr bwMode="auto">
          <a:xfrm>
            <a:off x="631825" y="5308600"/>
            <a:ext cx="146050" cy="39688"/>
          </a:xfrm>
          <a:custGeom>
            <a:avLst/>
            <a:gdLst/>
            <a:ahLst/>
            <a:cxnLst/>
            <a:rect l="0" t="0" r="0" b="0"/>
            <a:pathLst>
              <a:path w="146051" h="39689">
                <a:moveTo>
                  <a:pt x="0" y="39688"/>
                </a:moveTo>
                <a:lnTo>
                  <a:pt x="146050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>
            <p:custDataLst>
              <p:tags r:id="rId17"/>
            </p:custDataLst>
          </p:nvPr>
        </p:nvSpPr>
        <p:spPr bwMode="auto">
          <a:xfrm>
            <a:off x="9275763" y="4875213"/>
            <a:ext cx="852488" cy="230188"/>
          </a:xfrm>
          <a:custGeom>
            <a:avLst/>
            <a:gdLst/>
            <a:ahLst/>
            <a:cxnLst/>
            <a:rect l="0" t="0" r="0" b="0"/>
            <a:pathLst>
              <a:path w="852488" h="230189">
                <a:moveTo>
                  <a:pt x="0" y="230188"/>
                </a:moveTo>
                <a:lnTo>
                  <a:pt x="852487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>
            <p:custDataLst>
              <p:tags r:id="rId18"/>
            </p:custDataLst>
          </p:nvPr>
        </p:nvSpPr>
        <p:spPr bwMode="auto">
          <a:xfrm>
            <a:off x="9275763" y="4932363"/>
            <a:ext cx="852488" cy="230188"/>
          </a:xfrm>
          <a:custGeom>
            <a:avLst/>
            <a:gdLst/>
            <a:ahLst/>
            <a:cxnLst/>
            <a:rect l="0" t="0" r="0" b="0"/>
            <a:pathLst>
              <a:path w="852488" h="230189">
                <a:moveTo>
                  <a:pt x="0" y="230188"/>
                </a:moveTo>
                <a:lnTo>
                  <a:pt x="852487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>
            <p:custDataLst>
              <p:tags r:id="rId19"/>
            </p:custDataLst>
          </p:nvPr>
        </p:nvSpPr>
        <p:spPr bwMode="auto">
          <a:xfrm>
            <a:off x="7194550" y="5213350"/>
            <a:ext cx="852489" cy="230188"/>
          </a:xfrm>
          <a:custGeom>
            <a:avLst/>
            <a:gdLst/>
            <a:ahLst/>
            <a:cxnLst/>
            <a:rect l="0" t="0" r="0" b="0"/>
            <a:pathLst>
              <a:path w="852489" h="230188">
                <a:moveTo>
                  <a:pt x="0" y="230187"/>
                </a:moveTo>
                <a:lnTo>
                  <a:pt x="852488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>
            <p:custDataLst>
              <p:tags r:id="rId20"/>
            </p:custDataLst>
          </p:nvPr>
        </p:nvSpPr>
        <p:spPr bwMode="auto">
          <a:xfrm>
            <a:off x="7194550" y="5270500"/>
            <a:ext cx="852489" cy="230188"/>
          </a:xfrm>
          <a:custGeom>
            <a:avLst/>
            <a:gdLst/>
            <a:ahLst/>
            <a:cxnLst/>
            <a:rect l="0" t="0" r="0" b="0"/>
            <a:pathLst>
              <a:path w="852489" h="230188">
                <a:moveTo>
                  <a:pt x="0" y="230187"/>
                </a:moveTo>
                <a:lnTo>
                  <a:pt x="852488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/>
          <p:cNvSpPr/>
          <p:nvPr>
            <p:custDataLst>
              <p:tags r:id="rId21"/>
            </p:custDataLst>
          </p:nvPr>
        </p:nvSpPr>
        <p:spPr bwMode="auto">
          <a:xfrm>
            <a:off x="9275763" y="5213350"/>
            <a:ext cx="852488" cy="230188"/>
          </a:xfrm>
          <a:custGeom>
            <a:avLst/>
            <a:gdLst/>
            <a:ahLst/>
            <a:cxnLst/>
            <a:rect l="0" t="0" r="0" b="0"/>
            <a:pathLst>
              <a:path w="852488" h="230188">
                <a:moveTo>
                  <a:pt x="0" y="230187"/>
                </a:moveTo>
                <a:lnTo>
                  <a:pt x="852487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>
            <p:custDataLst>
              <p:tags r:id="rId22"/>
            </p:custDataLst>
          </p:nvPr>
        </p:nvCxnSpPr>
        <p:spPr bwMode="auto">
          <a:xfrm flipV="1">
            <a:off x="5537200" y="5305425"/>
            <a:ext cx="0" cy="1809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>
            <p:custDataLst>
              <p:tags r:id="rId23"/>
            </p:custDataLst>
          </p:nvPr>
        </p:nvCxnSpPr>
        <p:spPr bwMode="auto">
          <a:xfrm>
            <a:off x="5537200" y="5305425"/>
            <a:ext cx="74453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>
            <p:custDataLst>
              <p:tags r:id="rId24"/>
            </p:custDataLst>
          </p:nvPr>
        </p:nvCxnSpPr>
        <p:spPr bwMode="auto">
          <a:xfrm>
            <a:off x="6281738" y="5305424"/>
            <a:ext cx="0" cy="3619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3"/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704850" y="4370388"/>
            <a:ext cx="159702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b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1400" dirty="0">
                <a:solidFill>
                  <a:srgbClr val="000000"/>
                </a:solidFill>
                <a:latin typeface="+mn-lt"/>
                <a:sym typeface="+mn-lt"/>
              </a:rPr>
              <a:t>2030 LCOE ($/kWh)</a:t>
            </a:r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4" name="テキスト プレースホルダー 3"/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1139825" y="6030913"/>
            <a:ext cx="12144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0C277C7F-93C8-499C-8CE8-8E6A4DDE0FD1}" type="datetime'''''4'' Ho''''''u''''r'' S''''''t''o''r''''ag''''''''''''e'">
              <a:rPr lang="en-US" altLang="en-US" sz="14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4 Hour Storage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1" name="テキスト プレースホルダー 3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3221038" y="6030913"/>
            <a:ext cx="12144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17C4852F-CD0F-4F35-A33F-9E0DC7788AC9}" type="datetime'''8'''' H''ou''''''r'''''' ''S''t''''orage'">
              <a:rPr lang="en-US" altLang="en-US" sz="14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8 Hour Storage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2" name="テキスト プレースホルダー 3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5254625" y="6030913"/>
            <a:ext cx="131286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E9544320-DB6E-4922-AF3A-C2A3357FBAFE}" type="datetime'''24'' H''o''u''''r S''t''''o''''''''''r''''''''age'">
              <a:rPr lang="en-US" altLang="en-US" sz="14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24 Hour Storage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09" name="テキスト プレースホルダー 3"/>
          <p:cNvSpPr>
            <a:spLocks noGrp="1"/>
          </p:cNvSpPr>
          <p:nvPr>
            <p:custDataLst>
              <p:tags r:id="rId29"/>
            </p:custDataLst>
          </p:nvPr>
        </p:nvSpPr>
        <p:spPr bwMode="gray">
          <a:xfrm>
            <a:off x="7373938" y="5500688"/>
            <a:ext cx="4937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BF4C2036-EE4C-47A3-9D52-E795FF22B009}" type="datetime'1'',''''''''''''4''''6''''''''0'''''''''">
              <a:rPr lang="en-US" altLang="en-US" sz="14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1,460</a:t>
            </a:fld>
            <a:endParaRPr kumimoji="0" lang="en-US" sz="14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78" name="テキスト プレースホルダー 3"/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7399338" y="6030913"/>
            <a:ext cx="11842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35B95AC7-4828-48E9-9E43-D5D9A6816A36}" type="datetime'''1''0'' ''''''day'''''''''''''''''''' s''t''''o''r''''ag''e'">
              <a:rPr lang="en-US" altLang="en-US" sz="14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10 day storage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44" name="テキスト プレースホルダー 3"/>
          <p:cNvSpPr>
            <a:spLocks noGrp="1"/>
          </p:cNvSpPr>
          <p:nvPr>
            <p:custDataLst>
              <p:tags r:id="rId31"/>
            </p:custDataLst>
          </p:nvPr>
        </p:nvSpPr>
        <p:spPr bwMode="gray">
          <a:xfrm>
            <a:off x="9455150" y="5500688"/>
            <a:ext cx="493713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F8DB9"/>
                </a:solidFill>
              </a14:hiddenFill>
            </a:ext>
          </a:extLst>
        </p:spPr>
        <p:txBody>
          <a:bodyPr vert="horz" wrap="none" lIns="25400" tIns="0" rIns="25400" bIns="0" numCol="1" spcCol="0" rtlCol="0" anchor="ctr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3F594FC1-B199-4D13-A4BE-DB0336362921}" type="datetime'''''3,''''''''9''''''''''''''''''''''''7''''''0'''''''''''''">
              <a:rPr lang="en-US" altLang="en-US" sz="1400" smtClean="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3,970</a:t>
            </a:fld>
            <a:endParaRPr kumimoji="0" lang="en-US" sz="1400" dirty="0">
              <a:solidFill>
                <a:schemeClr val="bg1"/>
              </a:solidFill>
              <a:latin typeface="+mn-lt"/>
              <a:sym typeface="+mn-lt"/>
            </a:endParaRPr>
          </a:p>
        </p:txBody>
      </p:sp>
      <p:sp>
        <p:nvSpPr>
          <p:cNvPr id="27" name="テキスト プレースホルダー 3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9482138" y="6030913"/>
            <a:ext cx="1184275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65EBE3FB-6540-4B37-9024-9468E57A8F69}" type="datetime'3''0 d''a''''''y'' ''st''''''''or''''''''''''''a''ge'''''''">
              <a:rPr lang="en-US" altLang="en-US" sz="14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30 day storage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5" name="テキスト プレースホルダー 3"/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5595938" y="5162550"/>
            <a:ext cx="625475" cy="2857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  <a:defRPr/>
            </a:pPr>
            <a:fld id="{B3F9E5EC-90E8-4DDA-94AD-8DC6039621F3}" type="datetime'-''4''0''''.''''''''4''''''''''%'''''">
              <a:rPr lang="en-US" altLang="en-US" sz="11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-40.4%</a:t>
            </a:fld>
            <a:endParaRPr kumimoji="0" lang="en-US" sz="1100" b="1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6" name="Rectangle 15"/>
          <p:cNvSpPr/>
          <p:nvPr>
            <p:custDataLst>
              <p:tags r:id="rId34"/>
            </p:custDataLst>
          </p:nvPr>
        </p:nvSpPr>
        <p:spPr bwMode="auto">
          <a:xfrm>
            <a:off x="4770448" y="6316721"/>
            <a:ext cx="250825" cy="187325"/>
          </a:xfrm>
          <a:prstGeom prst="rect">
            <a:avLst/>
          </a:prstGeom>
          <a:solidFill>
            <a:srgbClr val="4CB3C2"/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>
            <p:custDataLst>
              <p:tags r:id="rId35"/>
            </p:custDataLst>
          </p:nvPr>
        </p:nvSpPr>
        <p:spPr bwMode="auto">
          <a:xfrm>
            <a:off x="6281738" y="6329514"/>
            <a:ext cx="250825" cy="187325"/>
          </a:xfrm>
          <a:prstGeom prst="rect">
            <a:avLst/>
          </a:prstGeom>
          <a:solidFill>
            <a:srgbClr val="75B279"/>
          </a:solidFill>
          <a:ln w="1079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"/>
          <p:cNvSpPr>
            <a:spLocks noGrp="1"/>
          </p:cNvSpPr>
          <p:nvPr>
            <p:custDataLst>
              <p:tags r:id="rId36"/>
            </p:custDataLst>
          </p:nvPr>
        </p:nvSpPr>
        <p:spPr bwMode="auto">
          <a:xfrm>
            <a:off x="5072073" y="6282589"/>
            <a:ext cx="9159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  <a:defRPr/>
            </a:pPr>
            <a:fld id="{4DD86F76-2526-4098-A465-42A6A8F4B725}" type="datetime'L''''''''''''it''h''''''''i''''''''u''m I''on'''''''''''' '">
              <a:rPr lang="en-US" altLang="en-US" sz="14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Lithium Ion 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9" name="テキスト プレースホルダー 3"/>
          <p:cNvSpPr>
            <a:spLocks noGrp="1"/>
          </p:cNvSpPr>
          <p:nvPr>
            <p:custDataLst>
              <p:tags r:id="rId37"/>
            </p:custDataLst>
          </p:nvPr>
        </p:nvSpPr>
        <p:spPr bwMode="auto">
          <a:xfrm>
            <a:off x="6583363" y="6324751"/>
            <a:ext cx="76835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454974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C2001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893701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333333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3486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A8A8A8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787400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BFBFBF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242375" marR="0" indent="-454974" algn="l" defTabSz="1624910" rtl="0" eaLnBrk="1" fontAlgn="auto" latinLnBrk="0" hangingPunct="1">
              <a:lnSpc>
                <a:spcPct val="120000"/>
              </a:lnSpc>
              <a:spcBef>
                <a:spcPts val="533"/>
              </a:spcBef>
              <a:spcAft>
                <a:spcPts val="0"/>
              </a:spcAft>
              <a:buClr>
                <a:srgbClr val="E0E0E0"/>
              </a:buClr>
              <a:buSzTx/>
              <a:buFont typeface="Wingdings" panose="05000000000000000000" pitchFamily="2" charset="2"/>
              <a:buChar char=""/>
              <a:tabLst/>
              <a:defRPr kumimoji="1" sz="1800" kern="1200" baseline="0">
                <a:solidFill>
                  <a:srgbClr val="10182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1962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121889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  <a:defRPr/>
            </a:pPr>
            <a:fld id="{4264239D-5B59-4A79-8186-51A1BB649F37}" type="datetime'''''''''''H''''y''''''''''''''''''dr''''o''ge''''''''''n'">
              <a:rPr lang="en-US" altLang="en-US" sz="14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t>Hydrogen</a:t>
            </a:fld>
            <a:endParaRPr kumimoji="0" lang="en-US" sz="1400" dirty="0">
              <a:solidFill>
                <a:srgbClr val="000000"/>
              </a:solidFill>
              <a:latin typeface="+mn-lt"/>
              <a:sym typeface="+mn-lt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079865" y="3401898"/>
            <a:ext cx="165971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kumimoji="1" lang="en-US" sz="800" i="1" dirty="0">
                <a:solidFill>
                  <a:schemeClr val="tx2"/>
                </a:solidFill>
              </a:rPr>
              <a:t>National Fuel Cell Institute, CPUC Workshop 24 May, 2019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79232" y="1443633"/>
            <a:ext cx="7620635" cy="2381607"/>
            <a:chOff x="704850" y="1144139"/>
            <a:chExt cx="9156699" cy="25913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3"/>
            <a:stretch/>
          </p:blipFill>
          <p:spPr bwMode="auto">
            <a:xfrm>
              <a:off x="704850" y="1144139"/>
              <a:ext cx="9156699" cy="2591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Oval Callout 59"/>
            <p:cNvSpPr/>
            <p:nvPr/>
          </p:nvSpPr>
          <p:spPr>
            <a:xfrm>
              <a:off x="2057399" y="1415094"/>
              <a:ext cx="462474" cy="803136"/>
            </a:xfrm>
            <a:prstGeom prst="wedgeEllipseCallout">
              <a:avLst>
                <a:gd name="adj1" fmla="val 137262"/>
                <a:gd name="adj2" fmla="val -59752"/>
              </a:avLst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79609" y="1151337"/>
              <a:ext cx="2204593" cy="301396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sz="1200" b="1" dirty="0">
                  <a:solidFill>
                    <a:schemeClr val="bg1"/>
                  </a:solidFill>
                </a:rPr>
                <a:t>Over 10 days of Deficit</a:t>
              </a:r>
            </a:p>
          </p:txBody>
        </p:sp>
      </p:grpSp>
      <p:sp>
        <p:nvSpPr>
          <p:cNvPr id="49" name="Freeform 48">
            <a:extLst>
              <a:ext uri="{FF2B5EF4-FFF2-40B4-BE49-F238E27FC236}">
                <a16:creationId xmlns:a16="http://schemas.microsoft.com/office/drawing/2014/main" id="{191F4C48-E3D9-420A-9EB3-06F9BA75EADD}"/>
              </a:ext>
            </a:extLst>
          </p:cNvPr>
          <p:cNvSpPr>
            <a:spLocks/>
          </p:cNvSpPr>
          <p:nvPr/>
        </p:nvSpPr>
        <p:spPr>
          <a:xfrm>
            <a:off x="504825" y="3941637"/>
            <a:ext cx="4358307" cy="397795"/>
          </a:xfrm>
          <a:custGeom>
            <a:avLst/>
            <a:gdLst>
              <a:gd name="connsiteX0" fmla="*/ 7315200 w 7315201"/>
              <a:gd name="connsiteY0" fmla="*/ 670812 h 677937"/>
              <a:gd name="connsiteX1" fmla="*/ 7315201 w 7315201"/>
              <a:gd name="connsiteY1" fmla="*/ 670814 h 677937"/>
              <a:gd name="connsiteX2" fmla="*/ 7315200 w 7315201"/>
              <a:gd name="connsiteY2" fmla="*/ 670814 h 677937"/>
              <a:gd name="connsiteX3" fmla="*/ 7311119 w 7315201"/>
              <a:gd name="connsiteY3" fmla="*/ 7122 h 677937"/>
              <a:gd name="connsiteX4" fmla="*/ 7315200 w 7315201"/>
              <a:gd name="connsiteY4" fmla="*/ 7122 h 677937"/>
              <a:gd name="connsiteX5" fmla="*/ 7315200 w 7315201"/>
              <a:gd name="connsiteY5" fmla="*/ 670812 h 677937"/>
              <a:gd name="connsiteX6" fmla="*/ 7122977 w 7315201"/>
              <a:gd name="connsiteY6" fmla="*/ 335407 h 677937"/>
              <a:gd name="connsiteX7" fmla="*/ 0 w 7315201"/>
              <a:gd name="connsiteY7" fmla="*/ 7122 h 677937"/>
              <a:gd name="connsiteX8" fmla="*/ 7223153 w 7315201"/>
              <a:gd name="connsiteY8" fmla="*/ 7122 h 677937"/>
              <a:gd name="connsiteX9" fmla="*/ 7035011 w 7315201"/>
              <a:gd name="connsiteY9" fmla="*/ 335407 h 677937"/>
              <a:gd name="connsiteX10" fmla="*/ 7227235 w 7315201"/>
              <a:gd name="connsiteY10" fmla="*/ 670814 h 677937"/>
              <a:gd name="connsiteX11" fmla="*/ 7315200 w 7315201"/>
              <a:gd name="connsiteY11" fmla="*/ 670814 h 677937"/>
              <a:gd name="connsiteX12" fmla="*/ 7315200 w 7315201"/>
              <a:gd name="connsiteY12" fmla="*/ 677937 h 677937"/>
              <a:gd name="connsiteX13" fmla="*/ 87967 w 7315201"/>
              <a:gd name="connsiteY13" fmla="*/ 677937 h 677937"/>
              <a:gd name="connsiteX14" fmla="*/ 280191 w 7315201"/>
              <a:gd name="connsiteY14" fmla="*/ 342530 h 677937"/>
              <a:gd name="connsiteX15" fmla="*/ 87967 w 7315201"/>
              <a:gd name="connsiteY15" fmla="*/ 7123 h 677937"/>
              <a:gd name="connsiteX16" fmla="*/ 1 w 7315201"/>
              <a:gd name="connsiteY16" fmla="*/ 7123 h 677937"/>
              <a:gd name="connsiteX17" fmla="*/ 192225 w 7315201"/>
              <a:gd name="connsiteY17" fmla="*/ 342530 h 677937"/>
              <a:gd name="connsiteX18" fmla="*/ 1 w 7315201"/>
              <a:gd name="connsiteY18" fmla="*/ 677937 h 677937"/>
              <a:gd name="connsiteX19" fmla="*/ 0 w 7315201"/>
              <a:gd name="connsiteY19" fmla="*/ 677937 h 677937"/>
              <a:gd name="connsiteX20" fmla="*/ 7227235 w 7315201"/>
              <a:gd name="connsiteY20" fmla="*/ 0 h 677937"/>
              <a:gd name="connsiteX21" fmla="*/ 7315201 w 7315201"/>
              <a:gd name="connsiteY21" fmla="*/ 0 h 677937"/>
              <a:gd name="connsiteX22" fmla="*/ 7311119 w 7315201"/>
              <a:gd name="connsiteY22" fmla="*/ 7122 h 677937"/>
              <a:gd name="connsiteX23" fmla="*/ 7223153 w 7315201"/>
              <a:gd name="connsiteY23" fmla="*/ 7122 h 6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1" h="677937">
                <a:moveTo>
                  <a:pt x="7315200" y="670812"/>
                </a:moveTo>
                <a:lnTo>
                  <a:pt x="7315201" y="670814"/>
                </a:lnTo>
                <a:lnTo>
                  <a:pt x="7315200" y="670814"/>
                </a:lnTo>
                <a:close/>
                <a:moveTo>
                  <a:pt x="7311119" y="7122"/>
                </a:moveTo>
                <a:lnTo>
                  <a:pt x="7315200" y="7122"/>
                </a:lnTo>
                <a:lnTo>
                  <a:pt x="7315200" y="670812"/>
                </a:lnTo>
                <a:lnTo>
                  <a:pt x="7122977" y="335407"/>
                </a:lnTo>
                <a:close/>
                <a:moveTo>
                  <a:pt x="0" y="7122"/>
                </a:moveTo>
                <a:lnTo>
                  <a:pt x="7223153" y="7122"/>
                </a:lnTo>
                <a:lnTo>
                  <a:pt x="7035011" y="335407"/>
                </a:lnTo>
                <a:lnTo>
                  <a:pt x="7227235" y="670814"/>
                </a:lnTo>
                <a:lnTo>
                  <a:pt x="7315200" y="670814"/>
                </a:lnTo>
                <a:lnTo>
                  <a:pt x="7315200" y="677937"/>
                </a:lnTo>
                <a:lnTo>
                  <a:pt x="87967" y="677937"/>
                </a:lnTo>
                <a:lnTo>
                  <a:pt x="280191" y="342530"/>
                </a:lnTo>
                <a:lnTo>
                  <a:pt x="87967" y="7123"/>
                </a:lnTo>
                <a:lnTo>
                  <a:pt x="1" y="7123"/>
                </a:lnTo>
                <a:lnTo>
                  <a:pt x="192225" y="342530"/>
                </a:lnTo>
                <a:lnTo>
                  <a:pt x="1" y="677937"/>
                </a:lnTo>
                <a:lnTo>
                  <a:pt x="0" y="677937"/>
                </a:lnTo>
                <a:close/>
                <a:moveTo>
                  <a:pt x="7227235" y="0"/>
                </a:moveTo>
                <a:lnTo>
                  <a:pt x="7315201" y="0"/>
                </a:lnTo>
                <a:lnTo>
                  <a:pt x="7311119" y="7122"/>
                </a:lnTo>
                <a:lnTo>
                  <a:pt x="7223153" y="7122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sz="1600" dirty="0">
                <a:solidFill>
                  <a:schemeClr val="bg1"/>
                </a:solidFill>
              </a:rPr>
              <a:t>Lithium Ion Suitable for “Intra-Day Shifting”</a:t>
            </a:r>
            <a:endParaRPr kumimoji="1" lang="en-US" sz="1600" baseline="-25000" dirty="0">
              <a:solidFill>
                <a:schemeClr val="bg1"/>
              </a:solidFill>
            </a:endParaRPr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191F4C48-E3D9-420A-9EB3-06F9BA75EADD}"/>
              </a:ext>
            </a:extLst>
          </p:cNvPr>
          <p:cNvSpPr>
            <a:spLocks/>
          </p:cNvSpPr>
          <p:nvPr/>
        </p:nvSpPr>
        <p:spPr>
          <a:xfrm>
            <a:off x="5021273" y="3941637"/>
            <a:ext cx="6735752" cy="397795"/>
          </a:xfrm>
          <a:custGeom>
            <a:avLst/>
            <a:gdLst>
              <a:gd name="connsiteX0" fmla="*/ 7315200 w 7315201"/>
              <a:gd name="connsiteY0" fmla="*/ 670812 h 677937"/>
              <a:gd name="connsiteX1" fmla="*/ 7315201 w 7315201"/>
              <a:gd name="connsiteY1" fmla="*/ 670814 h 677937"/>
              <a:gd name="connsiteX2" fmla="*/ 7315200 w 7315201"/>
              <a:gd name="connsiteY2" fmla="*/ 670814 h 677937"/>
              <a:gd name="connsiteX3" fmla="*/ 7311119 w 7315201"/>
              <a:gd name="connsiteY3" fmla="*/ 7122 h 677937"/>
              <a:gd name="connsiteX4" fmla="*/ 7315200 w 7315201"/>
              <a:gd name="connsiteY4" fmla="*/ 7122 h 677937"/>
              <a:gd name="connsiteX5" fmla="*/ 7315200 w 7315201"/>
              <a:gd name="connsiteY5" fmla="*/ 670812 h 677937"/>
              <a:gd name="connsiteX6" fmla="*/ 7122977 w 7315201"/>
              <a:gd name="connsiteY6" fmla="*/ 335407 h 677937"/>
              <a:gd name="connsiteX7" fmla="*/ 0 w 7315201"/>
              <a:gd name="connsiteY7" fmla="*/ 7122 h 677937"/>
              <a:gd name="connsiteX8" fmla="*/ 7223153 w 7315201"/>
              <a:gd name="connsiteY8" fmla="*/ 7122 h 677937"/>
              <a:gd name="connsiteX9" fmla="*/ 7035011 w 7315201"/>
              <a:gd name="connsiteY9" fmla="*/ 335407 h 677937"/>
              <a:gd name="connsiteX10" fmla="*/ 7227235 w 7315201"/>
              <a:gd name="connsiteY10" fmla="*/ 670814 h 677937"/>
              <a:gd name="connsiteX11" fmla="*/ 7315200 w 7315201"/>
              <a:gd name="connsiteY11" fmla="*/ 670814 h 677937"/>
              <a:gd name="connsiteX12" fmla="*/ 7315200 w 7315201"/>
              <a:gd name="connsiteY12" fmla="*/ 677937 h 677937"/>
              <a:gd name="connsiteX13" fmla="*/ 87967 w 7315201"/>
              <a:gd name="connsiteY13" fmla="*/ 677937 h 677937"/>
              <a:gd name="connsiteX14" fmla="*/ 280191 w 7315201"/>
              <a:gd name="connsiteY14" fmla="*/ 342530 h 677937"/>
              <a:gd name="connsiteX15" fmla="*/ 87967 w 7315201"/>
              <a:gd name="connsiteY15" fmla="*/ 7123 h 677937"/>
              <a:gd name="connsiteX16" fmla="*/ 1 w 7315201"/>
              <a:gd name="connsiteY16" fmla="*/ 7123 h 677937"/>
              <a:gd name="connsiteX17" fmla="*/ 192225 w 7315201"/>
              <a:gd name="connsiteY17" fmla="*/ 342530 h 677937"/>
              <a:gd name="connsiteX18" fmla="*/ 1 w 7315201"/>
              <a:gd name="connsiteY18" fmla="*/ 677937 h 677937"/>
              <a:gd name="connsiteX19" fmla="*/ 0 w 7315201"/>
              <a:gd name="connsiteY19" fmla="*/ 677937 h 677937"/>
              <a:gd name="connsiteX20" fmla="*/ 7227235 w 7315201"/>
              <a:gd name="connsiteY20" fmla="*/ 0 h 677937"/>
              <a:gd name="connsiteX21" fmla="*/ 7315201 w 7315201"/>
              <a:gd name="connsiteY21" fmla="*/ 0 h 677937"/>
              <a:gd name="connsiteX22" fmla="*/ 7311119 w 7315201"/>
              <a:gd name="connsiteY22" fmla="*/ 7122 h 677937"/>
              <a:gd name="connsiteX23" fmla="*/ 7223153 w 7315201"/>
              <a:gd name="connsiteY23" fmla="*/ 7122 h 6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1" h="677937">
                <a:moveTo>
                  <a:pt x="7315200" y="670812"/>
                </a:moveTo>
                <a:lnTo>
                  <a:pt x="7315201" y="670814"/>
                </a:lnTo>
                <a:lnTo>
                  <a:pt x="7315200" y="670814"/>
                </a:lnTo>
                <a:close/>
                <a:moveTo>
                  <a:pt x="7311119" y="7122"/>
                </a:moveTo>
                <a:lnTo>
                  <a:pt x="7315200" y="7122"/>
                </a:lnTo>
                <a:lnTo>
                  <a:pt x="7315200" y="670812"/>
                </a:lnTo>
                <a:lnTo>
                  <a:pt x="7122977" y="335407"/>
                </a:lnTo>
                <a:close/>
                <a:moveTo>
                  <a:pt x="0" y="7122"/>
                </a:moveTo>
                <a:lnTo>
                  <a:pt x="7223153" y="7122"/>
                </a:lnTo>
                <a:lnTo>
                  <a:pt x="7035011" y="335407"/>
                </a:lnTo>
                <a:lnTo>
                  <a:pt x="7227235" y="670814"/>
                </a:lnTo>
                <a:lnTo>
                  <a:pt x="7315200" y="670814"/>
                </a:lnTo>
                <a:lnTo>
                  <a:pt x="7315200" y="677937"/>
                </a:lnTo>
                <a:lnTo>
                  <a:pt x="87967" y="677937"/>
                </a:lnTo>
                <a:lnTo>
                  <a:pt x="280191" y="342530"/>
                </a:lnTo>
                <a:lnTo>
                  <a:pt x="87967" y="7123"/>
                </a:lnTo>
                <a:lnTo>
                  <a:pt x="1" y="7123"/>
                </a:lnTo>
                <a:lnTo>
                  <a:pt x="192225" y="342530"/>
                </a:lnTo>
                <a:lnTo>
                  <a:pt x="1" y="677937"/>
                </a:lnTo>
                <a:lnTo>
                  <a:pt x="0" y="677937"/>
                </a:lnTo>
                <a:close/>
                <a:moveTo>
                  <a:pt x="7227235" y="0"/>
                </a:moveTo>
                <a:lnTo>
                  <a:pt x="7315201" y="0"/>
                </a:lnTo>
                <a:lnTo>
                  <a:pt x="7311119" y="7122"/>
                </a:lnTo>
                <a:lnTo>
                  <a:pt x="7223153" y="7122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sz="1800" dirty="0">
                <a:solidFill>
                  <a:schemeClr val="bg1"/>
                </a:solidFill>
              </a:rPr>
              <a:t>H2 Storage clear solution for “Inter-Day” and longer duration</a:t>
            </a:r>
            <a:endParaRPr kumimoji="1" lang="en-US" sz="1800" baseline="-25000" dirty="0">
              <a:solidFill>
                <a:schemeClr val="bg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83C3FC1-DA07-4BB0-BB88-3415B9C14F48}"/>
              </a:ext>
            </a:extLst>
          </p:cNvPr>
          <p:cNvSpPr txBox="1"/>
          <p:nvPr/>
        </p:nvSpPr>
        <p:spPr>
          <a:xfrm>
            <a:off x="8872624" y="1734292"/>
            <a:ext cx="11400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Deficit</a:t>
            </a:r>
          </a:p>
          <a:p>
            <a:endParaRPr lang="en-US" sz="2000" b="1" dirty="0">
              <a:solidFill>
                <a:schemeClr val="accent3"/>
              </a:solidFill>
            </a:endParaRPr>
          </a:p>
          <a:p>
            <a:endParaRPr lang="en-US" sz="2000" b="1" dirty="0">
              <a:solidFill>
                <a:schemeClr val="accent3"/>
              </a:solidFill>
            </a:endParaRPr>
          </a:p>
          <a:p>
            <a:r>
              <a:rPr lang="en-US" sz="2000" b="1" dirty="0">
                <a:solidFill>
                  <a:srgbClr val="4F81BD"/>
                </a:solidFill>
              </a:rPr>
              <a:t>Surplus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91F4C48-E3D9-420A-9EB3-06F9BA75EADD}"/>
              </a:ext>
            </a:extLst>
          </p:cNvPr>
          <p:cNvSpPr>
            <a:spLocks/>
          </p:cNvSpPr>
          <p:nvPr/>
        </p:nvSpPr>
        <p:spPr>
          <a:xfrm>
            <a:off x="1503362" y="741141"/>
            <a:ext cx="9294495" cy="599883"/>
          </a:xfrm>
          <a:custGeom>
            <a:avLst/>
            <a:gdLst>
              <a:gd name="connsiteX0" fmla="*/ 7315200 w 7315201"/>
              <a:gd name="connsiteY0" fmla="*/ 670812 h 677937"/>
              <a:gd name="connsiteX1" fmla="*/ 7315201 w 7315201"/>
              <a:gd name="connsiteY1" fmla="*/ 670814 h 677937"/>
              <a:gd name="connsiteX2" fmla="*/ 7315200 w 7315201"/>
              <a:gd name="connsiteY2" fmla="*/ 670814 h 677937"/>
              <a:gd name="connsiteX3" fmla="*/ 7311119 w 7315201"/>
              <a:gd name="connsiteY3" fmla="*/ 7122 h 677937"/>
              <a:gd name="connsiteX4" fmla="*/ 7315200 w 7315201"/>
              <a:gd name="connsiteY4" fmla="*/ 7122 h 677937"/>
              <a:gd name="connsiteX5" fmla="*/ 7315200 w 7315201"/>
              <a:gd name="connsiteY5" fmla="*/ 670812 h 677937"/>
              <a:gd name="connsiteX6" fmla="*/ 7122977 w 7315201"/>
              <a:gd name="connsiteY6" fmla="*/ 335407 h 677937"/>
              <a:gd name="connsiteX7" fmla="*/ 0 w 7315201"/>
              <a:gd name="connsiteY7" fmla="*/ 7122 h 677937"/>
              <a:gd name="connsiteX8" fmla="*/ 7223153 w 7315201"/>
              <a:gd name="connsiteY8" fmla="*/ 7122 h 677937"/>
              <a:gd name="connsiteX9" fmla="*/ 7035011 w 7315201"/>
              <a:gd name="connsiteY9" fmla="*/ 335407 h 677937"/>
              <a:gd name="connsiteX10" fmla="*/ 7227235 w 7315201"/>
              <a:gd name="connsiteY10" fmla="*/ 670814 h 677937"/>
              <a:gd name="connsiteX11" fmla="*/ 7315200 w 7315201"/>
              <a:gd name="connsiteY11" fmla="*/ 670814 h 677937"/>
              <a:gd name="connsiteX12" fmla="*/ 7315200 w 7315201"/>
              <a:gd name="connsiteY12" fmla="*/ 677937 h 677937"/>
              <a:gd name="connsiteX13" fmla="*/ 87967 w 7315201"/>
              <a:gd name="connsiteY13" fmla="*/ 677937 h 677937"/>
              <a:gd name="connsiteX14" fmla="*/ 280191 w 7315201"/>
              <a:gd name="connsiteY14" fmla="*/ 342530 h 677937"/>
              <a:gd name="connsiteX15" fmla="*/ 87967 w 7315201"/>
              <a:gd name="connsiteY15" fmla="*/ 7123 h 677937"/>
              <a:gd name="connsiteX16" fmla="*/ 1 w 7315201"/>
              <a:gd name="connsiteY16" fmla="*/ 7123 h 677937"/>
              <a:gd name="connsiteX17" fmla="*/ 192225 w 7315201"/>
              <a:gd name="connsiteY17" fmla="*/ 342530 h 677937"/>
              <a:gd name="connsiteX18" fmla="*/ 1 w 7315201"/>
              <a:gd name="connsiteY18" fmla="*/ 677937 h 677937"/>
              <a:gd name="connsiteX19" fmla="*/ 0 w 7315201"/>
              <a:gd name="connsiteY19" fmla="*/ 677937 h 677937"/>
              <a:gd name="connsiteX20" fmla="*/ 7227235 w 7315201"/>
              <a:gd name="connsiteY20" fmla="*/ 0 h 677937"/>
              <a:gd name="connsiteX21" fmla="*/ 7315201 w 7315201"/>
              <a:gd name="connsiteY21" fmla="*/ 0 h 677937"/>
              <a:gd name="connsiteX22" fmla="*/ 7311119 w 7315201"/>
              <a:gd name="connsiteY22" fmla="*/ 7122 h 677937"/>
              <a:gd name="connsiteX23" fmla="*/ 7223153 w 7315201"/>
              <a:gd name="connsiteY23" fmla="*/ 7122 h 67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15201" h="677937">
                <a:moveTo>
                  <a:pt x="7315200" y="670812"/>
                </a:moveTo>
                <a:lnTo>
                  <a:pt x="7315201" y="670814"/>
                </a:lnTo>
                <a:lnTo>
                  <a:pt x="7315200" y="670814"/>
                </a:lnTo>
                <a:close/>
                <a:moveTo>
                  <a:pt x="7311119" y="7122"/>
                </a:moveTo>
                <a:lnTo>
                  <a:pt x="7315200" y="7122"/>
                </a:lnTo>
                <a:lnTo>
                  <a:pt x="7315200" y="670812"/>
                </a:lnTo>
                <a:lnTo>
                  <a:pt x="7122977" y="335407"/>
                </a:lnTo>
                <a:close/>
                <a:moveTo>
                  <a:pt x="0" y="7122"/>
                </a:moveTo>
                <a:lnTo>
                  <a:pt x="7223153" y="7122"/>
                </a:lnTo>
                <a:lnTo>
                  <a:pt x="7035011" y="335407"/>
                </a:lnTo>
                <a:lnTo>
                  <a:pt x="7227235" y="670814"/>
                </a:lnTo>
                <a:lnTo>
                  <a:pt x="7315200" y="670814"/>
                </a:lnTo>
                <a:lnTo>
                  <a:pt x="7315200" y="677937"/>
                </a:lnTo>
                <a:lnTo>
                  <a:pt x="87967" y="677937"/>
                </a:lnTo>
                <a:lnTo>
                  <a:pt x="280191" y="342530"/>
                </a:lnTo>
                <a:lnTo>
                  <a:pt x="87967" y="7123"/>
                </a:lnTo>
                <a:lnTo>
                  <a:pt x="1" y="7123"/>
                </a:lnTo>
                <a:lnTo>
                  <a:pt x="192225" y="342530"/>
                </a:lnTo>
                <a:lnTo>
                  <a:pt x="1" y="677937"/>
                </a:lnTo>
                <a:lnTo>
                  <a:pt x="0" y="677937"/>
                </a:lnTo>
                <a:close/>
                <a:moveTo>
                  <a:pt x="7227235" y="0"/>
                </a:moveTo>
                <a:lnTo>
                  <a:pt x="7315201" y="0"/>
                </a:lnTo>
                <a:lnTo>
                  <a:pt x="7311119" y="7122"/>
                </a:lnTo>
                <a:lnTo>
                  <a:pt x="7223153" y="7122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/>
              <a:t>Recent 1-Year Simulation of 100% Renewable Grid in CA</a:t>
            </a:r>
          </a:p>
          <a:p>
            <a:pPr algn="ctr"/>
            <a:r>
              <a:rPr lang="en-US" sz="1600" dirty="0"/>
              <a:t>Wind dominant case (37 GW solar capacity, 80 GW wind capacity)</a:t>
            </a:r>
          </a:p>
        </p:txBody>
      </p:sp>
    </p:spTree>
    <p:extLst>
      <p:ext uri="{BB962C8B-B14F-4D97-AF65-F5344CB8AC3E}">
        <p14:creationId xmlns:p14="http://schemas.microsoft.com/office/powerpoint/2010/main" val="3029753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17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6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1588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1218987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prstClr val="white"/>
              </a:solidFill>
              <a:latin typeface="Arial"/>
              <a:sym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987">
              <a:defRPr/>
            </a:pPr>
            <a:fld id="{59B131F1-3F7B-4AC3-B0DB-5AA9AFA76463}" type="slidenum">
              <a:rPr lang="en-US">
                <a:solidFill>
                  <a:prstClr val="white"/>
                </a:solidFill>
                <a:latin typeface="Arial" panose="020B0604020202020204"/>
              </a:rPr>
              <a:pPr defTabSz="1218987">
                <a:defRPr/>
              </a:pPr>
              <a:t>4</a:t>
            </a:fld>
            <a:endParaRPr lang="en-US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ACES Project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44823"/>
            <a:ext cx="1752600" cy="1123548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43000" y="838200"/>
            <a:ext cx="1752600" cy="7442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defRPr/>
            </a:pPr>
            <a:r>
              <a:rPr lang="en-US" sz="2000" dirty="0">
                <a:solidFill>
                  <a:srgbClr val="101820"/>
                </a:solidFill>
                <a:latin typeface="Arial" panose="020B0604020202020204"/>
              </a:rPr>
              <a:t>Water Treatment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2401" y="802914"/>
            <a:ext cx="1761187" cy="533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defRPr/>
            </a:pPr>
            <a:r>
              <a:rPr lang="en-US" sz="2000" dirty="0">
                <a:solidFill>
                  <a:srgbClr val="101820"/>
                </a:solidFill>
                <a:latin typeface="Arial" panose="020B0604020202020204"/>
              </a:rPr>
              <a:t>Electrolysis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152730" y="1981200"/>
          <a:ext cx="1730564" cy="1923134"/>
        </p:xfrm>
        <a:graphic>
          <a:graphicData uri="http://schemas.openxmlformats.org/drawingml/2006/table">
            <a:tbl>
              <a:tblPr/>
              <a:tblGrid>
                <a:gridCol w="1730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0090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Energy Supply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3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Solar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031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Wind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Hydro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Geo-thermal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491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Night</a:t>
                      </a:r>
                      <a:r>
                        <a:rPr kumimoji="1" lang="en-US" sz="14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time thermal sources *</a:t>
                      </a:r>
                      <a:endParaRPr kumimoji="1"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29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F97FD057-4731-4D66-BC2C-068EE266C5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8" t="22999" b="10478"/>
          <a:stretch/>
        </p:blipFill>
        <p:spPr>
          <a:xfrm>
            <a:off x="7126588" y="3779150"/>
            <a:ext cx="838200" cy="2566382"/>
          </a:xfrm>
          <a:prstGeom prst="rect">
            <a:avLst/>
          </a:prstGeom>
        </p:spPr>
      </p:pic>
      <p:pic>
        <p:nvPicPr>
          <p:cNvPr id="2054" name="Picture 6" descr="MHP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789" y="214085"/>
            <a:ext cx="1466850" cy="31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79465" y="4885062"/>
            <a:ext cx="3215448" cy="60016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71450" indent="-171450" defTabSz="1218987">
              <a:buFont typeface="Arial" panose="020B0604020202020204" pitchFamily="34" charset="0"/>
              <a:buChar char="•"/>
              <a:defRPr/>
            </a:pPr>
            <a:r>
              <a:rPr kumimoji="1" lang="en-US" sz="1100" dirty="0">
                <a:solidFill>
                  <a:srgbClr val="63666A"/>
                </a:solidFill>
                <a:latin typeface="Arial" panose="020B0604020202020204"/>
              </a:rPr>
              <a:t>Solar most likely augmented with wind and potentially other sources to improve utilization of Electrolysis and Compression equipment</a:t>
            </a:r>
          </a:p>
        </p:txBody>
      </p:sp>
      <p:cxnSp>
        <p:nvCxnSpPr>
          <p:cNvPr id="2059" name="Elbow Connector 2058"/>
          <p:cNvCxnSpPr>
            <a:stCxn id="6" idx="3"/>
          </p:cNvCxnSpPr>
          <p:nvPr/>
        </p:nvCxnSpPr>
        <p:spPr>
          <a:xfrm>
            <a:off x="2895600" y="1210326"/>
            <a:ext cx="1066800" cy="372126"/>
          </a:xfrm>
          <a:prstGeom prst="bentConnector3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2" idx="3"/>
          </p:cNvCxnSpPr>
          <p:nvPr/>
        </p:nvCxnSpPr>
        <p:spPr>
          <a:xfrm flipV="1">
            <a:off x="2883294" y="2133601"/>
            <a:ext cx="1079106" cy="809166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>
            <a:off x="5723588" y="1981200"/>
            <a:ext cx="2812243" cy="513948"/>
          </a:xfrm>
          <a:prstGeom prst="bentConnector3">
            <a:avLst>
              <a:gd name="adj1" fmla="val 63843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872980" y="802914"/>
            <a:ext cx="2509020" cy="523220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71450" indent="-171450" defTabSz="1218987"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srgbClr val="63666A"/>
                </a:solidFill>
                <a:latin typeface="Arial" panose="020B0604020202020204"/>
              </a:rPr>
              <a:t>Building blocks of approx. 20MW / 360 kg/</a:t>
            </a:r>
            <a:r>
              <a:rPr kumimoji="1" lang="en-US" sz="1400" dirty="0" err="1">
                <a:solidFill>
                  <a:srgbClr val="63666A"/>
                </a:solidFill>
                <a:latin typeface="Arial" panose="020B0604020202020204"/>
              </a:rPr>
              <a:t>hr</a:t>
            </a:r>
            <a:r>
              <a:rPr kumimoji="1" lang="en-US" sz="1400" dirty="0">
                <a:solidFill>
                  <a:srgbClr val="63666A"/>
                </a:solidFill>
                <a:latin typeface="Arial" panose="020B0604020202020204"/>
              </a:rPr>
              <a:t> each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153400" y="5593064"/>
            <a:ext cx="1828800" cy="738664"/>
          </a:xfrm>
          <a:prstGeom prst="rect">
            <a:avLst/>
          </a:prstGeom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marL="171450" indent="-171450" defTabSz="1218987">
              <a:buFont typeface="Arial" panose="020B0604020202020204" pitchFamily="34" charset="0"/>
              <a:buChar char="•"/>
              <a:defRPr/>
            </a:pPr>
            <a:r>
              <a:rPr kumimoji="1" lang="en-US" sz="1400" dirty="0">
                <a:solidFill>
                  <a:srgbClr val="63666A"/>
                </a:solidFill>
                <a:latin typeface="Arial" panose="020B0604020202020204"/>
              </a:rPr>
              <a:t>One cavern can hold approx. 5 million kg H2     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/>
          </p:nvPr>
        </p:nvGraphicFramePr>
        <p:xfrm>
          <a:off x="9270670" y="1079231"/>
          <a:ext cx="2488057" cy="4025829"/>
        </p:xfrm>
        <a:graphic>
          <a:graphicData uri="http://schemas.openxmlformats.org/drawingml/2006/table">
            <a:tbl>
              <a:tblPr/>
              <a:tblGrid>
                <a:gridCol w="2488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749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20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Verticals (Users)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456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endParaRPr kumimoji="1"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1218895" rtl="0" eaLnBrk="1" fontAlgn="b" latinLnBrk="0" hangingPunct="1"/>
                      <a:r>
                        <a:rPr kumimoji="1"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Power</a:t>
                      </a:r>
                    </a:p>
                    <a:p>
                      <a:pPr marL="0" algn="ctr" defTabSz="1218895" rtl="0" eaLnBrk="1" fontAlgn="b" latinLnBrk="0" hangingPunct="1"/>
                      <a:r>
                        <a:rPr kumimoji="1"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GT, Fuel Cell, CAES, other</a:t>
                      </a:r>
                    </a:p>
                    <a:p>
                      <a:pPr marL="0" algn="ctr" defTabSz="1218895" rtl="0" eaLnBrk="1" fontAlgn="b" latinLnBrk="0" hangingPunct="1"/>
                      <a:endParaRPr kumimoji="1"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5876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r>
                        <a:rPr kumimoji="1"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Pipeline Injection</a:t>
                      </a:r>
                    </a:p>
                    <a:p>
                      <a:pPr marL="0" algn="ctr" defTabSz="1218895" rtl="0" eaLnBrk="1" fontAlgn="b" latinLnBrk="0" hangingPunct="1"/>
                      <a:endParaRPr kumimoji="1"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1218895" rtl="0" eaLnBrk="1" fontAlgn="b" latinLnBrk="0" hangingPunct="1"/>
                      <a:endParaRPr kumimoji="1"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077">
                <a:tc>
                  <a:txBody>
                    <a:bodyPr/>
                    <a:lstStyle/>
                    <a:p>
                      <a:pPr marL="0" algn="ctr" defTabSz="1218895" rtl="0" eaLnBrk="1" fontAlgn="b" latinLnBrk="0" hangingPunct="1"/>
                      <a:endParaRPr kumimoji="1"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1218895" rtl="0" eaLnBrk="1" fontAlgn="b" latinLnBrk="0" hangingPunct="1"/>
                      <a:r>
                        <a:rPr kumimoji="1"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Industrial Gas</a:t>
                      </a:r>
                    </a:p>
                    <a:p>
                      <a:pPr marL="0" algn="ctr" defTabSz="1218895" rtl="0" eaLnBrk="1" fontAlgn="b" latinLnBrk="0" hangingPunct="1"/>
                      <a:endParaRPr kumimoji="1"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algn="ctr" defTabSz="1218895" rtl="0" eaLnBrk="1" fontAlgn="b" latinLnBrk="0" hangingPunct="1"/>
                      <a:endParaRPr kumimoji="1" lang="en-US" sz="18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1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7" name="Straight Arrow Connector 56"/>
          <p:cNvCxnSpPr/>
          <p:nvPr/>
        </p:nvCxnSpPr>
        <p:spPr>
          <a:xfrm flipH="1">
            <a:off x="7503924" y="1981201"/>
            <a:ext cx="1" cy="177073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97FD057-4731-4D66-BC2C-068EE266C58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8" t="22999" b="10478"/>
          <a:stretch/>
        </p:blipFill>
        <p:spPr>
          <a:xfrm>
            <a:off x="5927244" y="3797198"/>
            <a:ext cx="838200" cy="25663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07559" y="5034634"/>
            <a:ext cx="413896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defTabSz="1218987">
              <a:defRPr/>
            </a:pPr>
            <a:r>
              <a:rPr kumimoji="1" lang="en-US" sz="1400" b="1" dirty="0">
                <a:solidFill>
                  <a:srgbClr val="63666A"/>
                </a:solidFill>
                <a:latin typeface="Arial" panose="020B0604020202020204"/>
              </a:rPr>
              <a:t>H2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28238" y="5026466"/>
            <a:ext cx="434734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defTabSz="1218987">
              <a:defRPr/>
            </a:pPr>
            <a:r>
              <a:rPr kumimoji="1" lang="en-US" sz="1400" b="1" dirty="0">
                <a:solidFill>
                  <a:srgbClr val="63666A"/>
                </a:solidFill>
                <a:latin typeface="Arial" panose="020B0604020202020204"/>
              </a:rPr>
              <a:t>Air</a:t>
            </a:r>
          </a:p>
        </p:txBody>
      </p:sp>
      <p:cxnSp>
        <p:nvCxnSpPr>
          <p:cNvPr id="33" name="Elbow Connector 32"/>
          <p:cNvCxnSpPr>
            <a:stCxn id="41" idx="3"/>
            <a:endCxn id="26" idx="0"/>
          </p:cNvCxnSpPr>
          <p:nvPr/>
        </p:nvCxnSpPr>
        <p:spPr>
          <a:xfrm>
            <a:off x="5702754" y="3205992"/>
            <a:ext cx="643590" cy="591207"/>
          </a:xfrm>
          <a:prstGeom prst="bentConnector2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3950154" y="2939291"/>
            <a:ext cx="1752600" cy="533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87">
              <a:defRPr/>
            </a:pPr>
            <a:r>
              <a:rPr lang="en-US" sz="1600" dirty="0">
                <a:solidFill>
                  <a:srgbClr val="101820"/>
                </a:solidFill>
                <a:latin typeface="Arial" panose="020B0604020202020204"/>
              </a:rPr>
              <a:t>Compressed Air</a:t>
            </a:r>
          </a:p>
        </p:txBody>
      </p:sp>
      <p:cxnSp>
        <p:nvCxnSpPr>
          <p:cNvPr id="47" name="Elbow Connector 46"/>
          <p:cNvCxnSpPr/>
          <p:nvPr/>
        </p:nvCxnSpPr>
        <p:spPr>
          <a:xfrm>
            <a:off x="2895600" y="3140794"/>
            <a:ext cx="1054554" cy="373473"/>
          </a:xfrm>
          <a:prstGeom prst="bentConnector3">
            <a:avLst>
              <a:gd name="adj1" fmla="val 50000"/>
            </a:avLst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54" y="3489284"/>
            <a:ext cx="1752600" cy="1140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168" name="Straight Connector 7167"/>
          <p:cNvCxnSpPr/>
          <p:nvPr/>
        </p:nvCxnSpPr>
        <p:spPr>
          <a:xfrm flipH="1">
            <a:off x="8534400" y="1933374"/>
            <a:ext cx="1430" cy="2527802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535831" y="4461176"/>
            <a:ext cx="736269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8534401" y="1933374"/>
            <a:ext cx="736269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8535831" y="3263855"/>
            <a:ext cx="736269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504678" y="2481034"/>
            <a:ext cx="1" cy="1284969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6491288" y="1582452"/>
            <a:ext cx="2783459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9" name="Arc 7188"/>
          <p:cNvSpPr/>
          <p:nvPr/>
        </p:nvSpPr>
        <p:spPr>
          <a:xfrm rot="16550788">
            <a:off x="6343663" y="1900430"/>
            <a:ext cx="317380" cy="228600"/>
          </a:xfrm>
          <a:prstGeom prst="arc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987">
              <a:defRPr/>
            </a:pPr>
            <a:endParaRPr lang="en-US" sz="2400">
              <a:solidFill>
                <a:srgbClr val="63666A"/>
              </a:solidFill>
              <a:latin typeface="Arial" panose="020B0604020202020204"/>
            </a:endParaRPr>
          </a:p>
        </p:txBody>
      </p:sp>
      <p:sp>
        <p:nvSpPr>
          <p:cNvPr id="76" name="Arc 75"/>
          <p:cNvSpPr/>
          <p:nvPr/>
        </p:nvSpPr>
        <p:spPr>
          <a:xfrm rot="16019115" flipH="1">
            <a:off x="6327073" y="1940700"/>
            <a:ext cx="292219" cy="152400"/>
          </a:xfrm>
          <a:prstGeom prst="arc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987">
              <a:defRPr/>
            </a:pPr>
            <a:endParaRPr lang="en-US" sz="2400">
              <a:solidFill>
                <a:srgbClr val="63666A"/>
              </a:solidFill>
              <a:latin typeface="Arial" panose="020B0604020202020204"/>
            </a:endParaRPr>
          </a:p>
        </p:txBody>
      </p:sp>
      <p:cxnSp>
        <p:nvCxnSpPr>
          <p:cNvPr id="7193" name="Straight Connector 7192"/>
          <p:cNvCxnSpPr/>
          <p:nvPr/>
        </p:nvCxnSpPr>
        <p:spPr>
          <a:xfrm flipV="1">
            <a:off x="6491287" y="2166815"/>
            <a:ext cx="0" cy="158511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7189" idx="2"/>
          </p:cNvCxnSpPr>
          <p:nvPr/>
        </p:nvCxnSpPr>
        <p:spPr>
          <a:xfrm flipH="1" flipV="1">
            <a:off x="6502354" y="1582453"/>
            <a:ext cx="16165" cy="27441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7" name="TextBox 7196"/>
          <p:cNvSpPr txBox="1"/>
          <p:nvPr/>
        </p:nvSpPr>
        <p:spPr>
          <a:xfrm>
            <a:off x="7239001" y="1582454"/>
            <a:ext cx="877163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defTabSz="1218987">
              <a:defRPr/>
            </a:pPr>
            <a:r>
              <a:rPr kumimoji="1" lang="en-US" sz="1200" dirty="0">
                <a:solidFill>
                  <a:srgbClr val="63666A"/>
                </a:solidFill>
                <a:latin typeface="Arial" panose="020B0604020202020204"/>
              </a:rPr>
              <a:t>For CAES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8525" y="2550396"/>
            <a:ext cx="869757" cy="269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5597" y="1476088"/>
            <a:ext cx="838200" cy="259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99471" y="5646068"/>
            <a:ext cx="913462" cy="63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8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3176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think-cell Slide" r:id="rId6" imgW="396" imgH="396" progId="TCLayout.ActiveDocument.1">
                  <p:embed/>
                </p:oleObj>
              </mc:Choice>
              <mc:Fallback>
                <p:oleObj name="think-cell Slide" r:id="rId6" imgW="396" imgH="39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6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1588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b="1" dirty="0">
              <a:latin typeface="Arial"/>
              <a:ea typeface="+mj-ea"/>
              <a:cs typeface="+mj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0E958-7808-4CE9-95C4-1D008F9C4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Single Cavern Stores a Massive Amount of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DDCC3-9030-4E09-8557-7D224C547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309" y="914400"/>
            <a:ext cx="11579384" cy="525780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0" indent="0" defTabSz="1218987">
              <a:buNone/>
            </a:pPr>
            <a:r>
              <a:rPr lang="en-US" sz="2000" b="1" dirty="0">
                <a:solidFill>
                  <a:schemeClr val="accent3"/>
                </a:solidFill>
              </a:rPr>
              <a:t>1 Cavern  		5 million kg of H2</a:t>
            </a:r>
          </a:p>
          <a:p>
            <a:pPr marL="0" indent="0" defTabSz="1218987">
              <a:buNone/>
            </a:pPr>
            <a:r>
              <a:rPr lang="en-US" sz="2000" b="1" dirty="0">
                <a:solidFill>
                  <a:schemeClr val="accent3"/>
                </a:solidFill>
              </a:rPr>
              <a:t>Used in an efficient Gas Turbine Combined Cycle 		100,000 MWh</a:t>
            </a:r>
          </a:p>
          <a:p>
            <a:pPr marL="0" indent="0" defTabSz="1218987">
              <a:buNone/>
            </a:pPr>
            <a:endParaRPr lang="en-US" sz="2000" b="1" dirty="0">
              <a:solidFill>
                <a:schemeClr val="accent3"/>
              </a:solidFill>
            </a:endParaRPr>
          </a:p>
          <a:p>
            <a:pPr marL="0" indent="0" defTabSz="1218987">
              <a:buNone/>
            </a:pPr>
            <a:r>
              <a:rPr lang="en-US" sz="2000" b="1" dirty="0">
                <a:solidFill>
                  <a:schemeClr val="accent3"/>
                </a:solidFill>
              </a:rPr>
              <a:t>That is equivalent to…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D02FA-8EEA-4F42-B973-639FF621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31F1-3F7B-4AC3-B0DB-5AA9AFA76463}" type="slidenum">
              <a:rPr lang="en-US" smtClean="0"/>
              <a:t>5</a:t>
            </a:fld>
            <a:endParaRPr lang="en-US" dirty="0"/>
          </a:p>
        </p:txBody>
      </p:sp>
      <p:sp>
        <p:nvSpPr>
          <p:cNvPr id="1794" name="Rectangle: Rounded Corners 1793">
            <a:extLst>
              <a:ext uri="{FF2B5EF4-FFF2-40B4-BE49-F238E27FC236}">
                <a16:creationId xmlns:a16="http://schemas.microsoft.com/office/drawing/2014/main" id="{934E046F-487E-44B4-9735-0D53CE294B5F}"/>
              </a:ext>
            </a:extLst>
          </p:cNvPr>
          <p:cNvSpPr/>
          <p:nvPr/>
        </p:nvSpPr>
        <p:spPr>
          <a:xfrm>
            <a:off x="1026468" y="5275992"/>
            <a:ext cx="4065600" cy="508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3600" b="1" dirty="0">
                <a:solidFill>
                  <a:schemeClr val="accent3"/>
                </a:solidFill>
              </a:rPr>
              <a:t>775 X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Tesla’s </a:t>
            </a:r>
            <a:r>
              <a:rPr lang="en-US" b="1" dirty="0" err="1">
                <a:solidFill>
                  <a:schemeClr val="accent3"/>
                </a:solidFill>
              </a:rPr>
              <a:t>Hornsdale</a:t>
            </a:r>
            <a:r>
              <a:rPr lang="en-US" b="1" dirty="0">
                <a:solidFill>
                  <a:schemeClr val="accent3"/>
                </a:solidFill>
              </a:rPr>
              <a:t> project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100 MW/129 MWh </a:t>
            </a:r>
            <a:endParaRPr lang="en-US" b="1" baseline="30000" dirty="0">
              <a:solidFill>
                <a:schemeClr val="accent3"/>
              </a:solidFill>
            </a:endParaRPr>
          </a:p>
        </p:txBody>
      </p:sp>
      <p:sp>
        <p:nvSpPr>
          <p:cNvPr id="2019" name="Rectangle: Rounded Corners 2018">
            <a:extLst>
              <a:ext uri="{FF2B5EF4-FFF2-40B4-BE49-F238E27FC236}">
                <a16:creationId xmlns:a16="http://schemas.microsoft.com/office/drawing/2014/main" id="{38D1421E-C9A6-425C-B85C-0160E04EC566}"/>
              </a:ext>
            </a:extLst>
          </p:cNvPr>
          <p:cNvSpPr/>
          <p:nvPr/>
        </p:nvSpPr>
        <p:spPr>
          <a:xfrm>
            <a:off x="6550107" y="5308952"/>
            <a:ext cx="4891660" cy="634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3600" b="1" dirty="0">
                <a:solidFill>
                  <a:schemeClr val="accent3"/>
                </a:solidFill>
              </a:rPr>
              <a:t>128 X</a:t>
            </a:r>
          </a:p>
          <a:p>
            <a:pPr algn="ctr"/>
            <a:r>
              <a:rPr lang="en-US" b="1" dirty="0">
                <a:solidFill>
                  <a:schemeClr val="accent3"/>
                </a:solidFill>
              </a:rPr>
              <a:t>Energy storage capacity deployed in the US in 2018 (777 MWh)</a:t>
            </a:r>
            <a:endParaRPr lang="en-US" b="1" baseline="30000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80" y="2795152"/>
            <a:ext cx="4266089" cy="2227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43" y="2792810"/>
            <a:ext cx="3632809" cy="2291325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1578724" y="899215"/>
            <a:ext cx="978408" cy="440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6423238" y="12900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68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31F1-3F7B-4AC3-B0DB-5AA9AFA76463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Converting to Hydrogen Gas Turbines</a:t>
            </a:r>
          </a:p>
        </p:txBody>
      </p:sp>
      <p:sp>
        <p:nvSpPr>
          <p:cNvPr id="6" name="正方形/長方形 7"/>
          <p:cNvSpPr/>
          <p:nvPr/>
        </p:nvSpPr>
        <p:spPr>
          <a:xfrm>
            <a:off x="84083" y="1137012"/>
            <a:ext cx="119981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altLang="ja-JP" i="1" dirty="0">
                <a:solidFill>
                  <a:srgbClr val="F2F2F2">
                    <a:lumMod val="10000"/>
                  </a:srgbClr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Modification is limited to the combustor in order to realize Hydrogen GTs in the quickest and most efficient approach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77" b="97749" l="1297" r="100000">
                        <a14:backgroundMark x1="11239" y1="8818" x2="11239" y2="8818"/>
                        <a14:backgroundMark x1="36023" y1="19512" x2="36023" y2="19512"/>
                        <a14:backgroundMark x1="51585" y1="11820" x2="51585" y2="11820"/>
                        <a14:backgroundMark x1="83573" y1="76548" x2="83573" y2="76548"/>
                        <a14:backgroundMark x1="7781" y1="89118" x2="7781" y2="89118"/>
                        <a14:backgroundMark x1="96542" y1="17261" x2="96542" y2="17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01" y="1695181"/>
            <a:ext cx="5849424" cy="44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角丸四角形 9"/>
          <p:cNvSpPr/>
          <p:nvPr/>
        </p:nvSpPr>
        <p:spPr>
          <a:xfrm>
            <a:off x="7288931" y="1720767"/>
            <a:ext cx="3117563" cy="4726942"/>
          </a:xfrm>
          <a:prstGeom prst="roundRect">
            <a:avLst>
              <a:gd name="adj" fmla="val 6483"/>
            </a:avLst>
          </a:prstGeom>
          <a:solidFill>
            <a:srgbClr val="DDAAAB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>
              <a:buFont typeface="Wingdings" pitchFamily="2" charset="2"/>
              <a:buNone/>
              <a:defRPr/>
            </a:pPr>
            <a:r>
              <a:rPr lang="en-US" altLang="ja-JP" sz="2400" b="1" kern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Combustor</a:t>
            </a: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US" altLang="ja-JP" sz="2400" b="1" kern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Control system</a:t>
            </a:r>
            <a:r>
              <a:rPr lang="ja-JP" altLang="en-US" sz="2400" b="1" kern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　</a:t>
            </a: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ja-JP" sz="24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ja-JP" sz="2400" b="1" kern="0" dirty="0">
                <a:solidFill>
                  <a:prstClr val="black"/>
                </a:solidFill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Fuel line</a:t>
            </a:r>
            <a:endParaRPr lang="en-US" altLang="ja-JP" sz="500" b="1" kern="0" dirty="0">
              <a:solidFill>
                <a:prstClr val="black"/>
              </a:solidFill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0" name="角丸四角形 11"/>
          <p:cNvSpPr/>
          <p:nvPr/>
        </p:nvSpPr>
        <p:spPr>
          <a:xfrm>
            <a:off x="4047225" y="2550168"/>
            <a:ext cx="1016000" cy="7239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11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42" y="2262228"/>
            <a:ext cx="1416050" cy="8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RIMG00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11" y="3134270"/>
            <a:ext cx="1108984" cy="83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"/>
          <p:cNvSpPr txBox="1">
            <a:spLocks noChangeArrowheads="1"/>
          </p:cNvSpPr>
          <p:nvPr/>
        </p:nvSpPr>
        <p:spPr bwMode="auto">
          <a:xfrm>
            <a:off x="8906214" y="2813354"/>
            <a:ext cx="971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prstClr val="black"/>
                </a:solidFill>
                <a:ea typeface="Meiryo UI" panose="020B0604030504040204" pitchFamily="50" charset="-128"/>
                <a:cs typeface="Arial" panose="020B0604020202020204" pitchFamily="34" charset="0"/>
              </a:rPr>
              <a:t>Nozzle</a:t>
            </a:r>
            <a:endParaRPr lang="ja-JP" altLang="en-US" dirty="0">
              <a:solidFill>
                <a:prstClr val="black"/>
              </a:solidFill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テキスト ボックス 1"/>
          <p:cNvSpPr txBox="1">
            <a:spLocks noChangeArrowheads="1"/>
          </p:cNvSpPr>
          <p:nvPr/>
        </p:nvSpPr>
        <p:spPr bwMode="auto">
          <a:xfrm>
            <a:off x="7580729" y="3466064"/>
            <a:ext cx="9962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Swirler</a:t>
            </a:r>
            <a:b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</a:b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assembly</a:t>
            </a:r>
            <a:endParaRPr lang="ja-JP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8253845" y="4572650"/>
            <a:ext cx="8535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itchFamily="34" charset="0"/>
              <a:defRPr kumimoji="1" sz="16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1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itchFamily="34" charset="0"/>
              <a:buChar char="•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itchFamily="34" charset="0"/>
              <a:buChar char="–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Liner</a:t>
            </a:r>
            <a:endParaRPr lang="ja-JP" altLang="en-US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二等辺三角形 24"/>
          <p:cNvSpPr/>
          <p:nvPr/>
        </p:nvSpPr>
        <p:spPr>
          <a:xfrm rot="18184460">
            <a:off x="6098561" y="2705953"/>
            <a:ext cx="207437" cy="2965806"/>
          </a:xfrm>
          <a:prstGeom prst="triangle">
            <a:avLst>
              <a:gd name="adj" fmla="val 8188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7" name="テキスト ボックス 18"/>
          <p:cNvSpPr txBox="1"/>
          <p:nvPr/>
        </p:nvSpPr>
        <p:spPr>
          <a:xfrm>
            <a:off x="1524836" y="685800"/>
            <a:ext cx="873588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101820"/>
                </a:solidFill>
                <a:latin typeface="Arial" panose="020B0604020202020204" pitchFamily="34" charset="0"/>
                <a:ea typeface="Arial Unicode MS" panose="020B0604020202020204" pitchFamily="50" charset="-128"/>
                <a:cs typeface="Arial" panose="020B0604020202020204" pitchFamily="34" charset="0"/>
              </a:rPr>
              <a:t>Limited modification required</a:t>
            </a:r>
            <a:endParaRPr kumimoji="1" lang="ja-JP" altLang="en-US" sz="2800" b="1" dirty="0">
              <a:solidFill>
                <a:srgbClr val="101820"/>
              </a:solidFill>
              <a:latin typeface="Arial" panose="020B0604020202020204" pitchFamily="34" charset="0"/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pic>
        <p:nvPicPr>
          <p:cNvPr id="18" name="Picture 8" descr="RIMG012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1"/>
          <a:stretch/>
        </p:blipFill>
        <p:spPr bwMode="auto">
          <a:xfrm>
            <a:off x="9069229" y="4008487"/>
            <a:ext cx="1280095" cy="83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388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Hydrogen Gas Turbines: A De-Carbonization Enabler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Today, MHPS’ large-scale high efficiency GTCC’s can be fueled by 30% H</a:t>
            </a:r>
            <a:r>
              <a:rPr lang="en-US" baseline="-25000" dirty="0"/>
              <a:t>2</a:t>
            </a:r>
            <a:r>
              <a:rPr lang="en-US" dirty="0"/>
              <a:t> mix</a:t>
            </a:r>
          </a:p>
          <a:p>
            <a:r>
              <a:rPr lang="en-US" dirty="0"/>
              <a:t>By 2024, MHPS will have the world’s 1</a:t>
            </a:r>
            <a:r>
              <a:rPr lang="en-US" baseline="30000" dirty="0"/>
              <a:t>st</a:t>
            </a:r>
            <a:r>
              <a:rPr lang="en-US" dirty="0"/>
              <a:t> 100% H</a:t>
            </a:r>
            <a:r>
              <a:rPr lang="en-US" baseline="-25000" dirty="0"/>
              <a:t>2</a:t>
            </a:r>
            <a:r>
              <a:rPr lang="en-US" dirty="0"/>
              <a:t>-fired GTCC in operation @ the </a:t>
            </a:r>
            <a:r>
              <a:rPr lang="en-US" dirty="0" err="1"/>
              <a:t>Vattenfall</a:t>
            </a:r>
            <a:r>
              <a:rPr lang="en-US" dirty="0"/>
              <a:t>/</a:t>
            </a:r>
            <a:r>
              <a:rPr lang="en-US" dirty="0" err="1"/>
              <a:t>Nuon</a:t>
            </a:r>
            <a:r>
              <a:rPr lang="en-US" dirty="0"/>
              <a:t> Plant in the Netherlands</a:t>
            </a:r>
          </a:p>
          <a:p>
            <a:pPr lvl="1"/>
            <a:r>
              <a:rPr lang="en-US" dirty="0"/>
              <a:t>440 MW </a:t>
            </a:r>
          </a:p>
          <a:p>
            <a:pPr lvl="1"/>
            <a:r>
              <a:rPr lang="en-US" dirty="0"/>
              <a:t>701F-class GTCC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1582400" y="6597650"/>
            <a:ext cx="609600" cy="230188"/>
          </a:xfrm>
        </p:spPr>
        <p:txBody>
          <a:bodyPr/>
          <a:lstStyle/>
          <a:p>
            <a:fld id="{59B131F1-3F7B-4AC3-B0DB-5AA9AFA7646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2185" t="40201" r="28507" b="4159"/>
          <a:stretch/>
        </p:blipFill>
        <p:spPr>
          <a:xfrm>
            <a:off x="8418844" y="3034069"/>
            <a:ext cx="3434861" cy="261480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" t="12119" r="8886" b="12436"/>
          <a:stretch/>
        </p:blipFill>
        <p:spPr bwMode="auto">
          <a:xfrm>
            <a:off x="304801" y="3174197"/>
            <a:ext cx="3884809" cy="217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t="1257" b="-1"/>
          <a:stretch/>
        </p:blipFill>
        <p:spPr>
          <a:xfrm>
            <a:off x="4356568" y="2661138"/>
            <a:ext cx="3781425" cy="2906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83614" y="3258209"/>
            <a:ext cx="8933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b="1" dirty="0">
                <a:solidFill>
                  <a:srgbClr val="FF0000"/>
                </a:solidFill>
              </a:rPr>
              <a:t>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60319" y="3247767"/>
            <a:ext cx="89337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sz="1600" b="1" dirty="0">
                <a:solidFill>
                  <a:srgbClr val="FF0000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6299069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10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1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&quot;&gt;&lt;elem m_fUsage=&quot;1.00000000000000000000E+00&quot;&gt;&lt;m_msothmcolidx val=&quot;0&quot;/&gt;&lt;m_rgb r=&quot;8C&quot; g=&quot;D1&quot; b=&quot;7D&quot;/&gt;&lt;m_nBrightness tagver0=&quot;26206&quot; tagname0=&quot;m_nBrightnessUNRECOGNIZED&quot; val=&quot;0&quot;/&gt;&lt;/elem&gt;&lt;/m_vecMRU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g.kceeRMa5hHDYoY2sP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_Z3Uje8Q1OY9fU2UqxyE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fwbCgDRUu3NNz7.vq8v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WRxLzvSem808eQ3Arbs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hQr_qvQOSss_HKLv1No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0FQxD.TKC1Tj7XdPCm7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RXgQs7GTlWc2IjXggH91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DaJdytLSY62MK6_j0Msp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qxyWFGOQiGAkRCbVzMSx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1_LmS49RNKwltgdEC_rT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5lX9rcgQqWKpU6p1O_ad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2hcRhOT0mFkKifXd7.W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w2h0ncS0iLJQsulmu9J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4FukWKSNiL0LThmoKAc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3SbtkARr.fSJqMbNmI4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wMN_XmRRiO_.6Itnimr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MhOJnluQuKmJXa0fpBS8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ZgFkhbgRCeh.tzae5nLX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Q4eunaAQM6zZZpZ_yqZz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6X4y6otRc2gJVdqw8.LB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olxdRqThOoQyNLmZneQ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gXzvHdTh.JAJKZ4yW2F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Fe8vebTSjK0DLO_JRo3D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rEGTb7T3u0refNcV1RX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T9DIlLTfKSjYA0YN941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biIL2OfSAStsGJ5bwiMX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QJUdrX8QWWXjJqCu_rUj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oxAJVrQ.WHOrYavGLTd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WOelEGkTmSffzfSxRf6w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ONrvYWR7y.I_iuGeDb3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ctE_ufS4uuCHwtTtUu0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uvpGuYQoKn4TK87Cb4y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9jwfN90RVK_BOCxDZjuz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hKbufeEQkixx82d0kLIv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29bUAwQoKb0gh0ax4j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3cFxdoSHGWaWHWgYUsw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F393PWRCCl.SjPVMuUr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r909682Swy3cATQIPZIM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lypS_ySNW_VlhdMLYdIA"/>
</p:tagLst>
</file>

<file path=ppt/theme/theme1.xml><?xml version="1.0" encoding="utf-8"?>
<a:theme xmlns:a="http://schemas.openxmlformats.org/drawingml/2006/main" name="2019 MHPS-AMER PowerPoint Template">
  <a:themeElements>
    <a:clrScheme name="MHPSA">
      <a:dk1>
        <a:srgbClr val="63666A"/>
      </a:dk1>
      <a:lt1>
        <a:sysClr val="window" lastClr="FFFFFF"/>
      </a:lt1>
      <a:dk2>
        <a:srgbClr val="63666A"/>
      </a:dk2>
      <a:lt2>
        <a:srgbClr val="F2F2F2"/>
      </a:lt2>
      <a:accent1>
        <a:srgbClr val="BBBCBC"/>
      </a:accent1>
      <a:accent2>
        <a:srgbClr val="D6001C"/>
      </a:accent2>
      <a:accent3>
        <a:srgbClr val="101820"/>
      </a:accent3>
      <a:accent4>
        <a:srgbClr val="EAAA50"/>
      </a:accent4>
      <a:accent5>
        <a:srgbClr val="0076A8"/>
      </a:accent5>
      <a:accent6>
        <a:srgbClr val="3A913F"/>
      </a:accent6>
      <a:hlink>
        <a:srgbClr val="0076A8"/>
      </a:hlink>
      <a:folHlink>
        <a:srgbClr val="3A913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wrap="square" rtlCol="0">
        <a:spAutoFit/>
      </a:bodyPr>
      <a:lstStyle>
        <a:defPPr>
          <a:defRPr kumimoji="1"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19 MHPS-AMER_16x9_PPT Template [Read-Only]" id="{FC13EB39-DD33-403D-88BF-DAF83460D0BE}" vid="{A11B44CC-4A8A-44AB-847E-9D861783DE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7273</TotalTime>
  <Words>317</Words>
  <Application>Microsoft Office PowerPoint</Application>
  <PresentationFormat>Widescreen</PresentationFormat>
  <Paragraphs>96</Paragraphs>
  <Slides>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Meiryo UI</vt:lpstr>
      <vt:lpstr>Arial</vt:lpstr>
      <vt:lpstr>Calibri</vt:lpstr>
      <vt:lpstr>Frutiger LT Pro 45 Light</vt:lpstr>
      <vt:lpstr>Wingdings</vt:lpstr>
      <vt:lpstr>2019 MHPS-AMER PowerPoint Template</vt:lpstr>
      <vt:lpstr>think-cell Slide</vt:lpstr>
      <vt:lpstr>UTSR Panel Discussion Large Scale Energy Storage</vt:lpstr>
      <vt:lpstr>H2 super bulk storage</vt:lpstr>
      <vt:lpstr>High Renewable Penetration Requires Long Duration / Seasonal Storage</vt:lpstr>
      <vt:lpstr>ACES Project </vt:lpstr>
      <vt:lpstr>A Single Cavern Stores a Massive Amount of Energy</vt:lpstr>
      <vt:lpstr>Converting to Hydrogen Gas Turbines</vt:lpstr>
      <vt:lpstr>Hydrogen Gas Turbines: A De-Carbonization Enabler</vt:lpstr>
    </vt:vector>
  </TitlesOfParts>
  <Company>Mitsubishi Hitachi Power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Misrahi, Alexander</dc:creator>
  <cp:lastModifiedBy>Karen Lockhart</cp:lastModifiedBy>
  <cp:revision>129</cp:revision>
  <cp:lastPrinted>2019-10-11T13:42:11Z</cp:lastPrinted>
  <dcterms:created xsi:type="dcterms:W3CDTF">2019-01-18T01:07:57Z</dcterms:created>
  <dcterms:modified xsi:type="dcterms:W3CDTF">2019-11-14T16:09:36Z</dcterms:modified>
</cp:coreProperties>
</file>