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663" r:id="rId2"/>
    <p:sldId id="806" r:id="rId3"/>
    <p:sldId id="334" r:id="rId4"/>
    <p:sldId id="955" r:id="rId5"/>
    <p:sldId id="956" r:id="rId6"/>
    <p:sldId id="958" r:id="rId7"/>
    <p:sldId id="753" r:id="rId8"/>
    <p:sldId id="886" r:id="rId9"/>
    <p:sldId id="962" r:id="rId10"/>
    <p:sldId id="788" r:id="rId11"/>
    <p:sldId id="963" r:id="rId12"/>
    <p:sldId id="966" r:id="rId13"/>
    <p:sldId id="967" r:id="rId14"/>
    <p:sldId id="971" r:id="rId15"/>
    <p:sldId id="969" r:id="rId16"/>
    <p:sldId id="970" r:id="rId17"/>
    <p:sldId id="912" r:id="rId18"/>
    <p:sldId id="257" r:id="rId19"/>
    <p:sldId id="680" r:id="rId20"/>
    <p:sldId id="823" r:id="rId21"/>
    <p:sldId id="820" r:id="rId22"/>
    <p:sldId id="818" r:id="rId23"/>
    <p:sldId id="765" r:id="rId24"/>
    <p:sldId id="813" r:id="rId25"/>
    <p:sldId id="846" r:id="rId26"/>
    <p:sldId id="847" r:id="rId27"/>
    <p:sldId id="848" r:id="rId28"/>
    <p:sldId id="849" r:id="rId29"/>
    <p:sldId id="853" r:id="rId30"/>
    <p:sldId id="722" r:id="rId31"/>
    <p:sldId id="968" r:id="rId32"/>
  </p:sldIdLst>
  <p:sldSz cx="9144000" cy="5143500" type="screen16x9"/>
  <p:notesSz cx="9296400" cy="7010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56"/>
    <a:srgbClr val="00C240"/>
    <a:srgbClr val="00C131"/>
    <a:srgbClr val="DA5338"/>
    <a:srgbClr val="A7A7A7"/>
    <a:srgbClr val="000000"/>
    <a:srgbClr val="888888"/>
    <a:srgbClr val="282828"/>
    <a:srgbClr val="132F18"/>
    <a:srgbClr val="1D1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4"/>
    <p:restoredTop sz="91429" autoAdjust="0"/>
  </p:normalViewPr>
  <p:slideViewPr>
    <p:cSldViewPr snapToObjects="1">
      <p:cViewPr varScale="1">
        <p:scale>
          <a:sx n="65" d="100"/>
          <a:sy n="65" d="100"/>
        </p:scale>
        <p:origin x="778" y="2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0B9DEB-5AA4-4C76-8577-1E190A30FD14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6E6AE08-DFD9-4A91-A46F-4BD21EE9D7FE}">
      <dgm:prSet phldrT="[Text]"/>
      <dgm:spPr/>
      <dgm:t>
        <a:bodyPr/>
        <a:lstStyle/>
        <a:p>
          <a:pPr algn="l"/>
          <a:r>
            <a:rPr lang="en-US" dirty="0"/>
            <a:t>Safe</a:t>
          </a:r>
        </a:p>
      </dgm:t>
    </dgm:pt>
    <dgm:pt modelId="{DA9212BD-72E0-4091-98B8-FD93EFAD00F0}" type="parTrans" cxnId="{B0EA1711-7502-466C-8595-87D5EB907D27}">
      <dgm:prSet/>
      <dgm:spPr/>
      <dgm:t>
        <a:bodyPr/>
        <a:lstStyle/>
        <a:p>
          <a:endParaRPr lang="en-US"/>
        </a:p>
      </dgm:t>
    </dgm:pt>
    <dgm:pt modelId="{B36E3512-F5FF-4C66-B366-D186D91E51B7}" type="sibTrans" cxnId="{B0EA1711-7502-466C-8595-87D5EB907D27}">
      <dgm:prSet/>
      <dgm:spPr/>
      <dgm:t>
        <a:bodyPr/>
        <a:lstStyle/>
        <a:p>
          <a:endParaRPr lang="en-US"/>
        </a:p>
      </dgm:t>
    </dgm:pt>
    <dgm:pt modelId="{940509EA-D63A-4907-93F3-4FD2C504A6CA}">
      <dgm:prSet phldrT="[Text]" custT="1"/>
      <dgm:spPr/>
      <dgm:t>
        <a:bodyPr/>
        <a:lstStyle/>
        <a:p>
          <a:r>
            <a:rPr lang="en-US" sz="1800" dirty="0"/>
            <a:t>No high voltage DC</a:t>
          </a:r>
        </a:p>
      </dgm:t>
    </dgm:pt>
    <dgm:pt modelId="{12CD3DCF-9047-46EB-AEFC-E261411ABA7F}" type="parTrans" cxnId="{7CC7F3B1-9BDC-418E-80B9-59EB32B4F948}">
      <dgm:prSet/>
      <dgm:spPr/>
      <dgm:t>
        <a:bodyPr/>
        <a:lstStyle/>
        <a:p>
          <a:endParaRPr lang="en-US"/>
        </a:p>
      </dgm:t>
    </dgm:pt>
    <dgm:pt modelId="{7734079A-FDDD-4157-98CB-B02082AFE174}" type="sibTrans" cxnId="{7CC7F3B1-9BDC-418E-80B9-59EB32B4F948}">
      <dgm:prSet/>
      <dgm:spPr/>
      <dgm:t>
        <a:bodyPr/>
        <a:lstStyle/>
        <a:p>
          <a:endParaRPr lang="en-US"/>
        </a:p>
      </dgm:t>
    </dgm:pt>
    <dgm:pt modelId="{C72315EC-8F26-4585-AAAF-B32C4A36E4B3}">
      <dgm:prSet phldrT="[Text]"/>
      <dgm:spPr/>
      <dgm:t>
        <a:bodyPr/>
        <a:lstStyle/>
        <a:p>
          <a:pPr algn="l"/>
          <a:r>
            <a:rPr lang="en-US" dirty="0"/>
            <a:t>Smart</a:t>
          </a:r>
        </a:p>
      </dgm:t>
    </dgm:pt>
    <dgm:pt modelId="{A9D54BA3-35AE-494C-BA31-EAB6D6BB69F7}" type="parTrans" cxnId="{13390A17-47C8-406C-954B-F48FC2375425}">
      <dgm:prSet/>
      <dgm:spPr/>
      <dgm:t>
        <a:bodyPr/>
        <a:lstStyle/>
        <a:p>
          <a:endParaRPr lang="en-US"/>
        </a:p>
      </dgm:t>
    </dgm:pt>
    <dgm:pt modelId="{A2BCD0D0-566A-4626-A7D4-9C8DCEB5ED20}" type="sibTrans" cxnId="{13390A17-47C8-406C-954B-F48FC2375425}">
      <dgm:prSet/>
      <dgm:spPr/>
      <dgm:t>
        <a:bodyPr/>
        <a:lstStyle/>
        <a:p>
          <a:endParaRPr lang="en-US"/>
        </a:p>
      </dgm:t>
    </dgm:pt>
    <dgm:pt modelId="{7F3263D6-0F8E-41BD-9CE4-1D30FB29C022}">
      <dgm:prSet phldrT="[Text]" custT="1"/>
      <dgm:spPr/>
      <dgm:t>
        <a:bodyPr/>
        <a:lstStyle/>
        <a:p>
          <a:r>
            <a:rPr lang="en-US" sz="1800" dirty="0"/>
            <a:t>Monitor and control each panel</a:t>
          </a:r>
        </a:p>
      </dgm:t>
    </dgm:pt>
    <dgm:pt modelId="{9F903B27-7B87-48FE-898D-DA7221F5B7EC}" type="parTrans" cxnId="{B0407FCD-0F3E-45C7-AFF3-DE60C005A8D6}">
      <dgm:prSet/>
      <dgm:spPr/>
      <dgm:t>
        <a:bodyPr/>
        <a:lstStyle/>
        <a:p>
          <a:endParaRPr lang="en-US"/>
        </a:p>
      </dgm:t>
    </dgm:pt>
    <dgm:pt modelId="{85BEB306-D595-46A1-9E79-DBD190AA9E3C}" type="sibTrans" cxnId="{B0407FCD-0F3E-45C7-AFF3-DE60C005A8D6}">
      <dgm:prSet/>
      <dgm:spPr/>
      <dgm:t>
        <a:bodyPr/>
        <a:lstStyle/>
        <a:p>
          <a:endParaRPr lang="en-US"/>
        </a:p>
      </dgm:t>
    </dgm:pt>
    <dgm:pt modelId="{396AD511-47FB-4011-827C-761754A8461A}">
      <dgm:prSet/>
      <dgm:spPr/>
      <dgm:t>
        <a:bodyPr/>
        <a:lstStyle/>
        <a:p>
          <a:pPr algn="l"/>
          <a:r>
            <a:rPr lang="en-US" dirty="0"/>
            <a:t>Reliable</a:t>
          </a:r>
        </a:p>
      </dgm:t>
    </dgm:pt>
    <dgm:pt modelId="{B07BF104-9E20-4EA6-92AC-4095973C25B9}" type="parTrans" cxnId="{DBAA06F1-9422-4BE9-BE24-C33885B95C34}">
      <dgm:prSet/>
      <dgm:spPr/>
      <dgm:t>
        <a:bodyPr/>
        <a:lstStyle/>
        <a:p>
          <a:endParaRPr lang="en-US"/>
        </a:p>
      </dgm:t>
    </dgm:pt>
    <dgm:pt modelId="{FB4C2552-DBD5-4233-A8DF-E927449CB632}" type="sibTrans" cxnId="{DBAA06F1-9422-4BE9-BE24-C33885B95C34}">
      <dgm:prSet/>
      <dgm:spPr/>
      <dgm:t>
        <a:bodyPr/>
        <a:lstStyle/>
        <a:p>
          <a:endParaRPr lang="en-US"/>
        </a:p>
      </dgm:t>
    </dgm:pt>
    <dgm:pt modelId="{891DFE1D-AB22-4497-81BA-DCC64CEEF00F}">
      <dgm:prSet custT="1"/>
      <dgm:spPr/>
      <dgm:t>
        <a:bodyPr/>
        <a:lstStyle/>
        <a:p>
          <a:r>
            <a:rPr lang="en-US" sz="1800" dirty="0"/>
            <a:t>No single point failure</a:t>
          </a:r>
        </a:p>
      </dgm:t>
    </dgm:pt>
    <dgm:pt modelId="{D69F0F09-DC09-44D4-BE21-9EA2A979B040}" type="parTrans" cxnId="{ECF9BDEF-A772-4670-A803-FD201230DE48}">
      <dgm:prSet/>
      <dgm:spPr/>
      <dgm:t>
        <a:bodyPr/>
        <a:lstStyle/>
        <a:p>
          <a:endParaRPr lang="en-US"/>
        </a:p>
      </dgm:t>
    </dgm:pt>
    <dgm:pt modelId="{79E8FE1E-D2CE-40B8-960D-FEC04310CAA7}" type="sibTrans" cxnId="{ECF9BDEF-A772-4670-A803-FD201230DE48}">
      <dgm:prSet/>
      <dgm:spPr/>
      <dgm:t>
        <a:bodyPr/>
        <a:lstStyle/>
        <a:p>
          <a:endParaRPr lang="en-US"/>
        </a:p>
      </dgm:t>
    </dgm:pt>
    <dgm:pt modelId="{B3274AE5-E3BE-4D72-BF86-B93F1D1B0E32}">
      <dgm:prSet/>
      <dgm:spPr/>
      <dgm:t>
        <a:bodyPr/>
        <a:lstStyle/>
        <a:p>
          <a:pPr algn="l"/>
          <a:r>
            <a:rPr lang="en-US" dirty="0"/>
            <a:t>Powerful</a:t>
          </a:r>
        </a:p>
      </dgm:t>
    </dgm:pt>
    <dgm:pt modelId="{0AD2994E-2F12-4532-AF80-2B6561DBA1D5}" type="parTrans" cxnId="{D6A97D64-B595-4144-8A27-F700715EC331}">
      <dgm:prSet/>
      <dgm:spPr/>
      <dgm:t>
        <a:bodyPr/>
        <a:lstStyle/>
        <a:p>
          <a:endParaRPr lang="en-US"/>
        </a:p>
      </dgm:t>
    </dgm:pt>
    <dgm:pt modelId="{185C0FF3-9DB0-489A-9F01-D6819AD8C715}" type="sibTrans" cxnId="{D6A97D64-B595-4144-8A27-F700715EC331}">
      <dgm:prSet/>
      <dgm:spPr/>
      <dgm:t>
        <a:bodyPr/>
        <a:lstStyle/>
        <a:p>
          <a:endParaRPr lang="en-US"/>
        </a:p>
      </dgm:t>
    </dgm:pt>
    <dgm:pt modelId="{1B781B46-0F81-417F-9FFD-89130CD17134}">
      <dgm:prSet custT="1"/>
      <dgm:spPr/>
      <dgm:t>
        <a:bodyPr/>
        <a:lstStyle/>
        <a:p>
          <a:r>
            <a:rPr lang="en-US" sz="1800" dirty="0"/>
            <a:t>Maximum power for each panel</a:t>
          </a:r>
        </a:p>
      </dgm:t>
    </dgm:pt>
    <dgm:pt modelId="{E2069BD3-DD62-4E0C-9712-BD0B80D7AE94}" type="parTrans" cxnId="{4184CAAC-E06A-426D-B04C-C06940BDE119}">
      <dgm:prSet/>
      <dgm:spPr/>
      <dgm:t>
        <a:bodyPr/>
        <a:lstStyle/>
        <a:p>
          <a:endParaRPr lang="en-US"/>
        </a:p>
      </dgm:t>
    </dgm:pt>
    <dgm:pt modelId="{4937AF2E-8E71-4872-945A-44D1D3C620AF}" type="sibTrans" cxnId="{4184CAAC-E06A-426D-B04C-C06940BDE119}">
      <dgm:prSet/>
      <dgm:spPr/>
      <dgm:t>
        <a:bodyPr/>
        <a:lstStyle/>
        <a:p>
          <a:endParaRPr lang="en-US"/>
        </a:p>
      </dgm:t>
    </dgm:pt>
    <dgm:pt modelId="{42A8AEAF-712D-4442-B330-F122A965C55C}">
      <dgm:prSet/>
      <dgm:spPr/>
      <dgm:t>
        <a:bodyPr/>
        <a:lstStyle/>
        <a:p>
          <a:pPr algn="l"/>
          <a:r>
            <a:rPr lang="en-US" dirty="0"/>
            <a:t>East to Install</a:t>
          </a:r>
        </a:p>
      </dgm:t>
    </dgm:pt>
    <dgm:pt modelId="{307D655E-A77F-46AD-AAE8-C7A0C3AB2851}" type="parTrans" cxnId="{BA1A5077-E3A9-406A-B95D-DA975EB1BF40}">
      <dgm:prSet/>
      <dgm:spPr/>
      <dgm:t>
        <a:bodyPr/>
        <a:lstStyle/>
        <a:p>
          <a:endParaRPr lang="en-US"/>
        </a:p>
      </dgm:t>
    </dgm:pt>
    <dgm:pt modelId="{0D52B1D8-C132-4BB8-9CAC-3495B08722A8}" type="sibTrans" cxnId="{BA1A5077-E3A9-406A-B95D-DA975EB1BF40}">
      <dgm:prSet/>
      <dgm:spPr/>
      <dgm:t>
        <a:bodyPr/>
        <a:lstStyle/>
        <a:p>
          <a:endParaRPr lang="en-US"/>
        </a:p>
      </dgm:t>
    </dgm:pt>
    <dgm:pt modelId="{A91B244A-560D-4C2D-A4CA-FF4A99B2AAB9}">
      <dgm:prSet custT="1"/>
      <dgm:spPr/>
      <dgm:t>
        <a:bodyPr/>
        <a:lstStyle/>
        <a:p>
          <a:r>
            <a:rPr lang="en-US" sz="1800" dirty="0"/>
            <a:t>Install &amp; add one panel at a time</a:t>
          </a:r>
        </a:p>
      </dgm:t>
    </dgm:pt>
    <dgm:pt modelId="{3C0E802D-6785-4D90-879C-A5CA2F84A9FE}" type="parTrans" cxnId="{78332E7A-72FB-4200-BA00-02D6A010981D}">
      <dgm:prSet/>
      <dgm:spPr/>
      <dgm:t>
        <a:bodyPr/>
        <a:lstStyle/>
        <a:p>
          <a:endParaRPr lang="en-US"/>
        </a:p>
      </dgm:t>
    </dgm:pt>
    <dgm:pt modelId="{1CD713F7-E135-4A36-90E6-CB8AC13C2245}" type="sibTrans" cxnId="{78332E7A-72FB-4200-BA00-02D6A010981D}">
      <dgm:prSet/>
      <dgm:spPr/>
      <dgm:t>
        <a:bodyPr/>
        <a:lstStyle/>
        <a:p>
          <a:endParaRPr lang="en-US"/>
        </a:p>
      </dgm:t>
    </dgm:pt>
    <dgm:pt modelId="{EBEFB19C-155B-5047-A3EB-3C69D19A88C9}">
      <dgm:prSet/>
      <dgm:spPr/>
      <dgm:t>
        <a:bodyPr/>
        <a:lstStyle/>
        <a:p>
          <a:pPr algn="l"/>
          <a:r>
            <a:rPr lang="en-US" dirty="0"/>
            <a:t>Simple</a:t>
          </a:r>
        </a:p>
      </dgm:t>
    </dgm:pt>
    <dgm:pt modelId="{F03B469E-60C4-2249-8F75-F93D384E88CB}" type="parTrans" cxnId="{0BA23A97-D5AE-9447-8C8A-DB0748052B5F}">
      <dgm:prSet/>
      <dgm:spPr/>
      <dgm:t>
        <a:bodyPr/>
        <a:lstStyle/>
        <a:p>
          <a:endParaRPr lang="en-US"/>
        </a:p>
      </dgm:t>
    </dgm:pt>
    <dgm:pt modelId="{425B43D3-E1B2-244C-BFD5-0E6074890C10}" type="sibTrans" cxnId="{0BA23A97-D5AE-9447-8C8A-DB0748052B5F}">
      <dgm:prSet/>
      <dgm:spPr/>
      <dgm:t>
        <a:bodyPr/>
        <a:lstStyle/>
        <a:p>
          <a:endParaRPr lang="en-US"/>
        </a:p>
      </dgm:t>
    </dgm:pt>
    <dgm:pt modelId="{AAD95542-53AF-0E48-AA98-4EF6DBE8AC57}">
      <dgm:prSet/>
      <dgm:spPr/>
      <dgm:t>
        <a:bodyPr/>
        <a:lstStyle/>
        <a:p>
          <a:pPr algn="l"/>
          <a:r>
            <a:rPr lang="en-US" dirty="0"/>
            <a:t>Flexible Design and installation</a:t>
          </a:r>
        </a:p>
      </dgm:t>
    </dgm:pt>
    <dgm:pt modelId="{2F33813F-4BF5-4949-A6E2-78A5F5664393}" type="parTrans" cxnId="{28B2DF11-4778-C646-A6C5-C80C8C1C8EF6}">
      <dgm:prSet/>
      <dgm:spPr/>
      <dgm:t>
        <a:bodyPr/>
        <a:lstStyle/>
        <a:p>
          <a:endParaRPr lang="en-US"/>
        </a:p>
      </dgm:t>
    </dgm:pt>
    <dgm:pt modelId="{615139FE-1CE6-5A4D-BB8D-D9402FC254A8}" type="sibTrans" cxnId="{28B2DF11-4778-C646-A6C5-C80C8C1C8EF6}">
      <dgm:prSet/>
      <dgm:spPr/>
      <dgm:t>
        <a:bodyPr/>
        <a:lstStyle/>
        <a:p>
          <a:endParaRPr lang="en-US"/>
        </a:p>
      </dgm:t>
    </dgm:pt>
    <dgm:pt modelId="{AD3926D8-535B-3340-A654-22C328E4C519}">
      <dgm:prSet/>
      <dgm:spPr/>
      <dgm:t>
        <a:bodyPr/>
        <a:lstStyle/>
        <a:p>
          <a:pPr algn="l"/>
          <a:r>
            <a:rPr lang="en-US" dirty="0"/>
            <a:t>Modular</a:t>
          </a:r>
        </a:p>
      </dgm:t>
    </dgm:pt>
    <dgm:pt modelId="{E0FD038E-6789-624E-A8D2-A549FDE3C8C1}" type="parTrans" cxnId="{366360D3-5319-D749-B4C3-EDE61E5E477D}">
      <dgm:prSet/>
      <dgm:spPr/>
      <dgm:t>
        <a:bodyPr/>
        <a:lstStyle/>
        <a:p>
          <a:endParaRPr lang="en-US"/>
        </a:p>
      </dgm:t>
    </dgm:pt>
    <dgm:pt modelId="{FAD6946C-5145-BE45-B9E8-17E31D8C7E46}" type="sibTrans" cxnId="{366360D3-5319-D749-B4C3-EDE61E5E477D}">
      <dgm:prSet/>
      <dgm:spPr/>
      <dgm:t>
        <a:bodyPr/>
        <a:lstStyle/>
        <a:p>
          <a:endParaRPr lang="en-US"/>
        </a:p>
      </dgm:t>
    </dgm:pt>
    <dgm:pt modelId="{66BACCEE-C872-8C4E-836F-3943042094F8}">
      <dgm:prSet/>
      <dgm:spPr/>
      <dgm:t>
        <a:bodyPr/>
        <a:lstStyle/>
        <a:p>
          <a:r>
            <a:rPr lang="en-US" dirty="0"/>
            <a:t>Scalable to any size installation</a:t>
          </a:r>
        </a:p>
      </dgm:t>
    </dgm:pt>
    <dgm:pt modelId="{78F9C01F-4665-1C4A-B400-A34ADF3DA931}" type="parTrans" cxnId="{9303693A-FE13-9D4F-9450-7F75A5DBC863}">
      <dgm:prSet/>
      <dgm:spPr/>
      <dgm:t>
        <a:bodyPr/>
        <a:lstStyle/>
        <a:p>
          <a:endParaRPr lang="en-US"/>
        </a:p>
      </dgm:t>
    </dgm:pt>
    <dgm:pt modelId="{980006B8-1CBE-C34D-86C4-308FF725183C}" type="sibTrans" cxnId="{9303693A-FE13-9D4F-9450-7F75A5DBC863}">
      <dgm:prSet/>
      <dgm:spPr/>
      <dgm:t>
        <a:bodyPr/>
        <a:lstStyle/>
        <a:p>
          <a:endParaRPr lang="en-US"/>
        </a:p>
      </dgm:t>
    </dgm:pt>
    <dgm:pt modelId="{DBCCF928-8B5F-4B82-A648-8BF2DB7CE5F3}" type="pres">
      <dgm:prSet presAssocID="{EC0B9DEB-5AA4-4C76-8577-1E190A30FD14}" presName="Name0" presStyleCnt="0">
        <dgm:presLayoutVars>
          <dgm:dir/>
          <dgm:animLvl val="lvl"/>
          <dgm:resizeHandles val="exact"/>
        </dgm:presLayoutVars>
      </dgm:prSet>
      <dgm:spPr/>
    </dgm:pt>
    <dgm:pt modelId="{FD0455D3-6A10-8545-9F97-C71A15995E6F}" type="pres">
      <dgm:prSet presAssocID="{EBEFB19C-155B-5047-A3EB-3C69D19A88C9}" presName="linNode" presStyleCnt="0"/>
      <dgm:spPr/>
    </dgm:pt>
    <dgm:pt modelId="{8517EFF5-A586-8C4E-86A2-5FA4F98E8F80}" type="pres">
      <dgm:prSet presAssocID="{EBEFB19C-155B-5047-A3EB-3C69D19A88C9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995A9608-8C45-9F45-B9E9-7D71660F3B8B}" type="pres">
      <dgm:prSet presAssocID="{EBEFB19C-155B-5047-A3EB-3C69D19A88C9}" presName="descendantText" presStyleLbl="alignAccFollowNode1" presStyleIdx="0" presStyleCnt="7">
        <dgm:presLayoutVars>
          <dgm:bulletEnabled val="1"/>
        </dgm:presLayoutVars>
      </dgm:prSet>
      <dgm:spPr/>
    </dgm:pt>
    <dgm:pt modelId="{94A2FAF7-A1F7-6349-A0C3-5F948723709F}" type="pres">
      <dgm:prSet presAssocID="{425B43D3-E1B2-244C-BFD5-0E6074890C10}" presName="sp" presStyleCnt="0"/>
      <dgm:spPr/>
    </dgm:pt>
    <dgm:pt modelId="{FFDBA06F-AEC3-4C4E-90E3-56B8D29BBECA}" type="pres">
      <dgm:prSet presAssocID="{AD3926D8-535B-3340-A654-22C328E4C519}" presName="linNode" presStyleCnt="0"/>
      <dgm:spPr/>
    </dgm:pt>
    <dgm:pt modelId="{99579ACB-0A70-574E-8146-65A02C98784B}" type="pres">
      <dgm:prSet presAssocID="{AD3926D8-535B-3340-A654-22C328E4C519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AD066B5E-5311-134D-A35F-B790E94C5508}" type="pres">
      <dgm:prSet presAssocID="{AD3926D8-535B-3340-A654-22C328E4C519}" presName="descendantText" presStyleLbl="alignAccFollowNode1" presStyleIdx="1" presStyleCnt="7">
        <dgm:presLayoutVars>
          <dgm:bulletEnabled val="1"/>
        </dgm:presLayoutVars>
      </dgm:prSet>
      <dgm:spPr/>
    </dgm:pt>
    <dgm:pt modelId="{FE89C790-ED5B-FD45-83F3-CA063BAA2B41}" type="pres">
      <dgm:prSet presAssocID="{FAD6946C-5145-BE45-B9E8-17E31D8C7E46}" presName="sp" presStyleCnt="0"/>
      <dgm:spPr/>
    </dgm:pt>
    <dgm:pt modelId="{3075668C-C0D8-4DB1-8031-5CDC8B620919}" type="pres">
      <dgm:prSet presAssocID="{96E6AE08-DFD9-4A91-A46F-4BD21EE9D7FE}" presName="linNode" presStyleCnt="0"/>
      <dgm:spPr/>
    </dgm:pt>
    <dgm:pt modelId="{79B9CC6D-8FF0-4265-A000-A8EA4AE35AAF}" type="pres">
      <dgm:prSet presAssocID="{96E6AE08-DFD9-4A91-A46F-4BD21EE9D7FE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9C2FDCF3-7BC4-4971-8720-57D0F9734FE6}" type="pres">
      <dgm:prSet presAssocID="{96E6AE08-DFD9-4A91-A46F-4BD21EE9D7FE}" presName="descendantText" presStyleLbl="alignAccFollowNode1" presStyleIdx="2" presStyleCnt="7">
        <dgm:presLayoutVars>
          <dgm:bulletEnabled val="1"/>
        </dgm:presLayoutVars>
      </dgm:prSet>
      <dgm:spPr/>
    </dgm:pt>
    <dgm:pt modelId="{25D4D91A-5FD3-4D18-A91A-9D3C8DF78AFE}" type="pres">
      <dgm:prSet presAssocID="{B36E3512-F5FF-4C66-B366-D186D91E51B7}" presName="sp" presStyleCnt="0"/>
      <dgm:spPr/>
    </dgm:pt>
    <dgm:pt modelId="{6558236F-3ECB-4064-84F0-9F2CD6C7D65E}" type="pres">
      <dgm:prSet presAssocID="{C72315EC-8F26-4585-AAAF-B32C4A36E4B3}" presName="linNode" presStyleCnt="0"/>
      <dgm:spPr/>
    </dgm:pt>
    <dgm:pt modelId="{220939D3-D3B9-4A66-A3A1-CADC2F491F58}" type="pres">
      <dgm:prSet presAssocID="{C72315EC-8F26-4585-AAAF-B32C4A36E4B3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12F5BC40-157F-495E-A4D1-BF37D28404CB}" type="pres">
      <dgm:prSet presAssocID="{C72315EC-8F26-4585-AAAF-B32C4A36E4B3}" presName="descendantText" presStyleLbl="alignAccFollowNode1" presStyleIdx="3" presStyleCnt="7">
        <dgm:presLayoutVars>
          <dgm:bulletEnabled val="1"/>
        </dgm:presLayoutVars>
      </dgm:prSet>
      <dgm:spPr/>
    </dgm:pt>
    <dgm:pt modelId="{F1C1D74D-E9CD-4B08-B126-BBB2317FAA33}" type="pres">
      <dgm:prSet presAssocID="{A2BCD0D0-566A-4626-A7D4-9C8DCEB5ED20}" presName="sp" presStyleCnt="0"/>
      <dgm:spPr/>
    </dgm:pt>
    <dgm:pt modelId="{86D694A6-DCB6-4483-B68A-583C09CC9BE1}" type="pres">
      <dgm:prSet presAssocID="{396AD511-47FB-4011-827C-761754A8461A}" presName="linNode" presStyleCnt="0"/>
      <dgm:spPr/>
    </dgm:pt>
    <dgm:pt modelId="{819805F3-00BD-4791-AD37-2F28D87F5BF5}" type="pres">
      <dgm:prSet presAssocID="{396AD511-47FB-4011-827C-761754A8461A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B433C2EA-A3A3-4A9D-9572-896CD795A4EB}" type="pres">
      <dgm:prSet presAssocID="{396AD511-47FB-4011-827C-761754A8461A}" presName="descendantText" presStyleLbl="alignAccFollowNode1" presStyleIdx="4" presStyleCnt="7">
        <dgm:presLayoutVars>
          <dgm:bulletEnabled val="1"/>
        </dgm:presLayoutVars>
      </dgm:prSet>
      <dgm:spPr/>
    </dgm:pt>
    <dgm:pt modelId="{CAD81087-6BBE-4DE1-ABAC-79DEC7F9C9BF}" type="pres">
      <dgm:prSet presAssocID="{FB4C2552-DBD5-4233-A8DF-E927449CB632}" presName="sp" presStyleCnt="0"/>
      <dgm:spPr/>
    </dgm:pt>
    <dgm:pt modelId="{045CB9C2-5D5D-4E96-9D94-3ADD253B6606}" type="pres">
      <dgm:prSet presAssocID="{B3274AE5-E3BE-4D72-BF86-B93F1D1B0E32}" presName="linNode" presStyleCnt="0"/>
      <dgm:spPr/>
    </dgm:pt>
    <dgm:pt modelId="{A0CEE299-524D-4160-A70A-534E3DDF0DE0}" type="pres">
      <dgm:prSet presAssocID="{B3274AE5-E3BE-4D72-BF86-B93F1D1B0E32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53E25A10-048A-4EE4-95F6-F4DE35DE383D}" type="pres">
      <dgm:prSet presAssocID="{B3274AE5-E3BE-4D72-BF86-B93F1D1B0E32}" presName="descendantText" presStyleLbl="alignAccFollowNode1" presStyleIdx="5" presStyleCnt="7">
        <dgm:presLayoutVars>
          <dgm:bulletEnabled val="1"/>
        </dgm:presLayoutVars>
      </dgm:prSet>
      <dgm:spPr/>
    </dgm:pt>
    <dgm:pt modelId="{5B43C8C4-B060-40BD-A69B-F41E5FDEAA46}" type="pres">
      <dgm:prSet presAssocID="{185C0FF3-9DB0-489A-9F01-D6819AD8C715}" presName="sp" presStyleCnt="0"/>
      <dgm:spPr/>
    </dgm:pt>
    <dgm:pt modelId="{DD815A36-AF0E-4DAA-8ABB-99B4A543F7B3}" type="pres">
      <dgm:prSet presAssocID="{42A8AEAF-712D-4442-B330-F122A965C55C}" presName="linNode" presStyleCnt="0"/>
      <dgm:spPr/>
    </dgm:pt>
    <dgm:pt modelId="{92B44375-04E2-4EFD-A8D4-8A934542835D}" type="pres">
      <dgm:prSet presAssocID="{42A8AEAF-712D-4442-B330-F122A965C55C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7E731207-A263-4CD7-BB87-171D61AFB3E0}" type="pres">
      <dgm:prSet presAssocID="{42A8AEAF-712D-4442-B330-F122A965C55C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B0EA1711-7502-466C-8595-87D5EB907D27}" srcId="{EC0B9DEB-5AA4-4C76-8577-1E190A30FD14}" destId="{96E6AE08-DFD9-4A91-A46F-4BD21EE9D7FE}" srcOrd="2" destOrd="0" parTransId="{DA9212BD-72E0-4091-98B8-FD93EFAD00F0}" sibTransId="{B36E3512-F5FF-4C66-B366-D186D91E51B7}"/>
    <dgm:cxn modelId="{28B2DF11-4778-C646-A6C5-C80C8C1C8EF6}" srcId="{EBEFB19C-155B-5047-A3EB-3C69D19A88C9}" destId="{AAD95542-53AF-0E48-AA98-4EF6DBE8AC57}" srcOrd="0" destOrd="0" parTransId="{2F33813F-4BF5-4949-A6E2-78A5F5664393}" sibTransId="{615139FE-1CE6-5A4D-BB8D-D9402FC254A8}"/>
    <dgm:cxn modelId="{FC275C13-F390-C743-A345-3654A855FAA6}" type="presOf" srcId="{C72315EC-8F26-4585-AAAF-B32C4A36E4B3}" destId="{220939D3-D3B9-4A66-A3A1-CADC2F491F58}" srcOrd="0" destOrd="0" presId="urn:microsoft.com/office/officeart/2005/8/layout/vList5"/>
    <dgm:cxn modelId="{13390A17-47C8-406C-954B-F48FC2375425}" srcId="{EC0B9DEB-5AA4-4C76-8577-1E190A30FD14}" destId="{C72315EC-8F26-4585-AAAF-B32C4A36E4B3}" srcOrd="3" destOrd="0" parTransId="{A9D54BA3-35AE-494C-BA31-EAB6D6BB69F7}" sibTransId="{A2BCD0D0-566A-4626-A7D4-9C8DCEB5ED20}"/>
    <dgm:cxn modelId="{EF1B2C20-EF68-354C-A03B-B2865AC88318}" type="presOf" srcId="{7F3263D6-0F8E-41BD-9CE4-1D30FB29C022}" destId="{12F5BC40-157F-495E-A4D1-BF37D28404CB}" srcOrd="0" destOrd="0" presId="urn:microsoft.com/office/officeart/2005/8/layout/vList5"/>
    <dgm:cxn modelId="{9722C828-4BA8-7148-B479-96FEA2BAC344}" type="presOf" srcId="{940509EA-D63A-4907-93F3-4FD2C504A6CA}" destId="{9C2FDCF3-7BC4-4971-8720-57D0F9734FE6}" srcOrd="0" destOrd="0" presId="urn:microsoft.com/office/officeart/2005/8/layout/vList5"/>
    <dgm:cxn modelId="{9303693A-FE13-9D4F-9450-7F75A5DBC863}" srcId="{AD3926D8-535B-3340-A654-22C328E4C519}" destId="{66BACCEE-C872-8C4E-836F-3943042094F8}" srcOrd="0" destOrd="0" parTransId="{78F9C01F-4665-1C4A-B400-A34ADF3DA931}" sibTransId="{980006B8-1CBE-C34D-86C4-308FF725183C}"/>
    <dgm:cxn modelId="{5C5C093F-B59D-8341-98A2-809B491B6B6E}" type="presOf" srcId="{AD3926D8-535B-3340-A654-22C328E4C519}" destId="{99579ACB-0A70-574E-8146-65A02C98784B}" srcOrd="0" destOrd="0" presId="urn:microsoft.com/office/officeart/2005/8/layout/vList5"/>
    <dgm:cxn modelId="{18BC0B42-975A-E44B-9F74-A37C17FD4145}" type="presOf" srcId="{891DFE1D-AB22-4497-81BA-DCC64CEEF00F}" destId="{B433C2EA-A3A3-4A9D-9572-896CD795A4EB}" srcOrd="0" destOrd="0" presId="urn:microsoft.com/office/officeart/2005/8/layout/vList5"/>
    <dgm:cxn modelId="{E1A0DB63-758B-F145-B5A0-162928F3A358}" type="presOf" srcId="{EC0B9DEB-5AA4-4C76-8577-1E190A30FD14}" destId="{DBCCF928-8B5F-4B82-A648-8BF2DB7CE5F3}" srcOrd="0" destOrd="0" presId="urn:microsoft.com/office/officeart/2005/8/layout/vList5"/>
    <dgm:cxn modelId="{D6A97D64-B595-4144-8A27-F700715EC331}" srcId="{EC0B9DEB-5AA4-4C76-8577-1E190A30FD14}" destId="{B3274AE5-E3BE-4D72-BF86-B93F1D1B0E32}" srcOrd="5" destOrd="0" parTransId="{0AD2994E-2F12-4532-AF80-2B6561DBA1D5}" sibTransId="{185C0FF3-9DB0-489A-9F01-D6819AD8C715}"/>
    <dgm:cxn modelId="{EE2E6447-576A-524D-A9DF-52CEB19A1D51}" type="presOf" srcId="{AAD95542-53AF-0E48-AA98-4EF6DBE8AC57}" destId="{995A9608-8C45-9F45-B9E9-7D71660F3B8B}" srcOrd="0" destOrd="0" presId="urn:microsoft.com/office/officeart/2005/8/layout/vList5"/>
    <dgm:cxn modelId="{B2A2D468-89D5-B045-9A5D-FD9D970D1D84}" type="presOf" srcId="{EBEFB19C-155B-5047-A3EB-3C69D19A88C9}" destId="{8517EFF5-A586-8C4E-86A2-5FA4F98E8F80}" srcOrd="0" destOrd="0" presId="urn:microsoft.com/office/officeart/2005/8/layout/vList5"/>
    <dgm:cxn modelId="{B5CE6054-0A82-0940-B34E-73498C5A921F}" type="presOf" srcId="{1B781B46-0F81-417F-9FFD-89130CD17134}" destId="{53E25A10-048A-4EE4-95F6-F4DE35DE383D}" srcOrd="0" destOrd="0" presId="urn:microsoft.com/office/officeart/2005/8/layout/vList5"/>
    <dgm:cxn modelId="{BA1A5077-E3A9-406A-B95D-DA975EB1BF40}" srcId="{EC0B9DEB-5AA4-4C76-8577-1E190A30FD14}" destId="{42A8AEAF-712D-4442-B330-F122A965C55C}" srcOrd="6" destOrd="0" parTransId="{307D655E-A77F-46AD-AAE8-C7A0C3AB2851}" sibTransId="{0D52B1D8-C132-4BB8-9CAC-3495B08722A8}"/>
    <dgm:cxn modelId="{D7077A58-F764-8640-9FB2-5EBCA9E21BCC}" type="presOf" srcId="{66BACCEE-C872-8C4E-836F-3943042094F8}" destId="{AD066B5E-5311-134D-A35F-B790E94C5508}" srcOrd="0" destOrd="0" presId="urn:microsoft.com/office/officeart/2005/8/layout/vList5"/>
    <dgm:cxn modelId="{78332E7A-72FB-4200-BA00-02D6A010981D}" srcId="{42A8AEAF-712D-4442-B330-F122A965C55C}" destId="{A91B244A-560D-4C2D-A4CA-FF4A99B2AAB9}" srcOrd="0" destOrd="0" parTransId="{3C0E802D-6785-4D90-879C-A5CA2F84A9FE}" sibTransId="{1CD713F7-E135-4A36-90E6-CB8AC13C2245}"/>
    <dgm:cxn modelId="{3CC29084-3411-B242-B595-ADDF1B3555BC}" type="presOf" srcId="{96E6AE08-DFD9-4A91-A46F-4BD21EE9D7FE}" destId="{79B9CC6D-8FF0-4265-A000-A8EA4AE35AAF}" srcOrd="0" destOrd="0" presId="urn:microsoft.com/office/officeart/2005/8/layout/vList5"/>
    <dgm:cxn modelId="{0BA23A97-D5AE-9447-8C8A-DB0748052B5F}" srcId="{EC0B9DEB-5AA4-4C76-8577-1E190A30FD14}" destId="{EBEFB19C-155B-5047-A3EB-3C69D19A88C9}" srcOrd="0" destOrd="0" parTransId="{F03B469E-60C4-2249-8F75-F93D384E88CB}" sibTransId="{425B43D3-E1B2-244C-BFD5-0E6074890C10}"/>
    <dgm:cxn modelId="{A100BBAB-865A-FF4A-9B5C-06C80E9AF59F}" type="presOf" srcId="{A91B244A-560D-4C2D-A4CA-FF4A99B2AAB9}" destId="{7E731207-A263-4CD7-BB87-171D61AFB3E0}" srcOrd="0" destOrd="0" presId="urn:microsoft.com/office/officeart/2005/8/layout/vList5"/>
    <dgm:cxn modelId="{4184CAAC-E06A-426D-B04C-C06940BDE119}" srcId="{B3274AE5-E3BE-4D72-BF86-B93F1D1B0E32}" destId="{1B781B46-0F81-417F-9FFD-89130CD17134}" srcOrd="0" destOrd="0" parTransId="{E2069BD3-DD62-4E0C-9712-BD0B80D7AE94}" sibTransId="{4937AF2E-8E71-4872-945A-44D1D3C620AF}"/>
    <dgm:cxn modelId="{7CC7F3B1-9BDC-418E-80B9-59EB32B4F948}" srcId="{96E6AE08-DFD9-4A91-A46F-4BD21EE9D7FE}" destId="{940509EA-D63A-4907-93F3-4FD2C504A6CA}" srcOrd="0" destOrd="0" parTransId="{12CD3DCF-9047-46EB-AEFC-E261411ABA7F}" sibTransId="{7734079A-FDDD-4157-98CB-B02082AFE174}"/>
    <dgm:cxn modelId="{6CC261B5-B6B8-014F-9E7A-A067CD88523F}" type="presOf" srcId="{B3274AE5-E3BE-4D72-BF86-B93F1D1B0E32}" destId="{A0CEE299-524D-4160-A70A-534E3DDF0DE0}" srcOrd="0" destOrd="0" presId="urn:microsoft.com/office/officeart/2005/8/layout/vList5"/>
    <dgm:cxn modelId="{B0407FCD-0F3E-45C7-AFF3-DE60C005A8D6}" srcId="{C72315EC-8F26-4585-AAAF-B32C4A36E4B3}" destId="{7F3263D6-0F8E-41BD-9CE4-1D30FB29C022}" srcOrd="0" destOrd="0" parTransId="{9F903B27-7B87-48FE-898D-DA7221F5B7EC}" sibTransId="{85BEB306-D595-46A1-9E79-DBD190AA9E3C}"/>
    <dgm:cxn modelId="{366360D3-5319-D749-B4C3-EDE61E5E477D}" srcId="{EC0B9DEB-5AA4-4C76-8577-1E190A30FD14}" destId="{AD3926D8-535B-3340-A654-22C328E4C519}" srcOrd="1" destOrd="0" parTransId="{E0FD038E-6789-624E-A8D2-A549FDE3C8C1}" sibTransId="{FAD6946C-5145-BE45-B9E8-17E31D8C7E46}"/>
    <dgm:cxn modelId="{86E9AAE8-FB46-794B-A263-7C21EF6D247B}" type="presOf" srcId="{42A8AEAF-712D-4442-B330-F122A965C55C}" destId="{92B44375-04E2-4EFD-A8D4-8A934542835D}" srcOrd="0" destOrd="0" presId="urn:microsoft.com/office/officeart/2005/8/layout/vList5"/>
    <dgm:cxn modelId="{ECF9BDEF-A772-4670-A803-FD201230DE48}" srcId="{396AD511-47FB-4011-827C-761754A8461A}" destId="{891DFE1D-AB22-4497-81BA-DCC64CEEF00F}" srcOrd="0" destOrd="0" parTransId="{D69F0F09-DC09-44D4-BE21-9EA2A979B040}" sibTransId="{79E8FE1E-D2CE-40B8-960D-FEC04310CAA7}"/>
    <dgm:cxn modelId="{DBAA06F1-9422-4BE9-BE24-C33885B95C34}" srcId="{EC0B9DEB-5AA4-4C76-8577-1E190A30FD14}" destId="{396AD511-47FB-4011-827C-761754A8461A}" srcOrd="4" destOrd="0" parTransId="{B07BF104-9E20-4EA6-92AC-4095973C25B9}" sibTransId="{FB4C2552-DBD5-4233-A8DF-E927449CB632}"/>
    <dgm:cxn modelId="{03BF38F9-6C6C-904D-8C87-56BD1E1D20FC}" type="presOf" srcId="{396AD511-47FB-4011-827C-761754A8461A}" destId="{819805F3-00BD-4791-AD37-2F28D87F5BF5}" srcOrd="0" destOrd="0" presId="urn:microsoft.com/office/officeart/2005/8/layout/vList5"/>
    <dgm:cxn modelId="{8813D860-3327-694F-B903-AA2DBEDF769A}" type="presParOf" srcId="{DBCCF928-8B5F-4B82-A648-8BF2DB7CE5F3}" destId="{FD0455D3-6A10-8545-9F97-C71A15995E6F}" srcOrd="0" destOrd="0" presId="urn:microsoft.com/office/officeart/2005/8/layout/vList5"/>
    <dgm:cxn modelId="{A0702EEB-4596-BD4D-A4C6-63AF1AEE78AB}" type="presParOf" srcId="{FD0455D3-6A10-8545-9F97-C71A15995E6F}" destId="{8517EFF5-A586-8C4E-86A2-5FA4F98E8F80}" srcOrd="0" destOrd="0" presId="urn:microsoft.com/office/officeart/2005/8/layout/vList5"/>
    <dgm:cxn modelId="{03F197DF-C050-BD4D-836A-278A1508ECB5}" type="presParOf" srcId="{FD0455D3-6A10-8545-9F97-C71A15995E6F}" destId="{995A9608-8C45-9F45-B9E9-7D71660F3B8B}" srcOrd="1" destOrd="0" presId="urn:microsoft.com/office/officeart/2005/8/layout/vList5"/>
    <dgm:cxn modelId="{AAFC2662-3D93-9842-BF14-B0C2286E0568}" type="presParOf" srcId="{DBCCF928-8B5F-4B82-A648-8BF2DB7CE5F3}" destId="{94A2FAF7-A1F7-6349-A0C3-5F948723709F}" srcOrd="1" destOrd="0" presId="urn:microsoft.com/office/officeart/2005/8/layout/vList5"/>
    <dgm:cxn modelId="{6747B11A-A6B6-E442-ADE6-9B20FB1DA53B}" type="presParOf" srcId="{DBCCF928-8B5F-4B82-A648-8BF2DB7CE5F3}" destId="{FFDBA06F-AEC3-4C4E-90E3-56B8D29BBECA}" srcOrd="2" destOrd="0" presId="urn:microsoft.com/office/officeart/2005/8/layout/vList5"/>
    <dgm:cxn modelId="{9A7D884A-D91F-5641-9EE2-42E2696F35E2}" type="presParOf" srcId="{FFDBA06F-AEC3-4C4E-90E3-56B8D29BBECA}" destId="{99579ACB-0A70-574E-8146-65A02C98784B}" srcOrd="0" destOrd="0" presId="urn:microsoft.com/office/officeart/2005/8/layout/vList5"/>
    <dgm:cxn modelId="{7048F9B6-8751-F242-9097-6428CA64021B}" type="presParOf" srcId="{FFDBA06F-AEC3-4C4E-90E3-56B8D29BBECA}" destId="{AD066B5E-5311-134D-A35F-B790E94C5508}" srcOrd="1" destOrd="0" presId="urn:microsoft.com/office/officeart/2005/8/layout/vList5"/>
    <dgm:cxn modelId="{D748EE5C-71F9-2F47-964F-6859D690321A}" type="presParOf" srcId="{DBCCF928-8B5F-4B82-A648-8BF2DB7CE5F3}" destId="{FE89C790-ED5B-FD45-83F3-CA063BAA2B41}" srcOrd="3" destOrd="0" presId="urn:microsoft.com/office/officeart/2005/8/layout/vList5"/>
    <dgm:cxn modelId="{616C753D-2C25-8146-9875-A7A71DC548FA}" type="presParOf" srcId="{DBCCF928-8B5F-4B82-A648-8BF2DB7CE5F3}" destId="{3075668C-C0D8-4DB1-8031-5CDC8B620919}" srcOrd="4" destOrd="0" presId="urn:microsoft.com/office/officeart/2005/8/layout/vList5"/>
    <dgm:cxn modelId="{F1EB758F-9946-B84F-B07F-35614311BCED}" type="presParOf" srcId="{3075668C-C0D8-4DB1-8031-5CDC8B620919}" destId="{79B9CC6D-8FF0-4265-A000-A8EA4AE35AAF}" srcOrd="0" destOrd="0" presId="urn:microsoft.com/office/officeart/2005/8/layout/vList5"/>
    <dgm:cxn modelId="{BF85E0F0-C5B0-6645-8C7E-EF5FB38C2815}" type="presParOf" srcId="{3075668C-C0D8-4DB1-8031-5CDC8B620919}" destId="{9C2FDCF3-7BC4-4971-8720-57D0F9734FE6}" srcOrd="1" destOrd="0" presId="urn:microsoft.com/office/officeart/2005/8/layout/vList5"/>
    <dgm:cxn modelId="{182ED761-CA5F-2143-B3E5-EDFA564FAACE}" type="presParOf" srcId="{DBCCF928-8B5F-4B82-A648-8BF2DB7CE5F3}" destId="{25D4D91A-5FD3-4D18-A91A-9D3C8DF78AFE}" srcOrd="5" destOrd="0" presId="urn:microsoft.com/office/officeart/2005/8/layout/vList5"/>
    <dgm:cxn modelId="{FB92AC90-BD4A-BE4F-8DEF-EF0300304501}" type="presParOf" srcId="{DBCCF928-8B5F-4B82-A648-8BF2DB7CE5F3}" destId="{6558236F-3ECB-4064-84F0-9F2CD6C7D65E}" srcOrd="6" destOrd="0" presId="urn:microsoft.com/office/officeart/2005/8/layout/vList5"/>
    <dgm:cxn modelId="{3BA318FD-DC46-E941-A0A5-7CD2DE3841F7}" type="presParOf" srcId="{6558236F-3ECB-4064-84F0-9F2CD6C7D65E}" destId="{220939D3-D3B9-4A66-A3A1-CADC2F491F58}" srcOrd="0" destOrd="0" presId="urn:microsoft.com/office/officeart/2005/8/layout/vList5"/>
    <dgm:cxn modelId="{7FED2F98-ADE8-D442-8981-6A584A0F07B3}" type="presParOf" srcId="{6558236F-3ECB-4064-84F0-9F2CD6C7D65E}" destId="{12F5BC40-157F-495E-A4D1-BF37D28404CB}" srcOrd="1" destOrd="0" presId="urn:microsoft.com/office/officeart/2005/8/layout/vList5"/>
    <dgm:cxn modelId="{2E898BAA-59EE-CE41-9BE8-482E125CF81A}" type="presParOf" srcId="{DBCCF928-8B5F-4B82-A648-8BF2DB7CE5F3}" destId="{F1C1D74D-E9CD-4B08-B126-BBB2317FAA33}" srcOrd="7" destOrd="0" presId="urn:microsoft.com/office/officeart/2005/8/layout/vList5"/>
    <dgm:cxn modelId="{95F1840F-01DE-4144-BA37-10501B6B0775}" type="presParOf" srcId="{DBCCF928-8B5F-4B82-A648-8BF2DB7CE5F3}" destId="{86D694A6-DCB6-4483-B68A-583C09CC9BE1}" srcOrd="8" destOrd="0" presId="urn:microsoft.com/office/officeart/2005/8/layout/vList5"/>
    <dgm:cxn modelId="{6F798BDE-6DB3-2F41-B5A2-D6F2B69A7470}" type="presParOf" srcId="{86D694A6-DCB6-4483-B68A-583C09CC9BE1}" destId="{819805F3-00BD-4791-AD37-2F28D87F5BF5}" srcOrd="0" destOrd="0" presId="urn:microsoft.com/office/officeart/2005/8/layout/vList5"/>
    <dgm:cxn modelId="{C2C70E2E-ED82-6E4F-B277-04823B013B6C}" type="presParOf" srcId="{86D694A6-DCB6-4483-B68A-583C09CC9BE1}" destId="{B433C2EA-A3A3-4A9D-9572-896CD795A4EB}" srcOrd="1" destOrd="0" presId="urn:microsoft.com/office/officeart/2005/8/layout/vList5"/>
    <dgm:cxn modelId="{FE8D5290-33C4-BB41-979E-56F5E8A3E23D}" type="presParOf" srcId="{DBCCF928-8B5F-4B82-A648-8BF2DB7CE5F3}" destId="{CAD81087-6BBE-4DE1-ABAC-79DEC7F9C9BF}" srcOrd="9" destOrd="0" presId="urn:microsoft.com/office/officeart/2005/8/layout/vList5"/>
    <dgm:cxn modelId="{5AAF9331-5A18-E447-A07A-2B36476D96C5}" type="presParOf" srcId="{DBCCF928-8B5F-4B82-A648-8BF2DB7CE5F3}" destId="{045CB9C2-5D5D-4E96-9D94-3ADD253B6606}" srcOrd="10" destOrd="0" presId="urn:microsoft.com/office/officeart/2005/8/layout/vList5"/>
    <dgm:cxn modelId="{72B20836-E284-0C43-978C-6BFA43C7C741}" type="presParOf" srcId="{045CB9C2-5D5D-4E96-9D94-3ADD253B6606}" destId="{A0CEE299-524D-4160-A70A-534E3DDF0DE0}" srcOrd="0" destOrd="0" presId="urn:microsoft.com/office/officeart/2005/8/layout/vList5"/>
    <dgm:cxn modelId="{D61C834F-523B-BD4F-8B3A-0F1501D713D1}" type="presParOf" srcId="{045CB9C2-5D5D-4E96-9D94-3ADD253B6606}" destId="{53E25A10-048A-4EE4-95F6-F4DE35DE383D}" srcOrd="1" destOrd="0" presId="urn:microsoft.com/office/officeart/2005/8/layout/vList5"/>
    <dgm:cxn modelId="{959B036A-0F9F-C84B-A36B-33BDC1231624}" type="presParOf" srcId="{DBCCF928-8B5F-4B82-A648-8BF2DB7CE5F3}" destId="{5B43C8C4-B060-40BD-A69B-F41E5FDEAA46}" srcOrd="11" destOrd="0" presId="urn:microsoft.com/office/officeart/2005/8/layout/vList5"/>
    <dgm:cxn modelId="{1F552C2F-C242-E24E-B62E-D250FECE9691}" type="presParOf" srcId="{DBCCF928-8B5F-4B82-A648-8BF2DB7CE5F3}" destId="{DD815A36-AF0E-4DAA-8ABB-99B4A543F7B3}" srcOrd="12" destOrd="0" presId="urn:microsoft.com/office/officeart/2005/8/layout/vList5"/>
    <dgm:cxn modelId="{14138030-C49C-584C-BC42-53CFE130BE69}" type="presParOf" srcId="{DD815A36-AF0E-4DAA-8ABB-99B4A543F7B3}" destId="{92B44375-04E2-4EFD-A8D4-8A934542835D}" srcOrd="0" destOrd="0" presId="urn:microsoft.com/office/officeart/2005/8/layout/vList5"/>
    <dgm:cxn modelId="{F9D96610-C2DC-7047-8305-06D7C68B9B32}" type="presParOf" srcId="{DD815A36-AF0E-4DAA-8ABB-99B4A543F7B3}" destId="{7E731207-A263-4CD7-BB87-171D61AFB3E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A9608-8C45-9F45-B9E9-7D71660F3B8B}">
      <dsp:nvSpPr>
        <dsp:cNvPr id="0" name=""/>
        <dsp:cNvSpPr/>
      </dsp:nvSpPr>
      <dsp:spPr>
        <a:xfrm rot="5400000">
          <a:off x="4248028" y="-1856747"/>
          <a:ext cx="364479" cy="416966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Flexible Design and installation</a:t>
          </a:r>
        </a:p>
      </dsp:txBody>
      <dsp:txXfrm rot="-5400000">
        <a:off x="2345436" y="63637"/>
        <a:ext cx="4151872" cy="328895"/>
      </dsp:txXfrm>
    </dsp:sp>
    <dsp:sp modelId="{8517EFF5-A586-8C4E-86A2-5FA4F98E8F80}">
      <dsp:nvSpPr>
        <dsp:cNvPr id="0" name=""/>
        <dsp:cNvSpPr/>
      </dsp:nvSpPr>
      <dsp:spPr>
        <a:xfrm>
          <a:off x="0" y="284"/>
          <a:ext cx="2345436" cy="455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Simple</a:t>
          </a:r>
        </a:p>
      </dsp:txBody>
      <dsp:txXfrm>
        <a:off x="22241" y="22525"/>
        <a:ext cx="2300954" cy="411117"/>
      </dsp:txXfrm>
    </dsp:sp>
    <dsp:sp modelId="{AD066B5E-5311-134D-A35F-B790E94C5508}">
      <dsp:nvSpPr>
        <dsp:cNvPr id="0" name=""/>
        <dsp:cNvSpPr/>
      </dsp:nvSpPr>
      <dsp:spPr>
        <a:xfrm rot="5400000">
          <a:off x="4248028" y="-1378368"/>
          <a:ext cx="364479" cy="416966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Scalable to any size installation</a:t>
          </a:r>
        </a:p>
      </dsp:txBody>
      <dsp:txXfrm rot="-5400000">
        <a:off x="2345436" y="542016"/>
        <a:ext cx="4151872" cy="328895"/>
      </dsp:txXfrm>
    </dsp:sp>
    <dsp:sp modelId="{99579ACB-0A70-574E-8146-65A02C98784B}">
      <dsp:nvSpPr>
        <dsp:cNvPr id="0" name=""/>
        <dsp:cNvSpPr/>
      </dsp:nvSpPr>
      <dsp:spPr>
        <a:xfrm>
          <a:off x="0" y="478663"/>
          <a:ext cx="2345436" cy="4555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Modular</a:t>
          </a:r>
        </a:p>
      </dsp:txBody>
      <dsp:txXfrm>
        <a:off x="22241" y="500904"/>
        <a:ext cx="2300954" cy="411117"/>
      </dsp:txXfrm>
    </dsp:sp>
    <dsp:sp modelId="{9C2FDCF3-7BC4-4971-8720-57D0F9734FE6}">
      <dsp:nvSpPr>
        <dsp:cNvPr id="0" name=""/>
        <dsp:cNvSpPr/>
      </dsp:nvSpPr>
      <dsp:spPr>
        <a:xfrm rot="5400000">
          <a:off x="4248028" y="-899988"/>
          <a:ext cx="364479" cy="416966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No high voltage DC</a:t>
          </a:r>
        </a:p>
      </dsp:txBody>
      <dsp:txXfrm rot="-5400000">
        <a:off x="2345436" y="1020396"/>
        <a:ext cx="4151872" cy="328895"/>
      </dsp:txXfrm>
    </dsp:sp>
    <dsp:sp modelId="{79B9CC6D-8FF0-4265-A000-A8EA4AE35AAF}">
      <dsp:nvSpPr>
        <dsp:cNvPr id="0" name=""/>
        <dsp:cNvSpPr/>
      </dsp:nvSpPr>
      <dsp:spPr>
        <a:xfrm>
          <a:off x="0" y="957043"/>
          <a:ext cx="2345436" cy="4555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Safe</a:t>
          </a:r>
        </a:p>
      </dsp:txBody>
      <dsp:txXfrm>
        <a:off x="22241" y="979284"/>
        <a:ext cx="2300954" cy="411117"/>
      </dsp:txXfrm>
    </dsp:sp>
    <dsp:sp modelId="{12F5BC40-157F-495E-A4D1-BF37D28404CB}">
      <dsp:nvSpPr>
        <dsp:cNvPr id="0" name=""/>
        <dsp:cNvSpPr/>
      </dsp:nvSpPr>
      <dsp:spPr>
        <a:xfrm rot="5400000">
          <a:off x="4248028" y="-421609"/>
          <a:ext cx="364479" cy="416966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Monitor and control each panel</a:t>
          </a:r>
        </a:p>
      </dsp:txBody>
      <dsp:txXfrm rot="-5400000">
        <a:off x="2345436" y="1498775"/>
        <a:ext cx="4151872" cy="328895"/>
      </dsp:txXfrm>
    </dsp:sp>
    <dsp:sp modelId="{220939D3-D3B9-4A66-A3A1-CADC2F491F58}">
      <dsp:nvSpPr>
        <dsp:cNvPr id="0" name=""/>
        <dsp:cNvSpPr/>
      </dsp:nvSpPr>
      <dsp:spPr>
        <a:xfrm>
          <a:off x="0" y="1435423"/>
          <a:ext cx="2345436" cy="455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Smart</a:t>
          </a:r>
        </a:p>
      </dsp:txBody>
      <dsp:txXfrm>
        <a:off x="22241" y="1457664"/>
        <a:ext cx="2300954" cy="411117"/>
      </dsp:txXfrm>
    </dsp:sp>
    <dsp:sp modelId="{B433C2EA-A3A3-4A9D-9572-896CD795A4EB}">
      <dsp:nvSpPr>
        <dsp:cNvPr id="0" name=""/>
        <dsp:cNvSpPr/>
      </dsp:nvSpPr>
      <dsp:spPr>
        <a:xfrm rot="5400000">
          <a:off x="4248028" y="56770"/>
          <a:ext cx="364479" cy="4169664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No single point failure</a:t>
          </a:r>
        </a:p>
      </dsp:txBody>
      <dsp:txXfrm rot="-5400000">
        <a:off x="2345436" y="1977154"/>
        <a:ext cx="4151872" cy="328895"/>
      </dsp:txXfrm>
    </dsp:sp>
    <dsp:sp modelId="{819805F3-00BD-4791-AD37-2F28D87F5BF5}">
      <dsp:nvSpPr>
        <dsp:cNvPr id="0" name=""/>
        <dsp:cNvSpPr/>
      </dsp:nvSpPr>
      <dsp:spPr>
        <a:xfrm>
          <a:off x="0" y="1913802"/>
          <a:ext cx="2345436" cy="4555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Reliable</a:t>
          </a:r>
        </a:p>
      </dsp:txBody>
      <dsp:txXfrm>
        <a:off x="22241" y="1936043"/>
        <a:ext cx="2300954" cy="411117"/>
      </dsp:txXfrm>
    </dsp:sp>
    <dsp:sp modelId="{53E25A10-048A-4EE4-95F6-F4DE35DE383D}">
      <dsp:nvSpPr>
        <dsp:cNvPr id="0" name=""/>
        <dsp:cNvSpPr/>
      </dsp:nvSpPr>
      <dsp:spPr>
        <a:xfrm rot="5400000">
          <a:off x="4248028" y="535150"/>
          <a:ext cx="364479" cy="416966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Maximum power for each panel</a:t>
          </a:r>
        </a:p>
      </dsp:txBody>
      <dsp:txXfrm rot="-5400000">
        <a:off x="2345436" y="2455534"/>
        <a:ext cx="4151872" cy="328895"/>
      </dsp:txXfrm>
    </dsp:sp>
    <dsp:sp modelId="{A0CEE299-524D-4160-A70A-534E3DDF0DE0}">
      <dsp:nvSpPr>
        <dsp:cNvPr id="0" name=""/>
        <dsp:cNvSpPr/>
      </dsp:nvSpPr>
      <dsp:spPr>
        <a:xfrm>
          <a:off x="0" y="2392182"/>
          <a:ext cx="2345436" cy="455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Powerful</a:t>
          </a:r>
        </a:p>
      </dsp:txBody>
      <dsp:txXfrm>
        <a:off x="22241" y="2414423"/>
        <a:ext cx="2300954" cy="411117"/>
      </dsp:txXfrm>
    </dsp:sp>
    <dsp:sp modelId="{7E731207-A263-4CD7-BB87-171D61AFB3E0}">
      <dsp:nvSpPr>
        <dsp:cNvPr id="0" name=""/>
        <dsp:cNvSpPr/>
      </dsp:nvSpPr>
      <dsp:spPr>
        <a:xfrm rot="5400000">
          <a:off x="4248028" y="1013529"/>
          <a:ext cx="364479" cy="416966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Install &amp; add one panel at a time</a:t>
          </a:r>
        </a:p>
      </dsp:txBody>
      <dsp:txXfrm rot="-5400000">
        <a:off x="2345436" y="2933913"/>
        <a:ext cx="4151872" cy="328895"/>
      </dsp:txXfrm>
    </dsp:sp>
    <dsp:sp modelId="{92B44375-04E2-4EFD-A8D4-8A934542835D}">
      <dsp:nvSpPr>
        <dsp:cNvPr id="0" name=""/>
        <dsp:cNvSpPr/>
      </dsp:nvSpPr>
      <dsp:spPr>
        <a:xfrm>
          <a:off x="0" y="2870562"/>
          <a:ext cx="2345436" cy="4555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East to Install</a:t>
          </a:r>
        </a:p>
      </dsp:txBody>
      <dsp:txXfrm>
        <a:off x="22241" y="2892803"/>
        <a:ext cx="2300954" cy="411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62B91A-A8D1-4C38-BB8A-AC11F5E00290}" type="datetime1">
              <a:rPr lang="en-US" altLang="en-US"/>
              <a:pPr>
                <a:defRPr/>
              </a:pPr>
              <a:t>11/14/2019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49250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49250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5B63F-9262-49A0-B9F4-7CEFCF0864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8435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4A5C29-0010-416B-83BF-F562F21F26DB}" type="datetime1">
              <a:rPr lang="en-US" altLang="en-US"/>
              <a:pPr>
                <a:defRPr/>
              </a:pPr>
              <a:t>11/14/2019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2" tIns="46586" rIns="93172" bIns="4658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30575"/>
            <a:ext cx="7435850" cy="3154363"/>
          </a:xfrm>
          <a:prstGeom prst="rect">
            <a:avLst/>
          </a:prstGeom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49250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49250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B1F5F1-63A7-484D-B966-D645CD9353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3645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1F5F1-63A7-484D-B966-D645CD93531F}" type="slidenum">
              <a:rPr lang="en-US" altLang="en-US" smtClean="0"/>
              <a:pPr>
                <a:defRPr/>
              </a:pPr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86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39D57C0-A645-435D-94C6-6AFC5B8201FC}" type="slidenum">
              <a:rPr lang="en-US" altLang="en-US" smtClean="0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4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0863" y="693738"/>
            <a:ext cx="5654675" cy="3181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srgbClr val="0021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Infineon Technologies AG 2017. All rights reserved.</a:t>
            </a:r>
          </a:p>
          <a:p>
            <a:r>
              <a:rPr lang="en-US" b="1"/>
              <a:t>restricted</a:t>
            </a:r>
            <a:endParaRPr lang="en-US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2017-07-05</a:t>
            </a:r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A5E1CB4-6977-43BF-ACA9-CC28B9D6A559}" type="slidenum">
              <a:rPr lang="en-US" smtClean="0"/>
              <a:pPr/>
              <a:t>6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6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1F5F1-63A7-484D-B966-D645CD93531F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65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Redra</a:t>
            </a:r>
            <a:r>
              <a:rPr lang="en-US" baseline="0" dirty="0"/>
              <a:t>w the same panel but the back inverter is now iPV++ that covers bigger area.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1F3BC3-7AD3-484B-BA97-4D06FEFE7CBC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127B37-8950-4131-BFA4-207FFD25F3F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4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Redra</a:t>
            </a:r>
            <a:r>
              <a:rPr lang="en-US" baseline="0" dirty="0"/>
              <a:t>w the same panel but the back inverter is now iPV++ that covers bigger area.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1F3BC3-7AD3-484B-BA97-4D06FEFE7CBC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127B37-8950-4131-BFA4-207FFD25F3F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24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1F5F1-63A7-484D-B966-D645CD93531F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262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en_weblike_COV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90577-592F-8E44-B965-920CE75C485A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3C722-2BC9-4B83-BEEF-CAA8BD881B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46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54887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E315D-15AE-4849-AF31-A1D51C6DA7BF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C81F4-A468-47A5-9B6A-4CFF18EEDE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86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14351"/>
            <a:ext cx="2057400" cy="408027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14351"/>
            <a:ext cx="6019800" cy="408027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819AC-4EA4-2447-979E-6DA01E1163A9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516D6-2704-4728-BCBA-E5B29EBD5B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316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FX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41540"/>
            <a:ext cx="7223760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8110728" y="4767263"/>
            <a:ext cx="288036" cy="273844"/>
          </a:xfrm>
        </p:spPr>
        <p:txBody>
          <a:bodyPr wrap="none" lIns="0" tIns="0" rIns="0" bIns="0" anchor="ctr">
            <a:noAutofit/>
          </a:bodyPr>
          <a:lstStyle>
            <a:lvl1pPr algn="r" fontAlgn="t">
              <a:buClr>
                <a:srgbClr val="898989"/>
              </a:buClr>
              <a:defRPr sz="1200" b="0">
                <a:solidFill>
                  <a:srgbClr val="898989"/>
                </a:solidFill>
                <a:latin typeface="Arial"/>
              </a:defRPr>
            </a:lvl1pPr>
          </a:lstStyle>
          <a:p>
            <a:fld id="{A1E52000-6E6C-4F8C-96C7-32E901F4ED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1"/>
          </p:nvPr>
        </p:nvSpPr>
        <p:spPr>
          <a:xfrm>
            <a:off x="457200" y="4767263"/>
            <a:ext cx="288036" cy="273844"/>
          </a:xfrm>
        </p:spPr>
        <p:txBody>
          <a:bodyPr wrap="none" lIns="0" tIns="0" rIns="0" bIns="0" anchor="ctr">
            <a:noAutofit/>
          </a:bodyPr>
          <a:lstStyle>
            <a:lvl1pPr algn="l" fontAlgn="t">
              <a:buClr>
                <a:srgbClr val="898989"/>
              </a:buClr>
              <a:defRPr sz="1200" b="0">
                <a:solidFill>
                  <a:srgbClr val="898989"/>
                </a:solidFill>
                <a:latin typeface="Arial"/>
              </a:defRPr>
            </a:lvl1pPr>
          </a:lstStyle>
          <a:p>
            <a:r>
              <a:rPr lang="en-US"/>
              <a:t>2017-07-05   </a:t>
            </a:r>
            <a:r>
              <a:rPr lang="en-US" b="1"/>
              <a:t>restricted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283964" y="4767263"/>
            <a:ext cx="576072" cy="273844"/>
          </a:xfrm>
        </p:spPr>
        <p:txBody>
          <a:bodyPr wrap="none" lIns="0" tIns="0" rIns="0" bIns="0" anchor="ctr">
            <a:noAutofit/>
          </a:bodyPr>
          <a:lstStyle>
            <a:lvl1pPr algn="ctr" fontAlgn="t">
              <a:buClr>
                <a:srgbClr val="898989"/>
              </a:buClr>
              <a:defRPr sz="1200" b="0">
                <a:solidFill>
                  <a:srgbClr val="898989"/>
                </a:solidFill>
                <a:latin typeface="Arial"/>
              </a:defRPr>
            </a:lvl1pPr>
          </a:lstStyle>
          <a:p>
            <a:r>
              <a:rPr lang="en-US"/>
              <a:t>Copyright © Infineon Technologies AG 2017.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80987140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6286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451"/>
            <a:ext cx="8229600" cy="32801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583EE-F6EE-5543-B3C5-86E00BB94507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8676CCC-9A8D-4B10-BAF4-0F2B4190E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31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1801B-0362-334F-9A9C-BE5605E9471B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0117F69-30B7-4CF8-AF08-DFC3D4422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52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60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E095-A8A4-AD44-B742-6565FD3C505C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4EC7D2A-82E8-493F-9086-61227DF9E5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06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5488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DD93A-4BCF-254E-99D4-609485FB1682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85C88F-14C5-45D5-A8CC-0300D431EF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1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60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4476A-3D1D-2248-80E8-20C709D554BB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9E70C8E-FC47-4FC0-B8CD-E1B7D9F9F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54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B1972-C8F2-3545-A5A7-DA39AC15F038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BB465-4280-4730-9C09-7060194EA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55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14350"/>
            <a:ext cx="3008313" cy="561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14351"/>
            <a:ext cx="5111750" cy="40802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7AC07-475B-B047-A535-886650A667CF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CAF1D-BD7C-4C5E-B29B-C19EE99140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99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8650"/>
            <a:ext cx="5486400" cy="291703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7A2C5-2E7E-C04E-995C-9E1A93381401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5C3D7-2EBA-43C5-9A11-2DDD3DDC5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69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9F8385-F81C-0D40-91F1-2ED878D437C8}" type="datetime1">
              <a:rPr lang="en-US" altLang="en-US" smtClean="0"/>
              <a:t>11/14/2019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AD3A74-5BFF-4882-B03E-3BB81A0DCE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gen_weblike_INT01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7938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13" r:id="rId7"/>
    <p:sldLayoutId id="2147484614" r:id="rId8"/>
    <p:sldLayoutId id="2147484615" r:id="rId9"/>
    <p:sldLayoutId id="2147484616" r:id="rId10"/>
    <p:sldLayoutId id="2147484617" r:id="rId11"/>
    <p:sldLayoutId id="2147484624" r:id="rId12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Interactive%20with%20GridWave/videos/PS_Utility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Interactive%20with%20GridWave/videos/PS_Utility.mp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76200" y="74295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endParaRPr lang="en-US" dirty="0"/>
          </a:p>
          <a:p>
            <a:r>
              <a:rPr lang="en-US" dirty="0"/>
              <a:t> </a:t>
            </a:r>
            <a:r>
              <a:rPr lang="en-US" sz="3200" b="1" dirty="0"/>
              <a:t>University Turbine Systems Research </a:t>
            </a:r>
            <a:endParaRPr lang="en-US" dirty="0"/>
          </a:p>
          <a:p>
            <a:br>
              <a:rPr lang="en-US" altLang="en-US" sz="4000" dirty="0">
                <a:latin typeface="Cambria Math" panose="02040503050406030204" pitchFamily="18" charset="0"/>
              </a:rPr>
            </a:br>
            <a:endParaRPr lang="en-US" altLang="en-US" sz="4000" dirty="0">
              <a:latin typeface="Cambria Math" panose="02040503050406030204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04900" y="3486150"/>
            <a:ext cx="6934200" cy="166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Florida Power Electronics Center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University of Central Florida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Issa Batarseh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Nov. 5,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B0B49E-0DFA-0143-93F2-5165382E8DC0}"/>
              </a:ext>
            </a:extLst>
          </p:cNvPr>
          <p:cNvSpPr/>
          <p:nvPr/>
        </p:nvSpPr>
        <p:spPr>
          <a:xfrm>
            <a:off x="609600" y="1809751"/>
            <a:ext cx="7772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221E1F"/>
                </a:solidFill>
              </a:rPr>
              <a:t>Panel Discussion</a:t>
            </a:r>
          </a:p>
          <a:p>
            <a:pPr algn="ctr"/>
            <a:endParaRPr lang="en-US" sz="2400" dirty="0">
              <a:solidFill>
                <a:srgbClr val="221E1F"/>
              </a:solidFill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Power Generation with Integrated Large - Scale Energy Storage </a:t>
            </a:r>
          </a:p>
        </p:txBody>
      </p:sp>
    </p:spTree>
    <p:extLst>
      <p:ext uri="{BB962C8B-B14F-4D97-AF65-F5344CB8AC3E}">
        <p14:creationId xmlns:p14="http://schemas.microsoft.com/office/powerpoint/2010/main" val="7487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495692"/>
            <a:ext cx="8229600" cy="62865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Today’s Barriers to high ES Penetration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3471"/>
            <a:ext cx="9144000" cy="1710680"/>
          </a:xfrm>
        </p:spPr>
        <p:txBody>
          <a:bodyPr/>
          <a:lstStyle/>
          <a:p>
            <a:r>
              <a:rPr lang="en-US" sz="2000" dirty="0"/>
              <a:t>Power Conversion System forms a significant part of the cost and performance of energy storage systems</a:t>
            </a:r>
          </a:p>
          <a:p>
            <a:r>
              <a:rPr lang="en-US" sz="2000" dirty="0"/>
              <a:t>Cell to Battery to a Storage System - Doubling in cost, $250/kWh battery leads to $500-$700/kWh at the System level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Complex installation and Expensive Value Chain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A6B2C4-4936-CE40-BF63-A8E9CA0B4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0"/>
          <a:stretch/>
        </p:blipFill>
        <p:spPr>
          <a:xfrm>
            <a:off x="4247685" y="2724150"/>
            <a:ext cx="4896315" cy="23192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4275E-2AD5-FC43-8E4B-B322AD2F6DC4}"/>
              </a:ext>
            </a:extLst>
          </p:cNvPr>
          <p:cNvSpPr/>
          <p:nvPr/>
        </p:nvSpPr>
        <p:spPr>
          <a:xfrm>
            <a:off x="0" y="2879632"/>
            <a:ext cx="4219110" cy="176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 current energy business model doesn’t pay for services enabled by storage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Battery Operation at high ambient Temperature </a:t>
            </a:r>
          </a:p>
        </p:txBody>
      </p:sp>
    </p:spTree>
    <p:extLst>
      <p:ext uri="{BB962C8B-B14F-4D97-AF65-F5344CB8AC3E}">
        <p14:creationId xmlns:p14="http://schemas.microsoft.com/office/powerpoint/2010/main" val="330671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8CFDBAE-03D3-DB46-876B-6BE24A700A52}"/>
              </a:ext>
            </a:extLst>
          </p:cNvPr>
          <p:cNvSpPr txBox="1">
            <a:spLocks/>
          </p:cNvSpPr>
          <p:nvPr/>
        </p:nvSpPr>
        <p:spPr>
          <a:xfrm>
            <a:off x="6982" y="1276350"/>
            <a:ext cx="8868329" cy="3733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20000"/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447311" indent="-3429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The PCS is at the center of distributed energy sources, energy storage, and EV infrastructure</a:t>
            </a:r>
          </a:p>
          <a:p>
            <a:pPr marL="447311" indent="-3429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Approximately 30% of all electric power currently generated uses power electronic circuits between generation to use.</a:t>
            </a:r>
          </a:p>
          <a:p>
            <a:pPr marL="447311" indent="-3429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As we make the energy infrastructure smarter, integrate more renewable energy sources, add storage, enrage the EV fleet, more power will flow through power electronics (Est. 80%).</a:t>
            </a:r>
          </a:p>
          <a:p>
            <a:pPr marL="447311" indent="-3429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Power electronic provides significant degree of control over how power flows in the system - </a:t>
            </a:r>
            <a:r>
              <a:rPr lang="en-US" altLang="en-US" sz="2200" dirty="0">
                <a:solidFill>
                  <a:schemeClr val="tx1"/>
                </a:solidFill>
              </a:rPr>
              <a:t>It will solve the solar intermittence challenge.</a:t>
            </a:r>
          </a:p>
          <a:p>
            <a:pPr marL="447311" indent="-3429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Provide opportunity for optimized power supply with increased efficiency.</a:t>
            </a:r>
          </a:p>
          <a:p>
            <a:pPr marL="447311" indent="-3429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DC loads can be serviced with DC voltage directly – AC as well</a:t>
            </a:r>
          </a:p>
          <a:p>
            <a:pPr marL="447311" indent="-3429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Grid modernization can occur incrementally as more flexible power electronics get integrated</a:t>
            </a:r>
          </a:p>
          <a:p>
            <a:pPr marL="104411">
              <a:spcBef>
                <a:spcPts val="0"/>
              </a:spcBef>
              <a:spcAft>
                <a:spcPts val="600"/>
              </a:spcAft>
            </a:pPr>
            <a:endParaRPr lang="en-US" alt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D4A65D-5931-F94D-BF1B-ECCF86BD6F2D}"/>
              </a:ext>
            </a:extLst>
          </p:cNvPr>
          <p:cNvSpPr txBox="1">
            <a:spLocks/>
          </p:cNvSpPr>
          <p:nvPr/>
        </p:nvSpPr>
        <p:spPr>
          <a:xfrm>
            <a:off x="533400" y="497991"/>
            <a:ext cx="7815494" cy="32116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Increasing Role of Power Electronics in Future Power Grid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00878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204AC1-60A7-FB4F-879E-FC8134A5EFCE}"/>
              </a:ext>
            </a:extLst>
          </p:cNvPr>
          <p:cNvSpPr txBox="1">
            <a:spLocks/>
          </p:cNvSpPr>
          <p:nvPr/>
        </p:nvSpPr>
        <p:spPr>
          <a:xfrm>
            <a:off x="575121" y="504529"/>
            <a:ext cx="7993757" cy="66782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The Challenge for Power Electronics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04BC98-3717-D14A-9C51-68083A5800EC}"/>
              </a:ext>
            </a:extLst>
          </p:cNvPr>
          <p:cNvSpPr/>
          <p:nvPr/>
        </p:nvSpPr>
        <p:spPr>
          <a:xfrm>
            <a:off x="427264" y="895350"/>
            <a:ext cx="7576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5F39C7-075E-8B42-A45B-4EBCB935E14B}"/>
              </a:ext>
            </a:extLst>
          </p:cNvPr>
          <p:cNvSpPr/>
          <p:nvPr/>
        </p:nvSpPr>
        <p:spPr>
          <a:xfrm>
            <a:off x="417738" y="1033849"/>
            <a:ext cx="872626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600" dirty="0"/>
              <a:t>For a future grid, we need </a:t>
            </a:r>
            <a:r>
              <a:rPr lang="en-US" sz="1600" u="sng" dirty="0"/>
              <a:t>significant cost reductions </a:t>
            </a:r>
            <a:r>
              <a:rPr lang="en-US" sz="1600" dirty="0"/>
              <a:t>in power electronics, longer duration energy storage - technologies that can scale from microgrids to large transmission applications.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600" dirty="0"/>
              <a:t>Many technologies that will fulfill requirements of the grid of the future are communication-intensive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Interface with modernized and communication-intensive grid devices/technology.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600" dirty="0"/>
              <a:t>Coordinated participation of large numbers of small energy resources will require fast and reliable communications.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600" dirty="0"/>
              <a:t> 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/>
              <a:t>Improvement in safety and reliability of power converters and energy storage systems</a:t>
            </a:r>
          </a:p>
          <a:p>
            <a:endParaRPr lang="en-US" sz="16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/>
              <a:t>Enable bidirectional power flows and stochastic loads by coordinated sensing and control infrastructure.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3300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204AC1-60A7-FB4F-879E-FC8134A5EFCE}"/>
              </a:ext>
            </a:extLst>
          </p:cNvPr>
          <p:cNvSpPr txBox="1">
            <a:spLocks/>
          </p:cNvSpPr>
          <p:nvPr/>
        </p:nvSpPr>
        <p:spPr>
          <a:xfrm>
            <a:off x="457200" y="438150"/>
            <a:ext cx="7993757" cy="66782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Power Electronics for Future 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04BC98-3717-D14A-9C51-68083A5800EC}"/>
              </a:ext>
            </a:extLst>
          </p:cNvPr>
          <p:cNvSpPr/>
          <p:nvPr/>
        </p:nvSpPr>
        <p:spPr>
          <a:xfrm>
            <a:off x="427264" y="895350"/>
            <a:ext cx="7576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31CDD-560D-DA43-AC65-3BE3183A1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57" y="1809750"/>
            <a:ext cx="7761200" cy="3005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A9DE85-E695-F242-A51D-936BB35ACD9B}"/>
              </a:ext>
            </a:extLst>
          </p:cNvPr>
          <p:cNvSpPr/>
          <p:nvPr/>
        </p:nvSpPr>
        <p:spPr>
          <a:xfrm>
            <a:off x="427264" y="955235"/>
            <a:ext cx="8488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materials, components, topologies and advanced control strategies are needed to introduce large-scale storage in MV grids and beyond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51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137948"/>
            <a:ext cx="7527621" cy="36293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89006"/>
            <a:ext cx="8229600" cy="628650"/>
          </a:xfrm>
        </p:spPr>
        <p:txBody>
          <a:bodyPr/>
          <a:lstStyle/>
          <a:p>
            <a:r>
              <a:rPr lang="en-US" altLang="en-US" sz="3200" b="1" i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altLang="en-US" sz="32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PV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++ </a:t>
            </a:r>
            <a:r>
              <a:rPr lang="en-US" altLang="en-US" sz="32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Module</a:t>
            </a:r>
            <a:r>
              <a:rPr lang="en-US" altLang="en-US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sz="32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Block Diagram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3464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7520" y="1428750"/>
            <a:ext cx="5466080" cy="3429000"/>
            <a:chOff x="-5463" y="1470804"/>
            <a:chExt cx="4392543" cy="3602736"/>
          </a:xfrm>
        </p:grpSpPr>
        <p:pic>
          <p:nvPicPr>
            <p:cNvPr id="6" name="Picture 2" descr="C:\Users\mgriaks\AppData\Local\Microsoft\Windows\Temporary Internet Files\Content.Outlook\RWX7QXUW\SunWave Components.jpg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-5463" y="1470804"/>
              <a:ext cx="4392543" cy="3602736"/>
            </a:xfrm>
            <a:prstGeom prst="rect">
              <a:avLst/>
            </a:prstGeom>
            <a:noFill/>
          </p:spPr>
        </p:pic>
        <p:sp>
          <p:nvSpPr>
            <p:cNvPr id="2" name="Freeform 1"/>
            <p:cNvSpPr/>
            <p:nvPr/>
          </p:nvSpPr>
          <p:spPr>
            <a:xfrm>
              <a:off x="2870791" y="3646967"/>
              <a:ext cx="1467293" cy="1360968"/>
            </a:xfrm>
            <a:custGeom>
              <a:avLst/>
              <a:gdLst>
                <a:gd name="connsiteX0" fmla="*/ 0 w 1467293"/>
                <a:gd name="connsiteY0" fmla="*/ 1329070 h 1360968"/>
                <a:gd name="connsiteX1" fmla="*/ 0 w 1467293"/>
                <a:gd name="connsiteY1" fmla="*/ 446568 h 1360968"/>
                <a:gd name="connsiteX2" fmla="*/ 659218 w 1467293"/>
                <a:gd name="connsiteY2" fmla="*/ 0 h 1360968"/>
                <a:gd name="connsiteX3" fmla="*/ 1467293 w 1467293"/>
                <a:gd name="connsiteY3" fmla="*/ 0 h 1360968"/>
                <a:gd name="connsiteX4" fmla="*/ 1467293 w 1467293"/>
                <a:gd name="connsiteY4" fmla="*/ 1360968 h 1360968"/>
                <a:gd name="connsiteX5" fmla="*/ 0 w 1467293"/>
                <a:gd name="connsiteY5" fmla="*/ 1329070 h 136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293" h="1360968">
                  <a:moveTo>
                    <a:pt x="0" y="1329070"/>
                  </a:moveTo>
                  <a:lnTo>
                    <a:pt x="0" y="446568"/>
                  </a:lnTo>
                  <a:lnTo>
                    <a:pt x="659218" y="0"/>
                  </a:lnTo>
                  <a:lnTo>
                    <a:pt x="1467293" y="0"/>
                  </a:lnTo>
                  <a:lnTo>
                    <a:pt x="1467293" y="1360968"/>
                  </a:lnTo>
                  <a:lnTo>
                    <a:pt x="0" y="13290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Baskerville"/>
                <a:cs typeface="Baskerville"/>
              </a:rPr>
              <a:t>i</a:t>
            </a:r>
            <a:r>
              <a:rPr lang="en-US" sz="3200" b="1" dirty="0">
                <a:solidFill>
                  <a:srgbClr val="C00000"/>
                </a:solidFill>
              </a:rPr>
              <a:t>PV</a:t>
            </a:r>
            <a:r>
              <a:rPr lang="en-US" sz="3200" b="1" baseline="30000" dirty="0">
                <a:solidFill>
                  <a:srgbClr val="C00000"/>
                </a:solidFill>
              </a:rPr>
              <a:t>++</a:t>
            </a:r>
            <a:r>
              <a:rPr lang="en-US" sz="3200" dirty="0"/>
              <a:t>: Integrated AC PV + Battery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800" y="4795309"/>
            <a:ext cx="2832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Courtesy of Petra Systems/Solar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6800" y="1100248"/>
            <a:ext cx="4343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Wingdings" charset="2"/>
              <a:buChar char="ü"/>
            </a:pPr>
            <a:r>
              <a:rPr lang="en-US" sz="1600" b="1" dirty="0"/>
              <a:t>Mini-inverter</a:t>
            </a:r>
          </a:p>
          <a:p>
            <a:pPr lvl="3"/>
            <a:r>
              <a:rPr lang="en-US" sz="1600" dirty="0"/>
              <a:t>4-Panel input - DC/AC inverter</a:t>
            </a:r>
          </a:p>
          <a:p>
            <a:pPr lvl="3"/>
            <a:endParaRPr lang="en-US" sz="1600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600" b="1" dirty="0"/>
              <a:t>Battery pack @2.4 kwh</a:t>
            </a:r>
          </a:p>
          <a:p>
            <a:pPr marL="1200150" lvl="2" indent="-285750">
              <a:buFont typeface="Wingdings" charset="2"/>
              <a:buChar char="ü"/>
            </a:pPr>
            <a:endParaRPr lang="en-US" sz="1600" b="1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600" b="1" dirty="0"/>
              <a:t>Two–Way wireless communications</a:t>
            </a:r>
          </a:p>
          <a:p>
            <a:pPr marL="1657350" lvl="3" indent="-285750">
              <a:buFontTx/>
              <a:buChar char="-"/>
            </a:pPr>
            <a:r>
              <a:rPr lang="en-US" sz="1600" dirty="0"/>
              <a:t>Highly distributed network</a:t>
            </a:r>
          </a:p>
          <a:p>
            <a:pPr marL="1657350" lvl="3" indent="-285750">
              <a:buFontTx/>
              <a:buChar char="-"/>
            </a:pPr>
            <a:r>
              <a:rPr lang="en-US" sz="1600" dirty="0"/>
              <a:t>Full grid-interaction </a:t>
            </a:r>
          </a:p>
          <a:p>
            <a:pPr lvl="3"/>
            <a:endParaRPr lang="en-US" sz="1600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600" b="1" dirty="0"/>
              <a:t>Revenue grade metering</a:t>
            </a:r>
          </a:p>
          <a:p>
            <a:pPr lvl="2"/>
            <a:endParaRPr lang="en-US" sz="1600" b="1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600" b="1" dirty="0"/>
              <a:t>Grid  voltage sensors</a:t>
            </a:r>
          </a:p>
        </p:txBody>
      </p:sp>
    </p:spTree>
    <p:extLst>
      <p:ext uri="{BB962C8B-B14F-4D97-AF65-F5344CB8AC3E}">
        <p14:creationId xmlns:p14="http://schemas.microsoft.com/office/powerpoint/2010/main" val="726088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62" y="666750"/>
            <a:ext cx="6705600" cy="4290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559" y="3409950"/>
            <a:ext cx="1786482" cy="928687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482563" y="1863218"/>
            <a:ext cx="1108237" cy="3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b="1" i="1" dirty="0">
                <a:solidFill>
                  <a:srgbClr val="000080"/>
                </a:solidFill>
              </a:rPr>
              <a:t>Top view of PV panel</a:t>
            </a:r>
            <a:endParaRPr lang="en-US" altLang="en-US" sz="12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298095" y="3436492"/>
            <a:ext cx="1287762" cy="3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b="1" i="1" dirty="0">
                <a:solidFill>
                  <a:srgbClr val="000080"/>
                </a:solidFill>
              </a:rPr>
              <a:t>Bottom view of PV panel</a:t>
            </a:r>
            <a:endParaRPr lang="en-US" altLang="en-US" sz="12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078276" y="1123950"/>
            <a:ext cx="2541724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Grid-tie mini-inverter brick with Li-ion battery mounted directly on the back of one of PV panel in the sub-system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034872" y="3151132"/>
            <a:ext cx="1325373" cy="39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9" tIns="34250" rIns="68499" bIns="3425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b="1" i="1" dirty="0">
                <a:solidFill>
                  <a:srgbClr val="993300"/>
                </a:solidFill>
              </a:rPr>
              <a:t>Grid compatible AC output</a:t>
            </a:r>
            <a:endParaRPr lang="en-US" altLang="en-US" sz="1200" dirty="0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1828799" y="2124075"/>
            <a:ext cx="3309349" cy="1590674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2701570" y="2952750"/>
            <a:ext cx="4156430" cy="1295398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05000" y="3904290"/>
            <a:ext cx="359327" cy="138554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577203" y="3986038"/>
            <a:ext cx="612320" cy="301741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V="1">
            <a:off x="2955935" y="3695524"/>
            <a:ext cx="181162" cy="281061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H="1" flipV="1">
            <a:off x="1997992" y="3543890"/>
            <a:ext cx="144507" cy="36801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1773262" y="3543891"/>
            <a:ext cx="22962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V="1">
            <a:off x="3137097" y="3695524"/>
            <a:ext cx="22962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200400" y="3486150"/>
            <a:ext cx="1456062" cy="39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9" tIns="34250" rIns="68499" bIns="3425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b="1" i="1" dirty="0">
                <a:solidFill>
                  <a:srgbClr val="993300"/>
                </a:solidFill>
              </a:rPr>
              <a:t>Sub-system PV panel connectors</a:t>
            </a:r>
            <a:endParaRPr lang="en-US" altLang="en-US" sz="1200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12268" y="805393"/>
            <a:ext cx="8688387" cy="377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C00000"/>
                </a:solidFill>
                <a:latin typeface="Baskerville"/>
                <a:cs typeface="Baskerville"/>
              </a:rPr>
              <a:t>i</a:t>
            </a:r>
            <a:r>
              <a:rPr lang="en-US" sz="3200" b="1" dirty="0">
                <a:solidFill>
                  <a:srgbClr val="C00000"/>
                </a:solidFill>
              </a:rPr>
              <a:t>PV</a:t>
            </a:r>
            <a:r>
              <a:rPr lang="en-US" sz="3200" b="1" baseline="30000" dirty="0">
                <a:solidFill>
                  <a:srgbClr val="C00000"/>
                </a:solidFill>
              </a:rPr>
              <a:t>++</a:t>
            </a:r>
            <a:r>
              <a:rPr lang="en-US" sz="3200" b="1" dirty="0">
                <a:solidFill>
                  <a:srgbClr val="C00000"/>
                </a:solidFill>
              </a:rPr>
              <a:t> Module: Mini-inverter + Battery</a:t>
            </a:r>
          </a:p>
        </p:txBody>
      </p:sp>
    </p:spTree>
    <p:extLst>
      <p:ext uri="{BB962C8B-B14F-4D97-AF65-F5344CB8AC3E}">
        <p14:creationId xmlns:p14="http://schemas.microsoft.com/office/powerpoint/2010/main" val="1230312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3">
            <a:extLst>
              <a:ext uri="{FF2B5EF4-FFF2-40B4-BE49-F238E27FC236}">
                <a16:creationId xmlns:a16="http://schemas.microsoft.com/office/drawing/2014/main" id="{41B6E780-57A0-7540-A530-9A018C86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199790-F177-7E4F-848C-2DDBB52DC0D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7828" name="Title 1">
            <a:extLst>
              <a:ext uri="{FF2B5EF4-FFF2-40B4-BE49-F238E27FC236}">
                <a16:creationId xmlns:a16="http://schemas.microsoft.com/office/drawing/2014/main" id="{38D13481-EB6A-0D44-9415-A161EFFFF208}"/>
              </a:ext>
            </a:extLst>
          </p:cNvPr>
          <p:cNvSpPr txBox="1">
            <a:spLocks/>
          </p:cNvSpPr>
          <p:nvPr/>
        </p:nvSpPr>
        <p:spPr bwMode="auto">
          <a:xfrm>
            <a:off x="381000" y="2038350"/>
            <a:ext cx="8229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97266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i="1" dirty="0">
                <a:latin typeface="Times New Roman" charset="0"/>
                <a:cs typeface="Times New Roman" charset="0"/>
              </a:rPr>
              <a:t>Main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latin typeface="Times New Roman" charset="0"/>
                <a:ea typeface="Times New Roman" charset="0"/>
                <a:cs typeface="Times New Roman" charset="0"/>
              </a:rPr>
              <a:t>Inverter Commercial Architecture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grid-connected PV system can be classified into centralized inverter, string inverter and microinverter 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8A9A79-71EC-466D-8C4D-7F312A5C87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2000250"/>
            <a:ext cx="1771650" cy="161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226BFA-365C-419C-A880-A28B676FF2B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000250"/>
            <a:ext cx="1697592" cy="158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D8968F-81D4-46FA-A1A5-E426BA6E573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077879"/>
            <a:ext cx="1697592" cy="1535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id="{2EFAE5BF-AEB4-452C-B5E6-344044E7D67D}"/>
              </a:ext>
            </a:extLst>
          </p:cNvPr>
          <p:cNvSpPr txBox="1"/>
          <p:nvPr/>
        </p:nvSpPr>
        <p:spPr>
          <a:xfrm>
            <a:off x="1863090" y="3665340"/>
            <a:ext cx="5052060" cy="276999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750"/>
              </a:spcAft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1. Solar-energy-harvesting approaches continue to advance from (a) central-inverter system to more distributed (b) string-inverter system and lastly (c) microinverters built into individual panels.</a:t>
            </a:r>
          </a:p>
        </p:txBody>
      </p:sp>
    </p:spTree>
    <p:extLst>
      <p:ext uri="{BB962C8B-B14F-4D97-AF65-F5344CB8AC3E}">
        <p14:creationId xmlns:p14="http://schemas.microsoft.com/office/powerpoint/2010/main" val="354580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E133-3861-D449-AC51-55A7CCBFD21D}"/>
              </a:ext>
            </a:extLst>
          </p:cNvPr>
          <p:cNvSpPr txBox="1">
            <a:spLocks/>
          </p:cNvSpPr>
          <p:nvPr/>
        </p:nvSpPr>
        <p:spPr>
          <a:xfrm>
            <a:off x="457200" y="358775"/>
            <a:ext cx="7886700" cy="993775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cap="small" dirty="0"/>
              <a:t>Micro-Inverter Topologies</a:t>
            </a:r>
            <a:endParaRPr lang="en-US" b="1" dirty="0"/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60EEDADF-ED43-6B4C-ABA9-70546E08BCAA}"/>
              </a:ext>
            </a:extLst>
          </p:cNvPr>
          <p:cNvSpPr txBox="1">
            <a:spLocks/>
          </p:cNvSpPr>
          <p:nvPr/>
        </p:nvSpPr>
        <p:spPr bwMode="auto">
          <a:xfrm>
            <a:off x="628650" y="1370013"/>
            <a:ext cx="42354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90488" indent="-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350"/>
              </a:spcBef>
              <a:spcAft>
                <a:spcPts val="200"/>
              </a:spcAft>
              <a:buClr>
                <a:schemeClr val="accent1"/>
              </a:buClr>
              <a:buFont typeface="Wingdings" pitchFamily="2" charset="2"/>
              <a:buChar char="v"/>
            </a:pPr>
            <a:r>
              <a:rPr lang="en-US" altLang="en-US" sz="2100" b="1">
                <a:solidFill>
                  <a:srgbClr val="404040"/>
                </a:solidFill>
              </a:rPr>
              <a:t> Single-Stage Topology</a:t>
            </a:r>
          </a:p>
          <a:p>
            <a:pPr algn="just" defTabSz="914400" eaLnBrk="1" hangingPunct="1">
              <a:spcBef>
                <a:spcPts val="135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None/>
            </a:pPr>
            <a:r>
              <a:rPr lang="en-US" altLang="en-US" sz="1400">
                <a:solidFill>
                  <a:srgbClr val="404040"/>
                </a:solidFill>
              </a:rPr>
              <a:t>The single-stage topology directly converts the power from the PV panel into a rectified sinusoidal waveform which is then converted to the required AC waveform by means of an unfolding circuit.</a:t>
            </a:r>
          </a:p>
          <a:p>
            <a:pPr defTabSz="914400" eaLnBrk="1" hangingPunct="1">
              <a:lnSpc>
                <a:spcPct val="90000"/>
              </a:lnSpc>
              <a:spcBef>
                <a:spcPts val="135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Char char=" "/>
            </a:pPr>
            <a:endParaRPr lang="en-US" altLang="en-US" sz="2000">
              <a:solidFill>
                <a:srgbClr val="404040"/>
              </a:solidFill>
            </a:endParaRPr>
          </a:p>
          <a:p>
            <a:pPr defTabSz="914400" eaLnBrk="1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Char char=" "/>
            </a:pPr>
            <a:endParaRPr lang="en-US" altLang="en-US" sz="2000">
              <a:solidFill>
                <a:srgbClr val="404040"/>
              </a:solidFill>
            </a:endParaRPr>
          </a:p>
        </p:txBody>
      </p:sp>
      <p:pic>
        <p:nvPicPr>
          <p:cNvPr id="41988" name="Picture 3">
            <a:extLst>
              <a:ext uri="{FF2B5EF4-FFF2-40B4-BE49-F238E27FC236}">
                <a16:creationId xmlns:a16="http://schemas.microsoft.com/office/drawing/2014/main" id="{291D2A3C-857D-5641-8C53-E2035F5A0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2897188"/>
            <a:ext cx="5402263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>
            <a:extLst>
              <a:ext uri="{FF2B5EF4-FFF2-40B4-BE49-F238E27FC236}">
                <a16:creationId xmlns:a16="http://schemas.microsoft.com/office/drawing/2014/main" id="{7A17D62F-AE3B-F248-B727-03A854606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1458913"/>
            <a:ext cx="36480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39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828572" y="31838"/>
            <a:ext cx="7740035" cy="1044575"/>
          </a:xfrm>
        </p:spPr>
        <p:txBody>
          <a:bodyPr/>
          <a:lstStyle/>
          <a:p>
            <a:r>
              <a:rPr lang="en-US" altLang="en-US" sz="2400" b="1" dirty="0">
                <a:latin typeface="Times New Roman" charset="0"/>
                <a:ea typeface="Times New Roman" charset="0"/>
                <a:cs typeface="Times New Roman" charset="0"/>
              </a:rPr>
              <a:t>Florida Power Electronics Center (FPEC)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560" y="1068989"/>
            <a:ext cx="41276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lvl="0" indent="-285750">
              <a:buFont typeface="Wingdings" charset="2"/>
              <a:buChar char="Ø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The first to develop and commercialize micro-inverter from academia.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Designed and prototyped three-port converter with soft switching and high efficiency intended for space applications.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Developed the highest power density 1/16 brick DC-DC converters for Emerson.</a:t>
            </a:r>
          </a:p>
          <a:p>
            <a:pPr marL="285750" lvl="0" indent="-285750">
              <a:buFont typeface="Wingdings" charset="2"/>
              <a:buChar char="Ø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Two successful spin-off companies: </a:t>
            </a:r>
            <a:r>
              <a:rPr lang="en-US" sz="14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Petra Systems and APECOR.</a:t>
            </a:r>
          </a:p>
          <a:p>
            <a:endParaRPr lang="en-US" sz="1400" dirty="0"/>
          </a:p>
        </p:txBody>
      </p:sp>
      <p:pic>
        <p:nvPicPr>
          <p:cNvPr id="4" name="Picture 5" descr="DSC_0186.JPG">
            <a:extLst>
              <a:ext uri="{FF2B5EF4-FFF2-40B4-BE49-F238E27FC236}">
                <a16:creationId xmlns:a16="http://schemas.microsoft.com/office/drawing/2014/main" id="{057341FE-C71F-4C46-8AF9-D63E452EA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41188"/>
            <a:ext cx="1761592" cy="117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9644D89-4836-D54F-9DAE-C8E14F4DD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2447" y="3679720"/>
            <a:ext cx="1842784" cy="13279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CE2EC1-CFBD-AF49-814F-5EDB08312B55}"/>
              </a:ext>
            </a:extLst>
          </p:cNvPr>
          <p:cNvSpPr/>
          <p:nvPr/>
        </p:nvSpPr>
        <p:spPr>
          <a:xfrm>
            <a:off x="5171561" y="3191258"/>
            <a:ext cx="2005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Highest power density DC-DC designs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67232E-BCFF-5549-9045-30FA56667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84" y="3562350"/>
            <a:ext cx="1768505" cy="1562647"/>
          </a:xfrm>
          <a:prstGeom prst="rect">
            <a:avLst/>
          </a:prstGeom>
          <a:noFill/>
          <a:ln w="127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BABF40-3C8B-0A45-B8EC-8E26E01C64CF}"/>
              </a:ext>
            </a:extLst>
          </p:cNvPr>
          <p:cNvSpPr/>
          <p:nvPr/>
        </p:nvSpPr>
        <p:spPr>
          <a:xfrm>
            <a:off x="7176784" y="3014764"/>
            <a:ext cx="2005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First commercialized micro-inverters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2417FC-EC55-264C-A62C-44F21B964210}"/>
              </a:ext>
            </a:extLst>
          </p:cNvPr>
          <p:cNvSpPr/>
          <p:nvPr/>
        </p:nvSpPr>
        <p:spPr>
          <a:xfrm>
            <a:off x="4572000" y="1419768"/>
            <a:ext cx="2881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First 3-phase micro-inverters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1653907-CA32-7246-87A5-A8A73B74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13" y="1525983"/>
            <a:ext cx="2521589" cy="152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2DAB5A-F8C0-FA49-ABD7-5025765B4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1" y="3459445"/>
            <a:ext cx="4366829" cy="1409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6A6FB3-B681-4141-839C-01605EA43B92}"/>
              </a:ext>
            </a:extLst>
          </p:cNvPr>
          <p:cNvSpPr/>
          <p:nvPr/>
        </p:nvSpPr>
        <p:spPr>
          <a:xfrm>
            <a:off x="828096" y="4869145"/>
            <a:ext cx="34391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Three-port integrated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</a:rPr>
              <a:t>inverter+storage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D6A17A-E9D2-1345-B0B9-FCC8F64015B3}"/>
              </a:ext>
            </a:extLst>
          </p:cNvPr>
          <p:cNvSpPr/>
          <p:nvPr/>
        </p:nvSpPr>
        <p:spPr>
          <a:xfrm>
            <a:off x="7500121" y="1175355"/>
            <a:ext cx="1108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AC-Battery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17D02D-88B8-2B47-9ECC-7CA5F7B47173}"/>
              </a:ext>
            </a:extLst>
          </p:cNvPr>
          <p:cNvSpPr/>
          <p:nvPr/>
        </p:nvSpPr>
        <p:spPr>
          <a:xfrm>
            <a:off x="-228600" y="922524"/>
            <a:ext cx="9143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900"/>
              </a:spcBef>
              <a:buNone/>
            </a:pPr>
            <a:r>
              <a:rPr lang="en-US" sz="1400" b="1" dirty="0">
                <a:solidFill>
                  <a:srgbClr val="FF0000"/>
                </a:solidFill>
              </a:rPr>
              <a:t>Research Focus: PV System </a:t>
            </a:r>
            <a:r>
              <a:rPr lang="en-US" sz="1400" b="1" dirty="0" err="1">
                <a:solidFill>
                  <a:srgbClr val="FF0000"/>
                </a:solidFill>
              </a:rPr>
              <a:t>contro</a:t>
            </a:r>
            <a:r>
              <a:rPr lang="en-US" sz="1400" b="1" dirty="0">
                <a:solidFill>
                  <a:srgbClr val="FF0000"/>
                </a:solidFill>
              </a:rPr>
              <a:t>, modeling, design and architecture with Storage Integration</a:t>
            </a:r>
          </a:p>
        </p:txBody>
      </p:sp>
    </p:spTree>
    <p:extLst>
      <p:ext uri="{BB962C8B-B14F-4D97-AF65-F5344CB8AC3E}">
        <p14:creationId xmlns:p14="http://schemas.microsoft.com/office/powerpoint/2010/main" val="465716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1" dirty="0">
                <a:solidFill>
                  <a:srgbClr val="C00000"/>
                </a:solidFill>
                <a:latin typeface="Baskerville"/>
                <a:cs typeface="Baskerville"/>
              </a:rPr>
              <a:t>Micro-inverter </a:t>
            </a:r>
            <a:r>
              <a:rPr lang="en-US" sz="3200" spc="-30" dirty="0">
                <a:cs typeface="Arial" pitchFamily="34" charset="0"/>
              </a:rPr>
              <a:t>Module Benefits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1485900" y="1428750"/>
          <a:ext cx="6515100" cy="3326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484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7520" y="1428750"/>
            <a:ext cx="5466080" cy="3429000"/>
            <a:chOff x="-5463" y="1470804"/>
            <a:chExt cx="4392543" cy="3602736"/>
          </a:xfrm>
        </p:grpSpPr>
        <p:pic>
          <p:nvPicPr>
            <p:cNvPr id="6" name="Picture 2" descr="C:\Users\mgriaks\AppData\Local\Microsoft\Windows\Temporary Internet Files\Content.Outlook\RWX7QXUW\SunWave Components.jpg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-5463" y="1470804"/>
              <a:ext cx="4392543" cy="3602736"/>
            </a:xfrm>
            <a:prstGeom prst="rect">
              <a:avLst/>
            </a:prstGeom>
            <a:noFill/>
          </p:spPr>
        </p:pic>
        <p:sp>
          <p:nvSpPr>
            <p:cNvPr id="2" name="Freeform 1"/>
            <p:cNvSpPr/>
            <p:nvPr/>
          </p:nvSpPr>
          <p:spPr>
            <a:xfrm>
              <a:off x="2870791" y="3646967"/>
              <a:ext cx="1467293" cy="1360968"/>
            </a:xfrm>
            <a:custGeom>
              <a:avLst/>
              <a:gdLst>
                <a:gd name="connsiteX0" fmla="*/ 0 w 1467293"/>
                <a:gd name="connsiteY0" fmla="*/ 1329070 h 1360968"/>
                <a:gd name="connsiteX1" fmla="*/ 0 w 1467293"/>
                <a:gd name="connsiteY1" fmla="*/ 446568 h 1360968"/>
                <a:gd name="connsiteX2" fmla="*/ 659218 w 1467293"/>
                <a:gd name="connsiteY2" fmla="*/ 0 h 1360968"/>
                <a:gd name="connsiteX3" fmla="*/ 1467293 w 1467293"/>
                <a:gd name="connsiteY3" fmla="*/ 0 h 1360968"/>
                <a:gd name="connsiteX4" fmla="*/ 1467293 w 1467293"/>
                <a:gd name="connsiteY4" fmla="*/ 1360968 h 1360968"/>
                <a:gd name="connsiteX5" fmla="*/ 0 w 1467293"/>
                <a:gd name="connsiteY5" fmla="*/ 1329070 h 136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293" h="1360968">
                  <a:moveTo>
                    <a:pt x="0" y="1329070"/>
                  </a:moveTo>
                  <a:lnTo>
                    <a:pt x="0" y="446568"/>
                  </a:lnTo>
                  <a:lnTo>
                    <a:pt x="659218" y="0"/>
                  </a:lnTo>
                  <a:lnTo>
                    <a:pt x="1467293" y="0"/>
                  </a:lnTo>
                  <a:lnTo>
                    <a:pt x="1467293" y="1360968"/>
                  </a:lnTo>
                  <a:lnTo>
                    <a:pt x="0" y="13290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Baskerville"/>
                <a:cs typeface="Baskerville"/>
              </a:rPr>
              <a:t>i</a:t>
            </a:r>
            <a:r>
              <a:rPr lang="en-US" sz="3200" b="1" dirty="0">
                <a:solidFill>
                  <a:srgbClr val="C00000"/>
                </a:solidFill>
              </a:rPr>
              <a:t>PV</a:t>
            </a:r>
            <a:r>
              <a:rPr lang="en-US" sz="3200" b="1" baseline="30000" dirty="0">
                <a:solidFill>
                  <a:srgbClr val="C00000"/>
                </a:solidFill>
              </a:rPr>
              <a:t>++</a:t>
            </a:r>
            <a:r>
              <a:rPr lang="en-US" sz="3200" dirty="0"/>
              <a:t>: Integrated AC PV + Battery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800" y="4795309"/>
            <a:ext cx="2832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Courtesy of Petra Systems/Solar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6800" y="1100248"/>
            <a:ext cx="4343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Wingdings" charset="2"/>
              <a:buChar char="ü"/>
            </a:pPr>
            <a:r>
              <a:rPr lang="en-US" sz="1600" b="1" dirty="0"/>
              <a:t>Mini-inverter</a:t>
            </a:r>
          </a:p>
          <a:p>
            <a:pPr lvl="3"/>
            <a:r>
              <a:rPr lang="en-US" sz="1600" dirty="0"/>
              <a:t>4-Panel input - DC/AC inverter</a:t>
            </a:r>
          </a:p>
          <a:p>
            <a:pPr lvl="3"/>
            <a:endParaRPr lang="en-US" sz="1600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600" b="1" dirty="0"/>
              <a:t>Battery pack @2.4 kwh</a:t>
            </a:r>
          </a:p>
          <a:p>
            <a:pPr marL="1200150" lvl="2" indent="-285750">
              <a:buFont typeface="Wingdings" charset="2"/>
              <a:buChar char="ü"/>
            </a:pPr>
            <a:endParaRPr lang="en-US" sz="1600" b="1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600" b="1" dirty="0"/>
              <a:t>Two–Way wireless communications</a:t>
            </a:r>
          </a:p>
          <a:p>
            <a:pPr marL="1657350" lvl="3" indent="-285750">
              <a:buFontTx/>
              <a:buChar char="-"/>
            </a:pPr>
            <a:r>
              <a:rPr lang="en-US" sz="1600" dirty="0"/>
              <a:t>Highly distributed network</a:t>
            </a:r>
          </a:p>
          <a:p>
            <a:pPr marL="1657350" lvl="3" indent="-285750">
              <a:buFontTx/>
              <a:buChar char="-"/>
            </a:pPr>
            <a:r>
              <a:rPr lang="en-US" sz="1600" dirty="0"/>
              <a:t>Full grid-interaction </a:t>
            </a:r>
          </a:p>
          <a:p>
            <a:pPr lvl="3"/>
            <a:endParaRPr lang="en-US" sz="1600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600" b="1" dirty="0"/>
              <a:t>Revenue grade metering</a:t>
            </a:r>
          </a:p>
          <a:p>
            <a:pPr lvl="2"/>
            <a:endParaRPr lang="en-US" sz="1600" b="1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600" b="1" dirty="0"/>
              <a:t>Grid  voltage sensors</a:t>
            </a:r>
          </a:p>
        </p:txBody>
      </p:sp>
    </p:spTree>
    <p:extLst>
      <p:ext uri="{BB962C8B-B14F-4D97-AF65-F5344CB8AC3E}">
        <p14:creationId xmlns:p14="http://schemas.microsoft.com/office/powerpoint/2010/main" val="93946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62" y="666750"/>
            <a:ext cx="6705600" cy="4290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559" y="3409950"/>
            <a:ext cx="1786482" cy="928687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482563" y="1863218"/>
            <a:ext cx="1108237" cy="3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b="1" i="1" dirty="0">
                <a:solidFill>
                  <a:srgbClr val="000080"/>
                </a:solidFill>
              </a:rPr>
              <a:t>Top view of PV panel</a:t>
            </a:r>
            <a:endParaRPr lang="en-US" altLang="en-US" sz="12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298095" y="3436492"/>
            <a:ext cx="1287762" cy="3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b="1" i="1" dirty="0">
                <a:solidFill>
                  <a:srgbClr val="000080"/>
                </a:solidFill>
              </a:rPr>
              <a:t>Bottom view of PV panel</a:t>
            </a:r>
            <a:endParaRPr lang="en-US" altLang="en-US" sz="12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078276" y="1123950"/>
            <a:ext cx="2541724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Grid-tie mini-inverter brick with Li-ion battery mounted directly on the back of one of PV panel in the sub-system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034872" y="3151132"/>
            <a:ext cx="1325373" cy="39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9" tIns="34250" rIns="68499" bIns="3425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b="1" i="1" dirty="0">
                <a:solidFill>
                  <a:srgbClr val="993300"/>
                </a:solidFill>
              </a:rPr>
              <a:t>Grid compatible AC output</a:t>
            </a:r>
            <a:endParaRPr lang="en-US" altLang="en-US" sz="1200" dirty="0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1828799" y="2124075"/>
            <a:ext cx="3309349" cy="1590674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2701570" y="2952750"/>
            <a:ext cx="4156430" cy="1295398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905000" y="3904290"/>
            <a:ext cx="359327" cy="138554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577203" y="3986038"/>
            <a:ext cx="612320" cy="301741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V="1">
            <a:off x="2955935" y="3695524"/>
            <a:ext cx="181162" cy="281061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H="1" flipV="1">
            <a:off x="1997992" y="3543890"/>
            <a:ext cx="144507" cy="36801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1773262" y="3543891"/>
            <a:ext cx="22962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V="1">
            <a:off x="3137097" y="3695524"/>
            <a:ext cx="22962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200400" y="3486150"/>
            <a:ext cx="1456062" cy="39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99" tIns="34250" rIns="68499" bIns="3425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b="1" i="1" dirty="0">
                <a:solidFill>
                  <a:srgbClr val="993300"/>
                </a:solidFill>
              </a:rPr>
              <a:t>Sub-system PV panel connectors</a:t>
            </a:r>
            <a:endParaRPr lang="en-US" altLang="en-US" sz="1200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12268" y="805393"/>
            <a:ext cx="8688387" cy="377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C00000"/>
                </a:solidFill>
                <a:latin typeface="Baskerville"/>
                <a:cs typeface="Baskerville"/>
              </a:rPr>
              <a:t>i</a:t>
            </a:r>
            <a:r>
              <a:rPr lang="en-US" sz="3200" b="1" dirty="0">
                <a:solidFill>
                  <a:srgbClr val="C00000"/>
                </a:solidFill>
              </a:rPr>
              <a:t>PV</a:t>
            </a:r>
            <a:r>
              <a:rPr lang="en-US" sz="3200" b="1" baseline="30000" dirty="0">
                <a:solidFill>
                  <a:srgbClr val="C00000"/>
                </a:solidFill>
              </a:rPr>
              <a:t>++</a:t>
            </a:r>
            <a:r>
              <a:rPr lang="en-US" sz="3200" b="1" dirty="0">
                <a:solidFill>
                  <a:srgbClr val="C00000"/>
                </a:solidFill>
              </a:rPr>
              <a:t> Module: Mini-inverter + Battery</a:t>
            </a:r>
          </a:p>
        </p:txBody>
      </p:sp>
    </p:spTree>
    <p:extLst>
      <p:ext uri="{BB962C8B-B14F-4D97-AF65-F5344CB8AC3E}">
        <p14:creationId xmlns:p14="http://schemas.microsoft.com/office/powerpoint/2010/main" val="342245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137948"/>
            <a:ext cx="7527621" cy="36293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89006"/>
            <a:ext cx="8229600" cy="628650"/>
          </a:xfrm>
        </p:spPr>
        <p:txBody>
          <a:bodyPr/>
          <a:lstStyle/>
          <a:p>
            <a:r>
              <a:rPr lang="en-US" altLang="en-US" sz="3200" b="1" i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altLang="en-US" sz="32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PV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++ </a:t>
            </a:r>
            <a:r>
              <a:rPr lang="en-US" altLang="en-US" sz="32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Module</a:t>
            </a:r>
            <a:r>
              <a:rPr lang="en-US" altLang="en-US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sz="3200" b="1" dirty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Block Diagram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7407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V++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73" y="9337"/>
            <a:ext cx="984879" cy="330888"/>
          </a:xfrm>
          <a:prstGeom prst="rect">
            <a:avLst/>
          </a:prstGeom>
        </p:spPr>
      </p:pic>
      <p:pic>
        <p:nvPicPr>
          <p:cNvPr id="4" name="Picture 3" descr="01 - three se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2" y="514349"/>
            <a:ext cx="8262238" cy="46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60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V++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73" y="9337"/>
            <a:ext cx="984879" cy="330888"/>
          </a:xfrm>
          <a:prstGeom prst="rect">
            <a:avLst/>
          </a:prstGeom>
        </p:spPr>
      </p:pic>
      <p:pic>
        <p:nvPicPr>
          <p:cNvPr id="2" name="Picture 1" descr="03 - rais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4350"/>
            <a:ext cx="8153400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31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V++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73" y="9337"/>
            <a:ext cx="984879" cy="330888"/>
          </a:xfrm>
          <a:prstGeom prst="rect">
            <a:avLst/>
          </a:prstGeom>
        </p:spPr>
      </p:pic>
      <p:pic>
        <p:nvPicPr>
          <p:cNvPr id="2" name="Picture 1" descr="04 - trays pulled 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815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09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V++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73" y="9337"/>
            <a:ext cx="984879" cy="330888"/>
          </a:xfrm>
          <a:prstGeom prst="rect">
            <a:avLst/>
          </a:prstGeom>
        </p:spPr>
      </p:pic>
      <p:pic>
        <p:nvPicPr>
          <p:cNvPr id="2" name="Picture 1" descr="05 - trays close 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7" y="66675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54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V++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73" y="9337"/>
            <a:ext cx="984879" cy="330888"/>
          </a:xfrm>
          <a:prstGeom prst="rect">
            <a:avLst/>
          </a:prstGeom>
        </p:spPr>
      </p:pic>
      <p:pic>
        <p:nvPicPr>
          <p:cNvPr id="2" name="Picture 1" descr="06 - remove batte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6" y="438150"/>
            <a:ext cx="8465084" cy="47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24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V++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73" y="9337"/>
            <a:ext cx="984879" cy="330888"/>
          </a:xfrm>
          <a:prstGeom prst="rect">
            <a:avLst/>
          </a:prstGeom>
        </p:spPr>
      </p:pic>
      <p:pic>
        <p:nvPicPr>
          <p:cNvPr id="2" name="Picture 1" descr="Screen Shot 2017-08-10 at 8.39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9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5B260-EF3E-5A45-8823-CFA082A03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670" y="361950"/>
            <a:ext cx="4823130" cy="3306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DA3294-8C68-AB4C-95F3-920DF20570B6}"/>
              </a:ext>
            </a:extLst>
          </p:cNvPr>
          <p:cNvSpPr txBox="1"/>
          <p:nvPr/>
        </p:nvSpPr>
        <p:spPr>
          <a:xfrm>
            <a:off x="76200" y="1047750"/>
            <a:ext cx="403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Electrification .. Engine for global growth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100+ years of success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$1T investment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Reliable, dispatchable, affordable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Expanding…total U.S. electricity generation was 4.1T-kWh in ‘15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dirty="0"/>
              <a:t>7,000 operational power plants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dirty="0"/>
              <a:t>3,200 utilities, 60k substations.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05006EC-3B7E-0744-96EF-43432897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9800" y="361950"/>
            <a:ext cx="7543800" cy="427669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U.S. Electric Grid Today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C08461-CF1E-BC44-8DC6-2B5FE06C3B51}"/>
              </a:ext>
            </a:extLst>
          </p:cNvPr>
          <p:cNvSpPr/>
          <p:nvPr/>
        </p:nvSpPr>
        <p:spPr>
          <a:xfrm>
            <a:off x="62593" y="3663009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dirty="0"/>
              <a:t>850GW baseload, 1250 GW summer peak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dirty="0"/>
              <a:t>642k miles of HV transmission lines, 6.2 million miles of distribution circuit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dirty="0"/>
              <a:t>159 million customers.  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dirty="0"/>
              <a:t>Increasing NG and renewable generation (6.1% hydropower and 7.3% from wind and solar)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FDA57-E80D-2C40-B2D8-6F45A00445A5}"/>
              </a:ext>
            </a:extLst>
          </p:cNvPr>
          <p:cNvSpPr/>
          <p:nvPr/>
        </p:nvSpPr>
        <p:spPr>
          <a:xfrm>
            <a:off x="3657600" y="4804946"/>
            <a:ext cx="5825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Sources: EIA, EEI,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Babu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Chalamala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Sandia National Laboratories</a:t>
            </a:r>
          </a:p>
        </p:txBody>
      </p:sp>
    </p:spTree>
    <p:extLst>
      <p:ext uri="{BB962C8B-B14F-4D97-AF65-F5344CB8AC3E}">
        <p14:creationId xmlns:p14="http://schemas.microsoft.com/office/powerpoint/2010/main" val="3004882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1">
            <a:extLst>
              <a:ext uri="{FF2B5EF4-FFF2-40B4-BE49-F238E27FC236}">
                <a16:creationId xmlns:a16="http://schemas.microsoft.com/office/drawing/2014/main" id="{B9721065-3083-4549-9036-10948055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125B4B-C7A6-A14C-8C0E-35042ED694A5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8067" name="TextBox 2">
            <a:extLst>
              <a:ext uri="{FF2B5EF4-FFF2-40B4-BE49-F238E27FC236}">
                <a16:creationId xmlns:a16="http://schemas.microsoft.com/office/drawing/2014/main" id="{29867020-4B3B-5A42-ABB0-A55ED15C1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5775"/>
            <a:ext cx="739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The AC Battery</a:t>
            </a:r>
          </a:p>
        </p:txBody>
      </p:sp>
      <p:pic>
        <p:nvPicPr>
          <p:cNvPr id="88068" name="Picture 3">
            <a:extLst>
              <a:ext uri="{FF2B5EF4-FFF2-40B4-BE49-F238E27FC236}">
                <a16:creationId xmlns:a16="http://schemas.microsoft.com/office/drawing/2014/main" id="{CAD9F605-D256-A849-BC78-06EB109A5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3625"/>
            <a:ext cx="49530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4">
            <a:extLst>
              <a:ext uri="{FF2B5EF4-FFF2-40B4-BE49-F238E27FC236}">
                <a16:creationId xmlns:a16="http://schemas.microsoft.com/office/drawing/2014/main" id="{6EDA2C8B-3DF7-B84B-9A06-08F7857E1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738563"/>
            <a:ext cx="47244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>
                <a:solidFill>
                  <a:srgbClr val="4F81BD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en-US" altLang="en-US" sz="1100" b="1">
              <a:solidFill>
                <a:srgbClr val="4F81BD"/>
              </a:solidFill>
              <a:ea typeface="SimSun" panose="02010600030101010101" pitchFamily="2" charset="-122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ea typeface="SimSun" panose="02010600030101010101" pitchFamily="2" charset="-122"/>
              </a:rPr>
              <a:t>AC Battery for Residential Microgrid</a:t>
            </a:r>
            <a:endParaRPr lang="en-US" altLang="en-US" sz="1000">
              <a:ea typeface="SimSun" panose="02010600030101010101" pitchFamily="2" charset="-122"/>
            </a:endParaRPr>
          </a:p>
        </p:txBody>
      </p:sp>
      <p:sp>
        <p:nvSpPr>
          <p:cNvPr id="88070" name="Rectangle 1">
            <a:extLst>
              <a:ext uri="{FF2B5EF4-FFF2-40B4-BE49-F238E27FC236}">
                <a16:creationId xmlns:a16="http://schemas.microsoft.com/office/drawing/2014/main" id="{78B11F87-1581-3F4A-97D0-50F87979A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709738"/>
            <a:ext cx="33528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400">
                <a:latin typeface="Arial" panose="020B0604020202020204" pitchFamily="34" charset="0"/>
              </a:rPr>
              <a:t>2kW/2kWh AC battery storage system, 98.5% efficiency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400">
                <a:latin typeface="Arial" panose="020B0604020202020204" pitchFamily="34" charset="0"/>
              </a:rPr>
              <a:t>Designed to emulate a synchronous machine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400">
                <a:latin typeface="Arial" panose="020B0604020202020204" pitchFamily="34" charset="0"/>
              </a:rPr>
              <a:t>Applications: 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400">
                <a:latin typeface="Arial" panose="020B0604020202020204" pitchFamily="34" charset="0"/>
              </a:rPr>
              <a:t>Grid-tied residential microgrids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400">
                <a:latin typeface="Arial" panose="020B0604020202020204" pitchFamily="34" charset="0"/>
              </a:rPr>
              <a:t>Off-grid systems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400">
                <a:latin typeface="Arial" panose="020B0604020202020204" pitchFamily="34" charset="0"/>
              </a:rPr>
              <a:t>PV-firming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400">
                <a:latin typeface="Arial" panose="020B0604020202020204" pitchFamily="34" charset="0"/>
              </a:rPr>
              <a:t>Commercial energy storage systems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1400">
                <a:latin typeface="Arial" panose="020B0604020202020204" pitchFamily="34" charset="0"/>
              </a:rPr>
              <a:t> AC Battery Innovative Control Techniques</a:t>
            </a:r>
          </a:p>
        </p:txBody>
      </p:sp>
      <p:sp>
        <p:nvSpPr>
          <p:cNvPr id="88071" name="Rectangle 4">
            <a:extLst>
              <a:ext uri="{FF2B5EF4-FFF2-40B4-BE49-F238E27FC236}">
                <a16:creationId xmlns:a16="http://schemas.microsoft.com/office/drawing/2014/main" id="{6FCED9E6-3B2E-894F-AACA-413F4FAA0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057275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Distributed AC Battery Micro-grid Systems</a:t>
            </a:r>
          </a:p>
        </p:txBody>
      </p:sp>
    </p:spTree>
    <p:extLst>
      <p:ext uri="{BB962C8B-B14F-4D97-AF65-F5344CB8AC3E}">
        <p14:creationId xmlns:p14="http://schemas.microsoft.com/office/powerpoint/2010/main" val="2571911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1">
            <a:extLst>
              <a:ext uri="{FF2B5EF4-FFF2-40B4-BE49-F238E27FC236}">
                <a16:creationId xmlns:a16="http://schemas.microsoft.com/office/drawing/2014/main" id="{B9721065-3083-4549-9036-10948055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125B4B-C7A6-A14C-8C0E-35042ED694A5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8069" name="Rectangle 4">
            <a:extLst>
              <a:ext uri="{FF2B5EF4-FFF2-40B4-BE49-F238E27FC236}">
                <a16:creationId xmlns:a16="http://schemas.microsoft.com/office/drawing/2014/main" id="{6EDA2C8B-3DF7-B84B-9A06-08F7857E1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738563"/>
            <a:ext cx="47244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>
                <a:solidFill>
                  <a:srgbClr val="4F81BD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en-US" altLang="en-US" sz="1100" b="1">
              <a:solidFill>
                <a:srgbClr val="4F81BD"/>
              </a:solidFill>
              <a:ea typeface="SimSun" panose="02010600030101010101" pitchFamily="2" charset="-122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ea typeface="SimSun" panose="02010600030101010101" pitchFamily="2" charset="-122"/>
              </a:rPr>
              <a:t>AC Battery for Residential Microgrid</a:t>
            </a:r>
            <a:endParaRPr lang="en-US" altLang="en-US" sz="1000">
              <a:ea typeface="SimSun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F0D20C-84F5-8F44-9F8E-FC78A2298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61950"/>
            <a:ext cx="7032391" cy="53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3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8FDA57-E80D-2C40-B2D8-6F45A00445A5}"/>
              </a:ext>
            </a:extLst>
          </p:cNvPr>
          <p:cNvSpPr/>
          <p:nvPr/>
        </p:nvSpPr>
        <p:spPr>
          <a:xfrm>
            <a:off x="3657600" y="4804946"/>
            <a:ext cx="5825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Sources: EIA, EEI,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Babu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Chalamala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Sandia National Laboratories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08763-23EE-9244-8829-78499ECF1F02}"/>
              </a:ext>
            </a:extLst>
          </p:cNvPr>
          <p:cNvSpPr/>
          <p:nvPr/>
        </p:nvSpPr>
        <p:spPr>
          <a:xfrm>
            <a:off x="4343400" y="473935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Capacity Additions and Retirements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7B10BC-0C79-4441-B6BF-16D72FFE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059" y="843267"/>
            <a:ext cx="5054410" cy="32039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6FE210-3E05-F64D-B363-74FC135CDE22}"/>
              </a:ext>
            </a:extLst>
          </p:cNvPr>
          <p:cNvSpPr/>
          <p:nvPr/>
        </p:nvSpPr>
        <p:spPr>
          <a:xfrm>
            <a:off x="14769" y="945357"/>
            <a:ext cx="402829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dirty="0"/>
              <a:t>Major grid infrastructure is aging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dirty="0"/>
              <a:t>Accelerating retirements of coal </a:t>
            </a:r>
          </a:p>
          <a:p>
            <a:r>
              <a:rPr lang="en-US" dirty="0"/>
              <a:t>     fired power plants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kern="0" dirty="0"/>
              <a:t>Coal-fired unit retirements driven by low NG prices.</a:t>
            </a:r>
            <a:endParaRPr lang="en-US" dirty="0"/>
          </a:p>
          <a:p>
            <a:pPr marL="214313" indent="-214313">
              <a:buFont typeface="Wingdings" pitchFamily="2" charset="2"/>
              <a:buChar char="Ø"/>
            </a:pPr>
            <a:r>
              <a:rPr lang="en-US" dirty="0"/>
              <a:t>T&amp;D congestion starting to  </a:t>
            </a:r>
          </a:p>
          <a:p>
            <a:r>
              <a:rPr lang="en-US" dirty="0"/>
              <a:t>    impact deployment of renewables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 California, solar, storage and wind capacity additions expected to exceed NG by 2021.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4E859-8C9B-8243-92AA-957F19BD238F}"/>
              </a:ext>
            </a:extLst>
          </p:cNvPr>
          <p:cNvSpPr/>
          <p:nvPr/>
        </p:nvSpPr>
        <p:spPr>
          <a:xfrm>
            <a:off x="189820" y="446724"/>
            <a:ext cx="4211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Grid Transformation is in the making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8FDA57-E80D-2C40-B2D8-6F45A00445A5}"/>
              </a:ext>
            </a:extLst>
          </p:cNvPr>
          <p:cNvSpPr/>
          <p:nvPr/>
        </p:nvSpPr>
        <p:spPr>
          <a:xfrm>
            <a:off x="4800600" y="4821275"/>
            <a:ext cx="5825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Sources: EIA, EEI, B.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Chalamala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Sandia NL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1F667-6239-6C4D-8AD4-30086B611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54"/>
          <a:stretch/>
        </p:blipFill>
        <p:spPr>
          <a:xfrm>
            <a:off x="4476750" y="853887"/>
            <a:ext cx="3752850" cy="2038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0DD9F7-EF79-E144-BEA6-0F83EBCF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9882"/>
            <a:ext cx="4130750" cy="18750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B77818-70F8-CB46-BDF1-CA46820EACB9}"/>
              </a:ext>
            </a:extLst>
          </p:cNvPr>
          <p:cNvSpPr/>
          <p:nvPr/>
        </p:nvSpPr>
        <p:spPr>
          <a:xfrm>
            <a:off x="1120024" y="439188"/>
            <a:ext cx="4314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PV-Systems - Exponential technology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818994A-2E06-5E4D-99DA-E8976E872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36" y="853887"/>
            <a:ext cx="3924345" cy="253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A601E00-E1C4-E045-B5CB-E7FC6F1A9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5050" y="3462727"/>
            <a:ext cx="4130751" cy="15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74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C20D965-2333-014C-A23D-04CF4A21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08" y="429805"/>
            <a:ext cx="7346184" cy="427669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Increasing Demand for Electrification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BF01B4-91C7-2447-B0B9-DB0CDBCD77C6}"/>
              </a:ext>
            </a:extLst>
          </p:cNvPr>
          <p:cNvSpPr/>
          <p:nvPr/>
        </p:nvSpPr>
        <p:spPr>
          <a:xfrm>
            <a:off x="76200" y="861444"/>
            <a:ext cx="48768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400" dirty="0"/>
              <a:t>Major change in power electrification for transportation applications is approaching fast - potentially significant effect -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400" dirty="0"/>
              <a:t>Projections for annual production of EV reaching 20 Million by 2030. With the potential EV fleet of 130M (mostly passenger vehicles) on road.</a:t>
            </a:r>
          </a:p>
          <a:p>
            <a:endParaRPr lang="en-US" sz="140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400" dirty="0"/>
              <a:t>Electrification will drive demand growth, overloading distribution systems and causing transmission congestion. Total load may double!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8FE5F4-DB86-FB41-A79C-62E76847D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286" y="1047750"/>
            <a:ext cx="3748114" cy="25555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F0A94C-90BC-E649-9E70-CEC34338D00D}"/>
              </a:ext>
            </a:extLst>
          </p:cNvPr>
          <p:cNvSpPr/>
          <p:nvPr/>
        </p:nvSpPr>
        <p:spPr>
          <a:xfrm>
            <a:off x="152400" y="3495585"/>
            <a:ext cx="8686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400" dirty="0"/>
              <a:t>Needs major T&amp;D upgrades if EVs are mainly charged from the grid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400" dirty="0"/>
              <a:t>There is also significant drive to electrify bus and other public transportation, and air planes soon after - EP!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400" dirty="0"/>
              <a:t>Great opportunities for innovation in batteries, power electronics processing and conversion systems, new power charging infrastructure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1D388B-210A-BC44-95BC-A92AAE13520E}"/>
              </a:ext>
            </a:extLst>
          </p:cNvPr>
          <p:cNvSpPr/>
          <p:nvPr/>
        </p:nvSpPr>
        <p:spPr>
          <a:xfrm>
            <a:off x="6858000" y="4730024"/>
            <a:ext cx="21457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Source: BNEF, IEA, 2018</a:t>
            </a:r>
          </a:p>
        </p:txBody>
      </p:sp>
    </p:spTree>
    <p:extLst>
      <p:ext uri="{BB962C8B-B14F-4D97-AF65-F5344CB8AC3E}">
        <p14:creationId xmlns:p14="http://schemas.microsoft.com/office/powerpoint/2010/main" val="1524912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09" y="203836"/>
            <a:ext cx="7223760" cy="5400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Where the PV market heading 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37676" y="716588"/>
            <a:ext cx="183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Past (2010)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0" y="716588"/>
            <a:ext cx="217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Present (2017)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7194" y="716588"/>
            <a:ext cx="217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Future (2025+)</a:t>
            </a:r>
          </a:p>
        </p:txBody>
      </p:sp>
      <p:sp>
        <p:nvSpPr>
          <p:cNvPr id="11" name="Notched Right Arrow 10"/>
          <p:cNvSpPr/>
          <p:nvPr/>
        </p:nvSpPr>
        <p:spPr>
          <a:xfrm>
            <a:off x="609600" y="1123950"/>
            <a:ext cx="4038600" cy="762000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Deployment</a:t>
            </a:r>
          </a:p>
        </p:txBody>
      </p:sp>
      <p:sp>
        <p:nvSpPr>
          <p:cNvPr id="12" name="Notched Right Arrow 11"/>
          <p:cNvSpPr/>
          <p:nvPr/>
        </p:nvSpPr>
        <p:spPr>
          <a:xfrm>
            <a:off x="3592142" y="1809750"/>
            <a:ext cx="4038600" cy="762000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Integration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7016" y="2618132"/>
            <a:ext cx="201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PV Module Prices</a:t>
            </a:r>
          </a:p>
        </p:txBody>
      </p:sp>
      <p:sp>
        <p:nvSpPr>
          <p:cNvPr id="14" name="Notched Right Arrow 13"/>
          <p:cNvSpPr/>
          <p:nvPr/>
        </p:nvSpPr>
        <p:spPr>
          <a:xfrm>
            <a:off x="536309" y="2768084"/>
            <a:ext cx="8152395" cy="838200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$2-$3/W	                                            $0.37/W                                            $0.23/W</a:t>
            </a:r>
          </a:p>
        </p:txBody>
      </p:sp>
      <p:sp>
        <p:nvSpPr>
          <p:cNvPr id="15" name="Notched Right Arrow 14"/>
          <p:cNvSpPr/>
          <p:nvPr/>
        </p:nvSpPr>
        <p:spPr>
          <a:xfrm>
            <a:off x="600180" y="3621228"/>
            <a:ext cx="8152395" cy="838200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10+ TWh                                               300+ TWh                                        2000+ TWh</a:t>
            </a:r>
          </a:p>
        </p:txBody>
      </p:sp>
      <p:sp>
        <p:nvSpPr>
          <p:cNvPr id="16" name="Notched Right Arrow 15"/>
          <p:cNvSpPr/>
          <p:nvPr/>
        </p:nvSpPr>
        <p:spPr>
          <a:xfrm>
            <a:off x="591833" y="4338807"/>
            <a:ext cx="8152395" cy="838200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10+ GW                                                300+ GW                                        1000+ GW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3438037"/>
            <a:ext cx="243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PV Generation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0" y="4154141"/>
            <a:ext cx="250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PV Installations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7676" y="743836"/>
            <a:ext cx="1839829" cy="38011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592142" y="743836"/>
            <a:ext cx="2162712" cy="38011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553200" y="705806"/>
            <a:ext cx="2313873" cy="41814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99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1">
            <a:extLst>
              <a:ext uri="{FF2B5EF4-FFF2-40B4-BE49-F238E27FC236}">
                <a16:creationId xmlns:a16="http://schemas.microsoft.com/office/drawing/2014/main" id="{9A7D0A5B-A69F-4540-A088-610BB2D7E380}"/>
              </a:ext>
            </a:extLst>
          </p:cNvPr>
          <p:cNvSpPr txBox="1">
            <a:spLocks/>
          </p:cNvSpPr>
          <p:nvPr/>
        </p:nvSpPr>
        <p:spPr>
          <a:xfrm>
            <a:off x="685800" y="361950"/>
            <a:ext cx="7543800" cy="42766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Role of Energy Storage in the Grid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C3B779-328C-0C46-9AA8-A913E1A0B00C}"/>
              </a:ext>
            </a:extLst>
          </p:cNvPr>
          <p:cNvSpPr/>
          <p:nvPr/>
        </p:nvSpPr>
        <p:spPr>
          <a:xfrm>
            <a:off x="457200" y="1047750"/>
            <a:ext cx="5791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The grid needs energy storage </a:t>
            </a: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Grid resiliency and reliability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Improving power quality - frequency regulation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Voltage support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Small signal stability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Capacity firming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Energy Arbitrage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Improving the efficiency of existing generation fleet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Demand management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Renewable integration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Transmission &amp; Distribution upgrade deferral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Off-grid applications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E9617DA-56FE-6C4A-95B1-2B4C5A90FC27}"/>
              </a:ext>
            </a:extLst>
          </p:cNvPr>
          <p:cNvGrpSpPr/>
          <p:nvPr/>
        </p:nvGrpSpPr>
        <p:grpSpPr>
          <a:xfrm>
            <a:off x="6019800" y="1349824"/>
            <a:ext cx="2933402" cy="1243749"/>
            <a:chOff x="625943" y="1957491"/>
            <a:chExt cx="3911203" cy="1658332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D1AA67F-9B25-734D-B7E0-E69178D8F157}"/>
                </a:ext>
              </a:extLst>
            </p:cNvPr>
            <p:cNvSpPr txBox="1"/>
            <p:nvPr/>
          </p:nvSpPr>
          <p:spPr>
            <a:xfrm>
              <a:off x="625943" y="2984882"/>
              <a:ext cx="391120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solidFill>
                    <a:prstClr val="black"/>
                  </a:solidFill>
                </a:rPr>
                <a:t>Balance the variability of 825 GW of new renewable generation while improving grid reliability and efficiency.</a:t>
              </a: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EEF51A85-3890-5648-BBAA-0496DE748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7592" y="1957491"/>
              <a:ext cx="885821" cy="922069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4834A58-B74C-4D4E-9805-0CD3A040A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7682" y="2007454"/>
              <a:ext cx="682752" cy="493776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EF48AEB2-580E-EB42-AF45-D47F84D00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2859" y="2514165"/>
              <a:ext cx="1211095" cy="375078"/>
            </a:xfrm>
            <a:prstGeom prst="rect">
              <a:avLst/>
            </a:prstGeom>
          </p:spPr>
        </p:pic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2464186D-A054-464B-A05B-7C7CB4941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70"/>
          <a:stretch/>
        </p:blipFill>
        <p:spPr>
          <a:xfrm>
            <a:off x="5416208" y="2902753"/>
            <a:ext cx="3536994" cy="2006250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55196B70-E5D6-4546-B573-2E648845CD01}"/>
              </a:ext>
            </a:extLst>
          </p:cNvPr>
          <p:cNvSpPr/>
          <p:nvPr/>
        </p:nvSpPr>
        <p:spPr>
          <a:xfrm>
            <a:off x="5562600" y="4839768"/>
            <a:ext cx="5825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Sources: B.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Chalamala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Sandia NL</a:t>
            </a:r>
          </a:p>
        </p:txBody>
      </p:sp>
    </p:spTree>
    <p:extLst>
      <p:ext uri="{BB962C8B-B14F-4D97-AF65-F5344CB8AC3E}">
        <p14:creationId xmlns:p14="http://schemas.microsoft.com/office/powerpoint/2010/main" val="217487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A41A04-BB21-1243-A624-82CFDE4EB9FD}"/>
              </a:ext>
            </a:extLst>
          </p:cNvPr>
          <p:cNvSpPr txBox="1">
            <a:spLocks/>
          </p:cNvSpPr>
          <p:nvPr/>
        </p:nvSpPr>
        <p:spPr>
          <a:xfrm>
            <a:off x="685800" y="361950"/>
            <a:ext cx="7543800" cy="42766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Energy Storage in the Grid Today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07A1149-6AC1-6045-B820-ABD99343310E}"/>
              </a:ext>
            </a:extLst>
          </p:cNvPr>
          <p:cNvSpPr txBox="1">
            <a:spLocks/>
          </p:cNvSpPr>
          <p:nvPr/>
        </p:nvSpPr>
        <p:spPr>
          <a:xfrm>
            <a:off x="3237741" y="925286"/>
            <a:ext cx="5614041" cy="1200266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68576" indent="-68576" algn="l" defTabSz="685749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88015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425165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562314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99464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824939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28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16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06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Globally, 1.7 GW  Battery Energy Storage (BES) &amp; ~170 GW  Pumped Hydro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US deployed 0.7 GW BES,  22.6 GW Pumped Hydro Storage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Compared to need, the scale of ES deployments is insignificant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Grid-Scale Energy Storage still &lt; 0.1% of U.S. Generation Capacity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In US, a 1 TW grid, even 1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hr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of ES means 1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TWh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Market drivers: 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 Consumer electronics, mobile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devices and EVs – primarily Li-ion batteries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- Grid energy storage – growing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market, currently modest size.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3A81308-5770-664D-8DAB-9E43D87BD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201859"/>
              </p:ext>
            </p:extLst>
          </p:nvPr>
        </p:nvGraphicFramePr>
        <p:xfrm>
          <a:off x="0" y="895350"/>
          <a:ext cx="3161541" cy="406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925">
                  <a:extLst>
                    <a:ext uri="{9D8B030D-6E8A-4147-A177-3AD203B41FA5}">
                      <a16:colId xmlns:a16="http://schemas.microsoft.com/office/drawing/2014/main" val="1785854449"/>
                    </a:ext>
                  </a:extLst>
                </a:gridCol>
                <a:gridCol w="992037">
                  <a:extLst>
                    <a:ext uri="{9D8B030D-6E8A-4147-A177-3AD203B41FA5}">
                      <a16:colId xmlns:a16="http://schemas.microsoft.com/office/drawing/2014/main" val="4171147427"/>
                    </a:ext>
                  </a:extLst>
                </a:gridCol>
                <a:gridCol w="1169579">
                  <a:extLst>
                    <a:ext uri="{9D8B030D-6E8A-4147-A177-3AD203B41FA5}">
                      <a16:colId xmlns:a16="http://schemas.microsoft.com/office/drawing/2014/main" val="3259018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World Wide Production Capacity</a:t>
                      </a:r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Cost and Performance </a:t>
                      </a:r>
                      <a:r>
                        <a:rPr lang="en-US" sz="1100" b="1" baseline="0" dirty="0"/>
                        <a:t> Improvements</a:t>
                      </a:r>
                      <a:endParaRPr lang="en-US" sz="1100" b="1" dirty="0"/>
                    </a:p>
                  </a:txBody>
                  <a:tcPr marL="91057" marR="91057" marT="45725" marB="45725"/>
                </a:tc>
                <a:extLst>
                  <a:ext uri="{0D108BD9-81ED-4DB2-BD59-A6C34878D82A}">
                    <a16:rowId xmlns:a16="http://schemas.microsoft.com/office/drawing/2014/main" val="15652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/>
                        <a:t>Lead Acid Batteries</a:t>
                      </a:r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350 GWh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2%/year (30 year data).</a:t>
                      </a:r>
                    </a:p>
                    <a:p>
                      <a:r>
                        <a:rPr lang="en-US" sz="1100" baseline="0" dirty="0"/>
                        <a:t>$80-150/kWh</a:t>
                      </a:r>
                    </a:p>
                  </a:txBody>
                  <a:tcPr marL="91057" marR="91057" marT="45725" marB="45725"/>
                </a:tc>
                <a:extLst>
                  <a:ext uri="{0D108BD9-81ED-4DB2-BD59-A6C34878D82A}">
                    <a16:rowId xmlns:a16="http://schemas.microsoft.com/office/drawing/2014/main" val="302782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/>
                        <a:t>Li-ion </a:t>
                      </a:r>
                      <a:r>
                        <a:rPr lang="en-US" sz="1100" b="1" baseline="0" dirty="0"/>
                        <a:t>Batteries</a:t>
                      </a:r>
                      <a:endParaRPr lang="en-US" sz="1100" b="1" dirty="0"/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220 GWh and growing rapidly</a:t>
                      </a:r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5%/y</a:t>
                      </a:r>
                      <a:r>
                        <a:rPr lang="en-US" sz="1100" baseline="0" dirty="0"/>
                        <a:t>ear (20 year data). Cell level price reaching $150/kWh</a:t>
                      </a:r>
                    </a:p>
                  </a:txBody>
                  <a:tcPr marL="91057" marR="91057" marT="45725" marB="45725"/>
                </a:tc>
                <a:extLst>
                  <a:ext uri="{0D108BD9-81ED-4DB2-BD59-A6C34878D82A}">
                    <a16:rowId xmlns:a16="http://schemas.microsoft.com/office/drawing/2014/main" val="182174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/>
                        <a:t>NaS</a:t>
                      </a:r>
                      <a:r>
                        <a:rPr lang="en-US" sz="1100" b="1" baseline="0" dirty="0"/>
                        <a:t> and NaNiCl</a:t>
                      </a:r>
                      <a:endParaRPr lang="en-US" sz="1100" b="1" dirty="0"/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</a:t>
                      </a:r>
                      <a:r>
                        <a:rPr lang="en-US" sz="1100" baseline="0" dirty="0"/>
                        <a:t>0 MWh</a:t>
                      </a:r>
                      <a:endParaRPr lang="en-US" sz="1100" dirty="0"/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Mature, but no</a:t>
                      </a:r>
                      <a:r>
                        <a:rPr lang="en-US" sz="1100" baseline="0" dirty="0"/>
                        <a:t> economies of scale</a:t>
                      </a:r>
                      <a:endParaRPr lang="en-US" sz="1100" dirty="0"/>
                    </a:p>
                  </a:txBody>
                  <a:tcPr marL="91057" marR="91057" marT="45725" marB="45725"/>
                </a:tc>
                <a:extLst>
                  <a:ext uri="{0D108BD9-81ED-4DB2-BD59-A6C34878D82A}">
                    <a16:rowId xmlns:a16="http://schemas.microsoft.com/office/drawing/2014/main" val="214579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/>
                        <a:t>Flow Batteries</a:t>
                      </a:r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&lt;200</a:t>
                      </a:r>
                      <a:r>
                        <a:rPr lang="en-US" sz="1100" baseline="0" dirty="0"/>
                        <a:t> MWh</a:t>
                      </a:r>
                      <a:endParaRPr lang="en-US" sz="1100" dirty="0"/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Potential for lower cost. $400/kWh. Reach $270/kWh </a:t>
                      </a:r>
                      <a:endParaRPr lang="en-US" sz="1100" dirty="0"/>
                    </a:p>
                  </a:txBody>
                  <a:tcPr marL="91057" marR="91057" marT="45725" marB="45725"/>
                </a:tc>
                <a:extLst>
                  <a:ext uri="{0D108BD9-81ED-4DB2-BD59-A6C34878D82A}">
                    <a16:rowId xmlns:a16="http://schemas.microsoft.com/office/drawing/2014/main" val="3234425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1" dirty="0"/>
                        <a:t>Alkaline chemistries</a:t>
                      </a:r>
                    </a:p>
                    <a:p>
                      <a:r>
                        <a:rPr lang="en-US" sz="1100" b="1" baseline="0" dirty="0"/>
                        <a:t>(Zn-MnO2, Zn-air)</a:t>
                      </a:r>
                      <a:endParaRPr lang="en-US" sz="1100" b="1" dirty="0"/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&lt;100 MWh</a:t>
                      </a:r>
                    </a:p>
                  </a:txBody>
                  <a:tcPr marL="91057" marR="91057" marT="45725" marB="45725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fully</a:t>
                      </a:r>
                      <a:r>
                        <a:rPr lang="en-US" sz="1100" baseline="0" dirty="0"/>
                        <a:t> mature.</a:t>
                      </a:r>
                    </a:p>
                    <a:p>
                      <a:r>
                        <a:rPr lang="en-US" sz="1100" baseline="0" dirty="0"/>
                        <a:t>Lowest cost BOM </a:t>
                      </a:r>
                    </a:p>
                  </a:txBody>
                  <a:tcPr marL="91057" marR="91057" marT="45725" marB="45725"/>
                </a:tc>
                <a:extLst>
                  <a:ext uri="{0D108BD9-81ED-4DB2-BD59-A6C34878D82A}">
                    <a16:rowId xmlns:a16="http://schemas.microsoft.com/office/drawing/2014/main" val="208015932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767D9C4C-5976-0D48-A0EE-ABAE4E7B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661" y="2800350"/>
            <a:ext cx="3317157" cy="17923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CD8A21-16BA-FE4A-9021-B25325511642}"/>
              </a:ext>
            </a:extLst>
          </p:cNvPr>
          <p:cNvSpPr/>
          <p:nvPr/>
        </p:nvSpPr>
        <p:spPr>
          <a:xfrm>
            <a:off x="5562600" y="4839768"/>
            <a:ext cx="5825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Sources: B.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Chalamala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Sandia NL</a:t>
            </a:r>
          </a:p>
        </p:txBody>
      </p:sp>
    </p:spTree>
    <p:extLst>
      <p:ext uri="{BB962C8B-B14F-4D97-AF65-F5344CB8AC3E}">
        <p14:creationId xmlns:p14="http://schemas.microsoft.com/office/powerpoint/2010/main" val="84423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74171</TotalTime>
  <Words>1504</Words>
  <Application>Microsoft Office PowerPoint</Application>
  <PresentationFormat>On-screen Show (16:9)</PresentationFormat>
  <Paragraphs>245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Baskerville</vt:lpstr>
      <vt:lpstr>Calibri</vt:lpstr>
      <vt:lpstr>Cambria Math</vt:lpstr>
      <vt:lpstr>Times New Roman</vt:lpstr>
      <vt:lpstr>Wingdings</vt:lpstr>
      <vt:lpstr>Office Theme</vt:lpstr>
      <vt:lpstr>PowerPoint Presentation</vt:lpstr>
      <vt:lpstr>Florida Power Electronics Center (FPEC)</vt:lpstr>
      <vt:lpstr>U.S. Electric Grid Today</vt:lpstr>
      <vt:lpstr>PowerPoint Presentation</vt:lpstr>
      <vt:lpstr>PowerPoint Presentation</vt:lpstr>
      <vt:lpstr>Increasing Demand for Electrification</vt:lpstr>
      <vt:lpstr>Where the PV market heading ?</vt:lpstr>
      <vt:lpstr>PowerPoint Presentation</vt:lpstr>
      <vt:lpstr>PowerPoint Presentation</vt:lpstr>
      <vt:lpstr>Today’s Barriers to high ES Penetration</vt:lpstr>
      <vt:lpstr>PowerPoint Presentation</vt:lpstr>
      <vt:lpstr>PowerPoint Presentation</vt:lpstr>
      <vt:lpstr>PowerPoint Presentation</vt:lpstr>
      <vt:lpstr>iPV++ Module Block Diagram</vt:lpstr>
      <vt:lpstr>iPV++: Integrated AC PV + Battery System</vt:lpstr>
      <vt:lpstr>iPV++ Module: Mini-inverter + Battery</vt:lpstr>
      <vt:lpstr>PowerPoint Presentation</vt:lpstr>
      <vt:lpstr> Main Inverter Commercial Architecture</vt:lpstr>
      <vt:lpstr>PowerPoint Presentation</vt:lpstr>
      <vt:lpstr>Micro-inverter Module Benefits</vt:lpstr>
      <vt:lpstr>iPV++: Integrated AC PV + Battery System</vt:lpstr>
      <vt:lpstr>iPV++ Module: Mini-inverter + Battery</vt:lpstr>
      <vt:lpstr>iPV++ Module Block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Central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Lauren Haar</dc:creator>
  <cp:lastModifiedBy>Karen Lockhart</cp:lastModifiedBy>
  <cp:revision>485</cp:revision>
  <cp:lastPrinted>2015-02-06T19:02:20Z</cp:lastPrinted>
  <dcterms:created xsi:type="dcterms:W3CDTF">2010-03-30T20:16:01Z</dcterms:created>
  <dcterms:modified xsi:type="dcterms:W3CDTF">2019-11-14T16:08:45Z</dcterms:modified>
</cp:coreProperties>
</file>