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00" r:id="rId2"/>
    <p:sldMasterId id="2147483722" r:id="rId3"/>
    <p:sldMasterId id="2147483767" r:id="rId4"/>
    <p:sldMasterId id="2147483744" r:id="rId5"/>
  </p:sldMasterIdLst>
  <p:notesMasterIdLst>
    <p:notesMasterId r:id="rId21"/>
  </p:notesMasterIdLst>
  <p:handoutMasterIdLst>
    <p:handoutMasterId r:id="rId22"/>
  </p:handoutMasterIdLst>
  <p:sldIdLst>
    <p:sldId id="356" r:id="rId6"/>
    <p:sldId id="357" r:id="rId7"/>
    <p:sldId id="289" r:id="rId8"/>
    <p:sldId id="324" r:id="rId9"/>
    <p:sldId id="274" r:id="rId10"/>
    <p:sldId id="631" r:id="rId11"/>
    <p:sldId id="629" r:id="rId12"/>
    <p:sldId id="327" r:id="rId13"/>
    <p:sldId id="430" r:id="rId14"/>
    <p:sldId id="290" r:id="rId15"/>
    <p:sldId id="291" r:id="rId16"/>
    <p:sldId id="360" r:id="rId17"/>
    <p:sldId id="292" r:id="rId18"/>
    <p:sldId id="333" r:id="rId19"/>
    <p:sldId id="632" r:id="rId20"/>
  </p:sldIdLst>
  <p:sldSz cx="17881600" cy="100584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8378" userDrawn="1">
          <p15:clr>
            <a:srgbClr val="A4A3A4"/>
          </p15:clr>
        </p15:guide>
        <p15:guide id="10" pos="2886" userDrawn="1">
          <p15:clr>
            <a:srgbClr val="A4A3A4"/>
          </p15:clr>
        </p15:guide>
        <p15:guide id="11" orient="horz" pos="372" userDrawn="1">
          <p15:clr>
            <a:srgbClr val="A4A3A4"/>
          </p15:clr>
        </p15:guide>
        <p15:guide id="13" orient="horz" pos="2688" userDrawn="1">
          <p15:clr>
            <a:srgbClr val="A4A3A4"/>
          </p15:clr>
        </p15:guide>
        <p15:guide id="19" orient="horz" pos="744" userDrawn="1">
          <p15:clr>
            <a:srgbClr val="A4A3A4"/>
          </p15:clr>
        </p15:guide>
        <p15:guide id="20" pos="4189" userDrawn="1">
          <p15:clr>
            <a:srgbClr val="A4A3A4"/>
          </p15:clr>
        </p15:guide>
        <p15:guide id="21" pos="6975" userDrawn="1">
          <p15:clr>
            <a:srgbClr val="A4A3A4"/>
          </p15:clr>
        </p15:guide>
      </p15:sldGuideLst>
    </p:ext>
    <p:ext uri="{2D200454-40CA-4A62-9FC3-DE9A4176ACB9}">
      <p15:notesGuideLst xmlns:p15="http://schemas.microsoft.com/office/powerpoint/2012/main">
        <p15:guide id="1" orient="horz" pos="2904" userDrawn="1">
          <p15:clr>
            <a:srgbClr val="A4A3A4"/>
          </p15:clr>
        </p15:guide>
        <p15:guide id="2" pos="218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F00"/>
    <a:srgbClr val="FFE707"/>
    <a:srgbClr val="B39D82"/>
    <a:srgbClr val="C2AA8D"/>
    <a:srgbClr val="935F4E"/>
    <a:srgbClr val="745733"/>
    <a:srgbClr val="744940"/>
    <a:srgbClr val="8A6E41"/>
    <a:srgbClr val="8A6A5C"/>
    <a:srgbClr val="D6BA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7752061-5463-48E6-A297-43E0E91C0267}">
  <a:tblStyle styleId="{0817EA92-75D0-4044-A80A-286907CE0DDB}" styleName="GE Ruled Table">
    <a:wholeTbl>
      <a:tcTxStyle>
        <a:fontRef idx="minor">
          <a:prstClr val="black"/>
        </a:fontRef>
        <a:schemeClr val="accent2"/>
      </a:tcTxStyle>
      <a:tcStyle>
        <a:tcBdr>
          <a:left>
            <a:ln w="0" cmpd="sng">
              <a:solidFill>
                <a:schemeClr val="bg1"/>
              </a:solidFill>
            </a:ln>
          </a:left>
          <a:right>
            <a:ln w="0" cmpd="sng">
              <a:solidFill>
                <a:schemeClr val="bg1"/>
              </a:solidFill>
            </a:ln>
          </a:right>
          <a:top>
            <a:ln w="19050" cmpd="sng">
              <a:gradFill>
                <a:gsLst>
                  <a:gs pos="0">
                    <a:schemeClr val="bg1"/>
                  </a:gs>
                  <a:gs pos="25000">
                    <a:srgbClr val="B7E6FF"/>
                  </a:gs>
                  <a:gs pos="100000">
                    <a:schemeClr val="accent3"/>
                  </a:gs>
                </a:gsLst>
                <a:lin ang="0" scaled="0"/>
              </a:gradFill>
            </a:ln>
          </a:top>
          <a:bottom>
            <a:ln w="0" cmpd="sng">
              <a:solidFill>
                <a:schemeClr val="bg1"/>
              </a:solidFill>
            </a:ln>
          </a:bottom>
          <a:insideH>
            <a:ln w="19050" cmpd="sng">
              <a:gradFill>
                <a:gsLst>
                  <a:gs pos="0">
                    <a:schemeClr val="bg1"/>
                  </a:gs>
                  <a:gs pos="25000">
                    <a:srgbClr val="B7E6FF"/>
                  </a:gs>
                  <a:gs pos="100000">
                    <a:schemeClr val="accent3"/>
                  </a:gs>
                </a:gsLst>
                <a:lin ang="0" scaled="0"/>
              </a:gradFill>
            </a:ln>
          </a:insideH>
          <a:insideV>
            <a:ln w="0" cmpd="sng">
              <a:solidFill>
                <a:schemeClr val="bg1"/>
              </a:solidFill>
            </a:ln>
          </a:insideV>
        </a:tcBdr>
      </a:tcStyle>
    </a:wholeTbl>
    <a:band1H>
      <a:tcStyle>
        <a:tcBdr/>
      </a:tcStyle>
    </a:band1H>
    <a:band2H>
      <a:tcStyle>
        <a:tcBdr/>
      </a:tcStyle>
    </a:band2H>
    <a:band1V>
      <a:tcStyle>
        <a:tcBdr/>
      </a:tcStyle>
    </a:band1V>
    <a:band2V>
      <a:tcStyle>
        <a:tcBdr/>
      </a:tcStyle>
    </a:band2V>
    <a:lastCol>
      <a:tcStyle>
        <a:tcBdr/>
      </a:tcStyle>
    </a:lastCol>
    <a:firstCol>
      <a:tcTxStyle b="on">
        <a:fontRef idx="minor">
          <a:prstClr val="black"/>
        </a:fontRef>
        <a:schemeClr val="accent2"/>
      </a:tcTxStyle>
      <a:tcStyle>
        <a:tcBdr>
          <a:top>
            <a:ln w="0" cmpd="sng">
              <a:solidFill>
                <a:schemeClr val="lt1"/>
              </a:solidFill>
            </a:ln>
          </a:top>
          <a:insideH>
            <a:ln w="0" cmpd="sng">
              <a:solidFill>
                <a:schemeClr val="lt1"/>
              </a:solidFill>
            </a:ln>
          </a:insideH>
        </a:tcBdr>
      </a:tcStyle>
    </a:firstCol>
    <a:lastRow>
      <a:tcStyle>
        <a:tcBdr/>
      </a:tcStyle>
    </a:lastRow>
    <a:firstRow>
      <a:tcStyle>
        <a:tcBdr/>
      </a:tcStyle>
    </a:firstRow>
  </a:tblStyle>
  <a:tblStyle styleId="{B7752061-5463-48E6-A297-43E0E91C0267}" styleName="GE Solid Table">
    <a:wholeTbl>
      <a:tcTxStyle>
        <a:fontRef idx="minor">
          <a:prstClr val="black"/>
        </a:fontRef>
        <a:schemeClr val="accen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80" autoAdjust="0"/>
    <p:restoredTop sz="97843" autoAdjust="0"/>
  </p:normalViewPr>
  <p:slideViewPr>
    <p:cSldViewPr snapToGrid="0" showGuides="1">
      <p:cViewPr varScale="1">
        <p:scale>
          <a:sx n="36" d="100"/>
          <a:sy n="36" d="100"/>
        </p:scale>
        <p:origin x="929" y="51"/>
      </p:cViewPr>
      <p:guideLst>
        <p:guide pos="8378"/>
        <p:guide pos="2886"/>
        <p:guide orient="horz" pos="372"/>
        <p:guide orient="horz" pos="2688"/>
        <p:guide orient="horz" pos="744"/>
        <p:guide pos="4189"/>
        <p:guide pos="6975"/>
      </p:guideLst>
    </p:cSldViewPr>
  </p:slideViewPr>
  <p:notesTextViewPr>
    <p:cViewPr>
      <p:scale>
        <a:sx n="1" d="1"/>
        <a:sy n="1" d="1"/>
      </p:scale>
      <p:origin x="0" y="0"/>
    </p:cViewPr>
  </p:notesTextViewPr>
  <p:sorterViewPr>
    <p:cViewPr varScale="1">
      <p:scale>
        <a:sx n="1" d="1"/>
        <a:sy n="1" d="1"/>
      </p:scale>
      <p:origin x="0" y="-11160"/>
    </p:cViewPr>
  </p:sorterViewPr>
  <p:notesViewPr>
    <p:cSldViewPr snapToGrid="0" showGuides="1">
      <p:cViewPr varScale="1">
        <p:scale>
          <a:sx n="92" d="100"/>
          <a:sy n="92" d="100"/>
        </p:scale>
        <p:origin x="-3410" y="-81"/>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CA"/>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FCBF77B6-06AB-43A3-89A4-8CD1677993D0}" type="datetimeFigureOut">
              <a:rPr lang="en-CA" smtClean="0"/>
              <a:t>2019-11-14</a:t>
            </a:fld>
            <a:endParaRPr lang="en-CA"/>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CA"/>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B2762B2D-468D-4837-8CAA-70AF425658B8}" type="slidenum">
              <a:rPr lang="en-CA" smtClean="0"/>
              <a:t>‹#›</a:t>
            </a:fld>
            <a:endParaRPr lang="en-CA"/>
          </a:p>
        </p:txBody>
      </p:sp>
      <p:pic>
        <p:nvPicPr>
          <p:cNvPr id="1026" name="Picture 2" descr="I:\Dockets\1421 SmallStuff GE PPT\Graphics\GE Grey.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4194" y="65760"/>
            <a:ext cx="585813" cy="58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029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CA"/>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9B6804B0-AD37-4623-8498-3C9AE39E25E5}" type="datetimeFigureOut">
              <a:rPr lang="en-CA" smtClean="0"/>
              <a:t>2019-11-14</a:t>
            </a:fld>
            <a:endParaRPr lang="en-CA"/>
          </a:p>
        </p:txBody>
      </p:sp>
      <p:sp>
        <p:nvSpPr>
          <p:cNvPr id="4" name="Slide Image Placeholder 3"/>
          <p:cNvSpPr>
            <a:spLocks noGrp="1" noRot="1" noChangeAspect="1"/>
          </p:cNvSpPr>
          <p:nvPr>
            <p:ph type="sldImg" idx="2"/>
          </p:nvPr>
        </p:nvSpPr>
        <p:spPr>
          <a:xfrm>
            <a:off x="393700" y="692150"/>
            <a:ext cx="6146800" cy="3457575"/>
          </a:xfrm>
          <a:prstGeom prst="rect">
            <a:avLst/>
          </a:prstGeom>
          <a:noFill/>
          <a:ln w="12700">
            <a:solidFill>
              <a:prstClr val="black"/>
            </a:solidFill>
          </a:ln>
        </p:spPr>
        <p:txBody>
          <a:bodyPr vert="horz" lIns="92309" tIns="46154" rIns="92309" bIns="46154" rtlCol="0" anchor="ctr"/>
          <a:lstStyle/>
          <a:p>
            <a:endParaRPr lang="en-CA"/>
          </a:p>
        </p:txBody>
      </p:sp>
      <p:sp>
        <p:nvSpPr>
          <p:cNvPr id="5" name="Notes Placeholder 4"/>
          <p:cNvSpPr>
            <a:spLocks noGrp="1"/>
          </p:cNvSpPr>
          <p:nvPr>
            <p:ph type="body" sz="quarter" idx="3"/>
          </p:nvPr>
        </p:nvSpPr>
        <p:spPr>
          <a:xfrm>
            <a:off x="381884" y="4379595"/>
            <a:ext cx="6170433" cy="414909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CA"/>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80CDABC8-FD09-47BC-822A-A981D494E0D7}" type="slidenum">
              <a:rPr lang="en-CA" smtClean="0"/>
              <a:t>‹#›</a:t>
            </a:fld>
            <a:endParaRPr lang="en-CA"/>
          </a:p>
        </p:txBody>
      </p:sp>
      <p:pic>
        <p:nvPicPr>
          <p:cNvPr id="8" name="Picture 2" descr="I:\Dockets\1421 SmallStuff GE PPT\Graphics\GE Grey.e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194" y="65760"/>
            <a:ext cx="585813" cy="58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85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28600" indent="0" algn="l" defTabSz="914400" rtl="0" eaLnBrk="1" latinLnBrk="0" hangingPunct="1">
      <a:defRPr sz="1200" kern="1200">
        <a:solidFill>
          <a:schemeClr val="tx1"/>
        </a:solidFill>
        <a:latin typeface="+mn-lt"/>
        <a:ea typeface="+mn-ea"/>
        <a:cs typeface="+mn-cs"/>
      </a:defRPr>
    </a:lvl2pPr>
    <a:lvl3pPr marL="457200" indent="0" algn="l" defTabSz="914400" rtl="0" eaLnBrk="1" latinLnBrk="0" hangingPunct="1">
      <a:defRPr sz="1200" kern="1200">
        <a:solidFill>
          <a:schemeClr val="tx1"/>
        </a:solidFill>
        <a:latin typeface="+mn-lt"/>
        <a:ea typeface="+mn-ea"/>
        <a:cs typeface="+mn-cs"/>
      </a:defRPr>
    </a:lvl3pPr>
    <a:lvl4pPr marL="685800" indent="0" algn="l" defTabSz="914400" rtl="0" eaLnBrk="1" latinLnBrk="0" hangingPunct="1">
      <a:defRPr sz="1200" kern="1200">
        <a:solidFill>
          <a:schemeClr val="tx1"/>
        </a:solidFill>
        <a:latin typeface="+mn-lt"/>
        <a:ea typeface="+mn-ea"/>
        <a:cs typeface="+mn-cs"/>
      </a:defRPr>
    </a:lvl4pPr>
    <a:lvl5pPr marL="914400" indent="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US" dirty="0"/>
              <a:t>Figure 14  . An image of both the current</a:t>
            </a:r>
            <a:r>
              <a:rPr lang="en-US" baseline="0" dirty="0"/>
              <a:t> GE RTG® formulation that is sold within PCR reaction tubes (foil sealed) and a custom formulation in which reagents are lyophilized and stored within a glass fiber sheet (where each sheet contains a specific set of PCR reagents and primers). </a:t>
            </a:r>
            <a:r>
              <a:rPr lang="en-US" b="1" baseline="0" dirty="0"/>
              <a:t>B</a:t>
            </a:r>
            <a:r>
              <a:rPr lang="en-US" baseline="0" dirty="0"/>
              <a:t>. (left) Real-time PCR curves obtained for prokaryotic template and no template controls. Template titrations contain one PuReTaq Ready-to-Go PCR bead; 10^5 to 10 copies of genomic DNA from E. coli DH1</a:t>
            </a:r>
            <a:r>
              <a:rPr lang="en-US" sz="1200" b="0" i="0" u="none" strike="noStrike" kern="1200" baseline="0" dirty="0">
                <a:solidFill>
                  <a:schemeClr val="tx1"/>
                </a:solidFill>
                <a:latin typeface="+mn-lt"/>
                <a:ea typeface="+mn-ea"/>
                <a:cs typeface="+mn-cs"/>
              </a:rPr>
              <a:t>λ; 20 pmol 16s rRNA primers (forward and reverse); 5 pmol of 16 rRNA FAM-TAMRA probe; 6.1 </a:t>
            </a:r>
            <a:r>
              <a:rPr lang="en-US" sz="1200" b="0" i="0" u="none" strike="noStrike" kern="1200" baseline="0" dirty="0" err="1">
                <a:solidFill>
                  <a:schemeClr val="tx1"/>
                </a:solidFill>
                <a:latin typeface="+mn-lt"/>
                <a:ea typeface="+mn-ea"/>
                <a:cs typeface="+mn-cs"/>
              </a:rPr>
              <a:t>mM</a:t>
            </a:r>
            <a:r>
              <a:rPr lang="en-US" sz="1200" b="0" i="0" u="none" strike="noStrike" kern="1200" baseline="0" dirty="0">
                <a:solidFill>
                  <a:schemeClr val="tx1"/>
                </a:solidFill>
                <a:latin typeface="+mn-lt"/>
                <a:ea typeface="+mn-ea"/>
                <a:cs typeface="+mn-cs"/>
              </a:rPr>
              <a:t> MgCl2; and sterile H2O. Reactions were amplified as follows: 95° C for 300s, then 95° C for 30 s, 55° C for 30 s, and 72° C for 60 s for 40 cycles. (right) Linearity of prokaryotic gDNA template titration described using the TaqMan primers/probes. </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2</a:t>
            </a:fld>
            <a:endParaRPr lang="en-CA"/>
          </a:p>
        </p:txBody>
      </p:sp>
    </p:spTree>
    <p:extLst>
      <p:ext uri="{BB962C8B-B14F-4D97-AF65-F5344CB8AC3E}">
        <p14:creationId xmlns:p14="http://schemas.microsoft.com/office/powerpoint/2010/main" val="277556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US" dirty="0"/>
              <a:t>Figure 14  . An image of both the current</a:t>
            </a:r>
            <a:r>
              <a:rPr lang="en-US" baseline="0" dirty="0"/>
              <a:t> GE RTG® formulation that is sold within PCR reaction tubes (foil sealed) and a custom formulation in which reagents are lyophilized and stored within a glass fiber sheet (where each sheet contains a specific set of PCR reagents and primers). </a:t>
            </a:r>
            <a:r>
              <a:rPr lang="en-US" b="1" baseline="0" dirty="0"/>
              <a:t>B</a:t>
            </a:r>
            <a:r>
              <a:rPr lang="en-US" baseline="0" dirty="0"/>
              <a:t>. (left) Real-time PCR curves obtained for prokaryotic template and no template controls. Template titrations contain one PuReTaq Ready-to-Go PCR bead; 10^5 to 10 copies of genomic DNA from E. coli DH1</a:t>
            </a:r>
            <a:r>
              <a:rPr lang="en-US" sz="1200" b="0" i="0" u="none" strike="noStrike" kern="1200" baseline="0" dirty="0">
                <a:solidFill>
                  <a:schemeClr val="tx1"/>
                </a:solidFill>
                <a:latin typeface="+mn-lt"/>
                <a:ea typeface="+mn-ea"/>
                <a:cs typeface="+mn-cs"/>
              </a:rPr>
              <a:t>λ; 20 pmol 16s rRNA primers (forward and reverse); 5 pmol of 16 rRNA FAM-TAMRA probe; 6.1 </a:t>
            </a:r>
            <a:r>
              <a:rPr lang="en-US" sz="1200" b="0" i="0" u="none" strike="noStrike" kern="1200" baseline="0" dirty="0" err="1">
                <a:solidFill>
                  <a:schemeClr val="tx1"/>
                </a:solidFill>
                <a:latin typeface="+mn-lt"/>
                <a:ea typeface="+mn-ea"/>
                <a:cs typeface="+mn-cs"/>
              </a:rPr>
              <a:t>mM</a:t>
            </a:r>
            <a:r>
              <a:rPr lang="en-US" sz="1200" b="0" i="0" u="none" strike="noStrike" kern="1200" baseline="0" dirty="0">
                <a:solidFill>
                  <a:schemeClr val="tx1"/>
                </a:solidFill>
                <a:latin typeface="+mn-lt"/>
                <a:ea typeface="+mn-ea"/>
                <a:cs typeface="+mn-cs"/>
              </a:rPr>
              <a:t> MgCl2; and sterile H2O. Reactions were amplified as follows: 95° C for 300s, then 95° C for 30 s, 55° C for 30 s, and 72° C for 60 s for 40 cycles. (right) Linearity of prokaryotic gDNA template titration described using the TaqMan primers/probes. </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3</a:t>
            </a:fld>
            <a:endParaRPr lang="en-CA"/>
          </a:p>
        </p:txBody>
      </p:sp>
    </p:spTree>
    <p:extLst>
      <p:ext uri="{BB962C8B-B14F-4D97-AF65-F5344CB8AC3E}">
        <p14:creationId xmlns:p14="http://schemas.microsoft.com/office/powerpoint/2010/main" val="201572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US" dirty="0"/>
              <a:t>Figure 14  . An image of both the current</a:t>
            </a:r>
            <a:r>
              <a:rPr lang="en-US" baseline="0" dirty="0"/>
              <a:t> GE RTG® formulation that is sold within PCR reaction tubes (foil sealed) and a custom formulation in which reagents are lyophilized and stored within a glass fiber sheet (where each sheet contains a specific set of PCR reagents and primers). </a:t>
            </a:r>
            <a:r>
              <a:rPr lang="en-US" b="1" baseline="0" dirty="0"/>
              <a:t>B</a:t>
            </a:r>
            <a:r>
              <a:rPr lang="en-US" baseline="0" dirty="0"/>
              <a:t>. (left) Real-time PCR curves obtained for prokaryotic template and no template controls. Template titrations contain one PuReTaq Ready-to-Go PCR bead; 10^5 to 10 copies of genomic DNA from E. coli DH1</a:t>
            </a:r>
            <a:r>
              <a:rPr lang="en-US" sz="1200" b="0" i="0" u="none" strike="noStrike" kern="1200" baseline="0" dirty="0">
                <a:solidFill>
                  <a:schemeClr val="tx1"/>
                </a:solidFill>
                <a:latin typeface="+mn-lt"/>
                <a:ea typeface="+mn-ea"/>
                <a:cs typeface="+mn-cs"/>
              </a:rPr>
              <a:t>λ; 20 pmol 16s rRNA primers (forward and reverse); 5 pmol of 16 rRNA FAM-TAMRA probe; 6.1 </a:t>
            </a:r>
            <a:r>
              <a:rPr lang="en-US" sz="1200" b="0" i="0" u="none" strike="noStrike" kern="1200" baseline="0" dirty="0" err="1">
                <a:solidFill>
                  <a:schemeClr val="tx1"/>
                </a:solidFill>
                <a:latin typeface="+mn-lt"/>
                <a:ea typeface="+mn-ea"/>
                <a:cs typeface="+mn-cs"/>
              </a:rPr>
              <a:t>mM</a:t>
            </a:r>
            <a:r>
              <a:rPr lang="en-US" sz="1200" b="0" i="0" u="none" strike="noStrike" kern="1200" baseline="0" dirty="0">
                <a:solidFill>
                  <a:schemeClr val="tx1"/>
                </a:solidFill>
                <a:latin typeface="+mn-lt"/>
                <a:ea typeface="+mn-ea"/>
                <a:cs typeface="+mn-cs"/>
              </a:rPr>
              <a:t> MgCl2; and sterile H2O. Reactions were amplified as follows: 95° C for 300s, then 95° C for 30 s, 55° C for 30 s, and 72° C for 60 s for 40 cycles. (right) Linearity of prokaryotic gDNA template titration described using the TaqMan primers/probes. </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10</a:t>
            </a:fld>
            <a:endParaRPr lang="en-CA"/>
          </a:p>
        </p:txBody>
      </p:sp>
    </p:spTree>
    <p:extLst>
      <p:ext uri="{BB962C8B-B14F-4D97-AF65-F5344CB8AC3E}">
        <p14:creationId xmlns:p14="http://schemas.microsoft.com/office/powerpoint/2010/main" val="417973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US" dirty="0"/>
              <a:t>Figure 14  . An image of both the current</a:t>
            </a:r>
            <a:r>
              <a:rPr lang="en-US" baseline="0" dirty="0"/>
              <a:t> GE RTG® formulation that is sold within PCR reaction tubes (foil sealed) and a custom formulation in which reagents are lyophilized and stored within a glass fiber sheet (where each sheet contains a specific set of PCR reagents and primers). </a:t>
            </a:r>
            <a:r>
              <a:rPr lang="en-US" b="1" baseline="0" dirty="0"/>
              <a:t>B</a:t>
            </a:r>
            <a:r>
              <a:rPr lang="en-US" baseline="0" dirty="0"/>
              <a:t>. (left) Real-time PCR curves obtained for prokaryotic template and no template controls. Template titrations contain one PuReTaq Ready-to-Go PCR bead; 10^5 to 10 copies of genomic DNA from E. coli DH1</a:t>
            </a:r>
            <a:r>
              <a:rPr lang="en-US" sz="1200" b="0" i="0" u="none" strike="noStrike" kern="1200" baseline="0" dirty="0">
                <a:solidFill>
                  <a:schemeClr val="tx1"/>
                </a:solidFill>
                <a:latin typeface="+mn-lt"/>
                <a:ea typeface="+mn-ea"/>
                <a:cs typeface="+mn-cs"/>
              </a:rPr>
              <a:t>λ; 20 pmol 16s rRNA primers (forward and reverse); 5 pmol of 16 rRNA FAM-TAMRA probe; 6.1 </a:t>
            </a:r>
            <a:r>
              <a:rPr lang="en-US" sz="1200" b="0" i="0" u="none" strike="noStrike" kern="1200" baseline="0" dirty="0" err="1">
                <a:solidFill>
                  <a:schemeClr val="tx1"/>
                </a:solidFill>
                <a:latin typeface="+mn-lt"/>
                <a:ea typeface="+mn-ea"/>
                <a:cs typeface="+mn-cs"/>
              </a:rPr>
              <a:t>mM</a:t>
            </a:r>
            <a:r>
              <a:rPr lang="en-US" sz="1200" b="0" i="0" u="none" strike="noStrike" kern="1200" baseline="0" dirty="0">
                <a:solidFill>
                  <a:schemeClr val="tx1"/>
                </a:solidFill>
                <a:latin typeface="+mn-lt"/>
                <a:ea typeface="+mn-ea"/>
                <a:cs typeface="+mn-cs"/>
              </a:rPr>
              <a:t> MgCl2; and sterile H2O. Reactions were amplified as follows: 95° C for 300s, then 95° C for 30 s, 55° C for 30 s, and 72° C for 60 s for 40 cycles. (right) Linearity of prokaryotic gDNA template titration described using the TaqMan primers/probes. </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11</a:t>
            </a:fld>
            <a:endParaRPr lang="en-CA"/>
          </a:p>
        </p:txBody>
      </p:sp>
    </p:spTree>
    <p:extLst>
      <p:ext uri="{BB962C8B-B14F-4D97-AF65-F5344CB8AC3E}">
        <p14:creationId xmlns:p14="http://schemas.microsoft.com/office/powerpoint/2010/main" val="3757875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US" dirty="0"/>
              <a:t>Figure 14  . An image of both the current</a:t>
            </a:r>
            <a:r>
              <a:rPr lang="en-US" baseline="0" dirty="0"/>
              <a:t> GE RTG® formulation that is sold within PCR reaction tubes (foil sealed) and a custom formulation in which reagents are lyophilized and stored within a glass fiber sheet (where each sheet contains a specific set of PCR reagents and primers). </a:t>
            </a:r>
            <a:r>
              <a:rPr lang="en-US" b="1" baseline="0" dirty="0"/>
              <a:t>B</a:t>
            </a:r>
            <a:r>
              <a:rPr lang="en-US" baseline="0" dirty="0"/>
              <a:t>. (left) Real-time PCR curves obtained for prokaryotic template and no template controls. Template titrations contain one PuReTaq Ready-to-Go PCR bead; 10^5 to 10 copies of genomic DNA from E. coli DH1</a:t>
            </a:r>
            <a:r>
              <a:rPr lang="en-US" sz="1200" b="0" i="0" u="none" strike="noStrike" kern="1200" baseline="0" dirty="0">
                <a:solidFill>
                  <a:schemeClr val="tx1"/>
                </a:solidFill>
                <a:latin typeface="+mn-lt"/>
                <a:ea typeface="+mn-ea"/>
                <a:cs typeface="+mn-cs"/>
              </a:rPr>
              <a:t>λ; 20 pmol 16s rRNA primers (forward and reverse); 5 pmol of 16 rRNA FAM-TAMRA probe; 6.1 </a:t>
            </a:r>
            <a:r>
              <a:rPr lang="en-US" sz="1200" b="0" i="0" u="none" strike="noStrike" kern="1200" baseline="0" dirty="0" err="1">
                <a:solidFill>
                  <a:schemeClr val="tx1"/>
                </a:solidFill>
                <a:latin typeface="+mn-lt"/>
                <a:ea typeface="+mn-ea"/>
                <a:cs typeface="+mn-cs"/>
              </a:rPr>
              <a:t>mM</a:t>
            </a:r>
            <a:r>
              <a:rPr lang="en-US" sz="1200" b="0" i="0" u="none" strike="noStrike" kern="1200" baseline="0" dirty="0">
                <a:solidFill>
                  <a:schemeClr val="tx1"/>
                </a:solidFill>
                <a:latin typeface="+mn-lt"/>
                <a:ea typeface="+mn-ea"/>
                <a:cs typeface="+mn-cs"/>
              </a:rPr>
              <a:t> MgCl2; and sterile H2O. Reactions were amplified as follows: 95° C for 300s, then 95° C for 30 s, 55° C for 30 s, and 72° C for 60 s for 40 cycles. (right) Linearity of prokaryotic gDNA template titration described using the TaqMan primers/probes. </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12</a:t>
            </a:fld>
            <a:endParaRPr lang="en-CA"/>
          </a:p>
        </p:txBody>
      </p:sp>
    </p:spTree>
    <p:extLst>
      <p:ext uri="{BB962C8B-B14F-4D97-AF65-F5344CB8AC3E}">
        <p14:creationId xmlns:p14="http://schemas.microsoft.com/office/powerpoint/2010/main" val="3695699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6800" cy="3457575"/>
          </a:xfrm>
        </p:spPr>
      </p:sp>
      <p:sp>
        <p:nvSpPr>
          <p:cNvPr id="3" name="Notes Placeholder 2"/>
          <p:cNvSpPr>
            <a:spLocks noGrp="1"/>
          </p:cNvSpPr>
          <p:nvPr>
            <p:ph type="body" idx="1"/>
          </p:nvPr>
        </p:nvSpPr>
        <p:spPr/>
        <p:txBody>
          <a:bodyPr/>
          <a:lstStyle/>
          <a:p>
            <a:r>
              <a:rPr lang="en-US" dirty="0"/>
              <a:t>Figure 14  . An image of both the current</a:t>
            </a:r>
            <a:r>
              <a:rPr lang="en-US" baseline="0" dirty="0"/>
              <a:t> GE RTG® formulation that is sold within PCR reaction tubes (foil sealed) and a custom formulation in which reagents are lyophilized and stored within a glass fiber sheet (where each sheet contains a specific set of PCR reagents and primers). </a:t>
            </a:r>
            <a:r>
              <a:rPr lang="en-US" b="1" baseline="0" dirty="0"/>
              <a:t>B</a:t>
            </a:r>
            <a:r>
              <a:rPr lang="en-US" baseline="0" dirty="0"/>
              <a:t>. (left) Real-time PCR curves obtained for prokaryotic template and no template controls. Template titrations contain one PuReTaq Ready-to-Go PCR bead; 10^5 to 10 copies of genomic DNA from E. coli DH1</a:t>
            </a:r>
            <a:r>
              <a:rPr lang="en-US" sz="1200" b="0" i="0" u="none" strike="noStrike" kern="1200" baseline="0" dirty="0">
                <a:solidFill>
                  <a:schemeClr val="tx1"/>
                </a:solidFill>
                <a:latin typeface="+mn-lt"/>
                <a:ea typeface="+mn-ea"/>
                <a:cs typeface="+mn-cs"/>
              </a:rPr>
              <a:t>λ; 20 pmol 16s rRNA primers (forward and reverse); 5 pmol of 16 rRNA FAM-TAMRA probe; 6.1 </a:t>
            </a:r>
            <a:r>
              <a:rPr lang="en-US" sz="1200" b="0" i="0" u="none" strike="noStrike" kern="1200" baseline="0" dirty="0" err="1">
                <a:solidFill>
                  <a:schemeClr val="tx1"/>
                </a:solidFill>
                <a:latin typeface="+mn-lt"/>
                <a:ea typeface="+mn-ea"/>
                <a:cs typeface="+mn-cs"/>
              </a:rPr>
              <a:t>mM</a:t>
            </a:r>
            <a:r>
              <a:rPr lang="en-US" sz="1200" b="0" i="0" u="none" strike="noStrike" kern="1200" baseline="0" dirty="0">
                <a:solidFill>
                  <a:schemeClr val="tx1"/>
                </a:solidFill>
                <a:latin typeface="+mn-lt"/>
                <a:ea typeface="+mn-ea"/>
                <a:cs typeface="+mn-cs"/>
              </a:rPr>
              <a:t> MgCl2; and sterile H2O. Reactions were amplified as follows: 95° C for 300s, then 95° C for 30 s, 55° C for 30 s, and 72° C for 60 s for 40 cycles. (right) Linearity of prokaryotic gDNA template titration described using the TaqMan primers/probes. </a:t>
            </a:r>
            <a:endParaRPr lang="en-US" dirty="0"/>
          </a:p>
        </p:txBody>
      </p:sp>
      <p:sp>
        <p:nvSpPr>
          <p:cNvPr id="4" name="Slide Number Placeholder 3"/>
          <p:cNvSpPr>
            <a:spLocks noGrp="1"/>
          </p:cNvSpPr>
          <p:nvPr>
            <p:ph type="sldNum" sz="quarter" idx="10"/>
          </p:nvPr>
        </p:nvSpPr>
        <p:spPr/>
        <p:txBody>
          <a:bodyPr/>
          <a:lstStyle/>
          <a:p>
            <a:fld id="{80CDABC8-FD09-47BC-822A-A981D494E0D7}" type="slidenum">
              <a:rPr lang="en-CA" smtClean="0"/>
              <a:t>13</a:t>
            </a:fld>
            <a:endParaRPr lang="en-CA"/>
          </a:p>
        </p:txBody>
      </p:sp>
    </p:spTree>
    <p:extLst>
      <p:ext uri="{BB962C8B-B14F-4D97-AF65-F5344CB8AC3E}">
        <p14:creationId xmlns:p14="http://schemas.microsoft.com/office/powerpoint/2010/main" val="487338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0" y="-12593"/>
            <a:ext cx="17903949" cy="10082780"/>
          </a:xfrm>
          <a:prstGeom prst="rect">
            <a:avLst/>
          </a:prstGeom>
        </p:spPr>
      </p:pic>
      <p:sp>
        <p:nvSpPr>
          <p:cNvPr id="2" name="Title 1"/>
          <p:cNvSpPr>
            <a:spLocks noGrp="1"/>
          </p:cNvSpPr>
          <p:nvPr>
            <p:ph type="ctrTitle" hasCustomPrompt="1"/>
          </p:nvPr>
        </p:nvSpPr>
        <p:spPr>
          <a:xfrm>
            <a:off x="2391479" y="2419139"/>
            <a:ext cx="13201370" cy="2279904"/>
          </a:xfrm>
        </p:spPr>
        <p:txBody>
          <a:bodyPr anchor="t" anchorCtr="0">
            <a:noAutofit/>
          </a:bodyPr>
          <a:lstStyle>
            <a:lvl1pPr algn="l">
              <a:lnSpc>
                <a:spcPct val="90000"/>
              </a:lnSpc>
              <a:defRPr sz="704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386543" y="5364481"/>
            <a:ext cx="6552022" cy="372552"/>
          </a:xfrm>
        </p:spPr>
        <p:txBody>
          <a:bodyPr/>
          <a:lstStyle>
            <a:lvl1pPr algn="l">
              <a:defRPr sz="2053" b="1">
                <a:solidFill>
                  <a:schemeClr val="accent2"/>
                </a:solidFill>
              </a:defRPr>
            </a:lvl1pPr>
          </a:lstStyle>
          <a:p>
            <a:fld id="{6050E0BC-091B-4F46-A64B-EF4A39477016}"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8" name="TextBox 7"/>
          <p:cNvSpPr txBox="1"/>
          <p:nvPr userDrawn="1"/>
        </p:nvSpPr>
        <p:spPr>
          <a:xfrm>
            <a:off x="10168312" y="5028796"/>
            <a:ext cx="6492483" cy="1683346"/>
          </a:xfrm>
          <a:prstGeom prst="rect">
            <a:avLst/>
          </a:prstGeom>
          <a:noFill/>
        </p:spPr>
        <p:txBody>
          <a:bodyPr wrap="none" rtlCol="0">
            <a:spAutoFit/>
          </a:bodyPr>
          <a:lstStyle/>
          <a:p>
            <a:pPr algn="ctr">
              <a:lnSpc>
                <a:spcPct val="100000"/>
              </a:lnSpc>
            </a:pPr>
            <a:r>
              <a:rPr lang="en-US" sz="2933">
                <a:solidFill>
                  <a:srgbClr val="FF0000"/>
                </a:solidFill>
              </a:rPr>
              <a:t>This Presentation In Draft Mode</a:t>
            </a:r>
          </a:p>
          <a:p>
            <a:pPr algn="ctr">
              <a:lnSpc>
                <a:spcPct val="100000"/>
              </a:lnSpc>
            </a:pPr>
            <a:r>
              <a:rPr lang="en-US" sz="2933" baseline="0">
                <a:solidFill>
                  <a:srgbClr val="FF0000"/>
                </a:solidFill>
              </a:rPr>
              <a:t>Use Layout to Select Classification Label</a:t>
            </a:r>
          </a:p>
          <a:p>
            <a:pPr algn="ctr">
              <a:lnSpc>
                <a:spcPct val="100000"/>
              </a:lnSpc>
            </a:pPr>
            <a:endParaRPr lang="en-US" sz="1540" baseline="0">
              <a:solidFill>
                <a:srgbClr val="FF0000"/>
              </a:solidFill>
            </a:endParaRPr>
          </a:p>
          <a:p>
            <a:pPr algn="ctr">
              <a:lnSpc>
                <a:spcPct val="100000"/>
              </a:lnSpc>
            </a:pPr>
            <a:r>
              <a:rPr lang="en-US" sz="2933" baseline="0">
                <a:solidFill>
                  <a:srgbClr val="FF0000"/>
                </a:solidFill>
              </a:rPr>
              <a:t>See Slide 2 For Classification Guidelines </a:t>
            </a:r>
            <a:endParaRPr lang="en-US" sz="2933">
              <a:solidFill>
                <a:srgbClr val="FF0000"/>
              </a:solidFill>
            </a:endParaRPr>
          </a:p>
        </p:txBody>
      </p:sp>
    </p:spTree>
    <p:extLst>
      <p:ext uri="{BB962C8B-B14F-4D97-AF65-F5344CB8AC3E}">
        <p14:creationId xmlns:p14="http://schemas.microsoft.com/office/powerpoint/2010/main" val="318383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2419140"/>
            <a:ext cx="13201370" cy="4184014"/>
          </a:xfrm>
        </p:spPr>
        <p:txBody>
          <a:bodyPr anchor="t" anchorCtr="0">
            <a:noAutofit/>
          </a:bodyPr>
          <a:lstStyle>
            <a:lvl1pPr>
              <a:lnSpc>
                <a:spcPct val="90000"/>
              </a:lnSpc>
              <a:defRPr sz="7040">
                <a:solidFill>
                  <a:schemeClr val="bg1"/>
                </a:solidFill>
              </a:defRPr>
            </a:lvl1pPr>
          </a:lstStyle>
          <a:p>
            <a:r>
              <a:rPr lang="en-US" dirty="0"/>
              <a:t>Section Divider</a:t>
            </a:r>
            <a:endParaRPr lang="en-CA" dirty="0"/>
          </a:p>
        </p:txBody>
      </p:sp>
      <p:pic>
        <p:nvPicPr>
          <p:cNvPr id="10" name="Picture 3" descr="I:\Dockets\1421 SmallStuff GE PPT\Graphics\GEWhit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228" y="9307373"/>
            <a:ext cx="563270" cy="56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17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p:spPr>
        <p:txBody>
          <a:bodyPr anchor="ctr" anchorCtr="0">
            <a:noAutofit/>
          </a:bodyPr>
          <a:lstStyle>
            <a:lvl1pPr>
              <a:lnSpc>
                <a:spcPct val="90000"/>
              </a:lnSpc>
              <a:defRPr sz="5280">
                <a:solidFill>
                  <a:schemeClr val="bg1"/>
                </a:solidFill>
              </a:defRPr>
            </a:lvl1pPr>
          </a:lstStyle>
          <a:p>
            <a:r>
              <a:rPr lang="en-US" dirty="0"/>
              <a:t>Section Divider Dark Image Layout</a:t>
            </a:r>
            <a:endParaRPr lang="en-CA" dirty="0"/>
          </a:p>
        </p:txBody>
      </p:sp>
    </p:spTree>
    <p:extLst>
      <p:ext uri="{BB962C8B-B14F-4D97-AF65-F5344CB8AC3E}">
        <p14:creationId xmlns:p14="http://schemas.microsoft.com/office/powerpoint/2010/main" val="82083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p:spPr>
        <p:txBody>
          <a:bodyPr anchor="ctr" anchorCtr="0">
            <a:noAutofit/>
          </a:bodyPr>
          <a:lstStyle>
            <a:lvl1pPr>
              <a:lnSpc>
                <a:spcPct val="90000"/>
              </a:lnSpc>
              <a:defRPr sz="5280">
                <a:solidFill>
                  <a:schemeClr val="accent2"/>
                </a:solidFill>
              </a:defRPr>
            </a:lvl1pPr>
          </a:lstStyle>
          <a:p>
            <a:r>
              <a:rPr lang="en-US" dirty="0"/>
              <a:t>Section Divider Light Image Layout</a:t>
            </a:r>
            <a:endParaRPr lang="en-CA" dirty="0"/>
          </a:p>
        </p:txBody>
      </p:sp>
    </p:spTree>
    <p:extLst>
      <p:ext uri="{BB962C8B-B14F-4D97-AF65-F5344CB8AC3E}">
        <p14:creationId xmlns:p14="http://schemas.microsoft.com/office/powerpoint/2010/main" val="261497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p:spPr>
        <p:txBody>
          <a:bodyPr/>
          <a:lstStyle>
            <a:lvl1pPr>
              <a:defRPr/>
            </a:lvl1pPr>
          </a:lstStyle>
          <a:p>
            <a:r>
              <a:rPr lang="en-US" dirty="0"/>
              <a:t>Title and Content Layout</a:t>
            </a:r>
            <a:endParaRPr lang="en-CA" dirty="0"/>
          </a:p>
        </p:txBody>
      </p:sp>
      <p:sp>
        <p:nvSpPr>
          <p:cNvPr id="6" name="Slide Number Placeholder 5"/>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8" name="Straight Connector 7"/>
          <p:cNvCxnSpPr/>
          <p:nvPr/>
        </p:nvCxnSpPr>
        <p:spPr>
          <a:xfrm>
            <a:off x="4035003" y="2415974"/>
            <a:ext cx="1319466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2386542" y="1662989"/>
            <a:ext cx="13206307" cy="496214"/>
          </a:xfr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p:cNvCxnSpPr/>
          <p:nvPr userDrawn="1"/>
        </p:nvCxnSpPr>
        <p:spPr>
          <a:xfrm>
            <a:off x="2386543" y="2415974"/>
            <a:ext cx="1484312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39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Comparison Layout</a:t>
            </a:r>
            <a:endParaRPr lang="en-CA" dirty="0"/>
          </a:p>
        </p:txBody>
      </p:sp>
      <p:sp>
        <p:nvSpPr>
          <p:cNvPr id="3" name="Text Placeholder 2"/>
          <p:cNvSpPr>
            <a:spLocks noGrp="1"/>
          </p:cNvSpPr>
          <p:nvPr>
            <p:ph type="body" idx="1" hasCustomPrompt="1"/>
          </p:nvPr>
        </p:nvSpPr>
        <p:spPr>
          <a:xfrm>
            <a:off x="2381422" y="1662989"/>
            <a:ext cx="7255550"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9988551" y="1662989"/>
            <a:ext cx="7237248"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7251666"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8552" y="2419327"/>
            <a:ext cx="7237248"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5" y="2711764"/>
            <a:ext cx="7250430"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9988552" y="2711764"/>
            <a:ext cx="7241117"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385306" y="2419327"/>
            <a:ext cx="7251666"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988552" y="2419327"/>
            <a:ext cx="7237248"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972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Content Layout</a:t>
            </a:r>
            <a:endParaRPr lang="en-CA" dirty="0"/>
          </a:p>
        </p:txBody>
      </p:sp>
      <p:sp>
        <p:nvSpPr>
          <p:cNvPr id="7" name="Slide Number Placeholder 6"/>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9" name="Straight Connector 8"/>
          <p:cNvCxnSpPr/>
          <p:nvPr/>
        </p:nvCxnSpPr>
        <p:spPr>
          <a:xfrm>
            <a:off x="2386542" y="2419327"/>
            <a:ext cx="14831670"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2386545" y="2715767"/>
            <a:ext cx="7250430"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9988550" y="2715765"/>
            <a:ext cx="7229476" cy="637032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2386542" y="2419327"/>
            <a:ext cx="14831670"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161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Three Content Layout</a:t>
            </a:r>
            <a:endParaRPr lang="en-CA" dirty="0"/>
          </a:p>
        </p:txBody>
      </p:sp>
      <p:sp>
        <p:nvSpPr>
          <p:cNvPr id="3" name="Text Placeholder 2"/>
          <p:cNvSpPr>
            <a:spLocks noGrp="1"/>
          </p:cNvSpPr>
          <p:nvPr>
            <p:ph type="body" idx="1" hasCustomPrompt="1"/>
          </p:nvPr>
        </p:nvSpPr>
        <p:spPr>
          <a:xfrm>
            <a:off x="2381422" y="1662989"/>
            <a:ext cx="4707331"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7447871" y="1662989"/>
            <a:ext cx="4707331"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47873"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4707331"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7447873" y="2711764"/>
            <a:ext cx="4707331"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12522336" y="2419139"/>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12516561" y="1662989"/>
            <a:ext cx="4707331"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12515073" y="2711764"/>
            <a:ext cx="4707890" cy="63493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userDrawn="1"/>
        </p:nvCxnSpPr>
        <p:spPr>
          <a:xfrm>
            <a:off x="2385306"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447873"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522336" y="2419139"/>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54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Four Content Layout</a:t>
            </a:r>
            <a:endParaRPr lang="en-CA" dirty="0"/>
          </a:p>
        </p:txBody>
      </p:sp>
      <p:sp>
        <p:nvSpPr>
          <p:cNvPr id="3" name="Text Placeholder 2"/>
          <p:cNvSpPr>
            <a:spLocks noGrp="1"/>
          </p:cNvSpPr>
          <p:nvPr>
            <p:ph type="body" idx="1" hasCustomPrompt="1"/>
          </p:nvPr>
        </p:nvSpPr>
        <p:spPr>
          <a:xfrm>
            <a:off x="2381422" y="1662989"/>
            <a:ext cx="3500323"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6162108" y="1662989"/>
            <a:ext cx="3500323"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66651"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6164930" y="2711764"/>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9942793"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9943317" y="2711764"/>
            <a:ext cx="3500323" cy="6349364"/>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7" name="Straight Connector 16"/>
          <p:cNvCxnSpPr/>
          <p:nvPr/>
        </p:nvCxnSpPr>
        <p:spPr>
          <a:xfrm>
            <a:off x="13729344"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7" hasCustomPrompt="1"/>
          </p:nvPr>
        </p:nvSpPr>
        <p:spPr>
          <a:xfrm>
            <a:off x="13723477"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20" name="Content Placeholder 19"/>
          <p:cNvSpPr>
            <a:spLocks noGrp="1"/>
          </p:cNvSpPr>
          <p:nvPr>
            <p:ph sz="quarter" idx="18"/>
          </p:nvPr>
        </p:nvSpPr>
        <p:spPr>
          <a:xfrm>
            <a:off x="13721705" y="2711763"/>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8" name="Straight Connector 17"/>
          <p:cNvCxnSpPr/>
          <p:nvPr userDrawn="1"/>
        </p:nvCxnSpPr>
        <p:spPr>
          <a:xfrm>
            <a:off x="2385306"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166651"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3729344"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950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2-Column Table Layout</a:t>
            </a:r>
            <a:endParaRPr lang="en-CA" dirty="0"/>
          </a:p>
        </p:txBody>
      </p:sp>
      <p:sp>
        <p:nvSpPr>
          <p:cNvPr id="3" name="Text Placeholder 2"/>
          <p:cNvSpPr>
            <a:spLocks noGrp="1"/>
          </p:cNvSpPr>
          <p:nvPr>
            <p:ph type="body" idx="1" hasCustomPrompt="1"/>
          </p:nvPr>
        </p:nvSpPr>
        <p:spPr>
          <a:xfrm>
            <a:off x="2386541" y="1662989"/>
            <a:ext cx="7242048"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9993207" y="1662989"/>
            <a:ext cx="7236460" cy="496214"/>
          </a:xfrm>
        </p:spPr>
        <p:txBody>
          <a:bodyPr anchor="b" anchorCtr="0"/>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3261228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3-Column Table Layout</a:t>
            </a:r>
            <a:endParaRPr lang="en-CA" dirty="0"/>
          </a:p>
        </p:txBody>
      </p:sp>
      <p:sp>
        <p:nvSpPr>
          <p:cNvPr id="3" name="Text Placeholder 2"/>
          <p:cNvSpPr>
            <a:spLocks noGrp="1"/>
          </p:cNvSpPr>
          <p:nvPr>
            <p:ph type="body" idx="1" hasCustomPrompt="1"/>
          </p:nvPr>
        </p:nvSpPr>
        <p:spPr>
          <a:xfrm>
            <a:off x="2386541" y="1662989"/>
            <a:ext cx="4707331"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7456627" y="1662989"/>
            <a:ext cx="4707331"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5" hasCustomPrompt="1"/>
          </p:nvPr>
        </p:nvSpPr>
        <p:spPr>
          <a:xfrm>
            <a:off x="12517120" y="1662989"/>
            <a:ext cx="4712547" cy="496214"/>
          </a:xfrm>
        </p:spPr>
        <p:txBody>
          <a:bodyPr anchor="b" anchorCtr="0">
            <a:noAutofit/>
          </a:bodyPr>
          <a:lstStyle>
            <a:lvl1pPr marL="0" indent="0">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249109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 No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p:spPr>
        <p:txBody>
          <a:bodyPr/>
          <a:lstStyle>
            <a:lvl1pPr>
              <a:defRPr/>
            </a:lvl1pPr>
          </a:lstStyle>
          <a:p>
            <a:r>
              <a:rPr lang="en-US" dirty="0"/>
              <a:t>Title and Content – No Rule Layout</a:t>
            </a:r>
            <a:endParaRPr lang="en-CA" dirty="0"/>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2386542" y="1662989"/>
            <a:ext cx="13206307" cy="496214"/>
          </a:xfr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752874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4-Column Table Layout</a:t>
            </a:r>
            <a:endParaRPr lang="en-CA" dirty="0"/>
          </a:p>
        </p:txBody>
      </p:sp>
      <p:sp>
        <p:nvSpPr>
          <p:cNvPr id="3" name="Text Placeholder 2"/>
          <p:cNvSpPr>
            <a:spLocks noGrp="1"/>
          </p:cNvSpPr>
          <p:nvPr>
            <p:ph type="body" idx="1" hasCustomPrompt="1"/>
          </p:nvPr>
        </p:nvSpPr>
        <p:spPr>
          <a:xfrm>
            <a:off x="2386541" y="1662989"/>
            <a:ext cx="3500323"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6165581"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5" name="Text Placeholder 4"/>
          <p:cNvSpPr>
            <a:spLocks noGrp="1"/>
          </p:cNvSpPr>
          <p:nvPr>
            <p:ph type="body" sz="quarter" idx="15" hasCustomPrompt="1"/>
          </p:nvPr>
        </p:nvSpPr>
        <p:spPr>
          <a:xfrm>
            <a:off x="9944621"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6" hasCustomPrompt="1"/>
          </p:nvPr>
        </p:nvSpPr>
        <p:spPr>
          <a:xfrm>
            <a:off x="13723662"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4134864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Content with Caption Layout</a:t>
            </a:r>
            <a:endParaRPr lang="en-CA" dirty="0"/>
          </a:p>
        </p:txBody>
      </p:sp>
      <p:sp>
        <p:nvSpPr>
          <p:cNvPr id="9" name="Slide Number Placeholder 8"/>
          <p:cNvSpPr>
            <a:spLocks noGrp="1"/>
          </p:cNvSpPr>
          <p:nvPr>
            <p:ph type="sldNum" sz="quarter" idx="13"/>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0" name="Content Placeholder 9"/>
          <p:cNvSpPr>
            <a:spLocks noGrp="1"/>
          </p:cNvSpPr>
          <p:nvPr>
            <p:ph sz="quarter" idx="14"/>
          </p:nvPr>
        </p:nvSpPr>
        <p:spPr>
          <a:xfrm>
            <a:off x="2386542" y="2419140"/>
            <a:ext cx="13206307" cy="65848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4"/>
          <p:cNvSpPr>
            <a:spLocks noGrp="1"/>
          </p:cNvSpPr>
          <p:nvPr>
            <p:ph type="body" sz="quarter" idx="3" hasCustomPrompt="1"/>
          </p:nvPr>
        </p:nvSpPr>
        <p:spPr>
          <a:xfrm>
            <a:off x="2395856" y="1662989"/>
            <a:ext cx="13196993"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Tree>
    <p:extLst>
      <p:ext uri="{BB962C8B-B14F-4D97-AF65-F5344CB8AC3E}">
        <p14:creationId xmlns:p14="http://schemas.microsoft.com/office/powerpoint/2010/main" val="300980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6542" y="2419139"/>
            <a:ext cx="13189170" cy="6668347"/>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endParaRPr lang="en-CA"/>
          </a:p>
        </p:txBody>
      </p:sp>
      <p:sp>
        <p:nvSpPr>
          <p:cNvPr id="7" name="Slide Number Placeholder 6"/>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8" name="Title 7"/>
          <p:cNvSpPr>
            <a:spLocks noGrp="1"/>
          </p:cNvSpPr>
          <p:nvPr>
            <p:ph type="title" hasCustomPrompt="1"/>
          </p:nvPr>
        </p:nvSpPr>
        <p:spPr/>
        <p:txBody>
          <a:bodyPr/>
          <a:lstStyle>
            <a:lvl1pPr>
              <a:defRPr/>
            </a:lvl1pPr>
          </a:lstStyle>
          <a:p>
            <a:r>
              <a:rPr lang="en-US" dirty="0"/>
              <a:t>Picture with Caption Layout</a:t>
            </a:r>
            <a:endParaRPr lang="en-CA" dirty="0"/>
          </a:p>
        </p:txBody>
      </p:sp>
    </p:spTree>
    <p:extLst>
      <p:ext uri="{BB962C8B-B14F-4D97-AF65-F5344CB8AC3E}">
        <p14:creationId xmlns:p14="http://schemas.microsoft.com/office/powerpoint/2010/main" val="3388364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5" name="AutoShape 3"/>
          <p:cNvSpPr>
            <a:spLocks noChangeAspect="1" noChangeArrowheads="1" noTextEdit="1"/>
          </p:cNvSpPr>
          <p:nvPr userDrawn="1"/>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6" name="Freeform 5"/>
          <p:cNvSpPr>
            <a:spLocks noEditPoints="1"/>
          </p:cNvSpPr>
          <p:nvPr userDrawn="1"/>
        </p:nvSpPr>
        <p:spPr bwMode="auto">
          <a:xfrm>
            <a:off x="3272333" y="4328374"/>
            <a:ext cx="11627695" cy="1392343"/>
          </a:xfrm>
          <a:custGeom>
            <a:avLst/>
            <a:gdLst>
              <a:gd name="T0" fmla="*/ 20 w 9061"/>
              <a:gd name="T1" fmla="*/ 64 h 1076"/>
              <a:gd name="T2" fmla="*/ 310 w 9061"/>
              <a:gd name="T3" fmla="*/ 832 h 1076"/>
              <a:gd name="T4" fmla="*/ 607 w 9061"/>
              <a:gd name="T5" fmla="*/ 832 h 1076"/>
              <a:gd name="T6" fmla="*/ 932 w 9061"/>
              <a:gd name="T7" fmla="*/ 811 h 1076"/>
              <a:gd name="T8" fmla="*/ 647 w 9061"/>
              <a:gd name="T9" fmla="*/ 352 h 1076"/>
              <a:gd name="T10" fmla="*/ 240 w 9061"/>
              <a:gd name="T11" fmla="*/ 296 h 1076"/>
              <a:gd name="T12" fmla="*/ 1565 w 9061"/>
              <a:gd name="T13" fmla="*/ 811 h 1076"/>
              <a:gd name="T14" fmla="*/ 1198 w 9061"/>
              <a:gd name="T15" fmla="*/ 386 h 1076"/>
              <a:gd name="T16" fmla="*/ 1307 w 9061"/>
              <a:gd name="T17" fmla="*/ 844 h 1076"/>
              <a:gd name="T18" fmla="*/ 1322 w 9061"/>
              <a:gd name="T19" fmla="*/ 770 h 1076"/>
              <a:gd name="T20" fmla="*/ 2155 w 9061"/>
              <a:gd name="T21" fmla="*/ 888 h 1076"/>
              <a:gd name="T22" fmla="*/ 1884 w 9061"/>
              <a:gd name="T23" fmla="*/ 658 h 1076"/>
              <a:gd name="T24" fmla="*/ 2127 w 9061"/>
              <a:gd name="T25" fmla="*/ 275 h 1076"/>
              <a:gd name="T26" fmla="*/ 1732 w 9061"/>
              <a:gd name="T27" fmla="*/ 801 h 1076"/>
              <a:gd name="T28" fmla="*/ 1792 w 9061"/>
              <a:gd name="T29" fmla="*/ 820 h 1076"/>
              <a:gd name="T30" fmla="*/ 1766 w 9061"/>
              <a:gd name="T31" fmla="*/ 461 h 1076"/>
              <a:gd name="T32" fmla="*/ 2300 w 9061"/>
              <a:gd name="T33" fmla="*/ 832 h 1076"/>
              <a:gd name="T34" fmla="*/ 2230 w 9061"/>
              <a:gd name="T35" fmla="*/ 811 h 1076"/>
              <a:gd name="T36" fmla="*/ 2214 w 9061"/>
              <a:gd name="T37" fmla="*/ 74 h 1076"/>
              <a:gd name="T38" fmla="*/ 2549 w 9061"/>
              <a:gd name="T39" fmla="*/ 413 h 1076"/>
              <a:gd name="T40" fmla="*/ 2908 w 9061"/>
              <a:gd name="T41" fmla="*/ 811 h 1076"/>
              <a:gd name="T42" fmla="*/ 2480 w 9061"/>
              <a:gd name="T43" fmla="*/ 275 h 1076"/>
              <a:gd name="T44" fmla="*/ 3428 w 9061"/>
              <a:gd name="T45" fmla="*/ 832 h 1076"/>
              <a:gd name="T46" fmla="*/ 3054 w 9061"/>
              <a:gd name="T47" fmla="*/ 382 h 1076"/>
              <a:gd name="T48" fmla="*/ 3006 w 9061"/>
              <a:gd name="T49" fmla="*/ 675 h 1076"/>
              <a:gd name="T50" fmla="*/ 3207 w 9061"/>
              <a:gd name="T51" fmla="*/ 770 h 1076"/>
              <a:gd name="T52" fmla="*/ 3207 w 9061"/>
              <a:gd name="T53" fmla="*/ 770 h 1076"/>
              <a:gd name="T54" fmla="*/ 3876 w 9061"/>
              <a:gd name="T55" fmla="*/ 788 h 1076"/>
              <a:gd name="T56" fmla="*/ 3856 w 9061"/>
              <a:gd name="T57" fmla="*/ 346 h 1076"/>
              <a:gd name="T58" fmla="*/ 3678 w 9061"/>
              <a:gd name="T59" fmla="*/ 125 h 1076"/>
              <a:gd name="T60" fmla="*/ 3513 w 9061"/>
              <a:gd name="T61" fmla="*/ 325 h 1076"/>
              <a:gd name="T62" fmla="*/ 4051 w 9061"/>
              <a:gd name="T63" fmla="*/ 296 h 1076"/>
              <a:gd name="T64" fmla="*/ 4030 w 9061"/>
              <a:gd name="T65" fmla="*/ 832 h 1076"/>
              <a:gd name="T66" fmla="*/ 4068 w 9061"/>
              <a:gd name="T67" fmla="*/ 74 h 1076"/>
              <a:gd name="T68" fmla="*/ 4248 w 9061"/>
              <a:gd name="T69" fmla="*/ 554 h 1076"/>
              <a:gd name="T70" fmla="*/ 4667 w 9061"/>
              <a:gd name="T71" fmla="*/ 554 h 1076"/>
              <a:gd name="T72" fmla="*/ 5132 w 9061"/>
              <a:gd name="T73" fmla="*/ 483 h 1076"/>
              <a:gd name="T74" fmla="*/ 5030 w 9061"/>
              <a:gd name="T75" fmla="*/ 264 h 1076"/>
              <a:gd name="T76" fmla="*/ 4774 w 9061"/>
              <a:gd name="T77" fmla="*/ 811 h 1076"/>
              <a:gd name="T78" fmla="*/ 6045 w 9061"/>
              <a:gd name="T79" fmla="*/ 465 h 1076"/>
              <a:gd name="T80" fmla="*/ 5824 w 9061"/>
              <a:gd name="T81" fmla="*/ 340 h 1076"/>
              <a:gd name="T82" fmla="*/ 5961 w 9061"/>
              <a:gd name="T83" fmla="*/ 761 h 1076"/>
              <a:gd name="T84" fmla="*/ 5694 w 9061"/>
              <a:gd name="T85" fmla="*/ 673 h 1076"/>
              <a:gd name="T86" fmla="*/ 6204 w 9061"/>
              <a:gd name="T87" fmla="*/ 346 h 1076"/>
              <a:gd name="T88" fmla="*/ 6434 w 9061"/>
              <a:gd name="T89" fmla="*/ 750 h 1076"/>
              <a:gd name="T90" fmla="*/ 6473 w 9061"/>
              <a:gd name="T91" fmla="*/ 296 h 1076"/>
              <a:gd name="T92" fmla="*/ 6204 w 9061"/>
              <a:gd name="T93" fmla="*/ 146 h 1076"/>
              <a:gd name="T94" fmla="*/ 6204 w 9061"/>
              <a:gd name="T95" fmla="*/ 346 h 1076"/>
              <a:gd name="T96" fmla="*/ 7189 w 9061"/>
              <a:gd name="T97" fmla="*/ 275 h 1076"/>
              <a:gd name="T98" fmla="*/ 6788 w 9061"/>
              <a:gd name="T99" fmla="*/ 275 h 1076"/>
              <a:gd name="T100" fmla="*/ 7040 w 9061"/>
              <a:gd name="T101" fmla="*/ 812 h 1076"/>
              <a:gd name="T102" fmla="*/ 7566 w 9061"/>
              <a:gd name="T103" fmla="*/ 306 h 1076"/>
              <a:gd name="T104" fmla="*/ 7868 w 9061"/>
              <a:gd name="T105" fmla="*/ 335 h 1076"/>
              <a:gd name="T106" fmla="*/ 7868 w 9061"/>
              <a:gd name="T107" fmla="*/ 264 h 1076"/>
              <a:gd name="T108" fmla="*/ 8321 w 9061"/>
              <a:gd name="T109" fmla="*/ 811 h 1076"/>
              <a:gd name="T110" fmla="*/ 8522 w 9061"/>
              <a:gd name="T111" fmla="*/ 269 h 1076"/>
              <a:gd name="T112" fmla="*/ 8231 w 9061"/>
              <a:gd name="T113" fmla="*/ 296 h 1076"/>
              <a:gd name="T114" fmla="*/ 9056 w 9061"/>
              <a:gd name="T115" fmla="*/ 813 h 1076"/>
              <a:gd name="T116" fmla="*/ 8704 w 9061"/>
              <a:gd name="T117" fmla="*/ 526 h 1076"/>
              <a:gd name="T118" fmla="*/ 8634 w 9061"/>
              <a:gd name="T119" fmla="*/ 832 h 1076"/>
              <a:gd name="T120" fmla="*/ 8988 w 9061"/>
              <a:gd name="T121" fmla="*/ 83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1" h="1076">
                <a:moveTo>
                  <a:pt x="74" y="832"/>
                </a:moveTo>
                <a:lnTo>
                  <a:pt x="74" y="832"/>
                </a:lnTo>
                <a:cubicBezTo>
                  <a:pt x="89" y="832"/>
                  <a:pt x="95" y="826"/>
                  <a:pt x="95" y="811"/>
                </a:cubicBezTo>
                <a:lnTo>
                  <a:pt x="95" y="85"/>
                </a:lnTo>
                <a:cubicBezTo>
                  <a:pt x="95" y="70"/>
                  <a:pt x="89" y="64"/>
                  <a:pt x="74" y="64"/>
                </a:cubicBezTo>
                <a:lnTo>
                  <a:pt x="20" y="64"/>
                </a:lnTo>
                <a:cubicBezTo>
                  <a:pt x="5" y="64"/>
                  <a:pt x="0" y="70"/>
                  <a:pt x="0" y="85"/>
                </a:cubicBezTo>
                <a:lnTo>
                  <a:pt x="0" y="811"/>
                </a:lnTo>
                <a:cubicBezTo>
                  <a:pt x="0" y="826"/>
                  <a:pt x="5" y="832"/>
                  <a:pt x="20" y="832"/>
                </a:cubicBezTo>
                <a:lnTo>
                  <a:pt x="74" y="832"/>
                </a:lnTo>
                <a:close/>
                <a:moveTo>
                  <a:pt x="310" y="832"/>
                </a:moveTo>
                <a:lnTo>
                  <a:pt x="310" y="832"/>
                </a:lnTo>
                <a:cubicBezTo>
                  <a:pt x="325" y="832"/>
                  <a:pt x="331" y="826"/>
                  <a:pt x="331" y="811"/>
                </a:cubicBezTo>
                <a:lnTo>
                  <a:pt x="331" y="413"/>
                </a:lnTo>
                <a:cubicBezTo>
                  <a:pt x="369" y="357"/>
                  <a:pt x="425" y="339"/>
                  <a:pt x="471" y="339"/>
                </a:cubicBezTo>
                <a:cubicBezTo>
                  <a:pt x="565" y="339"/>
                  <a:pt x="586" y="418"/>
                  <a:pt x="586" y="483"/>
                </a:cubicBezTo>
                <a:lnTo>
                  <a:pt x="586" y="811"/>
                </a:lnTo>
                <a:cubicBezTo>
                  <a:pt x="586" y="826"/>
                  <a:pt x="592" y="832"/>
                  <a:pt x="607" y="832"/>
                </a:cubicBezTo>
                <a:lnTo>
                  <a:pt x="655" y="832"/>
                </a:lnTo>
                <a:cubicBezTo>
                  <a:pt x="671" y="832"/>
                  <a:pt x="676" y="826"/>
                  <a:pt x="676" y="811"/>
                </a:cubicBezTo>
                <a:lnTo>
                  <a:pt x="676" y="413"/>
                </a:lnTo>
                <a:cubicBezTo>
                  <a:pt x="715" y="357"/>
                  <a:pt x="771" y="339"/>
                  <a:pt x="817" y="339"/>
                </a:cubicBezTo>
                <a:cubicBezTo>
                  <a:pt x="912" y="339"/>
                  <a:pt x="932" y="418"/>
                  <a:pt x="932" y="483"/>
                </a:cubicBezTo>
                <a:lnTo>
                  <a:pt x="932" y="811"/>
                </a:lnTo>
                <a:cubicBezTo>
                  <a:pt x="932" y="826"/>
                  <a:pt x="937" y="832"/>
                  <a:pt x="952" y="832"/>
                </a:cubicBezTo>
                <a:lnTo>
                  <a:pt x="1001" y="832"/>
                </a:lnTo>
                <a:cubicBezTo>
                  <a:pt x="1016" y="832"/>
                  <a:pt x="1022" y="826"/>
                  <a:pt x="1022" y="811"/>
                </a:cubicBezTo>
                <a:lnTo>
                  <a:pt x="1022" y="475"/>
                </a:lnTo>
                <a:cubicBezTo>
                  <a:pt x="1022" y="361"/>
                  <a:pt x="971" y="264"/>
                  <a:pt x="834" y="264"/>
                </a:cubicBezTo>
                <a:cubicBezTo>
                  <a:pt x="747" y="264"/>
                  <a:pt x="687" y="304"/>
                  <a:pt x="647" y="352"/>
                </a:cubicBezTo>
                <a:cubicBezTo>
                  <a:pt x="619" y="298"/>
                  <a:pt x="568" y="264"/>
                  <a:pt x="490" y="264"/>
                </a:cubicBezTo>
                <a:cubicBezTo>
                  <a:pt x="405" y="264"/>
                  <a:pt x="355" y="303"/>
                  <a:pt x="325" y="342"/>
                </a:cubicBezTo>
                <a:lnTo>
                  <a:pt x="325" y="296"/>
                </a:lnTo>
                <a:cubicBezTo>
                  <a:pt x="325" y="281"/>
                  <a:pt x="319" y="275"/>
                  <a:pt x="304" y="275"/>
                </a:cubicBezTo>
                <a:lnTo>
                  <a:pt x="261" y="275"/>
                </a:lnTo>
                <a:cubicBezTo>
                  <a:pt x="246" y="275"/>
                  <a:pt x="240" y="281"/>
                  <a:pt x="240" y="296"/>
                </a:cubicBezTo>
                <a:lnTo>
                  <a:pt x="240" y="811"/>
                </a:lnTo>
                <a:cubicBezTo>
                  <a:pt x="240" y="826"/>
                  <a:pt x="246" y="832"/>
                  <a:pt x="261" y="832"/>
                </a:cubicBezTo>
                <a:lnTo>
                  <a:pt x="310" y="832"/>
                </a:lnTo>
                <a:close/>
                <a:moveTo>
                  <a:pt x="1544" y="832"/>
                </a:moveTo>
                <a:lnTo>
                  <a:pt x="1544" y="832"/>
                </a:lnTo>
                <a:cubicBezTo>
                  <a:pt x="1559" y="832"/>
                  <a:pt x="1565" y="826"/>
                  <a:pt x="1565" y="811"/>
                </a:cubicBezTo>
                <a:lnTo>
                  <a:pt x="1565" y="465"/>
                </a:lnTo>
                <a:cubicBezTo>
                  <a:pt x="1565" y="346"/>
                  <a:pt x="1502" y="264"/>
                  <a:pt x="1351" y="264"/>
                </a:cubicBezTo>
                <a:cubicBezTo>
                  <a:pt x="1274" y="264"/>
                  <a:pt x="1203" y="286"/>
                  <a:pt x="1155" y="325"/>
                </a:cubicBezTo>
                <a:cubicBezTo>
                  <a:pt x="1145" y="333"/>
                  <a:pt x="1144" y="344"/>
                  <a:pt x="1151" y="355"/>
                </a:cubicBezTo>
                <a:lnTo>
                  <a:pt x="1169" y="382"/>
                </a:lnTo>
                <a:cubicBezTo>
                  <a:pt x="1179" y="395"/>
                  <a:pt x="1186" y="396"/>
                  <a:pt x="1198" y="386"/>
                </a:cubicBezTo>
                <a:cubicBezTo>
                  <a:pt x="1238" y="355"/>
                  <a:pt x="1292" y="340"/>
                  <a:pt x="1343" y="340"/>
                </a:cubicBezTo>
                <a:cubicBezTo>
                  <a:pt x="1454" y="340"/>
                  <a:pt x="1474" y="411"/>
                  <a:pt x="1474" y="479"/>
                </a:cubicBezTo>
                <a:lnTo>
                  <a:pt x="1474" y="526"/>
                </a:lnTo>
                <a:cubicBezTo>
                  <a:pt x="1444" y="513"/>
                  <a:pt x="1398" y="504"/>
                  <a:pt x="1343" y="504"/>
                </a:cubicBezTo>
                <a:cubicBezTo>
                  <a:pt x="1190" y="504"/>
                  <a:pt x="1122" y="578"/>
                  <a:pt x="1122" y="675"/>
                </a:cubicBezTo>
                <a:cubicBezTo>
                  <a:pt x="1122" y="772"/>
                  <a:pt x="1187" y="844"/>
                  <a:pt x="1307" y="844"/>
                </a:cubicBezTo>
                <a:cubicBezTo>
                  <a:pt x="1400" y="844"/>
                  <a:pt x="1450" y="801"/>
                  <a:pt x="1480" y="761"/>
                </a:cubicBezTo>
                <a:lnTo>
                  <a:pt x="1480" y="811"/>
                </a:lnTo>
                <a:cubicBezTo>
                  <a:pt x="1480" y="826"/>
                  <a:pt x="1486" y="832"/>
                  <a:pt x="1501" y="832"/>
                </a:cubicBezTo>
                <a:lnTo>
                  <a:pt x="1544" y="832"/>
                </a:lnTo>
                <a:close/>
                <a:moveTo>
                  <a:pt x="1322" y="770"/>
                </a:moveTo>
                <a:lnTo>
                  <a:pt x="1322" y="770"/>
                </a:lnTo>
                <a:cubicBezTo>
                  <a:pt x="1237" y="770"/>
                  <a:pt x="1213" y="719"/>
                  <a:pt x="1213" y="673"/>
                </a:cubicBezTo>
                <a:cubicBezTo>
                  <a:pt x="1213" y="615"/>
                  <a:pt x="1251" y="573"/>
                  <a:pt x="1355" y="573"/>
                </a:cubicBezTo>
                <a:cubicBezTo>
                  <a:pt x="1390" y="573"/>
                  <a:pt x="1444" y="578"/>
                  <a:pt x="1474" y="592"/>
                </a:cubicBezTo>
                <a:lnTo>
                  <a:pt x="1474" y="690"/>
                </a:lnTo>
                <a:cubicBezTo>
                  <a:pt x="1435" y="747"/>
                  <a:pt x="1380" y="770"/>
                  <a:pt x="1322" y="770"/>
                </a:cubicBezTo>
                <a:close/>
                <a:moveTo>
                  <a:pt x="2155" y="888"/>
                </a:moveTo>
                <a:lnTo>
                  <a:pt x="2155" y="888"/>
                </a:lnTo>
                <a:cubicBezTo>
                  <a:pt x="2155" y="790"/>
                  <a:pt x="2075" y="746"/>
                  <a:pt x="1974" y="746"/>
                </a:cubicBezTo>
                <a:lnTo>
                  <a:pt x="1834" y="746"/>
                </a:lnTo>
                <a:cubicBezTo>
                  <a:pt x="1766" y="746"/>
                  <a:pt x="1760" y="726"/>
                  <a:pt x="1760" y="709"/>
                </a:cubicBezTo>
                <a:cubicBezTo>
                  <a:pt x="1760" y="688"/>
                  <a:pt x="1771" y="666"/>
                  <a:pt x="1794" y="644"/>
                </a:cubicBezTo>
                <a:cubicBezTo>
                  <a:pt x="1820" y="653"/>
                  <a:pt x="1850" y="658"/>
                  <a:pt x="1884" y="658"/>
                </a:cubicBezTo>
                <a:cubicBezTo>
                  <a:pt x="2037" y="658"/>
                  <a:pt x="2094" y="559"/>
                  <a:pt x="2094" y="460"/>
                </a:cubicBezTo>
                <a:cubicBezTo>
                  <a:pt x="2094" y="409"/>
                  <a:pt x="2079" y="369"/>
                  <a:pt x="2039" y="335"/>
                </a:cubicBezTo>
                <a:cubicBezTo>
                  <a:pt x="2062" y="341"/>
                  <a:pt x="2098" y="346"/>
                  <a:pt x="2127" y="346"/>
                </a:cubicBezTo>
                <a:cubicBezTo>
                  <a:pt x="2141" y="346"/>
                  <a:pt x="2148" y="340"/>
                  <a:pt x="2148" y="325"/>
                </a:cubicBezTo>
                <a:lnTo>
                  <a:pt x="2148" y="296"/>
                </a:lnTo>
                <a:cubicBezTo>
                  <a:pt x="2148" y="281"/>
                  <a:pt x="2142" y="275"/>
                  <a:pt x="2127" y="275"/>
                </a:cubicBezTo>
                <a:lnTo>
                  <a:pt x="1958" y="275"/>
                </a:lnTo>
                <a:cubicBezTo>
                  <a:pt x="1937" y="268"/>
                  <a:pt x="1913" y="264"/>
                  <a:pt x="1881" y="264"/>
                </a:cubicBezTo>
                <a:cubicBezTo>
                  <a:pt x="1736" y="264"/>
                  <a:pt x="1677" y="362"/>
                  <a:pt x="1677" y="462"/>
                </a:cubicBezTo>
                <a:cubicBezTo>
                  <a:pt x="1677" y="522"/>
                  <a:pt x="1699" y="584"/>
                  <a:pt x="1754" y="622"/>
                </a:cubicBezTo>
                <a:cubicBezTo>
                  <a:pt x="1719" y="642"/>
                  <a:pt x="1681" y="674"/>
                  <a:pt x="1681" y="724"/>
                </a:cubicBezTo>
                <a:cubicBezTo>
                  <a:pt x="1681" y="762"/>
                  <a:pt x="1702" y="788"/>
                  <a:pt x="1732" y="801"/>
                </a:cubicBezTo>
                <a:cubicBezTo>
                  <a:pt x="1677" y="823"/>
                  <a:pt x="1640" y="862"/>
                  <a:pt x="1640" y="922"/>
                </a:cubicBezTo>
                <a:cubicBezTo>
                  <a:pt x="1640" y="1020"/>
                  <a:pt x="1736" y="1076"/>
                  <a:pt x="1882" y="1076"/>
                </a:cubicBezTo>
                <a:cubicBezTo>
                  <a:pt x="2060" y="1076"/>
                  <a:pt x="2155" y="994"/>
                  <a:pt x="2155" y="888"/>
                </a:cubicBezTo>
                <a:close/>
                <a:moveTo>
                  <a:pt x="1728" y="911"/>
                </a:moveTo>
                <a:lnTo>
                  <a:pt x="1728" y="911"/>
                </a:lnTo>
                <a:cubicBezTo>
                  <a:pt x="1728" y="873"/>
                  <a:pt x="1747" y="841"/>
                  <a:pt x="1792" y="820"/>
                </a:cubicBezTo>
                <a:lnTo>
                  <a:pt x="1956" y="820"/>
                </a:lnTo>
                <a:cubicBezTo>
                  <a:pt x="2038" y="820"/>
                  <a:pt x="2065" y="854"/>
                  <a:pt x="2065" y="897"/>
                </a:cubicBezTo>
                <a:cubicBezTo>
                  <a:pt x="2065" y="960"/>
                  <a:pt x="2009" y="1011"/>
                  <a:pt x="1884" y="1011"/>
                </a:cubicBezTo>
                <a:cubicBezTo>
                  <a:pt x="1762" y="1011"/>
                  <a:pt x="1728" y="963"/>
                  <a:pt x="1728" y="911"/>
                </a:cubicBezTo>
                <a:close/>
                <a:moveTo>
                  <a:pt x="1766" y="461"/>
                </a:moveTo>
                <a:lnTo>
                  <a:pt x="1766" y="461"/>
                </a:lnTo>
                <a:cubicBezTo>
                  <a:pt x="1766" y="385"/>
                  <a:pt x="1808" y="328"/>
                  <a:pt x="1886" y="328"/>
                </a:cubicBezTo>
                <a:cubicBezTo>
                  <a:pt x="1964" y="328"/>
                  <a:pt x="2005" y="385"/>
                  <a:pt x="2005" y="461"/>
                </a:cubicBezTo>
                <a:cubicBezTo>
                  <a:pt x="2005" y="537"/>
                  <a:pt x="1964" y="593"/>
                  <a:pt x="1886" y="593"/>
                </a:cubicBezTo>
                <a:cubicBezTo>
                  <a:pt x="1808" y="593"/>
                  <a:pt x="1766" y="537"/>
                  <a:pt x="1766" y="461"/>
                </a:cubicBezTo>
                <a:close/>
                <a:moveTo>
                  <a:pt x="2300" y="832"/>
                </a:moveTo>
                <a:lnTo>
                  <a:pt x="2300" y="832"/>
                </a:lnTo>
                <a:cubicBezTo>
                  <a:pt x="2315" y="832"/>
                  <a:pt x="2320" y="826"/>
                  <a:pt x="2320" y="811"/>
                </a:cubicBezTo>
                <a:lnTo>
                  <a:pt x="2320" y="296"/>
                </a:lnTo>
                <a:cubicBezTo>
                  <a:pt x="2320" y="281"/>
                  <a:pt x="2315" y="275"/>
                  <a:pt x="2300" y="275"/>
                </a:cubicBezTo>
                <a:lnTo>
                  <a:pt x="2251" y="275"/>
                </a:lnTo>
                <a:cubicBezTo>
                  <a:pt x="2236" y="275"/>
                  <a:pt x="2230" y="281"/>
                  <a:pt x="2230" y="296"/>
                </a:cubicBezTo>
                <a:lnTo>
                  <a:pt x="2230" y="811"/>
                </a:lnTo>
                <a:cubicBezTo>
                  <a:pt x="2230" y="826"/>
                  <a:pt x="2236" y="832"/>
                  <a:pt x="2251" y="832"/>
                </a:cubicBezTo>
                <a:lnTo>
                  <a:pt x="2300" y="832"/>
                </a:lnTo>
                <a:close/>
                <a:moveTo>
                  <a:pt x="2337" y="74"/>
                </a:moveTo>
                <a:lnTo>
                  <a:pt x="2337" y="74"/>
                </a:lnTo>
                <a:cubicBezTo>
                  <a:pt x="2337" y="40"/>
                  <a:pt x="2314" y="12"/>
                  <a:pt x="2275" y="12"/>
                </a:cubicBezTo>
                <a:cubicBezTo>
                  <a:pt x="2237" y="12"/>
                  <a:pt x="2214" y="40"/>
                  <a:pt x="2214" y="74"/>
                </a:cubicBezTo>
                <a:cubicBezTo>
                  <a:pt x="2214" y="109"/>
                  <a:pt x="2237" y="137"/>
                  <a:pt x="2275" y="137"/>
                </a:cubicBezTo>
                <a:cubicBezTo>
                  <a:pt x="2314" y="137"/>
                  <a:pt x="2337" y="109"/>
                  <a:pt x="2337" y="74"/>
                </a:cubicBezTo>
                <a:close/>
                <a:moveTo>
                  <a:pt x="2528" y="832"/>
                </a:moveTo>
                <a:lnTo>
                  <a:pt x="2528" y="832"/>
                </a:lnTo>
                <a:cubicBezTo>
                  <a:pt x="2543" y="832"/>
                  <a:pt x="2549" y="826"/>
                  <a:pt x="2549" y="811"/>
                </a:cubicBezTo>
                <a:lnTo>
                  <a:pt x="2549" y="413"/>
                </a:lnTo>
                <a:cubicBezTo>
                  <a:pt x="2590" y="357"/>
                  <a:pt x="2648" y="339"/>
                  <a:pt x="2696" y="339"/>
                </a:cubicBezTo>
                <a:cubicBezTo>
                  <a:pt x="2795" y="339"/>
                  <a:pt x="2817" y="418"/>
                  <a:pt x="2817" y="483"/>
                </a:cubicBezTo>
                <a:lnTo>
                  <a:pt x="2817" y="811"/>
                </a:lnTo>
                <a:cubicBezTo>
                  <a:pt x="2817" y="826"/>
                  <a:pt x="2823" y="832"/>
                  <a:pt x="2838" y="832"/>
                </a:cubicBezTo>
                <a:lnTo>
                  <a:pt x="2887" y="832"/>
                </a:lnTo>
                <a:cubicBezTo>
                  <a:pt x="2902" y="832"/>
                  <a:pt x="2908" y="826"/>
                  <a:pt x="2908" y="811"/>
                </a:cubicBezTo>
                <a:lnTo>
                  <a:pt x="2908" y="475"/>
                </a:lnTo>
                <a:cubicBezTo>
                  <a:pt x="2908" y="361"/>
                  <a:pt x="2853" y="264"/>
                  <a:pt x="2715" y="264"/>
                </a:cubicBezTo>
                <a:cubicBezTo>
                  <a:pt x="2627" y="264"/>
                  <a:pt x="2575" y="303"/>
                  <a:pt x="2543" y="342"/>
                </a:cubicBezTo>
                <a:lnTo>
                  <a:pt x="2543" y="296"/>
                </a:lnTo>
                <a:cubicBezTo>
                  <a:pt x="2543" y="281"/>
                  <a:pt x="2538" y="275"/>
                  <a:pt x="2522" y="275"/>
                </a:cubicBezTo>
                <a:lnTo>
                  <a:pt x="2480" y="275"/>
                </a:lnTo>
                <a:cubicBezTo>
                  <a:pt x="2464" y="275"/>
                  <a:pt x="2459" y="281"/>
                  <a:pt x="2459" y="296"/>
                </a:cubicBezTo>
                <a:lnTo>
                  <a:pt x="2459" y="811"/>
                </a:lnTo>
                <a:cubicBezTo>
                  <a:pt x="2459" y="826"/>
                  <a:pt x="2464" y="832"/>
                  <a:pt x="2480" y="832"/>
                </a:cubicBezTo>
                <a:lnTo>
                  <a:pt x="2528" y="832"/>
                </a:lnTo>
                <a:close/>
                <a:moveTo>
                  <a:pt x="3428" y="832"/>
                </a:moveTo>
                <a:lnTo>
                  <a:pt x="3428" y="832"/>
                </a:lnTo>
                <a:cubicBezTo>
                  <a:pt x="3443" y="832"/>
                  <a:pt x="3449" y="826"/>
                  <a:pt x="3449" y="811"/>
                </a:cubicBezTo>
                <a:lnTo>
                  <a:pt x="3449" y="465"/>
                </a:lnTo>
                <a:cubicBezTo>
                  <a:pt x="3449" y="346"/>
                  <a:pt x="3387" y="264"/>
                  <a:pt x="3236" y="264"/>
                </a:cubicBezTo>
                <a:cubicBezTo>
                  <a:pt x="3158" y="264"/>
                  <a:pt x="3087" y="286"/>
                  <a:pt x="3040" y="325"/>
                </a:cubicBezTo>
                <a:cubicBezTo>
                  <a:pt x="3029" y="333"/>
                  <a:pt x="3028" y="344"/>
                  <a:pt x="3035" y="355"/>
                </a:cubicBezTo>
                <a:lnTo>
                  <a:pt x="3054" y="382"/>
                </a:lnTo>
                <a:cubicBezTo>
                  <a:pt x="3063" y="395"/>
                  <a:pt x="3070" y="396"/>
                  <a:pt x="3083" y="386"/>
                </a:cubicBezTo>
                <a:cubicBezTo>
                  <a:pt x="3122" y="355"/>
                  <a:pt x="3177" y="340"/>
                  <a:pt x="3228" y="340"/>
                </a:cubicBezTo>
                <a:cubicBezTo>
                  <a:pt x="3338" y="340"/>
                  <a:pt x="3359" y="411"/>
                  <a:pt x="3359" y="479"/>
                </a:cubicBezTo>
                <a:lnTo>
                  <a:pt x="3359" y="526"/>
                </a:lnTo>
                <a:cubicBezTo>
                  <a:pt x="3329" y="513"/>
                  <a:pt x="3282" y="504"/>
                  <a:pt x="3228" y="504"/>
                </a:cubicBezTo>
                <a:cubicBezTo>
                  <a:pt x="3074" y="504"/>
                  <a:pt x="3006" y="578"/>
                  <a:pt x="3006" y="675"/>
                </a:cubicBezTo>
                <a:cubicBezTo>
                  <a:pt x="3006" y="772"/>
                  <a:pt x="3071" y="844"/>
                  <a:pt x="3192" y="844"/>
                </a:cubicBezTo>
                <a:cubicBezTo>
                  <a:pt x="3284" y="844"/>
                  <a:pt x="3334" y="801"/>
                  <a:pt x="3364" y="761"/>
                </a:cubicBezTo>
                <a:lnTo>
                  <a:pt x="3364" y="811"/>
                </a:lnTo>
                <a:cubicBezTo>
                  <a:pt x="3364" y="826"/>
                  <a:pt x="3370" y="832"/>
                  <a:pt x="3385" y="832"/>
                </a:cubicBezTo>
                <a:lnTo>
                  <a:pt x="3428" y="832"/>
                </a:lnTo>
                <a:close/>
                <a:moveTo>
                  <a:pt x="3207" y="770"/>
                </a:moveTo>
                <a:lnTo>
                  <a:pt x="3207" y="770"/>
                </a:lnTo>
                <a:cubicBezTo>
                  <a:pt x="3121" y="770"/>
                  <a:pt x="3098" y="719"/>
                  <a:pt x="3098" y="673"/>
                </a:cubicBezTo>
                <a:cubicBezTo>
                  <a:pt x="3098" y="615"/>
                  <a:pt x="3135" y="573"/>
                  <a:pt x="3239" y="573"/>
                </a:cubicBezTo>
                <a:cubicBezTo>
                  <a:pt x="3274" y="573"/>
                  <a:pt x="3329" y="578"/>
                  <a:pt x="3359" y="592"/>
                </a:cubicBezTo>
                <a:lnTo>
                  <a:pt x="3359" y="690"/>
                </a:lnTo>
                <a:cubicBezTo>
                  <a:pt x="3319" y="747"/>
                  <a:pt x="3265" y="770"/>
                  <a:pt x="3207" y="770"/>
                </a:cubicBezTo>
                <a:close/>
                <a:moveTo>
                  <a:pt x="3608" y="346"/>
                </a:moveTo>
                <a:lnTo>
                  <a:pt x="3608" y="346"/>
                </a:lnTo>
                <a:lnTo>
                  <a:pt x="3608" y="676"/>
                </a:lnTo>
                <a:cubicBezTo>
                  <a:pt x="3608" y="799"/>
                  <a:pt x="3663" y="844"/>
                  <a:pt x="3760" y="844"/>
                </a:cubicBezTo>
                <a:cubicBezTo>
                  <a:pt x="3798" y="844"/>
                  <a:pt x="3834" y="837"/>
                  <a:pt x="3867" y="818"/>
                </a:cubicBezTo>
                <a:cubicBezTo>
                  <a:pt x="3878" y="811"/>
                  <a:pt x="3882" y="802"/>
                  <a:pt x="3876" y="788"/>
                </a:cubicBezTo>
                <a:lnTo>
                  <a:pt x="3863" y="758"/>
                </a:lnTo>
                <a:cubicBezTo>
                  <a:pt x="3858" y="745"/>
                  <a:pt x="3851" y="743"/>
                  <a:pt x="3838" y="750"/>
                </a:cubicBezTo>
                <a:cubicBezTo>
                  <a:pt x="3818" y="761"/>
                  <a:pt x="3797" y="768"/>
                  <a:pt x="3772" y="768"/>
                </a:cubicBezTo>
                <a:cubicBezTo>
                  <a:pt x="3717" y="768"/>
                  <a:pt x="3699" y="734"/>
                  <a:pt x="3699" y="673"/>
                </a:cubicBezTo>
                <a:lnTo>
                  <a:pt x="3699" y="346"/>
                </a:lnTo>
                <a:lnTo>
                  <a:pt x="3856" y="346"/>
                </a:lnTo>
                <a:cubicBezTo>
                  <a:pt x="3871" y="346"/>
                  <a:pt x="3877" y="340"/>
                  <a:pt x="3877" y="325"/>
                </a:cubicBezTo>
                <a:lnTo>
                  <a:pt x="3877" y="296"/>
                </a:lnTo>
                <a:cubicBezTo>
                  <a:pt x="3877" y="281"/>
                  <a:pt x="3871" y="275"/>
                  <a:pt x="3856" y="275"/>
                </a:cubicBezTo>
                <a:lnTo>
                  <a:pt x="3699" y="275"/>
                </a:lnTo>
                <a:lnTo>
                  <a:pt x="3699" y="146"/>
                </a:lnTo>
                <a:cubicBezTo>
                  <a:pt x="3699" y="131"/>
                  <a:pt x="3693" y="125"/>
                  <a:pt x="3678" y="125"/>
                </a:cubicBezTo>
                <a:lnTo>
                  <a:pt x="3629" y="125"/>
                </a:lnTo>
                <a:cubicBezTo>
                  <a:pt x="3614" y="125"/>
                  <a:pt x="3608" y="131"/>
                  <a:pt x="3608" y="146"/>
                </a:cubicBezTo>
                <a:lnTo>
                  <a:pt x="3608" y="275"/>
                </a:lnTo>
                <a:lnTo>
                  <a:pt x="3534" y="275"/>
                </a:lnTo>
                <a:cubicBezTo>
                  <a:pt x="3519" y="275"/>
                  <a:pt x="3513" y="281"/>
                  <a:pt x="3513" y="296"/>
                </a:cubicBezTo>
                <a:lnTo>
                  <a:pt x="3513" y="325"/>
                </a:lnTo>
                <a:cubicBezTo>
                  <a:pt x="3513" y="340"/>
                  <a:pt x="3519" y="346"/>
                  <a:pt x="3534" y="346"/>
                </a:cubicBezTo>
                <a:lnTo>
                  <a:pt x="3608" y="346"/>
                </a:lnTo>
                <a:close/>
                <a:moveTo>
                  <a:pt x="4030" y="832"/>
                </a:moveTo>
                <a:lnTo>
                  <a:pt x="4030" y="832"/>
                </a:lnTo>
                <a:cubicBezTo>
                  <a:pt x="4045" y="832"/>
                  <a:pt x="4051" y="826"/>
                  <a:pt x="4051" y="811"/>
                </a:cubicBezTo>
                <a:lnTo>
                  <a:pt x="4051" y="296"/>
                </a:lnTo>
                <a:cubicBezTo>
                  <a:pt x="4051" y="281"/>
                  <a:pt x="4045" y="275"/>
                  <a:pt x="4030" y="275"/>
                </a:cubicBezTo>
                <a:lnTo>
                  <a:pt x="3982" y="275"/>
                </a:lnTo>
                <a:cubicBezTo>
                  <a:pt x="3967" y="275"/>
                  <a:pt x="3961" y="281"/>
                  <a:pt x="3961" y="296"/>
                </a:cubicBezTo>
                <a:lnTo>
                  <a:pt x="3961" y="811"/>
                </a:lnTo>
                <a:cubicBezTo>
                  <a:pt x="3961" y="826"/>
                  <a:pt x="3967" y="832"/>
                  <a:pt x="3982" y="832"/>
                </a:cubicBezTo>
                <a:lnTo>
                  <a:pt x="4030" y="832"/>
                </a:lnTo>
                <a:close/>
                <a:moveTo>
                  <a:pt x="4068" y="74"/>
                </a:moveTo>
                <a:lnTo>
                  <a:pt x="4068" y="74"/>
                </a:lnTo>
                <a:cubicBezTo>
                  <a:pt x="4068" y="40"/>
                  <a:pt x="4044" y="12"/>
                  <a:pt x="4006" y="12"/>
                </a:cubicBezTo>
                <a:cubicBezTo>
                  <a:pt x="3968" y="12"/>
                  <a:pt x="3945" y="40"/>
                  <a:pt x="3945" y="74"/>
                </a:cubicBezTo>
                <a:cubicBezTo>
                  <a:pt x="3945" y="109"/>
                  <a:pt x="3968" y="137"/>
                  <a:pt x="4006" y="137"/>
                </a:cubicBezTo>
                <a:cubicBezTo>
                  <a:pt x="4044" y="137"/>
                  <a:pt x="4068" y="109"/>
                  <a:pt x="4068" y="74"/>
                </a:cubicBezTo>
                <a:close/>
                <a:moveTo>
                  <a:pt x="4248" y="554"/>
                </a:moveTo>
                <a:lnTo>
                  <a:pt x="4248" y="554"/>
                </a:lnTo>
                <a:cubicBezTo>
                  <a:pt x="4248" y="439"/>
                  <a:pt x="4295" y="335"/>
                  <a:pt x="4411" y="335"/>
                </a:cubicBezTo>
                <a:cubicBezTo>
                  <a:pt x="4527" y="335"/>
                  <a:pt x="4573" y="439"/>
                  <a:pt x="4573" y="554"/>
                </a:cubicBezTo>
                <a:cubicBezTo>
                  <a:pt x="4573" y="668"/>
                  <a:pt x="4527" y="772"/>
                  <a:pt x="4411" y="772"/>
                </a:cubicBezTo>
                <a:cubicBezTo>
                  <a:pt x="4295" y="772"/>
                  <a:pt x="4248" y="668"/>
                  <a:pt x="4248" y="554"/>
                </a:cubicBezTo>
                <a:close/>
                <a:moveTo>
                  <a:pt x="4667" y="554"/>
                </a:moveTo>
                <a:lnTo>
                  <a:pt x="4667" y="554"/>
                </a:lnTo>
                <a:cubicBezTo>
                  <a:pt x="4667" y="404"/>
                  <a:pt x="4593" y="264"/>
                  <a:pt x="4411" y="264"/>
                </a:cubicBezTo>
                <a:cubicBezTo>
                  <a:pt x="4232" y="264"/>
                  <a:pt x="4155" y="404"/>
                  <a:pt x="4155" y="554"/>
                </a:cubicBezTo>
                <a:cubicBezTo>
                  <a:pt x="4155" y="703"/>
                  <a:pt x="4229" y="844"/>
                  <a:pt x="4411" y="844"/>
                </a:cubicBezTo>
                <a:cubicBezTo>
                  <a:pt x="4590" y="844"/>
                  <a:pt x="4667" y="703"/>
                  <a:pt x="4667" y="554"/>
                </a:cubicBezTo>
                <a:close/>
                <a:moveTo>
                  <a:pt x="4844" y="832"/>
                </a:moveTo>
                <a:lnTo>
                  <a:pt x="4844" y="832"/>
                </a:lnTo>
                <a:cubicBezTo>
                  <a:pt x="4859" y="832"/>
                  <a:pt x="4864" y="826"/>
                  <a:pt x="4864" y="811"/>
                </a:cubicBezTo>
                <a:lnTo>
                  <a:pt x="4864" y="413"/>
                </a:lnTo>
                <a:cubicBezTo>
                  <a:pt x="4905" y="357"/>
                  <a:pt x="4963" y="339"/>
                  <a:pt x="5012" y="339"/>
                </a:cubicBezTo>
                <a:cubicBezTo>
                  <a:pt x="5110" y="339"/>
                  <a:pt x="5132" y="418"/>
                  <a:pt x="5132" y="483"/>
                </a:cubicBezTo>
                <a:lnTo>
                  <a:pt x="5132" y="811"/>
                </a:lnTo>
                <a:cubicBezTo>
                  <a:pt x="5132" y="826"/>
                  <a:pt x="5138" y="832"/>
                  <a:pt x="5153" y="832"/>
                </a:cubicBezTo>
                <a:lnTo>
                  <a:pt x="5202" y="832"/>
                </a:lnTo>
                <a:cubicBezTo>
                  <a:pt x="5217" y="832"/>
                  <a:pt x="5223" y="826"/>
                  <a:pt x="5223" y="811"/>
                </a:cubicBezTo>
                <a:lnTo>
                  <a:pt x="5223" y="475"/>
                </a:lnTo>
                <a:cubicBezTo>
                  <a:pt x="5223" y="361"/>
                  <a:pt x="5168" y="264"/>
                  <a:pt x="5030" y="264"/>
                </a:cubicBezTo>
                <a:cubicBezTo>
                  <a:pt x="4942" y="264"/>
                  <a:pt x="4890" y="303"/>
                  <a:pt x="4859" y="342"/>
                </a:cubicBezTo>
                <a:lnTo>
                  <a:pt x="4859" y="296"/>
                </a:lnTo>
                <a:cubicBezTo>
                  <a:pt x="4859" y="281"/>
                  <a:pt x="4853" y="275"/>
                  <a:pt x="4838" y="275"/>
                </a:cubicBezTo>
                <a:lnTo>
                  <a:pt x="4795" y="275"/>
                </a:lnTo>
                <a:cubicBezTo>
                  <a:pt x="4780" y="275"/>
                  <a:pt x="4774" y="281"/>
                  <a:pt x="4774" y="296"/>
                </a:cubicBezTo>
                <a:lnTo>
                  <a:pt x="4774" y="811"/>
                </a:lnTo>
                <a:cubicBezTo>
                  <a:pt x="4774" y="826"/>
                  <a:pt x="4780" y="832"/>
                  <a:pt x="4795" y="832"/>
                </a:cubicBezTo>
                <a:lnTo>
                  <a:pt x="4844" y="832"/>
                </a:lnTo>
                <a:close/>
                <a:moveTo>
                  <a:pt x="6024" y="832"/>
                </a:moveTo>
                <a:lnTo>
                  <a:pt x="6024" y="832"/>
                </a:lnTo>
                <a:cubicBezTo>
                  <a:pt x="6039" y="832"/>
                  <a:pt x="6045" y="826"/>
                  <a:pt x="6045" y="811"/>
                </a:cubicBezTo>
                <a:lnTo>
                  <a:pt x="6045" y="465"/>
                </a:lnTo>
                <a:cubicBezTo>
                  <a:pt x="6045" y="346"/>
                  <a:pt x="5983" y="264"/>
                  <a:pt x="5832" y="264"/>
                </a:cubicBezTo>
                <a:cubicBezTo>
                  <a:pt x="5754" y="264"/>
                  <a:pt x="5683" y="286"/>
                  <a:pt x="5636" y="325"/>
                </a:cubicBezTo>
                <a:cubicBezTo>
                  <a:pt x="5625" y="333"/>
                  <a:pt x="5624" y="344"/>
                  <a:pt x="5631" y="355"/>
                </a:cubicBezTo>
                <a:lnTo>
                  <a:pt x="5650" y="382"/>
                </a:lnTo>
                <a:cubicBezTo>
                  <a:pt x="5659" y="395"/>
                  <a:pt x="5666" y="396"/>
                  <a:pt x="5679" y="386"/>
                </a:cubicBezTo>
                <a:cubicBezTo>
                  <a:pt x="5718" y="355"/>
                  <a:pt x="5773" y="340"/>
                  <a:pt x="5824" y="340"/>
                </a:cubicBezTo>
                <a:cubicBezTo>
                  <a:pt x="5934" y="340"/>
                  <a:pt x="5955" y="411"/>
                  <a:pt x="5955" y="479"/>
                </a:cubicBezTo>
                <a:lnTo>
                  <a:pt x="5955" y="526"/>
                </a:lnTo>
                <a:cubicBezTo>
                  <a:pt x="5925" y="513"/>
                  <a:pt x="5878" y="504"/>
                  <a:pt x="5824" y="504"/>
                </a:cubicBezTo>
                <a:cubicBezTo>
                  <a:pt x="5671" y="504"/>
                  <a:pt x="5602" y="578"/>
                  <a:pt x="5602" y="675"/>
                </a:cubicBezTo>
                <a:cubicBezTo>
                  <a:pt x="5602" y="772"/>
                  <a:pt x="5667" y="844"/>
                  <a:pt x="5788" y="844"/>
                </a:cubicBezTo>
                <a:cubicBezTo>
                  <a:pt x="5881" y="844"/>
                  <a:pt x="5930" y="801"/>
                  <a:pt x="5961" y="761"/>
                </a:cubicBezTo>
                <a:lnTo>
                  <a:pt x="5961" y="811"/>
                </a:lnTo>
                <a:cubicBezTo>
                  <a:pt x="5961" y="826"/>
                  <a:pt x="5966" y="832"/>
                  <a:pt x="5981" y="832"/>
                </a:cubicBezTo>
                <a:lnTo>
                  <a:pt x="6024" y="832"/>
                </a:lnTo>
                <a:close/>
                <a:moveTo>
                  <a:pt x="5803" y="770"/>
                </a:moveTo>
                <a:lnTo>
                  <a:pt x="5803" y="770"/>
                </a:lnTo>
                <a:cubicBezTo>
                  <a:pt x="5717" y="770"/>
                  <a:pt x="5694" y="719"/>
                  <a:pt x="5694" y="673"/>
                </a:cubicBezTo>
                <a:cubicBezTo>
                  <a:pt x="5694" y="615"/>
                  <a:pt x="5731" y="573"/>
                  <a:pt x="5835" y="573"/>
                </a:cubicBezTo>
                <a:cubicBezTo>
                  <a:pt x="5870" y="573"/>
                  <a:pt x="5925" y="578"/>
                  <a:pt x="5955" y="592"/>
                </a:cubicBezTo>
                <a:lnTo>
                  <a:pt x="5955" y="690"/>
                </a:lnTo>
                <a:cubicBezTo>
                  <a:pt x="5915" y="747"/>
                  <a:pt x="5861" y="770"/>
                  <a:pt x="5803" y="770"/>
                </a:cubicBezTo>
                <a:close/>
                <a:moveTo>
                  <a:pt x="6204" y="346"/>
                </a:moveTo>
                <a:lnTo>
                  <a:pt x="6204" y="346"/>
                </a:lnTo>
                <a:lnTo>
                  <a:pt x="6204" y="676"/>
                </a:lnTo>
                <a:cubicBezTo>
                  <a:pt x="6204" y="799"/>
                  <a:pt x="6259" y="844"/>
                  <a:pt x="6356" y="844"/>
                </a:cubicBezTo>
                <a:cubicBezTo>
                  <a:pt x="6395" y="844"/>
                  <a:pt x="6431" y="837"/>
                  <a:pt x="6463" y="818"/>
                </a:cubicBezTo>
                <a:cubicBezTo>
                  <a:pt x="6475" y="811"/>
                  <a:pt x="6478" y="802"/>
                  <a:pt x="6472" y="788"/>
                </a:cubicBezTo>
                <a:lnTo>
                  <a:pt x="6460" y="758"/>
                </a:lnTo>
                <a:cubicBezTo>
                  <a:pt x="6454" y="745"/>
                  <a:pt x="6447" y="743"/>
                  <a:pt x="6434" y="750"/>
                </a:cubicBezTo>
                <a:cubicBezTo>
                  <a:pt x="6414" y="761"/>
                  <a:pt x="6393" y="768"/>
                  <a:pt x="6368" y="768"/>
                </a:cubicBezTo>
                <a:cubicBezTo>
                  <a:pt x="6313" y="768"/>
                  <a:pt x="6295" y="734"/>
                  <a:pt x="6295" y="673"/>
                </a:cubicBezTo>
                <a:lnTo>
                  <a:pt x="6295" y="346"/>
                </a:lnTo>
                <a:lnTo>
                  <a:pt x="6453" y="346"/>
                </a:lnTo>
                <a:cubicBezTo>
                  <a:pt x="6468" y="346"/>
                  <a:pt x="6473" y="340"/>
                  <a:pt x="6473" y="325"/>
                </a:cubicBezTo>
                <a:lnTo>
                  <a:pt x="6473" y="296"/>
                </a:lnTo>
                <a:cubicBezTo>
                  <a:pt x="6473" y="281"/>
                  <a:pt x="6468" y="275"/>
                  <a:pt x="6453" y="275"/>
                </a:cubicBezTo>
                <a:lnTo>
                  <a:pt x="6295" y="275"/>
                </a:lnTo>
                <a:lnTo>
                  <a:pt x="6295" y="146"/>
                </a:lnTo>
                <a:cubicBezTo>
                  <a:pt x="6295" y="131"/>
                  <a:pt x="6289" y="125"/>
                  <a:pt x="6274" y="125"/>
                </a:cubicBezTo>
                <a:lnTo>
                  <a:pt x="6225" y="125"/>
                </a:lnTo>
                <a:cubicBezTo>
                  <a:pt x="6210" y="125"/>
                  <a:pt x="6204" y="131"/>
                  <a:pt x="6204" y="146"/>
                </a:cubicBezTo>
                <a:lnTo>
                  <a:pt x="6204" y="275"/>
                </a:lnTo>
                <a:lnTo>
                  <a:pt x="6130" y="275"/>
                </a:lnTo>
                <a:cubicBezTo>
                  <a:pt x="6115" y="275"/>
                  <a:pt x="6109" y="281"/>
                  <a:pt x="6109" y="296"/>
                </a:cubicBezTo>
                <a:lnTo>
                  <a:pt x="6109" y="325"/>
                </a:lnTo>
                <a:cubicBezTo>
                  <a:pt x="6109" y="340"/>
                  <a:pt x="6115" y="346"/>
                  <a:pt x="6130" y="346"/>
                </a:cubicBezTo>
                <a:lnTo>
                  <a:pt x="6204" y="346"/>
                </a:lnTo>
                <a:close/>
                <a:moveTo>
                  <a:pt x="7502" y="275"/>
                </a:moveTo>
                <a:lnTo>
                  <a:pt x="7502" y="275"/>
                </a:lnTo>
                <a:cubicBezTo>
                  <a:pt x="7487" y="275"/>
                  <a:pt x="7480" y="281"/>
                  <a:pt x="7478" y="296"/>
                </a:cubicBezTo>
                <a:cubicBezTo>
                  <a:pt x="7451" y="447"/>
                  <a:pt x="7398" y="628"/>
                  <a:pt x="7350" y="741"/>
                </a:cubicBezTo>
                <a:cubicBezTo>
                  <a:pt x="7298" y="628"/>
                  <a:pt x="7241" y="447"/>
                  <a:pt x="7214" y="296"/>
                </a:cubicBezTo>
                <a:cubicBezTo>
                  <a:pt x="7211" y="281"/>
                  <a:pt x="7204" y="275"/>
                  <a:pt x="7189" y="275"/>
                </a:cubicBezTo>
                <a:lnTo>
                  <a:pt x="7150" y="275"/>
                </a:lnTo>
                <a:cubicBezTo>
                  <a:pt x="7135" y="275"/>
                  <a:pt x="7128" y="281"/>
                  <a:pt x="7125" y="296"/>
                </a:cubicBezTo>
                <a:cubicBezTo>
                  <a:pt x="7099" y="447"/>
                  <a:pt x="7042" y="628"/>
                  <a:pt x="6990" y="741"/>
                </a:cubicBezTo>
                <a:cubicBezTo>
                  <a:pt x="6942" y="628"/>
                  <a:pt x="6889" y="447"/>
                  <a:pt x="6862" y="296"/>
                </a:cubicBezTo>
                <a:cubicBezTo>
                  <a:pt x="6860" y="281"/>
                  <a:pt x="6853" y="275"/>
                  <a:pt x="6838" y="275"/>
                </a:cubicBezTo>
                <a:lnTo>
                  <a:pt x="6788" y="275"/>
                </a:lnTo>
                <a:cubicBezTo>
                  <a:pt x="6776" y="275"/>
                  <a:pt x="6770" y="281"/>
                  <a:pt x="6770" y="290"/>
                </a:cubicBezTo>
                <a:cubicBezTo>
                  <a:pt x="6770" y="295"/>
                  <a:pt x="6772" y="301"/>
                  <a:pt x="6773" y="306"/>
                </a:cubicBezTo>
                <a:cubicBezTo>
                  <a:pt x="6808" y="483"/>
                  <a:pt x="6877" y="688"/>
                  <a:pt x="6935" y="813"/>
                </a:cubicBezTo>
                <a:cubicBezTo>
                  <a:pt x="6941" y="826"/>
                  <a:pt x="6950" y="832"/>
                  <a:pt x="6965" y="832"/>
                </a:cubicBezTo>
                <a:lnTo>
                  <a:pt x="7011" y="832"/>
                </a:lnTo>
                <a:cubicBezTo>
                  <a:pt x="7026" y="832"/>
                  <a:pt x="7034" y="826"/>
                  <a:pt x="7040" y="812"/>
                </a:cubicBezTo>
                <a:cubicBezTo>
                  <a:pt x="7104" y="659"/>
                  <a:pt x="7147" y="533"/>
                  <a:pt x="7169" y="412"/>
                </a:cubicBezTo>
                <a:cubicBezTo>
                  <a:pt x="7193" y="533"/>
                  <a:pt x="7234" y="659"/>
                  <a:pt x="7301" y="813"/>
                </a:cubicBezTo>
                <a:cubicBezTo>
                  <a:pt x="7306" y="826"/>
                  <a:pt x="7314" y="832"/>
                  <a:pt x="7330" y="832"/>
                </a:cubicBezTo>
                <a:lnTo>
                  <a:pt x="7374" y="832"/>
                </a:lnTo>
                <a:cubicBezTo>
                  <a:pt x="7389" y="832"/>
                  <a:pt x="7398" y="825"/>
                  <a:pt x="7404" y="813"/>
                </a:cubicBezTo>
                <a:cubicBezTo>
                  <a:pt x="7465" y="690"/>
                  <a:pt x="7531" y="483"/>
                  <a:pt x="7566" y="306"/>
                </a:cubicBezTo>
                <a:cubicBezTo>
                  <a:pt x="7567" y="301"/>
                  <a:pt x="7568" y="295"/>
                  <a:pt x="7568" y="290"/>
                </a:cubicBezTo>
                <a:cubicBezTo>
                  <a:pt x="7568" y="281"/>
                  <a:pt x="7563" y="275"/>
                  <a:pt x="7551" y="275"/>
                </a:cubicBezTo>
                <a:lnTo>
                  <a:pt x="7502" y="275"/>
                </a:lnTo>
                <a:close/>
                <a:moveTo>
                  <a:pt x="7705" y="554"/>
                </a:moveTo>
                <a:lnTo>
                  <a:pt x="7705" y="554"/>
                </a:lnTo>
                <a:cubicBezTo>
                  <a:pt x="7705" y="439"/>
                  <a:pt x="7752" y="335"/>
                  <a:pt x="7868" y="335"/>
                </a:cubicBezTo>
                <a:cubicBezTo>
                  <a:pt x="7984" y="335"/>
                  <a:pt x="8030" y="439"/>
                  <a:pt x="8030" y="554"/>
                </a:cubicBezTo>
                <a:cubicBezTo>
                  <a:pt x="8030" y="668"/>
                  <a:pt x="7984" y="772"/>
                  <a:pt x="7868" y="772"/>
                </a:cubicBezTo>
                <a:cubicBezTo>
                  <a:pt x="7752" y="772"/>
                  <a:pt x="7705" y="668"/>
                  <a:pt x="7705" y="554"/>
                </a:cubicBezTo>
                <a:close/>
                <a:moveTo>
                  <a:pt x="8124" y="554"/>
                </a:moveTo>
                <a:lnTo>
                  <a:pt x="8124" y="554"/>
                </a:lnTo>
                <a:cubicBezTo>
                  <a:pt x="8124" y="404"/>
                  <a:pt x="8050" y="264"/>
                  <a:pt x="7868" y="264"/>
                </a:cubicBezTo>
                <a:cubicBezTo>
                  <a:pt x="7689" y="264"/>
                  <a:pt x="7611" y="404"/>
                  <a:pt x="7611" y="554"/>
                </a:cubicBezTo>
                <a:cubicBezTo>
                  <a:pt x="7611" y="703"/>
                  <a:pt x="7686" y="844"/>
                  <a:pt x="7868" y="844"/>
                </a:cubicBezTo>
                <a:cubicBezTo>
                  <a:pt x="8046" y="844"/>
                  <a:pt x="8124" y="703"/>
                  <a:pt x="8124" y="554"/>
                </a:cubicBezTo>
                <a:close/>
                <a:moveTo>
                  <a:pt x="8300" y="832"/>
                </a:moveTo>
                <a:lnTo>
                  <a:pt x="8300" y="832"/>
                </a:lnTo>
                <a:cubicBezTo>
                  <a:pt x="8315" y="832"/>
                  <a:pt x="8321" y="826"/>
                  <a:pt x="8321" y="811"/>
                </a:cubicBezTo>
                <a:lnTo>
                  <a:pt x="8321" y="413"/>
                </a:lnTo>
                <a:cubicBezTo>
                  <a:pt x="8357" y="363"/>
                  <a:pt x="8410" y="346"/>
                  <a:pt x="8455" y="346"/>
                </a:cubicBezTo>
                <a:cubicBezTo>
                  <a:pt x="8471" y="346"/>
                  <a:pt x="8487" y="348"/>
                  <a:pt x="8503" y="353"/>
                </a:cubicBezTo>
                <a:cubicBezTo>
                  <a:pt x="8518" y="356"/>
                  <a:pt x="8524" y="353"/>
                  <a:pt x="8528" y="338"/>
                </a:cubicBezTo>
                <a:lnTo>
                  <a:pt x="8537" y="295"/>
                </a:lnTo>
                <a:cubicBezTo>
                  <a:pt x="8540" y="282"/>
                  <a:pt x="8535" y="273"/>
                  <a:pt x="8522" y="269"/>
                </a:cubicBezTo>
                <a:cubicBezTo>
                  <a:pt x="8506" y="265"/>
                  <a:pt x="8488" y="264"/>
                  <a:pt x="8473" y="264"/>
                </a:cubicBezTo>
                <a:cubicBezTo>
                  <a:pt x="8392" y="264"/>
                  <a:pt x="8347" y="308"/>
                  <a:pt x="8315" y="348"/>
                </a:cubicBezTo>
                <a:lnTo>
                  <a:pt x="8315" y="296"/>
                </a:lnTo>
                <a:cubicBezTo>
                  <a:pt x="8315" y="281"/>
                  <a:pt x="8310" y="275"/>
                  <a:pt x="8294" y="275"/>
                </a:cubicBezTo>
                <a:lnTo>
                  <a:pt x="8252" y="275"/>
                </a:lnTo>
                <a:cubicBezTo>
                  <a:pt x="8236" y="275"/>
                  <a:pt x="8231" y="281"/>
                  <a:pt x="8231" y="296"/>
                </a:cubicBezTo>
                <a:lnTo>
                  <a:pt x="8231" y="811"/>
                </a:lnTo>
                <a:cubicBezTo>
                  <a:pt x="8231" y="826"/>
                  <a:pt x="8236" y="832"/>
                  <a:pt x="8252" y="832"/>
                </a:cubicBezTo>
                <a:lnTo>
                  <a:pt x="8300" y="832"/>
                </a:lnTo>
                <a:close/>
                <a:moveTo>
                  <a:pt x="9044" y="832"/>
                </a:moveTo>
                <a:lnTo>
                  <a:pt x="9044" y="832"/>
                </a:lnTo>
                <a:cubicBezTo>
                  <a:pt x="9058" y="832"/>
                  <a:pt x="9061" y="825"/>
                  <a:pt x="9056" y="813"/>
                </a:cubicBezTo>
                <a:cubicBezTo>
                  <a:pt x="9009" y="716"/>
                  <a:pt x="8919" y="595"/>
                  <a:pt x="8833" y="515"/>
                </a:cubicBezTo>
                <a:cubicBezTo>
                  <a:pt x="8909" y="447"/>
                  <a:pt x="8978" y="369"/>
                  <a:pt x="9028" y="293"/>
                </a:cubicBezTo>
                <a:cubicBezTo>
                  <a:pt x="9035" y="282"/>
                  <a:pt x="9031" y="275"/>
                  <a:pt x="9018" y="275"/>
                </a:cubicBezTo>
                <a:lnTo>
                  <a:pt x="8962" y="275"/>
                </a:lnTo>
                <a:cubicBezTo>
                  <a:pt x="8945" y="275"/>
                  <a:pt x="8937" y="280"/>
                  <a:pt x="8928" y="293"/>
                </a:cubicBezTo>
                <a:cubicBezTo>
                  <a:pt x="8878" y="367"/>
                  <a:pt x="8789" y="465"/>
                  <a:pt x="8704" y="526"/>
                </a:cubicBezTo>
                <a:lnTo>
                  <a:pt x="8704" y="20"/>
                </a:lnTo>
                <a:cubicBezTo>
                  <a:pt x="8704" y="5"/>
                  <a:pt x="8698" y="0"/>
                  <a:pt x="8683" y="0"/>
                </a:cubicBezTo>
                <a:lnTo>
                  <a:pt x="8634" y="0"/>
                </a:lnTo>
                <a:cubicBezTo>
                  <a:pt x="8619" y="0"/>
                  <a:pt x="8614" y="5"/>
                  <a:pt x="8614" y="20"/>
                </a:cubicBezTo>
                <a:lnTo>
                  <a:pt x="8614" y="811"/>
                </a:lnTo>
                <a:cubicBezTo>
                  <a:pt x="8614" y="826"/>
                  <a:pt x="8619" y="832"/>
                  <a:pt x="8634" y="832"/>
                </a:cubicBezTo>
                <a:lnTo>
                  <a:pt x="8683" y="832"/>
                </a:lnTo>
                <a:cubicBezTo>
                  <a:pt x="8698" y="832"/>
                  <a:pt x="8704" y="826"/>
                  <a:pt x="8704" y="811"/>
                </a:cubicBezTo>
                <a:lnTo>
                  <a:pt x="8704" y="613"/>
                </a:lnTo>
                <a:cubicBezTo>
                  <a:pt x="8727" y="598"/>
                  <a:pt x="8750" y="581"/>
                  <a:pt x="8773" y="564"/>
                </a:cubicBezTo>
                <a:cubicBezTo>
                  <a:pt x="8846" y="634"/>
                  <a:pt x="8914" y="732"/>
                  <a:pt x="8958" y="813"/>
                </a:cubicBezTo>
                <a:cubicBezTo>
                  <a:pt x="8965" y="827"/>
                  <a:pt x="8973" y="832"/>
                  <a:pt x="8988" y="832"/>
                </a:cubicBezTo>
                <a:lnTo>
                  <a:pt x="9044" y="832"/>
                </a:lnTo>
                <a:close/>
              </a:path>
            </a:pathLst>
          </a:custGeom>
          <a:solidFill>
            <a:schemeClr val="accent1"/>
          </a:solidFill>
          <a:ln w="0">
            <a:noFill/>
            <a:prstDash val="solid"/>
            <a:round/>
            <a:headEnd/>
            <a:tailEnd/>
          </a:ln>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133407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userDrawn="1"/>
        </p:nvSpPr>
        <p:spPr bwMode="auto">
          <a:xfrm>
            <a:off x="7068822" y="3206117"/>
            <a:ext cx="3729990" cy="372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4117583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pic>
        <p:nvPicPr>
          <p:cNvPr id="3" name="Picture 3" descr="I:\Dockets\1421 SmallStuff GE PPT\Graphics\GE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268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0" y="-12593"/>
            <a:ext cx="17903949" cy="10082780"/>
          </a:xfrm>
          <a:prstGeom prst="rect">
            <a:avLst/>
          </a:prstGeom>
        </p:spPr>
      </p:pic>
      <p:sp>
        <p:nvSpPr>
          <p:cNvPr id="2" name="Title 1"/>
          <p:cNvSpPr>
            <a:spLocks noGrp="1"/>
          </p:cNvSpPr>
          <p:nvPr>
            <p:ph type="ctrTitle" hasCustomPrompt="1"/>
          </p:nvPr>
        </p:nvSpPr>
        <p:spPr>
          <a:xfrm>
            <a:off x="2391479" y="2419139"/>
            <a:ext cx="13201370" cy="2279904"/>
          </a:xfrm>
        </p:spPr>
        <p:txBody>
          <a:bodyPr anchor="t" anchorCtr="0">
            <a:noAutofit/>
          </a:bodyPr>
          <a:lstStyle>
            <a:lvl1pPr algn="l">
              <a:lnSpc>
                <a:spcPct val="90000"/>
              </a:lnSpc>
              <a:defRPr sz="704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386543" y="5364481"/>
            <a:ext cx="6552022" cy="372552"/>
          </a:xfrm>
          <a:prstGeom prst="rect">
            <a:avLst/>
          </a:prstGeom>
        </p:spPr>
        <p:txBody>
          <a:bodyPr/>
          <a:lstStyle>
            <a:lvl1pPr algn="l">
              <a:defRPr sz="2053" b="1">
                <a:solidFill>
                  <a:schemeClr val="accent2"/>
                </a:solidFill>
              </a:defRPr>
            </a:lvl1pPr>
          </a:lstStyle>
          <a:p>
            <a:fld id="{6050E0BC-091B-4F46-A64B-EF4A39477016}"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6361" y="5820461"/>
            <a:ext cx="13194664" cy="315920"/>
          </a:xfrm>
          <a:prstGeom prst="rect">
            <a:avLst/>
          </a:prstGeom>
          <a:noFill/>
        </p:spPr>
        <p:txBody>
          <a:bodyPr wrap="square" lIns="0" tIns="0" rIns="0" bIns="0" rtlCol="0">
            <a:spAutoFit/>
          </a:bodyPr>
          <a:lstStyle/>
          <a:p>
            <a:pPr marL="0" marR="0" indent="0" algn="l" defTabSz="670575" rtl="0" eaLnBrk="1" fontAlgn="auto" latinLnBrk="0" hangingPunct="1">
              <a:lnSpc>
                <a:spcPct val="100000"/>
              </a:lnSpc>
              <a:spcBef>
                <a:spcPts val="0"/>
              </a:spcBef>
              <a:spcAft>
                <a:spcPts val="0"/>
              </a:spcAft>
              <a:buClrTx/>
              <a:buSzTx/>
              <a:buFontTx/>
              <a:buNone/>
              <a:tabLst/>
              <a:defRPr/>
            </a:pPr>
            <a:r>
              <a:rPr lang="en-US" sz="2053" b="0">
                <a:solidFill>
                  <a:schemeClr val="tx1"/>
                </a:solidFill>
              </a:rPr>
              <a:t>This document contains</a:t>
            </a:r>
            <a:r>
              <a:rPr lang="en-US" sz="2053" b="0" baseline="0">
                <a:solidFill>
                  <a:schemeClr val="tx1"/>
                </a:solidFill>
              </a:rPr>
              <a:t> </a:t>
            </a:r>
            <a:r>
              <a:rPr lang="en-US" sz="2053" b="1" baseline="0">
                <a:solidFill>
                  <a:schemeClr val="tx1"/>
                </a:solidFill>
              </a:rPr>
              <a:t>–</a:t>
            </a:r>
            <a:r>
              <a:rPr lang="en-US" sz="2053" b="1">
                <a:solidFill>
                  <a:schemeClr val="tx1"/>
                </a:solidFill>
              </a:rPr>
              <a:t>NON-PUBLIC-</a:t>
            </a:r>
            <a:r>
              <a:rPr lang="en-US" sz="2053" b="0">
                <a:solidFill>
                  <a:schemeClr val="tx1"/>
                </a:solidFill>
              </a:rPr>
              <a:t> data</a:t>
            </a:r>
          </a:p>
        </p:txBody>
      </p:sp>
      <p:sp>
        <p:nvSpPr>
          <p:cNvPr id="10"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2939042798"/>
      </p:ext>
    </p:extLst>
  </p:cSld>
  <p:clrMapOvr>
    <a:masterClrMapping/>
  </p:clrMapOvr>
  <p:extLst mod="1">
    <p:ext uri="{DCECCB84-F9BA-43D5-87BE-67443E8EF086}">
      <p15:sldGuideLst xmlns:p15="http://schemas.microsoft.com/office/powerpoint/2012/main">
        <p15:guide id="1" orient="horz" pos="3168" userDrawn="1">
          <p15:clr>
            <a:srgbClr val="FBAE40"/>
          </p15:clr>
        </p15:guide>
        <p15:guide id="2" pos="563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 No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p:spPr>
        <p:txBody>
          <a:bodyPr/>
          <a:lstStyle>
            <a:lvl1pPr>
              <a:defRPr/>
            </a:lvl1pPr>
          </a:lstStyle>
          <a:p>
            <a:r>
              <a:rPr lang="en-US" dirty="0"/>
              <a:t>Title and Content – No Rule Layout</a:t>
            </a:r>
            <a:endParaRPr lang="en-CA" dirty="0"/>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2386542" y="1662989"/>
            <a:ext cx="13206307" cy="496214"/>
          </a:xfr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661502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 Layout</a:t>
            </a:r>
            <a:endParaRPr lang="en-CA" dirty="0"/>
          </a:p>
        </p:txBody>
      </p:sp>
      <p:sp>
        <p:nvSpPr>
          <p:cNvPr id="5" name="Slide Number Placeholder 4"/>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1243454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125104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3801997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07" y="-12593"/>
            <a:ext cx="17903943" cy="10082780"/>
          </a:xfrm>
          <a:prstGeom prst="rect">
            <a:avLst/>
          </a:prstGeom>
        </p:spPr>
      </p:pic>
      <p:sp>
        <p:nvSpPr>
          <p:cNvPr id="2" name="Title 1"/>
          <p:cNvSpPr>
            <a:spLocks noGrp="1"/>
          </p:cNvSpPr>
          <p:nvPr>
            <p:ph type="ctrTitle" hasCustomPrompt="1"/>
          </p:nvPr>
        </p:nvSpPr>
        <p:spPr>
          <a:xfrm>
            <a:off x="2383191" y="2419140"/>
            <a:ext cx="13201370" cy="2078953"/>
          </a:xfrm>
        </p:spPr>
        <p:txBody>
          <a:bodyPr anchor="t" anchorCtr="0">
            <a:noAutofit/>
          </a:bodyPr>
          <a:lstStyle>
            <a:lvl1pPr algn="l">
              <a:lnSpc>
                <a:spcPct val="90000"/>
              </a:lnSpc>
              <a:defRPr sz="7040">
                <a:solidFill>
                  <a:schemeClr val="accent2"/>
                </a:solidFill>
              </a:defRPr>
            </a:lvl1pPr>
          </a:lstStyle>
          <a:p>
            <a:r>
              <a:rPr lang="en-US" dirty="0"/>
              <a:t>Title Slide 2 Layout</a:t>
            </a:r>
            <a:endParaRPr lang="en-CA" dirty="0"/>
          </a:p>
        </p:txBody>
      </p:sp>
      <p:sp>
        <p:nvSpPr>
          <p:cNvPr id="4" name="Date Placeholder 3"/>
          <p:cNvSpPr>
            <a:spLocks noGrp="1"/>
          </p:cNvSpPr>
          <p:nvPr>
            <p:ph type="dt" sz="half" idx="10"/>
          </p:nvPr>
        </p:nvSpPr>
        <p:spPr>
          <a:xfrm>
            <a:off x="2230081" y="4506164"/>
            <a:ext cx="5837226" cy="372552"/>
          </a:xfrm>
          <a:prstGeom prst="rect">
            <a:avLst/>
          </a:prstGeom>
        </p:spPr>
        <p:txBody>
          <a:bodyPr/>
          <a:lstStyle>
            <a:lvl1pPr algn="l">
              <a:defRPr sz="1907" b="1">
                <a:solidFill>
                  <a:schemeClr val="accent2"/>
                </a:solidFill>
              </a:defRPr>
            </a:lvl1pPr>
          </a:lstStyle>
          <a:p>
            <a:fld id="{11A10271-0286-4BA7-AF61-91EDADC7C7D8}"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89897" y="4962145"/>
            <a:ext cx="5833872" cy="2286332"/>
          </a:xfrm>
          <a:prstGeom prst="rect">
            <a:avLst/>
          </a:prstGeom>
          <a:noFill/>
        </p:spPr>
        <p:txBody>
          <a:bodyPr wrap="square" lIns="0" tIns="0" rIns="0" bIns="0" rtlCol="0">
            <a:spAutoFit/>
          </a:bodyPr>
          <a:lstStyle/>
          <a:p>
            <a:pPr marL="0" marR="0" indent="0" algn="l" defTabSz="670575" rtl="0" eaLnBrk="1" fontAlgn="auto" latinLnBrk="0" hangingPunct="1">
              <a:lnSpc>
                <a:spcPct val="100000"/>
              </a:lnSpc>
              <a:spcBef>
                <a:spcPts val="0"/>
              </a:spcBef>
              <a:spcAft>
                <a:spcPts val="0"/>
              </a:spcAft>
              <a:buClrTx/>
              <a:buSzTx/>
              <a:buFontTx/>
              <a:buNone/>
              <a:tabLst/>
              <a:defRPr/>
            </a:pPr>
            <a:r>
              <a:rPr lang="en-US" sz="2053" b="1">
                <a:solidFill>
                  <a:schemeClr val="tx1"/>
                </a:solidFill>
              </a:rPr>
              <a:t>-CONFIDENTIAL– </a:t>
            </a:r>
            <a:r>
              <a:rPr lang="en-US" sz="2053" b="0">
                <a:solidFill>
                  <a:schemeClr val="tx1"/>
                </a:solidFill>
              </a:rPr>
              <a:t>Need to know only</a:t>
            </a:r>
          </a:p>
          <a:p>
            <a:pPr>
              <a:lnSpc>
                <a:spcPct val="110000"/>
              </a:lnSpc>
            </a:pPr>
            <a:r>
              <a:rPr lang="en-CA" sz="1173" b="1">
                <a:solidFill>
                  <a:schemeClr val="accent2"/>
                </a:solidFill>
              </a:rPr>
              <a:t>CAUTION CONCERNING FORWARD-LOOKING STATEMENTS:</a:t>
            </a:r>
          </a:p>
          <a:p>
            <a:pPr>
              <a:lnSpc>
                <a:spcPct val="110000"/>
              </a:lnSpc>
            </a:pPr>
            <a:r>
              <a:rPr lang="en-CA" sz="1173">
                <a:solidFill>
                  <a:schemeClr val="accent2"/>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1173">
                <a:solidFill>
                  <a:schemeClr val="accent2"/>
                </a:solidFill>
              </a:rPr>
            </a:br>
            <a:r>
              <a:rPr lang="en-CA" sz="1173">
                <a:solidFill>
                  <a:schemeClr val="accent2"/>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p:nvSpPr>
        <p:spPr>
          <a:xfrm>
            <a:off x="8536553" y="4962144"/>
            <a:ext cx="7040880" cy="4551952"/>
          </a:xfrm>
          <a:prstGeom prst="rect">
            <a:avLst/>
          </a:prstGeom>
          <a:noFill/>
        </p:spPr>
        <p:txBody>
          <a:bodyPr wrap="square" lIns="0" tIns="0" rIns="0" bIns="0" rtlCol="0">
            <a:spAutoFit/>
          </a:bodyPr>
          <a:lstStyle/>
          <a:p>
            <a:pPr>
              <a:lnSpc>
                <a:spcPct val="110000"/>
              </a:lnSpc>
            </a:pPr>
            <a:r>
              <a:rPr lang="en-CA" sz="1173" b="1">
                <a:solidFill>
                  <a:schemeClr val="accent2"/>
                </a:solidFill>
              </a:rPr>
              <a:t>NON-GAAP FINANCIAL MEASURES:</a:t>
            </a:r>
          </a:p>
          <a:p>
            <a:pPr>
              <a:lnSpc>
                <a:spcPct val="110000"/>
              </a:lnSpc>
            </a:pPr>
            <a:r>
              <a:rPr lang="en-CA" sz="1173">
                <a:solidFill>
                  <a:schemeClr val="accent2"/>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a:lnSpc>
                <a:spcPct val="110000"/>
              </a:lnSpc>
            </a:pPr>
            <a:r>
              <a:rPr lang="en-CA" sz="1173">
                <a:solidFill>
                  <a:schemeClr val="accent2"/>
                </a:solidFill>
              </a:rPr>
              <a:t>•  Operating earnings and EPS, which is earnings from continuing operations excluding non-service-related pension costs of our principal pension plans.</a:t>
            </a:r>
          </a:p>
          <a:p>
            <a:pPr>
              <a:lnSpc>
                <a:spcPct val="110000"/>
              </a:lnSpc>
            </a:pPr>
            <a:r>
              <a:rPr lang="en-CA" sz="1173">
                <a:solidFill>
                  <a:schemeClr val="accent2"/>
                </a:solidFill>
              </a:rPr>
              <a:t>•  GE Industrial operating &amp; Verticals earnings and EPS, which is operating earnings of our industrial businesses and the GE Capital businesses that we expect to retain.</a:t>
            </a:r>
          </a:p>
          <a:p>
            <a:pPr>
              <a:lnSpc>
                <a:spcPct val="110000"/>
              </a:lnSpc>
            </a:pPr>
            <a:r>
              <a:rPr lang="en-CA" sz="1173">
                <a:solidFill>
                  <a:schemeClr val="accent2"/>
                </a:solidFill>
              </a:rPr>
              <a:t>•  GE Industrial &amp; Verticals revenues, which is revenue of our industrial businesses and the GE Capital businesses that we expect to retain.</a:t>
            </a:r>
          </a:p>
          <a:p>
            <a:pPr>
              <a:lnSpc>
                <a:spcPct val="110000"/>
              </a:lnSpc>
            </a:pPr>
            <a:r>
              <a:rPr lang="en-CA" sz="1173">
                <a:solidFill>
                  <a:schemeClr val="accent2"/>
                </a:solidFill>
              </a:rPr>
              <a:t>•  Industrial segment organic revenue, which is the sum of revenue from all of our industrial segments less the effects of acquisitions/dispositions and currency exchange.</a:t>
            </a:r>
          </a:p>
          <a:p>
            <a:pPr>
              <a:lnSpc>
                <a:spcPct val="110000"/>
              </a:lnSpc>
            </a:pPr>
            <a:r>
              <a:rPr lang="en-CA" sz="1173">
                <a:solidFill>
                  <a:schemeClr val="accent2"/>
                </a:solidFill>
              </a:rPr>
              <a:t>•  Industrial segment organic operating profit, which is the sum of segment profit from all of our industrial segments less the effects of acquisitions/dispositions and currency exchange.</a:t>
            </a:r>
          </a:p>
          <a:p>
            <a:pPr>
              <a:lnSpc>
                <a:spcPct val="110000"/>
              </a:lnSpc>
            </a:pPr>
            <a:r>
              <a:rPr lang="en-CA" sz="1173">
                <a:solidFill>
                  <a:schemeClr val="accent2"/>
                </a:solidFill>
              </a:rPr>
              <a:t>•  Industrial cash flows from operating activities (Industrial CFOA), which is GE’s cash flow from operating activities excluding dividends received from GE Capital.</a:t>
            </a:r>
          </a:p>
          <a:p>
            <a:pPr>
              <a:lnSpc>
                <a:spcPct val="110000"/>
              </a:lnSpc>
            </a:pPr>
            <a:r>
              <a:rPr lang="en-CA" sz="1173">
                <a:solidFill>
                  <a:schemeClr val="accent2"/>
                </a:solidFill>
              </a:rPr>
              <a:t>•  Capital ending net investment (ENI), excluding liquidity, which is a measure we use to measure the size of our Capital segment.</a:t>
            </a:r>
          </a:p>
          <a:p>
            <a:pPr>
              <a:lnSpc>
                <a:spcPct val="110000"/>
              </a:lnSpc>
            </a:pPr>
            <a:r>
              <a:rPr lang="en-CA" sz="1173">
                <a:solidFill>
                  <a:schemeClr val="accent2"/>
                </a:solidFill>
              </a:rPr>
              <a:t>•  GE Capital Tier 1 Common ratio estimate is a ratio of equity</a:t>
            </a:r>
          </a:p>
        </p:txBody>
      </p:sp>
      <p:sp>
        <p:nvSpPr>
          <p:cNvPr id="12"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3213781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2419140"/>
            <a:ext cx="13201370" cy="4184014"/>
          </a:xfrm>
        </p:spPr>
        <p:txBody>
          <a:bodyPr anchor="t" anchorCtr="0">
            <a:noAutofit/>
          </a:bodyPr>
          <a:lstStyle>
            <a:lvl1pPr>
              <a:lnSpc>
                <a:spcPct val="90000"/>
              </a:lnSpc>
              <a:defRPr sz="7040">
                <a:solidFill>
                  <a:schemeClr val="bg1"/>
                </a:solidFill>
              </a:defRPr>
            </a:lvl1pPr>
          </a:lstStyle>
          <a:p>
            <a:r>
              <a:rPr lang="en-US" dirty="0"/>
              <a:t>Section Divider</a:t>
            </a:r>
            <a:endParaRPr lang="en-CA" dirty="0"/>
          </a:p>
        </p:txBody>
      </p:sp>
      <p:pic>
        <p:nvPicPr>
          <p:cNvPr id="10" name="Picture 3" descr="I:\Dockets\1421 SmallStuff GE PPT\Graphics\GEWhit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228" y="9307373"/>
            <a:ext cx="563270" cy="563270"/>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algn="ctr">
              <a:defRPr/>
            </a:pPr>
            <a:r>
              <a:rPr lang="en-US" sz="1760" b="1">
                <a:solidFill>
                  <a:schemeClr val="bg1"/>
                </a:solidFill>
              </a:rPr>
              <a:t>-NON-PUBLIC-</a:t>
            </a:r>
          </a:p>
        </p:txBody>
      </p:sp>
    </p:spTree>
    <p:extLst>
      <p:ext uri="{BB962C8B-B14F-4D97-AF65-F5344CB8AC3E}">
        <p14:creationId xmlns:p14="http://schemas.microsoft.com/office/powerpoint/2010/main" val="2127971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p:spPr>
        <p:txBody>
          <a:bodyPr anchor="ctr" anchorCtr="0">
            <a:noAutofit/>
          </a:bodyPr>
          <a:lstStyle>
            <a:lvl1pPr>
              <a:lnSpc>
                <a:spcPct val="90000"/>
              </a:lnSpc>
              <a:defRPr sz="5280">
                <a:solidFill>
                  <a:schemeClr val="bg1"/>
                </a:solidFill>
              </a:defRPr>
            </a:lvl1pPr>
          </a:lstStyle>
          <a:p>
            <a:r>
              <a:rPr lang="en-US" dirty="0"/>
              <a:t>Section Divider Dark Image Layout</a:t>
            </a:r>
            <a:endParaRPr lang="en-CA" dirty="0"/>
          </a:p>
        </p:txBody>
      </p:sp>
      <p:sp>
        <p:nvSpPr>
          <p:cNvPr id="4"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algn="ctr">
              <a:defRPr/>
            </a:pPr>
            <a:r>
              <a:rPr lang="en-US" sz="1760" b="1">
                <a:solidFill>
                  <a:srgbClr val="454545"/>
                </a:solidFill>
              </a:rPr>
              <a:t>-NON-PUBLIC-</a:t>
            </a:r>
            <a:endParaRPr lang="en-US" sz="1760" b="0">
              <a:solidFill>
                <a:srgbClr val="454545"/>
              </a:solidFill>
            </a:endParaRPr>
          </a:p>
        </p:txBody>
      </p:sp>
    </p:spTree>
    <p:extLst>
      <p:ext uri="{BB962C8B-B14F-4D97-AF65-F5344CB8AC3E}">
        <p14:creationId xmlns:p14="http://schemas.microsoft.com/office/powerpoint/2010/main" val="1388788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p:spPr>
        <p:txBody>
          <a:bodyPr anchor="ctr" anchorCtr="0">
            <a:noAutofit/>
          </a:bodyPr>
          <a:lstStyle>
            <a:lvl1pPr>
              <a:lnSpc>
                <a:spcPct val="90000"/>
              </a:lnSpc>
              <a:defRPr sz="5280">
                <a:solidFill>
                  <a:schemeClr val="accent2"/>
                </a:solidFill>
              </a:defRPr>
            </a:lvl1pPr>
          </a:lstStyle>
          <a:p>
            <a:r>
              <a:rPr lang="en-US" dirty="0"/>
              <a:t>Section Divider Light Image Layout</a:t>
            </a:r>
            <a:endParaRPr lang="en-CA" dirty="0"/>
          </a:p>
        </p:txBody>
      </p:sp>
      <p:sp>
        <p:nvSpPr>
          <p:cNvPr id="5"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algn="ctr">
              <a:defRPr/>
            </a:pPr>
            <a:r>
              <a:rPr lang="en-US" sz="1760" b="1">
                <a:solidFill>
                  <a:srgbClr val="454545"/>
                </a:solidFill>
              </a:rPr>
              <a:t>-NON-PUBLIC-</a:t>
            </a:r>
            <a:endParaRPr lang="en-US" sz="1760" b="0">
              <a:solidFill>
                <a:srgbClr val="454545"/>
              </a:solidFill>
            </a:endParaRPr>
          </a:p>
        </p:txBody>
      </p:sp>
    </p:spTree>
    <p:extLst>
      <p:ext uri="{BB962C8B-B14F-4D97-AF65-F5344CB8AC3E}">
        <p14:creationId xmlns:p14="http://schemas.microsoft.com/office/powerpoint/2010/main" val="1149485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p:spPr>
        <p:txBody>
          <a:bodyPr/>
          <a:lstStyle>
            <a:lvl1pPr>
              <a:defRPr/>
            </a:lvl1pPr>
          </a:lstStyle>
          <a:p>
            <a:r>
              <a:rPr lang="en-US" dirty="0"/>
              <a:t>Title and Content Layout</a:t>
            </a:r>
            <a:endParaRPr lang="en-CA" dirty="0"/>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cxnSp>
        <p:nvCxnSpPr>
          <p:cNvPr id="8" name="Straight Connector 7"/>
          <p:cNvCxnSpPr/>
          <p:nvPr/>
        </p:nvCxnSpPr>
        <p:spPr>
          <a:xfrm>
            <a:off x="4035003" y="2415974"/>
            <a:ext cx="1319466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2386542" y="1662989"/>
            <a:ext cx="13206307" cy="496214"/>
          </a:xfr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p:cNvCxnSpPr/>
          <p:nvPr userDrawn="1"/>
        </p:nvCxnSpPr>
        <p:spPr>
          <a:xfrm>
            <a:off x="2386543" y="2415974"/>
            <a:ext cx="1484312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236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Comparison Layout</a:t>
            </a:r>
            <a:endParaRPr lang="en-CA" dirty="0"/>
          </a:p>
        </p:txBody>
      </p:sp>
      <p:sp>
        <p:nvSpPr>
          <p:cNvPr id="3" name="Text Placeholder 2"/>
          <p:cNvSpPr>
            <a:spLocks noGrp="1"/>
          </p:cNvSpPr>
          <p:nvPr>
            <p:ph type="body" idx="1" hasCustomPrompt="1"/>
          </p:nvPr>
        </p:nvSpPr>
        <p:spPr>
          <a:xfrm>
            <a:off x="2381422" y="1662989"/>
            <a:ext cx="7255550"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9988551" y="1662989"/>
            <a:ext cx="7237248"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7251666"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8552" y="2419327"/>
            <a:ext cx="7237248"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5" y="2711764"/>
            <a:ext cx="7250430"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9988552" y="2711764"/>
            <a:ext cx="7241117"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385306" y="2419327"/>
            <a:ext cx="7251666"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988552" y="2419327"/>
            <a:ext cx="7237248"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11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Content Layout</a:t>
            </a:r>
            <a:endParaRPr lang="en-CA" dirty="0"/>
          </a:p>
        </p:txBody>
      </p:sp>
      <p:sp>
        <p:nvSpPr>
          <p:cNvPr id="7" name="Slide Number Placeholder 6"/>
          <p:cNvSpPr>
            <a:spLocks noGrp="1"/>
          </p:cNvSpPr>
          <p:nvPr>
            <p:ph type="sldNum" sz="quarter" idx="12"/>
          </p:nvPr>
        </p:nvSpPr>
        <p:spPr/>
        <p:txBody>
          <a:bodyPr/>
          <a:lstStyle/>
          <a:p>
            <a:fld id="{00E6A5BD-C011-4A45-AA3A-201790FB7F2B}" type="slidenum">
              <a:rPr lang="en-CA" smtClean="0"/>
              <a:t>‹#›</a:t>
            </a:fld>
            <a:endParaRPr lang="en-CA"/>
          </a:p>
        </p:txBody>
      </p:sp>
      <p:cxnSp>
        <p:nvCxnSpPr>
          <p:cNvPr id="9" name="Straight Connector 8"/>
          <p:cNvCxnSpPr/>
          <p:nvPr/>
        </p:nvCxnSpPr>
        <p:spPr>
          <a:xfrm>
            <a:off x="2386542" y="2419327"/>
            <a:ext cx="14831670"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2386545" y="2715767"/>
            <a:ext cx="7250430"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9988550" y="2715765"/>
            <a:ext cx="7229476" cy="637032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2386542" y="2419327"/>
            <a:ext cx="14831670"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80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Three Content Layout</a:t>
            </a:r>
            <a:endParaRPr lang="en-CA" dirty="0"/>
          </a:p>
        </p:txBody>
      </p:sp>
      <p:sp>
        <p:nvSpPr>
          <p:cNvPr id="3" name="Text Placeholder 2"/>
          <p:cNvSpPr>
            <a:spLocks noGrp="1"/>
          </p:cNvSpPr>
          <p:nvPr>
            <p:ph type="body" idx="1" hasCustomPrompt="1"/>
          </p:nvPr>
        </p:nvSpPr>
        <p:spPr>
          <a:xfrm>
            <a:off x="2381422" y="1662989"/>
            <a:ext cx="4707331"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7447871" y="1662989"/>
            <a:ext cx="4707331"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47873"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4707331"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7447873" y="2711764"/>
            <a:ext cx="4707331"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12522336" y="2419139"/>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12516561" y="1662989"/>
            <a:ext cx="4707331"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12515073" y="2711764"/>
            <a:ext cx="4707890" cy="63493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userDrawn="1"/>
        </p:nvCxnSpPr>
        <p:spPr>
          <a:xfrm>
            <a:off x="2385306"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447873"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522336" y="2419139"/>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749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Four Content Layout</a:t>
            </a:r>
            <a:endParaRPr lang="en-CA" dirty="0"/>
          </a:p>
        </p:txBody>
      </p:sp>
      <p:sp>
        <p:nvSpPr>
          <p:cNvPr id="3" name="Text Placeholder 2"/>
          <p:cNvSpPr>
            <a:spLocks noGrp="1"/>
          </p:cNvSpPr>
          <p:nvPr>
            <p:ph type="body" idx="1" hasCustomPrompt="1"/>
          </p:nvPr>
        </p:nvSpPr>
        <p:spPr>
          <a:xfrm>
            <a:off x="2381422" y="1662989"/>
            <a:ext cx="3500323"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6162108" y="1662989"/>
            <a:ext cx="3500323"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66651"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6164930" y="2711764"/>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9942793"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9943317" y="2711764"/>
            <a:ext cx="3500323" cy="6349364"/>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7" name="Straight Connector 16"/>
          <p:cNvCxnSpPr/>
          <p:nvPr/>
        </p:nvCxnSpPr>
        <p:spPr>
          <a:xfrm>
            <a:off x="13729344"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7" hasCustomPrompt="1"/>
          </p:nvPr>
        </p:nvSpPr>
        <p:spPr>
          <a:xfrm>
            <a:off x="13723477"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20" name="Content Placeholder 19"/>
          <p:cNvSpPr>
            <a:spLocks noGrp="1"/>
          </p:cNvSpPr>
          <p:nvPr>
            <p:ph sz="quarter" idx="18"/>
          </p:nvPr>
        </p:nvSpPr>
        <p:spPr>
          <a:xfrm>
            <a:off x="13721705" y="2711763"/>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8" name="Straight Connector 17"/>
          <p:cNvCxnSpPr/>
          <p:nvPr userDrawn="1"/>
        </p:nvCxnSpPr>
        <p:spPr>
          <a:xfrm>
            <a:off x="2385306"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166651"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3729344"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93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2-Column Table Layout</a:t>
            </a:r>
            <a:endParaRPr lang="en-CA" dirty="0"/>
          </a:p>
        </p:txBody>
      </p:sp>
      <p:sp>
        <p:nvSpPr>
          <p:cNvPr id="3" name="Text Placeholder 2"/>
          <p:cNvSpPr>
            <a:spLocks noGrp="1"/>
          </p:cNvSpPr>
          <p:nvPr>
            <p:ph type="body" idx="1" hasCustomPrompt="1"/>
          </p:nvPr>
        </p:nvSpPr>
        <p:spPr>
          <a:xfrm>
            <a:off x="2386541" y="1662989"/>
            <a:ext cx="7242048"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9993207" y="1662989"/>
            <a:ext cx="7236460" cy="496214"/>
          </a:xfrm>
        </p:spPr>
        <p:txBody>
          <a:bodyPr anchor="b" anchorCtr="0"/>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350642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5264" y="5108365"/>
            <a:ext cx="14928226" cy="2156037"/>
          </a:xfrm>
        </p:spPr>
        <p:txBody>
          <a:bodyPr/>
          <a:lstStyle>
            <a:lvl1pPr>
              <a:lnSpc>
                <a:spcPct val="90000"/>
              </a:lnSpc>
              <a:defRPr sz="7040"/>
            </a:lvl1pPr>
          </a:lstStyle>
          <a:p>
            <a:r>
              <a:rPr lang="en-US" dirty="0"/>
              <a:t>Click to add title</a:t>
            </a:r>
            <a:br>
              <a:rPr lang="en-US" dirty="0"/>
            </a:br>
            <a:r>
              <a:rPr lang="en-US" dirty="0"/>
              <a:t>two lines maximum</a:t>
            </a:r>
          </a:p>
        </p:txBody>
      </p:sp>
      <p:sp>
        <p:nvSpPr>
          <p:cNvPr id="3" name="Subtitle 2"/>
          <p:cNvSpPr>
            <a:spLocks noGrp="1"/>
          </p:cNvSpPr>
          <p:nvPr>
            <p:ph type="subTitle" idx="1" hasCustomPrompt="1"/>
          </p:nvPr>
        </p:nvSpPr>
        <p:spPr>
          <a:xfrm>
            <a:off x="751026" y="7335929"/>
            <a:ext cx="14892463" cy="549702"/>
          </a:xfrm>
        </p:spPr>
        <p:txBody>
          <a:bodyPr>
            <a:spAutoFit/>
          </a:bodyPr>
          <a:lstStyle>
            <a:lvl1pPr marL="0" indent="0" algn="l">
              <a:lnSpc>
                <a:spcPct val="110000"/>
              </a:lnSpc>
              <a:spcBef>
                <a:spcPts val="0"/>
              </a:spcBef>
              <a:buNone/>
              <a:defRPr sz="3520" baseline="0">
                <a:solidFill>
                  <a:schemeClr val="tx1"/>
                </a:solidFill>
              </a:defRPr>
            </a:lvl1pPr>
            <a:lvl2pPr marL="670575" indent="0" algn="ctr">
              <a:buNone/>
              <a:defRPr>
                <a:solidFill>
                  <a:schemeClr val="tx1">
                    <a:tint val="75000"/>
                  </a:schemeClr>
                </a:solidFill>
              </a:defRPr>
            </a:lvl2pPr>
            <a:lvl3pPr marL="1341150" indent="0" algn="ctr">
              <a:buNone/>
              <a:defRPr>
                <a:solidFill>
                  <a:schemeClr val="tx1">
                    <a:tint val="75000"/>
                  </a:schemeClr>
                </a:solidFill>
              </a:defRPr>
            </a:lvl3pPr>
            <a:lvl4pPr marL="2011726" indent="0" algn="ctr">
              <a:buNone/>
              <a:defRPr>
                <a:solidFill>
                  <a:schemeClr val="tx1">
                    <a:tint val="75000"/>
                  </a:schemeClr>
                </a:solidFill>
              </a:defRPr>
            </a:lvl4pPr>
            <a:lvl5pPr marL="2682301" indent="0" algn="ctr">
              <a:buNone/>
              <a:defRPr>
                <a:solidFill>
                  <a:schemeClr val="tx1">
                    <a:tint val="75000"/>
                  </a:schemeClr>
                </a:solidFill>
              </a:defRPr>
            </a:lvl5pPr>
            <a:lvl6pPr marL="3352876" indent="0" algn="ctr">
              <a:buNone/>
              <a:defRPr>
                <a:solidFill>
                  <a:schemeClr val="tx1">
                    <a:tint val="75000"/>
                  </a:schemeClr>
                </a:solidFill>
              </a:defRPr>
            </a:lvl6pPr>
            <a:lvl7pPr marL="4023451" indent="0" algn="ctr">
              <a:buNone/>
              <a:defRPr>
                <a:solidFill>
                  <a:schemeClr val="tx1">
                    <a:tint val="75000"/>
                  </a:schemeClr>
                </a:solidFill>
              </a:defRPr>
            </a:lvl7pPr>
            <a:lvl8pPr marL="4694027" indent="0" algn="ctr">
              <a:buNone/>
              <a:defRPr>
                <a:solidFill>
                  <a:schemeClr val="tx1">
                    <a:tint val="75000"/>
                  </a:schemeClr>
                </a:solidFill>
              </a:defRPr>
            </a:lvl8pPr>
            <a:lvl9pPr marL="5364602" indent="0" algn="ctr">
              <a:buNone/>
              <a:defRPr>
                <a:solidFill>
                  <a:schemeClr val="tx1">
                    <a:tint val="75000"/>
                  </a:schemeClr>
                </a:solidFill>
              </a:defRPr>
            </a:lvl9pPr>
          </a:lstStyle>
          <a:p>
            <a:r>
              <a:rPr lang="en-US" dirty="0"/>
              <a:t>Click to add subtitle</a:t>
            </a:r>
          </a:p>
        </p:txBody>
      </p:sp>
      <p:sp>
        <p:nvSpPr>
          <p:cNvPr id="6" name="TextBox 5"/>
          <p:cNvSpPr txBox="1"/>
          <p:nvPr userDrawn="1"/>
        </p:nvSpPr>
        <p:spPr>
          <a:xfrm>
            <a:off x="777354" y="9056824"/>
            <a:ext cx="4047604" cy="496546"/>
          </a:xfrm>
          <a:prstGeom prst="rect">
            <a:avLst/>
          </a:prstGeom>
          <a:noFill/>
        </p:spPr>
        <p:txBody>
          <a:bodyPr wrap="none" lIns="0" tIns="0" rIns="0" bIns="0" rtlCol="0" anchor="b" anchorCtr="0">
            <a:noAutofit/>
          </a:bodyPr>
          <a:lstStyle/>
          <a:p>
            <a:pPr eaLnBrk="1" fontAlgn="auto" hangingPunct="1">
              <a:spcBef>
                <a:spcPts val="0"/>
              </a:spcBef>
              <a:spcAft>
                <a:spcPts val="0"/>
              </a:spcAft>
            </a:pPr>
            <a:r>
              <a:rPr lang="en-US" sz="2347" b="1" dirty="0">
                <a:solidFill>
                  <a:srgbClr val="005CB9"/>
                </a:solidFill>
                <a:latin typeface="GE Inspira Pitch"/>
              </a:rPr>
              <a:t>Imagination at work</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0"/>
            <a:ext cx="17881599" cy="3922659"/>
          </a:xfrm>
          <a:prstGeom prst="rect">
            <a:avLst/>
          </a:prstGeom>
        </p:spPr>
      </p:pic>
      <p:sp>
        <p:nvSpPr>
          <p:cNvPr id="8" name="Text Placeholder 6"/>
          <p:cNvSpPr>
            <a:spLocks noGrp="1"/>
          </p:cNvSpPr>
          <p:nvPr>
            <p:ph type="body" sz="quarter" idx="10"/>
          </p:nvPr>
        </p:nvSpPr>
        <p:spPr>
          <a:xfrm>
            <a:off x="751026" y="7942420"/>
            <a:ext cx="14892463" cy="451406"/>
          </a:xfrm>
        </p:spPr>
        <p:txBody>
          <a:bodyPr wrap="square">
            <a:spAutoFit/>
          </a:bodyPr>
          <a:lstStyle>
            <a:lvl1pPr>
              <a:defRPr sz="2933"/>
            </a:lvl1pPr>
          </a:lstStyle>
          <a:p>
            <a:pPr lvl="0"/>
            <a:r>
              <a:rPr lang="en-US"/>
              <a:t>Click to edit Master text styles</a:t>
            </a:r>
          </a:p>
        </p:txBody>
      </p:sp>
    </p:spTree>
    <p:extLst>
      <p:ext uri="{BB962C8B-B14F-4D97-AF65-F5344CB8AC3E}">
        <p14:creationId xmlns:p14="http://schemas.microsoft.com/office/powerpoint/2010/main" val="7624683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3-Column Table Layout</a:t>
            </a:r>
            <a:endParaRPr lang="en-CA" dirty="0"/>
          </a:p>
        </p:txBody>
      </p:sp>
      <p:sp>
        <p:nvSpPr>
          <p:cNvPr id="3" name="Text Placeholder 2"/>
          <p:cNvSpPr>
            <a:spLocks noGrp="1"/>
          </p:cNvSpPr>
          <p:nvPr>
            <p:ph type="body" idx="1" hasCustomPrompt="1"/>
          </p:nvPr>
        </p:nvSpPr>
        <p:spPr>
          <a:xfrm>
            <a:off x="2386541" y="1662989"/>
            <a:ext cx="4707331"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7456627" y="1662989"/>
            <a:ext cx="4707331"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5" hasCustomPrompt="1"/>
          </p:nvPr>
        </p:nvSpPr>
        <p:spPr>
          <a:xfrm>
            <a:off x="12517120" y="1662989"/>
            <a:ext cx="4712547" cy="496214"/>
          </a:xfrm>
        </p:spPr>
        <p:txBody>
          <a:bodyPr anchor="b" anchorCtr="0">
            <a:noAutofit/>
          </a:bodyPr>
          <a:lstStyle>
            <a:lvl1pPr marL="0" indent="0">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3349286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4-Column Table Layout</a:t>
            </a:r>
            <a:endParaRPr lang="en-CA" dirty="0"/>
          </a:p>
        </p:txBody>
      </p:sp>
      <p:sp>
        <p:nvSpPr>
          <p:cNvPr id="3" name="Text Placeholder 2"/>
          <p:cNvSpPr>
            <a:spLocks noGrp="1"/>
          </p:cNvSpPr>
          <p:nvPr>
            <p:ph type="body" idx="1" hasCustomPrompt="1"/>
          </p:nvPr>
        </p:nvSpPr>
        <p:spPr>
          <a:xfrm>
            <a:off x="2386541" y="1662989"/>
            <a:ext cx="3500323"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6165581"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5" name="Text Placeholder 4"/>
          <p:cNvSpPr>
            <a:spLocks noGrp="1"/>
          </p:cNvSpPr>
          <p:nvPr>
            <p:ph type="body" sz="quarter" idx="15" hasCustomPrompt="1"/>
          </p:nvPr>
        </p:nvSpPr>
        <p:spPr>
          <a:xfrm>
            <a:off x="9944621"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6" hasCustomPrompt="1"/>
          </p:nvPr>
        </p:nvSpPr>
        <p:spPr>
          <a:xfrm>
            <a:off x="13723662"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2336704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Content with Caption Layout</a:t>
            </a:r>
            <a:endParaRPr lang="en-CA" dirty="0"/>
          </a:p>
        </p:txBody>
      </p:sp>
      <p:sp>
        <p:nvSpPr>
          <p:cNvPr id="9" name="Slide Number Placeholder 8"/>
          <p:cNvSpPr>
            <a:spLocks noGrp="1"/>
          </p:cNvSpPr>
          <p:nvPr>
            <p:ph type="sldNum" sz="quarter" idx="13"/>
          </p:nvPr>
        </p:nvSpPr>
        <p:spPr>
          <a:xfrm>
            <a:off x="16740530" y="9496784"/>
            <a:ext cx="483466" cy="268224"/>
          </a:xfrm>
        </p:spPr>
        <p:txBody>
          <a:bodyPr/>
          <a:lstStyle/>
          <a:p>
            <a:fld id="{00E6A5BD-C011-4A45-AA3A-201790FB7F2B}" type="slidenum">
              <a:rPr lang="en-CA" smtClean="0"/>
              <a:t>‹#›</a:t>
            </a:fld>
            <a:endParaRPr lang="en-CA"/>
          </a:p>
        </p:txBody>
      </p:sp>
      <p:sp>
        <p:nvSpPr>
          <p:cNvPr id="10" name="Content Placeholder 9"/>
          <p:cNvSpPr>
            <a:spLocks noGrp="1"/>
          </p:cNvSpPr>
          <p:nvPr>
            <p:ph sz="quarter" idx="14"/>
          </p:nvPr>
        </p:nvSpPr>
        <p:spPr>
          <a:xfrm>
            <a:off x="2386542" y="2419140"/>
            <a:ext cx="13206307" cy="65848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4"/>
          <p:cNvSpPr>
            <a:spLocks noGrp="1"/>
          </p:cNvSpPr>
          <p:nvPr>
            <p:ph type="body" sz="quarter" idx="3" hasCustomPrompt="1"/>
          </p:nvPr>
        </p:nvSpPr>
        <p:spPr>
          <a:xfrm>
            <a:off x="2395856" y="1662989"/>
            <a:ext cx="13196993"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Tree>
    <p:extLst>
      <p:ext uri="{BB962C8B-B14F-4D97-AF65-F5344CB8AC3E}">
        <p14:creationId xmlns:p14="http://schemas.microsoft.com/office/powerpoint/2010/main" val="2705468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6542" y="2419139"/>
            <a:ext cx="13189170" cy="6668347"/>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endParaRPr lang="en-CA"/>
          </a:p>
        </p:txBody>
      </p:sp>
      <p:sp>
        <p:nvSpPr>
          <p:cNvPr id="7" name="Slide Number Placeholder 6"/>
          <p:cNvSpPr>
            <a:spLocks noGrp="1"/>
          </p:cNvSpPr>
          <p:nvPr>
            <p:ph type="sldNum" sz="quarter" idx="12"/>
          </p:nvPr>
        </p:nvSpPr>
        <p:spPr/>
        <p:txBody>
          <a:bodyPr/>
          <a:lstStyle/>
          <a:p>
            <a:fld id="{00E6A5BD-C011-4A45-AA3A-201790FB7F2B}" type="slidenum">
              <a:rPr lang="en-CA" smtClean="0"/>
              <a:t>‹#›</a:t>
            </a:fld>
            <a:endParaRPr lang="en-CA"/>
          </a:p>
        </p:txBody>
      </p:sp>
      <p:sp>
        <p:nvSpPr>
          <p:cNvPr id="8" name="Title 7"/>
          <p:cNvSpPr>
            <a:spLocks noGrp="1"/>
          </p:cNvSpPr>
          <p:nvPr>
            <p:ph type="title" hasCustomPrompt="1"/>
          </p:nvPr>
        </p:nvSpPr>
        <p:spPr/>
        <p:txBody>
          <a:bodyPr/>
          <a:lstStyle>
            <a:lvl1pPr>
              <a:defRPr/>
            </a:lvl1pPr>
          </a:lstStyle>
          <a:p>
            <a:r>
              <a:rPr lang="en-US" dirty="0"/>
              <a:t>Picture with Caption Layout</a:t>
            </a:r>
            <a:endParaRPr lang="en-CA" dirty="0"/>
          </a:p>
        </p:txBody>
      </p:sp>
    </p:spTree>
    <p:extLst>
      <p:ext uri="{BB962C8B-B14F-4D97-AF65-F5344CB8AC3E}">
        <p14:creationId xmlns:p14="http://schemas.microsoft.com/office/powerpoint/2010/main" val="360787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5" name="AutoShape 3"/>
          <p:cNvSpPr>
            <a:spLocks noChangeAspect="1" noChangeArrowheads="1" noTextEdit="1"/>
          </p:cNvSpPr>
          <p:nvPr userDrawn="1"/>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6" name="Freeform 5"/>
          <p:cNvSpPr>
            <a:spLocks noEditPoints="1"/>
          </p:cNvSpPr>
          <p:nvPr userDrawn="1"/>
        </p:nvSpPr>
        <p:spPr bwMode="auto">
          <a:xfrm>
            <a:off x="3272333" y="4328374"/>
            <a:ext cx="11627695" cy="1392343"/>
          </a:xfrm>
          <a:custGeom>
            <a:avLst/>
            <a:gdLst>
              <a:gd name="T0" fmla="*/ 20 w 9061"/>
              <a:gd name="T1" fmla="*/ 64 h 1076"/>
              <a:gd name="T2" fmla="*/ 310 w 9061"/>
              <a:gd name="T3" fmla="*/ 832 h 1076"/>
              <a:gd name="T4" fmla="*/ 607 w 9061"/>
              <a:gd name="T5" fmla="*/ 832 h 1076"/>
              <a:gd name="T6" fmla="*/ 932 w 9061"/>
              <a:gd name="T7" fmla="*/ 811 h 1076"/>
              <a:gd name="T8" fmla="*/ 647 w 9061"/>
              <a:gd name="T9" fmla="*/ 352 h 1076"/>
              <a:gd name="T10" fmla="*/ 240 w 9061"/>
              <a:gd name="T11" fmla="*/ 296 h 1076"/>
              <a:gd name="T12" fmla="*/ 1565 w 9061"/>
              <a:gd name="T13" fmla="*/ 811 h 1076"/>
              <a:gd name="T14" fmla="*/ 1198 w 9061"/>
              <a:gd name="T15" fmla="*/ 386 h 1076"/>
              <a:gd name="T16" fmla="*/ 1307 w 9061"/>
              <a:gd name="T17" fmla="*/ 844 h 1076"/>
              <a:gd name="T18" fmla="*/ 1322 w 9061"/>
              <a:gd name="T19" fmla="*/ 770 h 1076"/>
              <a:gd name="T20" fmla="*/ 2155 w 9061"/>
              <a:gd name="T21" fmla="*/ 888 h 1076"/>
              <a:gd name="T22" fmla="*/ 1884 w 9061"/>
              <a:gd name="T23" fmla="*/ 658 h 1076"/>
              <a:gd name="T24" fmla="*/ 2127 w 9061"/>
              <a:gd name="T25" fmla="*/ 275 h 1076"/>
              <a:gd name="T26" fmla="*/ 1732 w 9061"/>
              <a:gd name="T27" fmla="*/ 801 h 1076"/>
              <a:gd name="T28" fmla="*/ 1792 w 9061"/>
              <a:gd name="T29" fmla="*/ 820 h 1076"/>
              <a:gd name="T30" fmla="*/ 1766 w 9061"/>
              <a:gd name="T31" fmla="*/ 461 h 1076"/>
              <a:gd name="T32" fmla="*/ 2300 w 9061"/>
              <a:gd name="T33" fmla="*/ 832 h 1076"/>
              <a:gd name="T34" fmla="*/ 2230 w 9061"/>
              <a:gd name="T35" fmla="*/ 811 h 1076"/>
              <a:gd name="T36" fmla="*/ 2214 w 9061"/>
              <a:gd name="T37" fmla="*/ 74 h 1076"/>
              <a:gd name="T38" fmla="*/ 2549 w 9061"/>
              <a:gd name="T39" fmla="*/ 413 h 1076"/>
              <a:gd name="T40" fmla="*/ 2908 w 9061"/>
              <a:gd name="T41" fmla="*/ 811 h 1076"/>
              <a:gd name="T42" fmla="*/ 2480 w 9061"/>
              <a:gd name="T43" fmla="*/ 275 h 1076"/>
              <a:gd name="T44" fmla="*/ 3428 w 9061"/>
              <a:gd name="T45" fmla="*/ 832 h 1076"/>
              <a:gd name="T46" fmla="*/ 3054 w 9061"/>
              <a:gd name="T47" fmla="*/ 382 h 1076"/>
              <a:gd name="T48" fmla="*/ 3006 w 9061"/>
              <a:gd name="T49" fmla="*/ 675 h 1076"/>
              <a:gd name="T50" fmla="*/ 3207 w 9061"/>
              <a:gd name="T51" fmla="*/ 770 h 1076"/>
              <a:gd name="T52" fmla="*/ 3207 w 9061"/>
              <a:gd name="T53" fmla="*/ 770 h 1076"/>
              <a:gd name="T54" fmla="*/ 3876 w 9061"/>
              <a:gd name="T55" fmla="*/ 788 h 1076"/>
              <a:gd name="T56" fmla="*/ 3856 w 9061"/>
              <a:gd name="T57" fmla="*/ 346 h 1076"/>
              <a:gd name="T58" fmla="*/ 3678 w 9061"/>
              <a:gd name="T59" fmla="*/ 125 h 1076"/>
              <a:gd name="T60" fmla="*/ 3513 w 9061"/>
              <a:gd name="T61" fmla="*/ 325 h 1076"/>
              <a:gd name="T62" fmla="*/ 4051 w 9061"/>
              <a:gd name="T63" fmla="*/ 296 h 1076"/>
              <a:gd name="T64" fmla="*/ 4030 w 9061"/>
              <a:gd name="T65" fmla="*/ 832 h 1076"/>
              <a:gd name="T66" fmla="*/ 4068 w 9061"/>
              <a:gd name="T67" fmla="*/ 74 h 1076"/>
              <a:gd name="T68" fmla="*/ 4248 w 9061"/>
              <a:gd name="T69" fmla="*/ 554 h 1076"/>
              <a:gd name="T70" fmla="*/ 4667 w 9061"/>
              <a:gd name="T71" fmla="*/ 554 h 1076"/>
              <a:gd name="T72" fmla="*/ 5132 w 9061"/>
              <a:gd name="T73" fmla="*/ 483 h 1076"/>
              <a:gd name="T74" fmla="*/ 5030 w 9061"/>
              <a:gd name="T75" fmla="*/ 264 h 1076"/>
              <a:gd name="T76" fmla="*/ 4774 w 9061"/>
              <a:gd name="T77" fmla="*/ 811 h 1076"/>
              <a:gd name="T78" fmla="*/ 6045 w 9061"/>
              <a:gd name="T79" fmla="*/ 465 h 1076"/>
              <a:gd name="T80" fmla="*/ 5824 w 9061"/>
              <a:gd name="T81" fmla="*/ 340 h 1076"/>
              <a:gd name="T82" fmla="*/ 5961 w 9061"/>
              <a:gd name="T83" fmla="*/ 761 h 1076"/>
              <a:gd name="T84" fmla="*/ 5694 w 9061"/>
              <a:gd name="T85" fmla="*/ 673 h 1076"/>
              <a:gd name="T86" fmla="*/ 6204 w 9061"/>
              <a:gd name="T87" fmla="*/ 346 h 1076"/>
              <a:gd name="T88" fmla="*/ 6434 w 9061"/>
              <a:gd name="T89" fmla="*/ 750 h 1076"/>
              <a:gd name="T90" fmla="*/ 6473 w 9061"/>
              <a:gd name="T91" fmla="*/ 296 h 1076"/>
              <a:gd name="T92" fmla="*/ 6204 w 9061"/>
              <a:gd name="T93" fmla="*/ 146 h 1076"/>
              <a:gd name="T94" fmla="*/ 6204 w 9061"/>
              <a:gd name="T95" fmla="*/ 346 h 1076"/>
              <a:gd name="T96" fmla="*/ 7189 w 9061"/>
              <a:gd name="T97" fmla="*/ 275 h 1076"/>
              <a:gd name="T98" fmla="*/ 6788 w 9061"/>
              <a:gd name="T99" fmla="*/ 275 h 1076"/>
              <a:gd name="T100" fmla="*/ 7040 w 9061"/>
              <a:gd name="T101" fmla="*/ 812 h 1076"/>
              <a:gd name="T102" fmla="*/ 7566 w 9061"/>
              <a:gd name="T103" fmla="*/ 306 h 1076"/>
              <a:gd name="T104" fmla="*/ 7868 w 9061"/>
              <a:gd name="T105" fmla="*/ 335 h 1076"/>
              <a:gd name="T106" fmla="*/ 7868 w 9061"/>
              <a:gd name="T107" fmla="*/ 264 h 1076"/>
              <a:gd name="T108" fmla="*/ 8321 w 9061"/>
              <a:gd name="T109" fmla="*/ 811 h 1076"/>
              <a:gd name="T110" fmla="*/ 8522 w 9061"/>
              <a:gd name="T111" fmla="*/ 269 h 1076"/>
              <a:gd name="T112" fmla="*/ 8231 w 9061"/>
              <a:gd name="T113" fmla="*/ 296 h 1076"/>
              <a:gd name="T114" fmla="*/ 9056 w 9061"/>
              <a:gd name="T115" fmla="*/ 813 h 1076"/>
              <a:gd name="T116" fmla="*/ 8704 w 9061"/>
              <a:gd name="T117" fmla="*/ 526 h 1076"/>
              <a:gd name="T118" fmla="*/ 8634 w 9061"/>
              <a:gd name="T119" fmla="*/ 832 h 1076"/>
              <a:gd name="T120" fmla="*/ 8988 w 9061"/>
              <a:gd name="T121" fmla="*/ 83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1" h="1076">
                <a:moveTo>
                  <a:pt x="74" y="832"/>
                </a:moveTo>
                <a:lnTo>
                  <a:pt x="74" y="832"/>
                </a:lnTo>
                <a:cubicBezTo>
                  <a:pt x="89" y="832"/>
                  <a:pt x="95" y="826"/>
                  <a:pt x="95" y="811"/>
                </a:cubicBezTo>
                <a:lnTo>
                  <a:pt x="95" y="85"/>
                </a:lnTo>
                <a:cubicBezTo>
                  <a:pt x="95" y="70"/>
                  <a:pt x="89" y="64"/>
                  <a:pt x="74" y="64"/>
                </a:cubicBezTo>
                <a:lnTo>
                  <a:pt x="20" y="64"/>
                </a:lnTo>
                <a:cubicBezTo>
                  <a:pt x="5" y="64"/>
                  <a:pt x="0" y="70"/>
                  <a:pt x="0" y="85"/>
                </a:cubicBezTo>
                <a:lnTo>
                  <a:pt x="0" y="811"/>
                </a:lnTo>
                <a:cubicBezTo>
                  <a:pt x="0" y="826"/>
                  <a:pt x="5" y="832"/>
                  <a:pt x="20" y="832"/>
                </a:cubicBezTo>
                <a:lnTo>
                  <a:pt x="74" y="832"/>
                </a:lnTo>
                <a:close/>
                <a:moveTo>
                  <a:pt x="310" y="832"/>
                </a:moveTo>
                <a:lnTo>
                  <a:pt x="310" y="832"/>
                </a:lnTo>
                <a:cubicBezTo>
                  <a:pt x="325" y="832"/>
                  <a:pt x="331" y="826"/>
                  <a:pt x="331" y="811"/>
                </a:cubicBezTo>
                <a:lnTo>
                  <a:pt x="331" y="413"/>
                </a:lnTo>
                <a:cubicBezTo>
                  <a:pt x="369" y="357"/>
                  <a:pt x="425" y="339"/>
                  <a:pt x="471" y="339"/>
                </a:cubicBezTo>
                <a:cubicBezTo>
                  <a:pt x="565" y="339"/>
                  <a:pt x="586" y="418"/>
                  <a:pt x="586" y="483"/>
                </a:cubicBezTo>
                <a:lnTo>
                  <a:pt x="586" y="811"/>
                </a:lnTo>
                <a:cubicBezTo>
                  <a:pt x="586" y="826"/>
                  <a:pt x="592" y="832"/>
                  <a:pt x="607" y="832"/>
                </a:cubicBezTo>
                <a:lnTo>
                  <a:pt x="655" y="832"/>
                </a:lnTo>
                <a:cubicBezTo>
                  <a:pt x="671" y="832"/>
                  <a:pt x="676" y="826"/>
                  <a:pt x="676" y="811"/>
                </a:cubicBezTo>
                <a:lnTo>
                  <a:pt x="676" y="413"/>
                </a:lnTo>
                <a:cubicBezTo>
                  <a:pt x="715" y="357"/>
                  <a:pt x="771" y="339"/>
                  <a:pt x="817" y="339"/>
                </a:cubicBezTo>
                <a:cubicBezTo>
                  <a:pt x="912" y="339"/>
                  <a:pt x="932" y="418"/>
                  <a:pt x="932" y="483"/>
                </a:cubicBezTo>
                <a:lnTo>
                  <a:pt x="932" y="811"/>
                </a:lnTo>
                <a:cubicBezTo>
                  <a:pt x="932" y="826"/>
                  <a:pt x="937" y="832"/>
                  <a:pt x="952" y="832"/>
                </a:cubicBezTo>
                <a:lnTo>
                  <a:pt x="1001" y="832"/>
                </a:lnTo>
                <a:cubicBezTo>
                  <a:pt x="1016" y="832"/>
                  <a:pt x="1022" y="826"/>
                  <a:pt x="1022" y="811"/>
                </a:cubicBezTo>
                <a:lnTo>
                  <a:pt x="1022" y="475"/>
                </a:lnTo>
                <a:cubicBezTo>
                  <a:pt x="1022" y="361"/>
                  <a:pt x="971" y="264"/>
                  <a:pt x="834" y="264"/>
                </a:cubicBezTo>
                <a:cubicBezTo>
                  <a:pt x="747" y="264"/>
                  <a:pt x="687" y="304"/>
                  <a:pt x="647" y="352"/>
                </a:cubicBezTo>
                <a:cubicBezTo>
                  <a:pt x="619" y="298"/>
                  <a:pt x="568" y="264"/>
                  <a:pt x="490" y="264"/>
                </a:cubicBezTo>
                <a:cubicBezTo>
                  <a:pt x="405" y="264"/>
                  <a:pt x="355" y="303"/>
                  <a:pt x="325" y="342"/>
                </a:cubicBezTo>
                <a:lnTo>
                  <a:pt x="325" y="296"/>
                </a:lnTo>
                <a:cubicBezTo>
                  <a:pt x="325" y="281"/>
                  <a:pt x="319" y="275"/>
                  <a:pt x="304" y="275"/>
                </a:cubicBezTo>
                <a:lnTo>
                  <a:pt x="261" y="275"/>
                </a:lnTo>
                <a:cubicBezTo>
                  <a:pt x="246" y="275"/>
                  <a:pt x="240" y="281"/>
                  <a:pt x="240" y="296"/>
                </a:cubicBezTo>
                <a:lnTo>
                  <a:pt x="240" y="811"/>
                </a:lnTo>
                <a:cubicBezTo>
                  <a:pt x="240" y="826"/>
                  <a:pt x="246" y="832"/>
                  <a:pt x="261" y="832"/>
                </a:cubicBezTo>
                <a:lnTo>
                  <a:pt x="310" y="832"/>
                </a:lnTo>
                <a:close/>
                <a:moveTo>
                  <a:pt x="1544" y="832"/>
                </a:moveTo>
                <a:lnTo>
                  <a:pt x="1544" y="832"/>
                </a:lnTo>
                <a:cubicBezTo>
                  <a:pt x="1559" y="832"/>
                  <a:pt x="1565" y="826"/>
                  <a:pt x="1565" y="811"/>
                </a:cubicBezTo>
                <a:lnTo>
                  <a:pt x="1565" y="465"/>
                </a:lnTo>
                <a:cubicBezTo>
                  <a:pt x="1565" y="346"/>
                  <a:pt x="1502" y="264"/>
                  <a:pt x="1351" y="264"/>
                </a:cubicBezTo>
                <a:cubicBezTo>
                  <a:pt x="1274" y="264"/>
                  <a:pt x="1203" y="286"/>
                  <a:pt x="1155" y="325"/>
                </a:cubicBezTo>
                <a:cubicBezTo>
                  <a:pt x="1145" y="333"/>
                  <a:pt x="1144" y="344"/>
                  <a:pt x="1151" y="355"/>
                </a:cubicBezTo>
                <a:lnTo>
                  <a:pt x="1169" y="382"/>
                </a:lnTo>
                <a:cubicBezTo>
                  <a:pt x="1179" y="395"/>
                  <a:pt x="1186" y="396"/>
                  <a:pt x="1198" y="386"/>
                </a:cubicBezTo>
                <a:cubicBezTo>
                  <a:pt x="1238" y="355"/>
                  <a:pt x="1292" y="340"/>
                  <a:pt x="1343" y="340"/>
                </a:cubicBezTo>
                <a:cubicBezTo>
                  <a:pt x="1454" y="340"/>
                  <a:pt x="1474" y="411"/>
                  <a:pt x="1474" y="479"/>
                </a:cubicBezTo>
                <a:lnTo>
                  <a:pt x="1474" y="526"/>
                </a:lnTo>
                <a:cubicBezTo>
                  <a:pt x="1444" y="513"/>
                  <a:pt x="1398" y="504"/>
                  <a:pt x="1343" y="504"/>
                </a:cubicBezTo>
                <a:cubicBezTo>
                  <a:pt x="1190" y="504"/>
                  <a:pt x="1122" y="578"/>
                  <a:pt x="1122" y="675"/>
                </a:cubicBezTo>
                <a:cubicBezTo>
                  <a:pt x="1122" y="772"/>
                  <a:pt x="1187" y="844"/>
                  <a:pt x="1307" y="844"/>
                </a:cubicBezTo>
                <a:cubicBezTo>
                  <a:pt x="1400" y="844"/>
                  <a:pt x="1450" y="801"/>
                  <a:pt x="1480" y="761"/>
                </a:cubicBezTo>
                <a:lnTo>
                  <a:pt x="1480" y="811"/>
                </a:lnTo>
                <a:cubicBezTo>
                  <a:pt x="1480" y="826"/>
                  <a:pt x="1486" y="832"/>
                  <a:pt x="1501" y="832"/>
                </a:cubicBezTo>
                <a:lnTo>
                  <a:pt x="1544" y="832"/>
                </a:lnTo>
                <a:close/>
                <a:moveTo>
                  <a:pt x="1322" y="770"/>
                </a:moveTo>
                <a:lnTo>
                  <a:pt x="1322" y="770"/>
                </a:lnTo>
                <a:cubicBezTo>
                  <a:pt x="1237" y="770"/>
                  <a:pt x="1213" y="719"/>
                  <a:pt x="1213" y="673"/>
                </a:cubicBezTo>
                <a:cubicBezTo>
                  <a:pt x="1213" y="615"/>
                  <a:pt x="1251" y="573"/>
                  <a:pt x="1355" y="573"/>
                </a:cubicBezTo>
                <a:cubicBezTo>
                  <a:pt x="1390" y="573"/>
                  <a:pt x="1444" y="578"/>
                  <a:pt x="1474" y="592"/>
                </a:cubicBezTo>
                <a:lnTo>
                  <a:pt x="1474" y="690"/>
                </a:lnTo>
                <a:cubicBezTo>
                  <a:pt x="1435" y="747"/>
                  <a:pt x="1380" y="770"/>
                  <a:pt x="1322" y="770"/>
                </a:cubicBezTo>
                <a:close/>
                <a:moveTo>
                  <a:pt x="2155" y="888"/>
                </a:moveTo>
                <a:lnTo>
                  <a:pt x="2155" y="888"/>
                </a:lnTo>
                <a:cubicBezTo>
                  <a:pt x="2155" y="790"/>
                  <a:pt x="2075" y="746"/>
                  <a:pt x="1974" y="746"/>
                </a:cubicBezTo>
                <a:lnTo>
                  <a:pt x="1834" y="746"/>
                </a:lnTo>
                <a:cubicBezTo>
                  <a:pt x="1766" y="746"/>
                  <a:pt x="1760" y="726"/>
                  <a:pt x="1760" y="709"/>
                </a:cubicBezTo>
                <a:cubicBezTo>
                  <a:pt x="1760" y="688"/>
                  <a:pt x="1771" y="666"/>
                  <a:pt x="1794" y="644"/>
                </a:cubicBezTo>
                <a:cubicBezTo>
                  <a:pt x="1820" y="653"/>
                  <a:pt x="1850" y="658"/>
                  <a:pt x="1884" y="658"/>
                </a:cubicBezTo>
                <a:cubicBezTo>
                  <a:pt x="2037" y="658"/>
                  <a:pt x="2094" y="559"/>
                  <a:pt x="2094" y="460"/>
                </a:cubicBezTo>
                <a:cubicBezTo>
                  <a:pt x="2094" y="409"/>
                  <a:pt x="2079" y="369"/>
                  <a:pt x="2039" y="335"/>
                </a:cubicBezTo>
                <a:cubicBezTo>
                  <a:pt x="2062" y="341"/>
                  <a:pt x="2098" y="346"/>
                  <a:pt x="2127" y="346"/>
                </a:cubicBezTo>
                <a:cubicBezTo>
                  <a:pt x="2141" y="346"/>
                  <a:pt x="2148" y="340"/>
                  <a:pt x="2148" y="325"/>
                </a:cubicBezTo>
                <a:lnTo>
                  <a:pt x="2148" y="296"/>
                </a:lnTo>
                <a:cubicBezTo>
                  <a:pt x="2148" y="281"/>
                  <a:pt x="2142" y="275"/>
                  <a:pt x="2127" y="275"/>
                </a:cubicBezTo>
                <a:lnTo>
                  <a:pt x="1958" y="275"/>
                </a:lnTo>
                <a:cubicBezTo>
                  <a:pt x="1937" y="268"/>
                  <a:pt x="1913" y="264"/>
                  <a:pt x="1881" y="264"/>
                </a:cubicBezTo>
                <a:cubicBezTo>
                  <a:pt x="1736" y="264"/>
                  <a:pt x="1677" y="362"/>
                  <a:pt x="1677" y="462"/>
                </a:cubicBezTo>
                <a:cubicBezTo>
                  <a:pt x="1677" y="522"/>
                  <a:pt x="1699" y="584"/>
                  <a:pt x="1754" y="622"/>
                </a:cubicBezTo>
                <a:cubicBezTo>
                  <a:pt x="1719" y="642"/>
                  <a:pt x="1681" y="674"/>
                  <a:pt x="1681" y="724"/>
                </a:cubicBezTo>
                <a:cubicBezTo>
                  <a:pt x="1681" y="762"/>
                  <a:pt x="1702" y="788"/>
                  <a:pt x="1732" y="801"/>
                </a:cubicBezTo>
                <a:cubicBezTo>
                  <a:pt x="1677" y="823"/>
                  <a:pt x="1640" y="862"/>
                  <a:pt x="1640" y="922"/>
                </a:cubicBezTo>
                <a:cubicBezTo>
                  <a:pt x="1640" y="1020"/>
                  <a:pt x="1736" y="1076"/>
                  <a:pt x="1882" y="1076"/>
                </a:cubicBezTo>
                <a:cubicBezTo>
                  <a:pt x="2060" y="1076"/>
                  <a:pt x="2155" y="994"/>
                  <a:pt x="2155" y="888"/>
                </a:cubicBezTo>
                <a:close/>
                <a:moveTo>
                  <a:pt x="1728" y="911"/>
                </a:moveTo>
                <a:lnTo>
                  <a:pt x="1728" y="911"/>
                </a:lnTo>
                <a:cubicBezTo>
                  <a:pt x="1728" y="873"/>
                  <a:pt x="1747" y="841"/>
                  <a:pt x="1792" y="820"/>
                </a:cubicBezTo>
                <a:lnTo>
                  <a:pt x="1956" y="820"/>
                </a:lnTo>
                <a:cubicBezTo>
                  <a:pt x="2038" y="820"/>
                  <a:pt x="2065" y="854"/>
                  <a:pt x="2065" y="897"/>
                </a:cubicBezTo>
                <a:cubicBezTo>
                  <a:pt x="2065" y="960"/>
                  <a:pt x="2009" y="1011"/>
                  <a:pt x="1884" y="1011"/>
                </a:cubicBezTo>
                <a:cubicBezTo>
                  <a:pt x="1762" y="1011"/>
                  <a:pt x="1728" y="963"/>
                  <a:pt x="1728" y="911"/>
                </a:cubicBezTo>
                <a:close/>
                <a:moveTo>
                  <a:pt x="1766" y="461"/>
                </a:moveTo>
                <a:lnTo>
                  <a:pt x="1766" y="461"/>
                </a:lnTo>
                <a:cubicBezTo>
                  <a:pt x="1766" y="385"/>
                  <a:pt x="1808" y="328"/>
                  <a:pt x="1886" y="328"/>
                </a:cubicBezTo>
                <a:cubicBezTo>
                  <a:pt x="1964" y="328"/>
                  <a:pt x="2005" y="385"/>
                  <a:pt x="2005" y="461"/>
                </a:cubicBezTo>
                <a:cubicBezTo>
                  <a:pt x="2005" y="537"/>
                  <a:pt x="1964" y="593"/>
                  <a:pt x="1886" y="593"/>
                </a:cubicBezTo>
                <a:cubicBezTo>
                  <a:pt x="1808" y="593"/>
                  <a:pt x="1766" y="537"/>
                  <a:pt x="1766" y="461"/>
                </a:cubicBezTo>
                <a:close/>
                <a:moveTo>
                  <a:pt x="2300" y="832"/>
                </a:moveTo>
                <a:lnTo>
                  <a:pt x="2300" y="832"/>
                </a:lnTo>
                <a:cubicBezTo>
                  <a:pt x="2315" y="832"/>
                  <a:pt x="2320" y="826"/>
                  <a:pt x="2320" y="811"/>
                </a:cubicBezTo>
                <a:lnTo>
                  <a:pt x="2320" y="296"/>
                </a:lnTo>
                <a:cubicBezTo>
                  <a:pt x="2320" y="281"/>
                  <a:pt x="2315" y="275"/>
                  <a:pt x="2300" y="275"/>
                </a:cubicBezTo>
                <a:lnTo>
                  <a:pt x="2251" y="275"/>
                </a:lnTo>
                <a:cubicBezTo>
                  <a:pt x="2236" y="275"/>
                  <a:pt x="2230" y="281"/>
                  <a:pt x="2230" y="296"/>
                </a:cubicBezTo>
                <a:lnTo>
                  <a:pt x="2230" y="811"/>
                </a:lnTo>
                <a:cubicBezTo>
                  <a:pt x="2230" y="826"/>
                  <a:pt x="2236" y="832"/>
                  <a:pt x="2251" y="832"/>
                </a:cubicBezTo>
                <a:lnTo>
                  <a:pt x="2300" y="832"/>
                </a:lnTo>
                <a:close/>
                <a:moveTo>
                  <a:pt x="2337" y="74"/>
                </a:moveTo>
                <a:lnTo>
                  <a:pt x="2337" y="74"/>
                </a:lnTo>
                <a:cubicBezTo>
                  <a:pt x="2337" y="40"/>
                  <a:pt x="2314" y="12"/>
                  <a:pt x="2275" y="12"/>
                </a:cubicBezTo>
                <a:cubicBezTo>
                  <a:pt x="2237" y="12"/>
                  <a:pt x="2214" y="40"/>
                  <a:pt x="2214" y="74"/>
                </a:cubicBezTo>
                <a:cubicBezTo>
                  <a:pt x="2214" y="109"/>
                  <a:pt x="2237" y="137"/>
                  <a:pt x="2275" y="137"/>
                </a:cubicBezTo>
                <a:cubicBezTo>
                  <a:pt x="2314" y="137"/>
                  <a:pt x="2337" y="109"/>
                  <a:pt x="2337" y="74"/>
                </a:cubicBezTo>
                <a:close/>
                <a:moveTo>
                  <a:pt x="2528" y="832"/>
                </a:moveTo>
                <a:lnTo>
                  <a:pt x="2528" y="832"/>
                </a:lnTo>
                <a:cubicBezTo>
                  <a:pt x="2543" y="832"/>
                  <a:pt x="2549" y="826"/>
                  <a:pt x="2549" y="811"/>
                </a:cubicBezTo>
                <a:lnTo>
                  <a:pt x="2549" y="413"/>
                </a:lnTo>
                <a:cubicBezTo>
                  <a:pt x="2590" y="357"/>
                  <a:pt x="2648" y="339"/>
                  <a:pt x="2696" y="339"/>
                </a:cubicBezTo>
                <a:cubicBezTo>
                  <a:pt x="2795" y="339"/>
                  <a:pt x="2817" y="418"/>
                  <a:pt x="2817" y="483"/>
                </a:cubicBezTo>
                <a:lnTo>
                  <a:pt x="2817" y="811"/>
                </a:lnTo>
                <a:cubicBezTo>
                  <a:pt x="2817" y="826"/>
                  <a:pt x="2823" y="832"/>
                  <a:pt x="2838" y="832"/>
                </a:cubicBezTo>
                <a:lnTo>
                  <a:pt x="2887" y="832"/>
                </a:lnTo>
                <a:cubicBezTo>
                  <a:pt x="2902" y="832"/>
                  <a:pt x="2908" y="826"/>
                  <a:pt x="2908" y="811"/>
                </a:cubicBezTo>
                <a:lnTo>
                  <a:pt x="2908" y="475"/>
                </a:lnTo>
                <a:cubicBezTo>
                  <a:pt x="2908" y="361"/>
                  <a:pt x="2853" y="264"/>
                  <a:pt x="2715" y="264"/>
                </a:cubicBezTo>
                <a:cubicBezTo>
                  <a:pt x="2627" y="264"/>
                  <a:pt x="2575" y="303"/>
                  <a:pt x="2543" y="342"/>
                </a:cubicBezTo>
                <a:lnTo>
                  <a:pt x="2543" y="296"/>
                </a:lnTo>
                <a:cubicBezTo>
                  <a:pt x="2543" y="281"/>
                  <a:pt x="2538" y="275"/>
                  <a:pt x="2522" y="275"/>
                </a:cubicBezTo>
                <a:lnTo>
                  <a:pt x="2480" y="275"/>
                </a:lnTo>
                <a:cubicBezTo>
                  <a:pt x="2464" y="275"/>
                  <a:pt x="2459" y="281"/>
                  <a:pt x="2459" y="296"/>
                </a:cubicBezTo>
                <a:lnTo>
                  <a:pt x="2459" y="811"/>
                </a:lnTo>
                <a:cubicBezTo>
                  <a:pt x="2459" y="826"/>
                  <a:pt x="2464" y="832"/>
                  <a:pt x="2480" y="832"/>
                </a:cubicBezTo>
                <a:lnTo>
                  <a:pt x="2528" y="832"/>
                </a:lnTo>
                <a:close/>
                <a:moveTo>
                  <a:pt x="3428" y="832"/>
                </a:moveTo>
                <a:lnTo>
                  <a:pt x="3428" y="832"/>
                </a:lnTo>
                <a:cubicBezTo>
                  <a:pt x="3443" y="832"/>
                  <a:pt x="3449" y="826"/>
                  <a:pt x="3449" y="811"/>
                </a:cubicBezTo>
                <a:lnTo>
                  <a:pt x="3449" y="465"/>
                </a:lnTo>
                <a:cubicBezTo>
                  <a:pt x="3449" y="346"/>
                  <a:pt x="3387" y="264"/>
                  <a:pt x="3236" y="264"/>
                </a:cubicBezTo>
                <a:cubicBezTo>
                  <a:pt x="3158" y="264"/>
                  <a:pt x="3087" y="286"/>
                  <a:pt x="3040" y="325"/>
                </a:cubicBezTo>
                <a:cubicBezTo>
                  <a:pt x="3029" y="333"/>
                  <a:pt x="3028" y="344"/>
                  <a:pt x="3035" y="355"/>
                </a:cubicBezTo>
                <a:lnTo>
                  <a:pt x="3054" y="382"/>
                </a:lnTo>
                <a:cubicBezTo>
                  <a:pt x="3063" y="395"/>
                  <a:pt x="3070" y="396"/>
                  <a:pt x="3083" y="386"/>
                </a:cubicBezTo>
                <a:cubicBezTo>
                  <a:pt x="3122" y="355"/>
                  <a:pt x="3177" y="340"/>
                  <a:pt x="3228" y="340"/>
                </a:cubicBezTo>
                <a:cubicBezTo>
                  <a:pt x="3338" y="340"/>
                  <a:pt x="3359" y="411"/>
                  <a:pt x="3359" y="479"/>
                </a:cubicBezTo>
                <a:lnTo>
                  <a:pt x="3359" y="526"/>
                </a:lnTo>
                <a:cubicBezTo>
                  <a:pt x="3329" y="513"/>
                  <a:pt x="3282" y="504"/>
                  <a:pt x="3228" y="504"/>
                </a:cubicBezTo>
                <a:cubicBezTo>
                  <a:pt x="3074" y="504"/>
                  <a:pt x="3006" y="578"/>
                  <a:pt x="3006" y="675"/>
                </a:cubicBezTo>
                <a:cubicBezTo>
                  <a:pt x="3006" y="772"/>
                  <a:pt x="3071" y="844"/>
                  <a:pt x="3192" y="844"/>
                </a:cubicBezTo>
                <a:cubicBezTo>
                  <a:pt x="3284" y="844"/>
                  <a:pt x="3334" y="801"/>
                  <a:pt x="3364" y="761"/>
                </a:cubicBezTo>
                <a:lnTo>
                  <a:pt x="3364" y="811"/>
                </a:lnTo>
                <a:cubicBezTo>
                  <a:pt x="3364" y="826"/>
                  <a:pt x="3370" y="832"/>
                  <a:pt x="3385" y="832"/>
                </a:cubicBezTo>
                <a:lnTo>
                  <a:pt x="3428" y="832"/>
                </a:lnTo>
                <a:close/>
                <a:moveTo>
                  <a:pt x="3207" y="770"/>
                </a:moveTo>
                <a:lnTo>
                  <a:pt x="3207" y="770"/>
                </a:lnTo>
                <a:cubicBezTo>
                  <a:pt x="3121" y="770"/>
                  <a:pt x="3098" y="719"/>
                  <a:pt x="3098" y="673"/>
                </a:cubicBezTo>
                <a:cubicBezTo>
                  <a:pt x="3098" y="615"/>
                  <a:pt x="3135" y="573"/>
                  <a:pt x="3239" y="573"/>
                </a:cubicBezTo>
                <a:cubicBezTo>
                  <a:pt x="3274" y="573"/>
                  <a:pt x="3329" y="578"/>
                  <a:pt x="3359" y="592"/>
                </a:cubicBezTo>
                <a:lnTo>
                  <a:pt x="3359" y="690"/>
                </a:lnTo>
                <a:cubicBezTo>
                  <a:pt x="3319" y="747"/>
                  <a:pt x="3265" y="770"/>
                  <a:pt x="3207" y="770"/>
                </a:cubicBezTo>
                <a:close/>
                <a:moveTo>
                  <a:pt x="3608" y="346"/>
                </a:moveTo>
                <a:lnTo>
                  <a:pt x="3608" y="346"/>
                </a:lnTo>
                <a:lnTo>
                  <a:pt x="3608" y="676"/>
                </a:lnTo>
                <a:cubicBezTo>
                  <a:pt x="3608" y="799"/>
                  <a:pt x="3663" y="844"/>
                  <a:pt x="3760" y="844"/>
                </a:cubicBezTo>
                <a:cubicBezTo>
                  <a:pt x="3798" y="844"/>
                  <a:pt x="3834" y="837"/>
                  <a:pt x="3867" y="818"/>
                </a:cubicBezTo>
                <a:cubicBezTo>
                  <a:pt x="3878" y="811"/>
                  <a:pt x="3882" y="802"/>
                  <a:pt x="3876" y="788"/>
                </a:cubicBezTo>
                <a:lnTo>
                  <a:pt x="3863" y="758"/>
                </a:lnTo>
                <a:cubicBezTo>
                  <a:pt x="3858" y="745"/>
                  <a:pt x="3851" y="743"/>
                  <a:pt x="3838" y="750"/>
                </a:cubicBezTo>
                <a:cubicBezTo>
                  <a:pt x="3818" y="761"/>
                  <a:pt x="3797" y="768"/>
                  <a:pt x="3772" y="768"/>
                </a:cubicBezTo>
                <a:cubicBezTo>
                  <a:pt x="3717" y="768"/>
                  <a:pt x="3699" y="734"/>
                  <a:pt x="3699" y="673"/>
                </a:cubicBezTo>
                <a:lnTo>
                  <a:pt x="3699" y="346"/>
                </a:lnTo>
                <a:lnTo>
                  <a:pt x="3856" y="346"/>
                </a:lnTo>
                <a:cubicBezTo>
                  <a:pt x="3871" y="346"/>
                  <a:pt x="3877" y="340"/>
                  <a:pt x="3877" y="325"/>
                </a:cubicBezTo>
                <a:lnTo>
                  <a:pt x="3877" y="296"/>
                </a:lnTo>
                <a:cubicBezTo>
                  <a:pt x="3877" y="281"/>
                  <a:pt x="3871" y="275"/>
                  <a:pt x="3856" y="275"/>
                </a:cubicBezTo>
                <a:lnTo>
                  <a:pt x="3699" y="275"/>
                </a:lnTo>
                <a:lnTo>
                  <a:pt x="3699" y="146"/>
                </a:lnTo>
                <a:cubicBezTo>
                  <a:pt x="3699" y="131"/>
                  <a:pt x="3693" y="125"/>
                  <a:pt x="3678" y="125"/>
                </a:cubicBezTo>
                <a:lnTo>
                  <a:pt x="3629" y="125"/>
                </a:lnTo>
                <a:cubicBezTo>
                  <a:pt x="3614" y="125"/>
                  <a:pt x="3608" y="131"/>
                  <a:pt x="3608" y="146"/>
                </a:cubicBezTo>
                <a:lnTo>
                  <a:pt x="3608" y="275"/>
                </a:lnTo>
                <a:lnTo>
                  <a:pt x="3534" y="275"/>
                </a:lnTo>
                <a:cubicBezTo>
                  <a:pt x="3519" y="275"/>
                  <a:pt x="3513" y="281"/>
                  <a:pt x="3513" y="296"/>
                </a:cubicBezTo>
                <a:lnTo>
                  <a:pt x="3513" y="325"/>
                </a:lnTo>
                <a:cubicBezTo>
                  <a:pt x="3513" y="340"/>
                  <a:pt x="3519" y="346"/>
                  <a:pt x="3534" y="346"/>
                </a:cubicBezTo>
                <a:lnTo>
                  <a:pt x="3608" y="346"/>
                </a:lnTo>
                <a:close/>
                <a:moveTo>
                  <a:pt x="4030" y="832"/>
                </a:moveTo>
                <a:lnTo>
                  <a:pt x="4030" y="832"/>
                </a:lnTo>
                <a:cubicBezTo>
                  <a:pt x="4045" y="832"/>
                  <a:pt x="4051" y="826"/>
                  <a:pt x="4051" y="811"/>
                </a:cubicBezTo>
                <a:lnTo>
                  <a:pt x="4051" y="296"/>
                </a:lnTo>
                <a:cubicBezTo>
                  <a:pt x="4051" y="281"/>
                  <a:pt x="4045" y="275"/>
                  <a:pt x="4030" y="275"/>
                </a:cubicBezTo>
                <a:lnTo>
                  <a:pt x="3982" y="275"/>
                </a:lnTo>
                <a:cubicBezTo>
                  <a:pt x="3967" y="275"/>
                  <a:pt x="3961" y="281"/>
                  <a:pt x="3961" y="296"/>
                </a:cubicBezTo>
                <a:lnTo>
                  <a:pt x="3961" y="811"/>
                </a:lnTo>
                <a:cubicBezTo>
                  <a:pt x="3961" y="826"/>
                  <a:pt x="3967" y="832"/>
                  <a:pt x="3982" y="832"/>
                </a:cubicBezTo>
                <a:lnTo>
                  <a:pt x="4030" y="832"/>
                </a:lnTo>
                <a:close/>
                <a:moveTo>
                  <a:pt x="4068" y="74"/>
                </a:moveTo>
                <a:lnTo>
                  <a:pt x="4068" y="74"/>
                </a:lnTo>
                <a:cubicBezTo>
                  <a:pt x="4068" y="40"/>
                  <a:pt x="4044" y="12"/>
                  <a:pt x="4006" y="12"/>
                </a:cubicBezTo>
                <a:cubicBezTo>
                  <a:pt x="3968" y="12"/>
                  <a:pt x="3945" y="40"/>
                  <a:pt x="3945" y="74"/>
                </a:cubicBezTo>
                <a:cubicBezTo>
                  <a:pt x="3945" y="109"/>
                  <a:pt x="3968" y="137"/>
                  <a:pt x="4006" y="137"/>
                </a:cubicBezTo>
                <a:cubicBezTo>
                  <a:pt x="4044" y="137"/>
                  <a:pt x="4068" y="109"/>
                  <a:pt x="4068" y="74"/>
                </a:cubicBezTo>
                <a:close/>
                <a:moveTo>
                  <a:pt x="4248" y="554"/>
                </a:moveTo>
                <a:lnTo>
                  <a:pt x="4248" y="554"/>
                </a:lnTo>
                <a:cubicBezTo>
                  <a:pt x="4248" y="439"/>
                  <a:pt x="4295" y="335"/>
                  <a:pt x="4411" y="335"/>
                </a:cubicBezTo>
                <a:cubicBezTo>
                  <a:pt x="4527" y="335"/>
                  <a:pt x="4573" y="439"/>
                  <a:pt x="4573" y="554"/>
                </a:cubicBezTo>
                <a:cubicBezTo>
                  <a:pt x="4573" y="668"/>
                  <a:pt x="4527" y="772"/>
                  <a:pt x="4411" y="772"/>
                </a:cubicBezTo>
                <a:cubicBezTo>
                  <a:pt x="4295" y="772"/>
                  <a:pt x="4248" y="668"/>
                  <a:pt x="4248" y="554"/>
                </a:cubicBezTo>
                <a:close/>
                <a:moveTo>
                  <a:pt x="4667" y="554"/>
                </a:moveTo>
                <a:lnTo>
                  <a:pt x="4667" y="554"/>
                </a:lnTo>
                <a:cubicBezTo>
                  <a:pt x="4667" y="404"/>
                  <a:pt x="4593" y="264"/>
                  <a:pt x="4411" y="264"/>
                </a:cubicBezTo>
                <a:cubicBezTo>
                  <a:pt x="4232" y="264"/>
                  <a:pt x="4155" y="404"/>
                  <a:pt x="4155" y="554"/>
                </a:cubicBezTo>
                <a:cubicBezTo>
                  <a:pt x="4155" y="703"/>
                  <a:pt x="4229" y="844"/>
                  <a:pt x="4411" y="844"/>
                </a:cubicBezTo>
                <a:cubicBezTo>
                  <a:pt x="4590" y="844"/>
                  <a:pt x="4667" y="703"/>
                  <a:pt x="4667" y="554"/>
                </a:cubicBezTo>
                <a:close/>
                <a:moveTo>
                  <a:pt x="4844" y="832"/>
                </a:moveTo>
                <a:lnTo>
                  <a:pt x="4844" y="832"/>
                </a:lnTo>
                <a:cubicBezTo>
                  <a:pt x="4859" y="832"/>
                  <a:pt x="4864" y="826"/>
                  <a:pt x="4864" y="811"/>
                </a:cubicBezTo>
                <a:lnTo>
                  <a:pt x="4864" y="413"/>
                </a:lnTo>
                <a:cubicBezTo>
                  <a:pt x="4905" y="357"/>
                  <a:pt x="4963" y="339"/>
                  <a:pt x="5012" y="339"/>
                </a:cubicBezTo>
                <a:cubicBezTo>
                  <a:pt x="5110" y="339"/>
                  <a:pt x="5132" y="418"/>
                  <a:pt x="5132" y="483"/>
                </a:cubicBezTo>
                <a:lnTo>
                  <a:pt x="5132" y="811"/>
                </a:lnTo>
                <a:cubicBezTo>
                  <a:pt x="5132" y="826"/>
                  <a:pt x="5138" y="832"/>
                  <a:pt x="5153" y="832"/>
                </a:cubicBezTo>
                <a:lnTo>
                  <a:pt x="5202" y="832"/>
                </a:lnTo>
                <a:cubicBezTo>
                  <a:pt x="5217" y="832"/>
                  <a:pt x="5223" y="826"/>
                  <a:pt x="5223" y="811"/>
                </a:cubicBezTo>
                <a:lnTo>
                  <a:pt x="5223" y="475"/>
                </a:lnTo>
                <a:cubicBezTo>
                  <a:pt x="5223" y="361"/>
                  <a:pt x="5168" y="264"/>
                  <a:pt x="5030" y="264"/>
                </a:cubicBezTo>
                <a:cubicBezTo>
                  <a:pt x="4942" y="264"/>
                  <a:pt x="4890" y="303"/>
                  <a:pt x="4859" y="342"/>
                </a:cubicBezTo>
                <a:lnTo>
                  <a:pt x="4859" y="296"/>
                </a:lnTo>
                <a:cubicBezTo>
                  <a:pt x="4859" y="281"/>
                  <a:pt x="4853" y="275"/>
                  <a:pt x="4838" y="275"/>
                </a:cubicBezTo>
                <a:lnTo>
                  <a:pt x="4795" y="275"/>
                </a:lnTo>
                <a:cubicBezTo>
                  <a:pt x="4780" y="275"/>
                  <a:pt x="4774" y="281"/>
                  <a:pt x="4774" y="296"/>
                </a:cubicBezTo>
                <a:lnTo>
                  <a:pt x="4774" y="811"/>
                </a:lnTo>
                <a:cubicBezTo>
                  <a:pt x="4774" y="826"/>
                  <a:pt x="4780" y="832"/>
                  <a:pt x="4795" y="832"/>
                </a:cubicBezTo>
                <a:lnTo>
                  <a:pt x="4844" y="832"/>
                </a:lnTo>
                <a:close/>
                <a:moveTo>
                  <a:pt x="6024" y="832"/>
                </a:moveTo>
                <a:lnTo>
                  <a:pt x="6024" y="832"/>
                </a:lnTo>
                <a:cubicBezTo>
                  <a:pt x="6039" y="832"/>
                  <a:pt x="6045" y="826"/>
                  <a:pt x="6045" y="811"/>
                </a:cubicBezTo>
                <a:lnTo>
                  <a:pt x="6045" y="465"/>
                </a:lnTo>
                <a:cubicBezTo>
                  <a:pt x="6045" y="346"/>
                  <a:pt x="5983" y="264"/>
                  <a:pt x="5832" y="264"/>
                </a:cubicBezTo>
                <a:cubicBezTo>
                  <a:pt x="5754" y="264"/>
                  <a:pt x="5683" y="286"/>
                  <a:pt x="5636" y="325"/>
                </a:cubicBezTo>
                <a:cubicBezTo>
                  <a:pt x="5625" y="333"/>
                  <a:pt x="5624" y="344"/>
                  <a:pt x="5631" y="355"/>
                </a:cubicBezTo>
                <a:lnTo>
                  <a:pt x="5650" y="382"/>
                </a:lnTo>
                <a:cubicBezTo>
                  <a:pt x="5659" y="395"/>
                  <a:pt x="5666" y="396"/>
                  <a:pt x="5679" y="386"/>
                </a:cubicBezTo>
                <a:cubicBezTo>
                  <a:pt x="5718" y="355"/>
                  <a:pt x="5773" y="340"/>
                  <a:pt x="5824" y="340"/>
                </a:cubicBezTo>
                <a:cubicBezTo>
                  <a:pt x="5934" y="340"/>
                  <a:pt x="5955" y="411"/>
                  <a:pt x="5955" y="479"/>
                </a:cubicBezTo>
                <a:lnTo>
                  <a:pt x="5955" y="526"/>
                </a:lnTo>
                <a:cubicBezTo>
                  <a:pt x="5925" y="513"/>
                  <a:pt x="5878" y="504"/>
                  <a:pt x="5824" y="504"/>
                </a:cubicBezTo>
                <a:cubicBezTo>
                  <a:pt x="5671" y="504"/>
                  <a:pt x="5602" y="578"/>
                  <a:pt x="5602" y="675"/>
                </a:cubicBezTo>
                <a:cubicBezTo>
                  <a:pt x="5602" y="772"/>
                  <a:pt x="5667" y="844"/>
                  <a:pt x="5788" y="844"/>
                </a:cubicBezTo>
                <a:cubicBezTo>
                  <a:pt x="5881" y="844"/>
                  <a:pt x="5930" y="801"/>
                  <a:pt x="5961" y="761"/>
                </a:cubicBezTo>
                <a:lnTo>
                  <a:pt x="5961" y="811"/>
                </a:lnTo>
                <a:cubicBezTo>
                  <a:pt x="5961" y="826"/>
                  <a:pt x="5966" y="832"/>
                  <a:pt x="5981" y="832"/>
                </a:cubicBezTo>
                <a:lnTo>
                  <a:pt x="6024" y="832"/>
                </a:lnTo>
                <a:close/>
                <a:moveTo>
                  <a:pt x="5803" y="770"/>
                </a:moveTo>
                <a:lnTo>
                  <a:pt x="5803" y="770"/>
                </a:lnTo>
                <a:cubicBezTo>
                  <a:pt x="5717" y="770"/>
                  <a:pt x="5694" y="719"/>
                  <a:pt x="5694" y="673"/>
                </a:cubicBezTo>
                <a:cubicBezTo>
                  <a:pt x="5694" y="615"/>
                  <a:pt x="5731" y="573"/>
                  <a:pt x="5835" y="573"/>
                </a:cubicBezTo>
                <a:cubicBezTo>
                  <a:pt x="5870" y="573"/>
                  <a:pt x="5925" y="578"/>
                  <a:pt x="5955" y="592"/>
                </a:cubicBezTo>
                <a:lnTo>
                  <a:pt x="5955" y="690"/>
                </a:lnTo>
                <a:cubicBezTo>
                  <a:pt x="5915" y="747"/>
                  <a:pt x="5861" y="770"/>
                  <a:pt x="5803" y="770"/>
                </a:cubicBezTo>
                <a:close/>
                <a:moveTo>
                  <a:pt x="6204" y="346"/>
                </a:moveTo>
                <a:lnTo>
                  <a:pt x="6204" y="346"/>
                </a:lnTo>
                <a:lnTo>
                  <a:pt x="6204" y="676"/>
                </a:lnTo>
                <a:cubicBezTo>
                  <a:pt x="6204" y="799"/>
                  <a:pt x="6259" y="844"/>
                  <a:pt x="6356" y="844"/>
                </a:cubicBezTo>
                <a:cubicBezTo>
                  <a:pt x="6395" y="844"/>
                  <a:pt x="6431" y="837"/>
                  <a:pt x="6463" y="818"/>
                </a:cubicBezTo>
                <a:cubicBezTo>
                  <a:pt x="6475" y="811"/>
                  <a:pt x="6478" y="802"/>
                  <a:pt x="6472" y="788"/>
                </a:cubicBezTo>
                <a:lnTo>
                  <a:pt x="6460" y="758"/>
                </a:lnTo>
                <a:cubicBezTo>
                  <a:pt x="6454" y="745"/>
                  <a:pt x="6447" y="743"/>
                  <a:pt x="6434" y="750"/>
                </a:cubicBezTo>
                <a:cubicBezTo>
                  <a:pt x="6414" y="761"/>
                  <a:pt x="6393" y="768"/>
                  <a:pt x="6368" y="768"/>
                </a:cubicBezTo>
                <a:cubicBezTo>
                  <a:pt x="6313" y="768"/>
                  <a:pt x="6295" y="734"/>
                  <a:pt x="6295" y="673"/>
                </a:cubicBezTo>
                <a:lnTo>
                  <a:pt x="6295" y="346"/>
                </a:lnTo>
                <a:lnTo>
                  <a:pt x="6453" y="346"/>
                </a:lnTo>
                <a:cubicBezTo>
                  <a:pt x="6468" y="346"/>
                  <a:pt x="6473" y="340"/>
                  <a:pt x="6473" y="325"/>
                </a:cubicBezTo>
                <a:lnTo>
                  <a:pt x="6473" y="296"/>
                </a:lnTo>
                <a:cubicBezTo>
                  <a:pt x="6473" y="281"/>
                  <a:pt x="6468" y="275"/>
                  <a:pt x="6453" y="275"/>
                </a:cubicBezTo>
                <a:lnTo>
                  <a:pt x="6295" y="275"/>
                </a:lnTo>
                <a:lnTo>
                  <a:pt x="6295" y="146"/>
                </a:lnTo>
                <a:cubicBezTo>
                  <a:pt x="6295" y="131"/>
                  <a:pt x="6289" y="125"/>
                  <a:pt x="6274" y="125"/>
                </a:cubicBezTo>
                <a:lnTo>
                  <a:pt x="6225" y="125"/>
                </a:lnTo>
                <a:cubicBezTo>
                  <a:pt x="6210" y="125"/>
                  <a:pt x="6204" y="131"/>
                  <a:pt x="6204" y="146"/>
                </a:cubicBezTo>
                <a:lnTo>
                  <a:pt x="6204" y="275"/>
                </a:lnTo>
                <a:lnTo>
                  <a:pt x="6130" y="275"/>
                </a:lnTo>
                <a:cubicBezTo>
                  <a:pt x="6115" y="275"/>
                  <a:pt x="6109" y="281"/>
                  <a:pt x="6109" y="296"/>
                </a:cubicBezTo>
                <a:lnTo>
                  <a:pt x="6109" y="325"/>
                </a:lnTo>
                <a:cubicBezTo>
                  <a:pt x="6109" y="340"/>
                  <a:pt x="6115" y="346"/>
                  <a:pt x="6130" y="346"/>
                </a:cubicBezTo>
                <a:lnTo>
                  <a:pt x="6204" y="346"/>
                </a:lnTo>
                <a:close/>
                <a:moveTo>
                  <a:pt x="7502" y="275"/>
                </a:moveTo>
                <a:lnTo>
                  <a:pt x="7502" y="275"/>
                </a:lnTo>
                <a:cubicBezTo>
                  <a:pt x="7487" y="275"/>
                  <a:pt x="7480" y="281"/>
                  <a:pt x="7478" y="296"/>
                </a:cubicBezTo>
                <a:cubicBezTo>
                  <a:pt x="7451" y="447"/>
                  <a:pt x="7398" y="628"/>
                  <a:pt x="7350" y="741"/>
                </a:cubicBezTo>
                <a:cubicBezTo>
                  <a:pt x="7298" y="628"/>
                  <a:pt x="7241" y="447"/>
                  <a:pt x="7214" y="296"/>
                </a:cubicBezTo>
                <a:cubicBezTo>
                  <a:pt x="7211" y="281"/>
                  <a:pt x="7204" y="275"/>
                  <a:pt x="7189" y="275"/>
                </a:cubicBezTo>
                <a:lnTo>
                  <a:pt x="7150" y="275"/>
                </a:lnTo>
                <a:cubicBezTo>
                  <a:pt x="7135" y="275"/>
                  <a:pt x="7128" y="281"/>
                  <a:pt x="7125" y="296"/>
                </a:cubicBezTo>
                <a:cubicBezTo>
                  <a:pt x="7099" y="447"/>
                  <a:pt x="7042" y="628"/>
                  <a:pt x="6990" y="741"/>
                </a:cubicBezTo>
                <a:cubicBezTo>
                  <a:pt x="6942" y="628"/>
                  <a:pt x="6889" y="447"/>
                  <a:pt x="6862" y="296"/>
                </a:cubicBezTo>
                <a:cubicBezTo>
                  <a:pt x="6860" y="281"/>
                  <a:pt x="6853" y="275"/>
                  <a:pt x="6838" y="275"/>
                </a:cubicBezTo>
                <a:lnTo>
                  <a:pt x="6788" y="275"/>
                </a:lnTo>
                <a:cubicBezTo>
                  <a:pt x="6776" y="275"/>
                  <a:pt x="6770" y="281"/>
                  <a:pt x="6770" y="290"/>
                </a:cubicBezTo>
                <a:cubicBezTo>
                  <a:pt x="6770" y="295"/>
                  <a:pt x="6772" y="301"/>
                  <a:pt x="6773" y="306"/>
                </a:cubicBezTo>
                <a:cubicBezTo>
                  <a:pt x="6808" y="483"/>
                  <a:pt x="6877" y="688"/>
                  <a:pt x="6935" y="813"/>
                </a:cubicBezTo>
                <a:cubicBezTo>
                  <a:pt x="6941" y="826"/>
                  <a:pt x="6950" y="832"/>
                  <a:pt x="6965" y="832"/>
                </a:cubicBezTo>
                <a:lnTo>
                  <a:pt x="7011" y="832"/>
                </a:lnTo>
                <a:cubicBezTo>
                  <a:pt x="7026" y="832"/>
                  <a:pt x="7034" y="826"/>
                  <a:pt x="7040" y="812"/>
                </a:cubicBezTo>
                <a:cubicBezTo>
                  <a:pt x="7104" y="659"/>
                  <a:pt x="7147" y="533"/>
                  <a:pt x="7169" y="412"/>
                </a:cubicBezTo>
                <a:cubicBezTo>
                  <a:pt x="7193" y="533"/>
                  <a:pt x="7234" y="659"/>
                  <a:pt x="7301" y="813"/>
                </a:cubicBezTo>
                <a:cubicBezTo>
                  <a:pt x="7306" y="826"/>
                  <a:pt x="7314" y="832"/>
                  <a:pt x="7330" y="832"/>
                </a:cubicBezTo>
                <a:lnTo>
                  <a:pt x="7374" y="832"/>
                </a:lnTo>
                <a:cubicBezTo>
                  <a:pt x="7389" y="832"/>
                  <a:pt x="7398" y="825"/>
                  <a:pt x="7404" y="813"/>
                </a:cubicBezTo>
                <a:cubicBezTo>
                  <a:pt x="7465" y="690"/>
                  <a:pt x="7531" y="483"/>
                  <a:pt x="7566" y="306"/>
                </a:cubicBezTo>
                <a:cubicBezTo>
                  <a:pt x="7567" y="301"/>
                  <a:pt x="7568" y="295"/>
                  <a:pt x="7568" y="290"/>
                </a:cubicBezTo>
                <a:cubicBezTo>
                  <a:pt x="7568" y="281"/>
                  <a:pt x="7563" y="275"/>
                  <a:pt x="7551" y="275"/>
                </a:cubicBezTo>
                <a:lnTo>
                  <a:pt x="7502" y="275"/>
                </a:lnTo>
                <a:close/>
                <a:moveTo>
                  <a:pt x="7705" y="554"/>
                </a:moveTo>
                <a:lnTo>
                  <a:pt x="7705" y="554"/>
                </a:lnTo>
                <a:cubicBezTo>
                  <a:pt x="7705" y="439"/>
                  <a:pt x="7752" y="335"/>
                  <a:pt x="7868" y="335"/>
                </a:cubicBezTo>
                <a:cubicBezTo>
                  <a:pt x="7984" y="335"/>
                  <a:pt x="8030" y="439"/>
                  <a:pt x="8030" y="554"/>
                </a:cubicBezTo>
                <a:cubicBezTo>
                  <a:pt x="8030" y="668"/>
                  <a:pt x="7984" y="772"/>
                  <a:pt x="7868" y="772"/>
                </a:cubicBezTo>
                <a:cubicBezTo>
                  <a:pt x="7752" y="772"/>
                  <a:pt x="7705" y="668"/>
                  <a:pt x="7705" y="554"/>
                </a:cubicBezTo>
                <a:close/>
                <a:moveTo>
                  <a:pt x="8124" y="554"/>
                </a:moveTo>
                <a:lnTo>
                  <a:pt x="8124" y="554"/>
                </a:lnTo>
                <a:cubicBezTo>
                  <a:pt x="8124" y="404"/>
                  <a:pt x="8050" y="264"/>
                  <a:pt x="7868" y="264"/>
                </a:cubicBezTo>
                <a:cubicBezTo>
                  <a:pt x="7689" y="264"/>
                  <a:pt x="7611" y="404"/>
                  <a:pt x="7611" y="554"/>
                </a:cubicBezTo>
                <a:cubicBezTo>
                  <a:pt x="7611" y="703"/>
                  <a:pt x="7686" y="844"/>
                  <a:pt x="7868" y="844"/>
                </a:cubicBezTo>
                <a:cubicBezTo>
                  <a:pt x="8046" y="844"/>
                  <a:pt x="8124" y="703"/>
                  <a:pt x="8124" y="554"/>
                </a:cubicBezTo>
                <a:close/>
                <a:moveTo>
                  <a:pt x="8300" y="832"/>
                </a:moveTo>
                <a:lnTo>
                  <a:pt x="8300" y="832"/>
                </a:lnTo>
                <a:cubicBezTo>
                  <a:pt x="8315" y="832"/>
                  <a:pt x="8321" y="826"/>
                  <a:pt x="8321" y="811"/>
                </a:cubicBezTo>
                <a:lnTo>
                  <a:pt x="8321" y="413"/>
                </a:lnTo>
                <a:cubicBezTo>
                  <a:pt x="8357" y="363"/>
                  <a:pt x="8410" y="346"/>
                  <a:pt x="8455" y="346"/>
                </a:cubicBezTo>
                <a:cubicBezTo>
                  <a:pt x="8471" y="346"/>
                  <a:pt x="8487" y="348"/>
                  <a:pt x="8503" y="353"/>
                </a:cubicBezTo>
                <a:cubicBezTo>
                  <a:pt x="8518" y="356"/>
                  <a:pt x="8524" y="353"/>
                  <a:pt x="8528" y="338"/>
                </a:cubicBezTo>
                <a:lnTo>
                  <a:pt x="8537" y="295"/>
                </a:lnTo>
                <a:cubicBezTo>
                  <a:pt x="8540" y="282"/>
                  <a:pt x="8535" y="273"/>
                  <a:pt x="8522" y="269"/>
                </a:cubicBezTo>
                <a:cubicBezTo>
                  <a:pt x="8506" y="265"/>
                  <a:pt x="8488" y="264"/>
                  <a:pt x="8473" y="264"/>
                </a:cubicBezTo>
                <a:cubicBezTo>
                  <a:pt x="8392" y="264"/>
                  <a:pt x="8347" y="308"/>
                  <a:pt x="8315" y="348"/>
                </a:cubicBezTo>
                <a:lnTo>
                  <a:pt x="8315" y="296"/>
                </a:lnTo>
                <a:cubicBezTo>
                  <a:pt x="8315" y="281"/>
                  <a:pt x="8310" y="275"/>
                  <a:pt x="8294" y="275"/>
                </a:cubicBezTo>
                <a:lnTo>
                  <a:pt x="8252" y="275"/>
                </a:lnTo>
                <a:cubicBezTo>
                  <a:pt x="8236" y="275"/>
                  <a:pt x="8231" y="281"/>
                  <a:pt x="8231" y="296"/>
                </a:cubicBezTo>
                <a:lnTo>
                  <a:pt x="8231" y="811"/>
                </a:lnTo>
                <a:cubicBezTo>
                  <a:pt x="8231" y="826"/>
                  <a:pt x="8236" y="832"/>
                  <a:pt x="8252" y="832"/>
                </a:cubicBezTo>
                <a:lnTo>
                  <a:pt x="8300" y="832"/>
                </a:lnTo>
                <a:close/>
                <a:moveTo>
                  <a:pt x="9044" y="832"/>
                </a:moveTo>
                <a:lnTo>
                  <a:pt x="9044" y="832"/>
                </a:lnTo>
                <a:cubicBezTo>
                  <a:pt x="9058" y="832"/>
                  <a:pt x="9061" y="825"/>
                  <a:pt x="9056" y="813"/>
                </a:cubicBezTo>
                <a:cubicBezTo>
                  <a:pt x="9009" y="716"/>
                  <a:pt x="8919" y="595"/>
                  <a:pt x="8833" y="515"/>
                </a:cubicBezTo>
                <a:cubicBezTo>
                  <a:pt x="8909" y="447"/>
                  <a:pt x="8978" y="369"/>
                  <a:pt x="9028" y="293"/>
                </a:cubicBezTo>
                <a:cubicBezTo>
                  <a:pt x="9035" y="282"/>
                  <a:pt x="9031" y="275"/>
                  <a:pt x="9018" y="275"/>
                </a:cubicBezTo>
                <a:lnTo>
                  <a:pt x="8962" y="275"/>
                </a:lnTo>
                <a:cubicBezTo>
                  <a:pt x="8945" y="275"/>
                  <a:pt x="8937" y="280"/>
                  <a:pt x="8928" y="293"/>
                </a:cubicBezTo>
                <a:cubicBezTo>
                  <a:pt x="8878" y="367"/>
                  <a:pt x="8789" y="465"/>
                  <a:pt x="8704" y="526"/>
                </a:cubicBezTo>
                <a:lnTo>
                  <a:pt x="8704" y="20"/>
                </a:lnTo>
                <a:cubicBezTo>
                  <a:pt x="8704" y="5"/>
                  <a:pt x="8698" y="0"/>
                  <a:pt x="8683" y="0"/>
                </a:cubicBezTo>
                <a:lnTo>
                  <a:pt x="8634" y="0"/>
                </a:lnTo>
                <a:cubicBezTo>
                  <a:pt x="8619" y="0"/>
                  <a:pt x="8614" y="5"/>
                  <a:pt x="8614" y="20"/>
                </a:cubicBezTo>
                <a:lnTo>
                  <a:pt x="8614" y="811"/>
                </a:lnTo>
                <a:cubicBezTo>
                  <a:pt x="8614" y="826"/>
                  <a:pt x="8619" y="832"/>
                  <a:pt x="8634" y="832"/>
                </a:cubicBezTo>
                <a:lnTo>
                  <a:pt x="8683" y="832"/>
                </a:lnTo>
                <a:cubicBezTo>
                  <a:pt x="8698" y="832"/>
                  <a:pt x="8704" y="826"/>
                  <a:pt x="8704" y="811"/>
                </a:cubicBezTo>
                <a:lnTo>
                  <a:pt x="8704" y="613"/>
                </a:lnTo>
                <a:cubicBezTo>
                  <a:pt x="8727" y="598"/>
                  <a:pt x="8750" y="581"/>
                  <a:pt x="8773" y="564"/>
                </a:cubicBezTo>
                <a:cubicBezTo>
                  <a:pt x="8846" y="634"/>
                  <a:pt x="8914" y="732"/>
                  <a:pt x="8958" y="813"/>
                </a:cubicBezTo>
                <a:cubicBezTo>
                  <a:pt x="8965" y="827"/>
                  <a:pt x="8973" y="832"/>
                  <a:pt x="8988" y="832"/>
                </a:cubicBezTo>
                <a:lnTo>
                  <a:pt x="9044" y="832"/>
                </a:lnTo>
                <a:close/>
              </a:path>
            </a:pathLst>
          </a:custGeom>
          <a:solidFill>
            <a:schemeClr val="accent1"/>
          </a:solidFill>
          <a:ln w="0">
            <a:noFill/>
            <a:prstDash val="solid"/>
            <a:round/>
            <a:headEnd/>
            <a:tailEnd/>
          </a:ln>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1364956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userDrawn="1"/>
        </p:nvSpPr>
        <p:spPr bwMode="auto">
          <a:xfrm>
            <a:off x="7068822" y="3206117"/>
            <a:ext cx="3729990" cy="372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3897320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pic>
        <p:nvPicPr>
          <p:cNvPr id="3" name="Picture 3" descr="I:\Dockets\1421 SmallStuff GE PPT\Graphics\GE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0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0" y="-12593"/>
            <a:ext cx="17903949" cy="10082780"/>
          </a:xfrm>
          <a:prstGeom prst="rect">
            <a:avLst/>
          </a:prstGeom>
        </p:spPr>
      </p:pic>
      <p:sp>
        <p:nvSpPr>
          <p:cNvPr id="2" name="Title 1"/>
          <p:cNvSpPr>
            <a:spLocks noGrp="1"/>
          </p:cNvSpPr>
          <p:nvPr>
            <p:ph type="ctrTitle" hasCustomPrompt="1"/>
          </p:nvPr>
        </p:nvSpPr>
        <p:spPr>
          <a:xfrm>
            <a:off x="2391479" y="2419139"/>
            <a:ext cx="13201370" cy="2279904"/>
          </a:xfrm>
          <a:prstGeom prst="rect">
            <a:avLst/>
          </a:prstGeom>
        </p:spPr>
        <p:txBody>
          <a:bodyPr anchor="t" anchorCtr="0">
            <a:noAutofit/>
          </a:bodyPr>
          <a:lstStyle>
            <a:lvl1pPr algn="l">
              <a:lnSpc>
                <a:spcPct val="90000"/>
              </a:lnSpc>
              <a:defRPr sz="704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386543" y="5364481"/>
            <a:ext cx="6552022" cy="372552"/>
          </a:xfrm>
          <a:prstGeom prst="rect">
            <a:avLst/>
          </a:prstGeom>
        </p:spPr>
        <p:txBody>
          <a:bodyPr/>
          <a:lstStyle>
            <a:lvl1pPr algn="l">
              <a:defRPr sz="2053" b="1">
                <a:solidFill>
                  <a:schemeClr val="accent2"/>
                </a:solidFill>
              </a:defRPr>
            </a:lvl1pPr>
          </a:lstStyle>
          <a:p>
            <a:fld id="{6050E0BC-091B-4F46-A64B-EF4A39477016}"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6361" y="5820461"/>
            <a:ext cx="13194664" cy="315920"/>
          </a:xfrm>
          <a:prstGeom prst="rect">
            <a:avLst/>
          </a:prstGeom>
          <a:noFill/>
        </p:spPr>
        <p:txBody>
          <a:bodyPr wrap="square" lIns="0" tIns="0" rIns="0" bIns="0" rtlCol="0">
            <a:spAutoFit/>
          </a:bodyPr>
          <a:lstStyle/>
          <a:p>
            <a:pPr marL="0" marR="0" indent="0" algn="l" defTabSz="670575" rtl="0" eaLnBrk="1" fontAlgn="auto" latinLnBrk="0" hangingPunct="1">
              <a:lnSpc>
                <a:spcPct val="100000"/>
              </a:lnSpc>
              <a:spcBef>
                <a:spcPts val="0"/>
              </a:spcBef>
              <a:spcAft>
                <a:spcPts val="0"/>
              </a:spcAft>
              <a:buClrTx/>
              <a:buSzTx/>
              <a:buFontTx/>
              <a:buNone/>
              <a:tabLst/>
              <a:defRPr/>
            </a:pPr>
            <a:r>
              <a:rPr lang="en-US" sz="2053" b="0">
                <a:solidFill>
                  <a:schemeClr val="tx1"/>
                </a:solidFill>
              </a:rPr>
              <a:t>This document contains</a:t>
            </a:r>
            <a:r>
              <a:rPr lang="en-US" sz="2053" b="0" baseline="0">
                <a:solidFill>
                  <a:schemeClr val="tx1"/>
                </a:solidFill>
              </a:rPr>
              <a:t> </a:t>
            </a:r>
            <a:r>
              <a:rPr lang="en-US" sz="2053" b="1" baseline="0">
                <a:solidFill>
                  <a:schemeClr val="tx1"/>
                </a:solidFill>
              </a:rPr>
              <a:t>-</a:t>
            </a:r>
            <a:r>
              <a:rPr lang="en-US" sz="2053" b="1">
                <a:solidFill>
                  <a:schemeClr val="tx1"/>
                </a:solidFill>
              </a:rPr>
              <a:t>CONFIDENTIAL-</a:t>
            </a:r>
            <a:r>
              <a:rPr lang="en-US" sz="2053" b="0">
                <a:solidFill>
                  <a:schemeClr val="tx1"/>
                </a:solidFill>
              </a:rPr>
              <a:t> data</a:t>
            </a:r>
          </a:p>
        </p:txBody>
      </p:sp>
      <p:sp>
        <p:nvSpPr>
          <p:cNvPr id="10"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3511969455"/>
      </p:ext>
    </p:extLst>
  </p:cSld>
  <p:clrMapOvr>
    <a:masterClrMapping/>
  </p:clrMapOvr>
  <p:extLst mod="1">
    <p:ext uri="{DCECCB84-F9BA-43D5-87BE-67443E8EF086}">
      <p15:sldGuideLst xmlns:p15="http://schemas.microsoft.com/office/powerpoint/2012/main">
        <p15:guide id="1" orient="horz" pos="3168" userDrawn="1">
          <p15:clr>
            <a:srgbClr val="FBAE40"/>
          </p15:clr>
        </p15:guide>
        <p15:guide id="2" pos="56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 No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a:prstGeom prst="rect">
            <a:avLst/>
          </a:prstGeom>
        </p:spPr>
        <p:txBody>
          <a:bodyPr/>
          <a:lstStyle>
            <a:lvl1pPr>
              <a:defRPr/>
            </a:lvl1pPr>
          </a:lstStyle>
          <a:p>
            <a:r>
              <a:rPr lang="en-US" dirty="0"/>
              <a:t>Title and Content – No Rule Layout</a:t>
            </a:r>
            <a:endParaRPr lang="en-CA" dirty="0"/>
          </a:p>
        </p:txBody>
      </p:sp>
      <p:sp>
        <p:nvSpPr>
          <p:cNvPr id="6" name="Slide Number Placeholder 5"/>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2386542" y="1662989"/>
            <a:ext cx="13206307" cy="496214"/>
          </a:xfrm>
          <a:prstGeom prst="rect">
            <a:avLst/>
          </a:prstGeo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219586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5726"/>
            <a:ext cx="13196621" cy="1341120"/>
          </a:xfrm>
          <a:prstGeom prst="rect">
            <a:avLst/>
          </a:prstGeom>
        </p:spPr>
        <p:txBody>
          <a:bodyPr/>
          <a:lstStyle>
            <a:lvl1pPr>
              <a:defRPr/>
            </a:lvl1pPr>
          </a:lstStyle>
          <a:p>
            <a:r>
              <a:rPr lang="en-US" dirty="0"/>
              <a:t>Title Only Layout</a:t>
            </a:r>
            <a:endParaRPr lang="en-CA" dirty="0"/>
          </a:p>
        </p:txBody>
      </p:sp>
      <p:sp>
        <p:nvSpPr>
          <p:cNvPr id="5" name="Slide Number Placeholder 4"/>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3054152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 Layout</a:t>
            </a:r>
            <a:endParaRPr lang="en-CA" dirty="0"/>
          </a:p>
        </p:txBody>
      </p:sp>
      <p:sp>
        <p:nvSpPr>
          <p:cNvPr id="4" name="Footer Placeholder 3"/>
          <p:cNvSpPr>
            <a:spLocks noGrp="1"/>
          </p:cNvSpPr>
          <p:nvPr>
            <p:ph type="ftr" sz="quarter" idx="11"/>
          </p:nvPr>
        </p:nvSpPr>
        <p:spPr/>
        <p:txBody>
          <a:bodyPr/>
          <a:lstStyle/>
          <a:p>
            <a:r>
              <a:rPr lang="en-CA"/>
              <a:t>Presentation Title</a:t>
            </a:r>
          </a:p>
        </p:txBody>
      </p:sp>
    </p:spTree>
    <p:extLst>
      <p:ext uri="{BB962C8B-B14F-4D97-AF65-F5344CB8AC3E}">
        <p14:creationId xmlns:p14="http://schemas.microsoft.com/office/powerpoint/2010/main" val="4248480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3358761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07" y="-12593"/>
            <a:ext cx="17903943" cy="10082780"/>
          </a:xfrm>
          <a:prstGeom prst="rect">
            <a:avLst/>
          </a:prstGeom>
        </p:spPr>
      </p:pic>
      <p:sp>
        <p:nvSpPr>
          <p:cNvPr id="2" name="Title 1"/>
          <p:cNvSpPr>
            <a:spLocks noGrp="1"/>
          </p:cNvSpPr>
          <p:nvPr>
            <p:ph type="ctrTitle" hasCustomPrompt="1"/>
          </p:nvPr>
        </p:nvSpPr>
        <p:spPr>
          <a:xfrm>
            <a:off x="2383191" y="2419140"/>
            <a:ext cx="13201370" cy="2078953"/>
          </a:xfrm>
          <a:prstGeom prst="rect">
            <a:avLst/>
          </a:prstGeom>
        </p:spPr>
        <p:txBody>
          <a:bodyPr anchor="t" anchorCtr="0">
            <a:noAutofit/>
          </a:bodyPr>
          <a:lstStyle>
            <a:lvl1pPr algn="l">
              <a:lnSpc>
                <a:spcPct val="90000"/>
              </a:lnSpc>
              <a:defRPr sz="7040">
                <a:solidFill>
                  <a:schemeClr val="accent2"/>
                </a:solidFill>
              </a:defRPr>
            </a:lvl1pPr>
          </a:lstStyle>
          <a:p>
            <a:r>
              <a:rPr lang="en-US" dirty="0"/>
              <a:t>Title Slide 2 Layout</a:t>
            </a:r>
            <a:endParaRPr lang="en-CA" dirty="0"/>
          </a:p>
        </p:txBody>
      </p:sp>
      <p:sp>
        <p:nvSpPr>
          <p:cNvPr id="4" name="Date Placeholder 3"/>
          <p:cNvSpPr>
            <a:spLocks noGrp="1"/>
          </p:cNvSpPr>
          <p:nvPr>
            <p:ph type="dt" sz="half" idx="10"/>
          </p:nvPr>
        </p:nvSpPr>
        <p:spPr>
          <a:xfrm>
            <a:off x="2230081" y="4506164"/>
            <a:ext cx="5837226" cy="372552"/>
          </a:xfrm>
          <a:prstGeom prst="rect">
            <a:avLst/>
          </a:prstGeom>
        </p:spPr>
        <p:txBody>
          <a:bodyPr/>
          <a:lstStyle>
            <a:lvl1pPr algn="l">
              <a:defRPr sz="1907" b="1">
                <a:solidFill>
                  <a:schemeClr val="accent2"/>
                </a:solidFill>
              </a:defRPr>
            </a:lvl1pPr>
          </a:lstStyle>
          <a:p>
            <a:fld id="{11A10271-0286-4BA7-AF61-91EDADC7C7D8}"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89897" y="4962145"/>
            <a:ext cx="5833872" cy="2286332"/>
          </a:xfrm>
          <a:prstGeom prst="rect">
            <a:avLst/>
          </a:prstGeom>
          <a:noFill/>
        </p:spPr>
        <p:txBody>
          <a:bodyPr wrap="square" lIns="0" tIns="0" rIns="0" bIns="0" rtlCol="0">
            <a:spAutoFit/>
          </a:bodyPr>
          <a:lstStyle/>
          <a:p>
            <a:pPr marL="0" marR="0" indent="0" algn="l" defTabSz="670575" rtl="0" eaLnBrk="1" fontAlgn="auto" latinLnBrk="0" hangingPunct="1">
              <a:lnSpc>
                <a:spcPct val="100000"/>
              </a:lnSpc>
              <a:spcBef>
                <a:spcPts val="0"/>
              </a:spcBef>
              <a:spcAft>
                <a:spcPts val="0"/>
              </a:spcAft>
              <a:buClrTx/>
              <a:buSzTx/>
              <a:buFontTx/>
              <a:buNone/>
              <a:tabLst/>
              <a:defRPr/>
            </a:pPr>
            <a:r>
              <a:rPr lang="en-US" sz="2053" b="1">
                <a:solidFill>
                  <a:schemeClr val="tx1"/>
                </a:solidFill>
              </a:rPr>
              <a:t>-CONFIDENTIAL– </a:t>
            </a:r>
            <a:r>
              <a:rPr lang="en-US" sz="2053" b="0">
                <a:solidFill>
                  <a:schemeClr val="tx1"/>
                </a:solidFill>
              </a:rPr>
              <a:t>Need to know only</a:t>
            </a:r>
          </a:p>
          <a:p>
            <a:pPr>
              <a:lnSpc>
                <a:spcPct val="110000"/>
              </a:lnSpc>
            </a:pPr>
            <a:r>
              <a:rPr lang="en-CA" sz="1173" b="1">
                <a:solidFill>
                  <a:schemeClr val="accent2"/>
                </a:solidFill>
              </a:rPr>
              <a:t>CAUTION CONCERNING FORWARD-LOOKING STATEMENTS:</a:t>
            </a:r>
          </a:p>
          <a:p>
            <a:pPr>
              <a:lnSpc>
                <a:spcPct val="110000"/>
              </a:lnSpc>
            </a:pPr>
            <a:r>
              <a:rPr lang="en-CA" sz="1173">
                <a:solidFill>
                  <a:schemeClr val="accent2"/>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1173">
                <a:solidFill>
                  <a:schemeClr val="accent2"/>
                </a:solidFill>
              </a:rPr>
            </a:br>
            <a:r>
              <a:rPr lang="en-CA" sz="1173">
                <a:solidFill>
                  <a:schemeClr val="accent2"/>
                </a:solidFill>
              </a:rPr>
              <a:t>http://www.ge.com/investor-relations/disclaimer-caution-concerning-</a:t>
            </a:r>
            <a:r>
              <a:rPr lang="en-CA" sz="1173" err="1">
                <a:solidFill>
                  <a:schemeClr val="accent2"/>
                </a:solidFill>
              </a:rPr>
              <a:t>forwardlooking</a:t>
            </a:r>
            <a:r>
              <a:rPr lang="en-CA" sz="1173">
                <a:solidFill>
                  <a:schemeClr val="accent2"/>
                </a:solidFill>
              </a:rPr>
              <a:t>-statements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p:nvSpPr>
        <p:spPr>
          <a:xfrm>
            <a:off x="8536553" y="4962144"/>
            <a:ext cx="7040880" cy="4551952"/>
          </a:xfrm>
          <a:prstGeom prst="rect">
            <a:avLst/>
          </a:prstGeom>
          <a:noFill/>
        </p:spPr>
        <p:txBody>
          <a:bodyPr wrap="square" lIns="0" tIns="0" rIns="0" bIns="0" rtlCol="0">
            <a:spAutoFit/>
          </a:bodyPr>
          <a:lstStyle/>
          <a:p>
            <a:pPr>
              <a:lnSpc>
                <a:spcPct val="110000"/>
              </a:lnSpc>
            </a:pPr>
            <a:r>
              <a:rPr lang="en-CA" sz="1173" b="1">
                <a:solidFill>
                  <a:schemeClr val="accent2"/>
                </a:solidFill>
              </a:rPr>
              <a:t>NON-GAAP FINANCIAL MEASURES:</a:t>
            </a:r>
          </a:p>
          <a:p>
            <a:pPr>
              <a:lnSpc>
                <a:spcPct val="110000"/>
              </a:lnSpc>
            </a:pPr>
            <a:r>
              <a:rPr lang="en-CA" sz="1173">
                <a:solidFill>
                  <a:schemeClr val="accent2"/>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a:lnSpc>
                <a:spcPct val="110000"/>
              </a:lnSpc>
            </a:pPr>
            <a:r>
              <a:rPr lang="en-CA" sz="1173">
                <a:solidFill>
                  <a:schemeClr val="accent2"/>
                </a:solidFill>
              </a:rPr>
              <a:t>•  Operating earnings and EPS, which is earnings from continuing operations excluding non-service-related pension costs of our principal pension plans.</a:t>
            </a:r>
          </a:p>
          <a:p>
            <a:pPr>
              <a:lnSpc>
                <a:spcPct val="110000"/>
              </a:lnSpc>
            </a:pPr>
            <a:r>
              <a:rPr lang="en-CA" sz="1173">
                <a:solidFill>
                  <a:schemeClr val="accent2"/>
                </a:solidFill>
              </a:rPr>
              <a:t>•  GE Industrial operating &amp; Verticals earnings and EPS, which is operating earnings of our industrial businesses and the GE Capital businesses that we expect to retain.</a:t>
            </a:r>
          </a:p>
          <a:p>
            <a:pPr>
              <a:lnSpc>
                <a:spcPct val="110000"/>
              </a:lnSpc>
            </a:pPr>
            <a:r>
              <a:rPr lang="en-CA" sz="1173">
                <a:solidFill>
                  <a:schemeClr val="accent2"/>
                </a:solidFill>
              </a:rPr>
              <a:t>•  GE Industrial &amp; Verticals revenues, which is revenue of our industrial businesses and the GE Capital businesses that we expect to retain.</a:t>
            </a:r>
          </a:p>
          <a:p>
            <a:pPr>
              <a:lnSpc>
                <a:spcPct val="110000"/>
              </a:lnSpc>
            </a:pPr>
            <a:r>
              <a:rPr lang="en-CA" sz="1173">
                <a:solidFill>
                  <a:schemeClr val="accent2"/>
                </a:solidFill>
              </a:rPr>
              <a:t>•  Industrial segment organic revenue, which is the sum of revenue from all of our industrial segments less the effects of acquisitions/dispositions and currency exchange.</a:t>
            </a:r>
          </a:p>
          <a:p>
            <a:pPr>
              <a:lnSpc>
                <a:spcPct val="110000"/>
              </a:lnSpc>
            </a:pPr>
            <a:r>
              <a:rPr lang="en-CA" sz="1173">
                <a:solidFill>
                  <a:schemeClr val="accent2"/>
                </a:solidFill>
              </a:rPr>
              <a:t>•  Industrial segment organic operating profit, which is the sum of segment profit from all of our industrial segments less the effects of acquisitions/dispositions and currency exchange.</a:t>
            </a:r>
          </a:p>
          <a:p>
            <a:pPr>
              <a:lnSpc>
                <a:spcPct val="110000"/>
              </a:lnSpc>
            </a:pPr>
            <a:r>
              <a:rPr lang="en-CA" sz="1173">
                <a:solidFill>
                  <a:schemeClr val="accent2"/>
                </a:solidFill>
              </a:rPr>
              <a:t>•  Industrial cash flows from operating activities (Industrial CFOA), which is GE’s cash flow from operating activities excluding dividends received from GE Capital.</a:t>
            </a:r>
          </a:p>
          <a:p>
            <a:pPr>
              <a:lnSpc>
                <a:spcPct val="110000"/>
              </a:lnSpc>
            </a:pPr>
            <a:r>
              <a:rPr lang="en-CA" sz="1173">
                <a:solidFill>
                  <a:schemeClr val="accent2"/>
                </a:solidFill>
              </a:rPr>
              <a:t>•  Capital ending net investment (ENI), excluding liquidity, which is a measure we use to measure the size of our Capital segment.</a:t>
            </a:r>
          </a:p>
          <a:p>
            <a:pPr>
              <a:lnSpc>
                <a:spcPct val="110000"/>
              </a:lnSpc>
            </a:pPr>
            <a:r>
              <a:rPr lang="en-CA" sz="1173">
                <a:solidFill>
                  <a:schemeClr val="accent2"/>
                </a:solidFill>
              </a:rPr>
              <a:t>•  GE Capital Tier 1 Common ratio estimate is a ratio of equity</a:t>
            </a:r>
          </a:p>
        </p:txBody>
      </p:sp>
      <p:sp>
        <p:nvSpPr>
          <p:cNvPr id="12"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399054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2419140"/>
            <a:ext cx="13201370" cy="4184014"/>
          </a:xfrm>
          <a:prstGeom prst="rect">
            <a:avLst/>
          </a:prstGeom>
        </p:spPr>
        <p:txBody>
          <a:bodyPr anchor="t" anchorCtr="0">
            <a:noAutofit/>
          </a:bodyPr>
          <a:lstStyle>
            <a:lvl1pPr>
              <a:lnSpc>
                <a:spcPct val="90000"/>
              </a:lnSpc>
              <a:defRPr sz="7040">
                <a:solidFill>
                  <a:schemeClr val="bg1"/>
                </a:solidFill>
              </a:defRPr>
            </a:lvl1pPr>
          </a:lstStyle>
          <a:p>
            <a:r>
              <a:rPr lang="en-US" dirty="0"/>
              <a:t>Section Divider</a:t>
            </a:r>
            <a:endParaRPr lang="en-CA" dirty="0"/>
          </a:p>
        </p:txBody>
      </p:sp>
      <p:pic>
        <p:nvPicPr>
          <p:cNvPr id="10" name="Picture 3" descr="I:\Dockets\1421 SmallStuff GE PPT\Graphics\GEWhit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228" y="9307373"/>
            <a:ext cx="563270" cy="563270"/>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algn="ctr">
              <a:defRPr/>
            </a:pPr>
            <a:r>
              <a:rPr lang="en-US" sz="1760" b="1">
                <a:solidFill>
                  <a:schemeClr val="bg1"/>
                </a:solidFill>
              </a:rPr>
              <a:t>-CONFIDENTIAL-</a:t>
            </a:r>
          </a:p>
        </p:txBody>
      </p:sp>
    </p:spTree>
    <p:extLst>
      <p:ext uri="{BB962C8B-B14F-4D97-AF65-F5344CB8AC3E}">
        <p14:creationId xmlns:p14="http://schemas.microsoft.com/office/powerpoint/2010/main" val="1732998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a:prstGeom prst="rect">
            <a:avLst/>
          </a:prstGeo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a:prstGeom prst="rect">
            <a:avLst/>
          </a:prstGeom>
        </p:spPr>
        <p:txBody>
          <a:bodyPr anchor="ctr" anchorCtr="0">
            <a:noAutofit/>
          </a:bodyPr>
          <a:lstStyle>
            <a:lvl1pPr>
              <a:lnSpc>
                <a:spcPct val="90000"/>
              </a:lnSpc>
              <a:defRPr sz="5280">
                <a:solidFill>
                  <a:schemeClr val="bg1"/>
                </a:solidFill>
              </a:defRPr>
            </a:lvl1pPr>
          </a:lstStyle>
          <a:p>
            <a:r>
              <a:rPr lang="en-US" dirty="0"/>
              <a:t>Section Divider Dark Image Layout</a:t>
            </a:r>
            <a:endParaRPr lang="en-CA" dirty="0"/>
          </a:p>
        </p:txBody>
      </p:sp>
      <p:sp>
        <p:nvSpPr>
          <p:cNvPr id="4"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algn="ctr">
              <a:defRPr/>
            </a:pPr>
            <a:r>
              <a:rPr lang="en-US" sz="1760" b="1">
                <a:solidFill>
                  <a:srgbClr val="454545"/>
                </a:solidFill>
              </a:rPr>
              <a:t>-CONFIDENTIAL-</a:t>
            </a:r>
            <a:endParaRPr lang="en-US" sz="1760" b="0">
              <a:solidFill>
                <a:srgbClr val="454545"/>
              </a:solidFill>
            </a:endParaRPr>
          </a:p>
        </p:txBody>
      </p:sp>
    </p:spTree>
    <p:extLst>
      <p:ext uri="{BB962C8B-B14F-4D97-AF65-F5344CB8AC3E}">
        <p14:creationId xmlns:p14="http://schemas.microsoft.com/office/powerpoint/2010/main" val="33555651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a:prstGeom prst="rect">
            <a:avLst/>
          </a:prstGeo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a:prstGeom prst="rect">
            <a:avLst/>
          </a:prstGeom>
        </p:spPr>
        <p:txBody>
          <a:bodyPr anchor="ctr" anchorCtr="0">
            <a:noAutofit/>
          </a:bodyPr>
          <a:lstStyle>
            <a:lvl1pPr>
              <a:lnSpc>
                <a:spcPct val="90000"/>
              </a:lnSpc>
              <a:defRPr sz="5280">
                <a:solidFill>
                  <a:schemeClr val="accent2"/>
                </a:solidFill>
              </a:defRPr>
            </a:lvl1pPr>
          </a:lstStyle>
          <a:p>
            <a:r>
              <a:rPr lang="en-US" dirty="0"/>
              <a:t>Section Divider Light Image Layout</a:t>
            </a:r>
            <a:endParaRPr lang="en-CA" dirty="0"/>
          </a:p>
        </p:txBody>
      </p:sp>
      <p:sp>
        <p:nvSpPr>
          <p:cNvPr id="5"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algn="ctr">
              <a:defRPr/>
            </a:pPr>
            <a:r>
              <a:rPr lang="en-US" sz="1760" b="1">
                <a:solidFill>
                  <a:srgbClr val="454545"/>
                </a:solidFill>
              </a:rPr>
              <a:t>-CONFIDENTIAL-</a:t>
            </a:r>
            <a:endParaRPr lang="en-US" sz="1760" b="0">
              <a:solidFill>
                <a:srgbClr val="454545"/>
              </a:solidFill>
            </a:endParaRPr>
          </a:p>
        </p:txBody>
      </p:sp>
    </p:spTree>
    <p:extLst>
      <p:ext uri="{BB962C8B-B14F-4D97-AF65-F5344CB8AC3E}">
        <p14:creationId xmlns:p14="http://schemas.microsoft.com/office/powerpoint/2010/main" val="42616027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a:prstGeom prst="rect">
            <a:avLst/>
          </a:prstGeom>
        </p:spPr>
        <p:txBody>
          <a:bodyPr/>
          <a:lstStyle>
            <a:lvl1pPr>
              <a:defRPr/>
            </a:lvl1pPr>
          </a:lstStyle>
          <a:p>
            <a:r>
              <a:rPr lang="en-US" dirty="0"/>
              <a:t>Title and Content Layout</a:t>
            </a:r>
            <a:endParaRPr lang="en-CA" dirty="0"/>
          </a:p>
        </p:txBody>
      </p:sp>
      <p:sp>
        <p:nvSpPr>
          <p:cNvPr id="6" name="Slide Number Placeholder 5"/>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8" name="Straight Connector 7"/>
          <p:cNvCxnSpPr/>
          <p:nvPr/>
        </p:nvCxnSpPr>
        <p:spPr>
          <a:xfrm>
            <a:off x="4035003" y="2415974"/>
            <a:ext cx="1319466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2386542" y="1662989"/>
            <a:ext cx="13206307" cy="496214"/>
          </a:xfrm>
          <a:prstGeom prst="rect">
            <a:avLst/>
          </a:prstGeo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p:cNvCxnSpPr/>
          <p:nvPr userDrawn="1"/>
        </p:nvCxnSpPr>
        <p:spPr>
          <a:xfrm>
            <a:off x="2386543" y="2415974"/>
            <a:ext cx="1484312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592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a:prstGeom prst="rect">
            <a:avLst/>
          </a:prstGeom>
        </p:spPr>
        <p:txBody>
          <a:bodyPr/>
          <a:lstStyle>
            <a:lvl1pPr>
              <a:defRPr/>
            </a:lvl1pPr>
          </a:lstStyle>
          <a:p>
            <a:r>
              <a:rPr lang="en-US" dirty="0"/>
              <a:t>Comparison Layout</a:t>
            </a:r>
            <a:endParaRPr lang="en-CA" dirty="0"/>
          </a:p>
        </p:txBody>
      </p:sp>
      <p:sp>
        <p:nvSpPr>
          <p:cNvPr id="3" name="Text Placeholder 2"/>
          <p:cNvSpPr>
            <a:spLocks noGrp="1"/>
          </p:cNvSpPr>
          <p:nvPr>
            <p:ph type="body" idx="1" hasCustomPrompt="1"/>
          </p:nvPr>
        </p:nvSpPr>
        <p:spPr>
          <a:xfrm>
            <a:off x="2381422" y="1662989"/>
            <a:ext cx="7255550" cy="496214"/>
          </a:xfrm>
          <a:prstGeom prst="rect">
            <a:avLst/>
          </a:prstGeo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9988551" y="1662989"/>
            <a:ext cx="7237248" cy="496214"/>
          </a:xfrm>
          <a:prstGeom prst="rect">
            <a:avLst/>
          </a:prstGeo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7251666"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8552" y="2419327"/>
            <a:ext cx="7237248"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5" y="2711764"/>
            <a:ext cx="7250430" cy="637032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9988552" y="2711764"/>
            <a:ext cx="7241117" cy="637032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385306" y="2419327"/>
            <a:ext cx="7251666"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988552" y="2419327"/>
            <a:ext cx="7237248"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412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5726"/>
            <a:ext cx="13196621" cy="1341120"/>
          </a:xfrm>
          <a:prstGeom prst="rect">
            <a:avLst/>
          </a:prstGeom>
        </p:spPr>
        <p:txBody>
          <a:bodyPr/>
          <a:lstStyle>
            <a:lvl1pPr>
              <a:defRPr/>
            </a:lvl1pPr>
          </a:lstStyle>
          <a:p>
            <a:r>
              <a:rPr lang="en-US" dirty="0"/>
              <a:t>Two Content Layout</a:t>
            </a:r>
            <a:endParaRPr lang="en-CA" dirty="0"/>
          </a:p>
        </p:txBody>
      </p:sp>
      <p:sp>
        <p:nvSpPr>
          <p:cNvPr id="7" name="Slide Number Placeholder 6"/>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9" name="Straight Connector 8"/>
          <p:cNvCxnSpPr/>
          <p:nvPr/>
        </p:nvCxnSpPr>
        <p:spPr>
          <a:xfrm>
            <a:off x="2386542" y="2419327"/>
            <a:ext cx="14831670"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2386545" y="2715767"/>
            <a:ext cx="7250430" cy="6370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9988550" y="2715765"/>
            <a:ext cx="7229476" cy="6370320"/>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2386542" y="2419327"/>
            <a:ext cx="14831670"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032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a:prstGeom prst="rect">
            <a:avLst/>
          </a:prstGeom>
        </p:spPr>
        <p:txBody>
          <a:bodyPr/>
          <a:lstStyle>
            <a:lvl1pPr>
              <a:defRPr/>
            </a:lvl1pPr>
          </a:lstStyle>
          <a:p>
            <a:r>
              <a:rPr lang="en-US" dirty="0"/>
              <a:t>Three Content Layout</a:t>
            </a:r>
            <a:endParaRPr lang="en-CA" dirty="0"/>
          </a:p>
        </p:txBody>
      </p:sp>
      <p:sp>
        <p:nvSpPr>
          <p:cNvPr id="3" name="Text Placeholder 2"/>
          <p:cNvSpPr>
            <a:spLocks noGrp="1"/>
          </p:cNvSpPr>
          <p:nvPr>
            <p:ph type="body" idx="1" hasCustomPrompt="1"/>
          </p:nvPr>
        </p:nvSpPr>
        <p:spPr>
          <a:xfrm>
            <a:off x="2381422" y="1662989"/>
            <a:ext cx="4707331" cy="496214"/>
          </a:xfrm>
          <a:prstGeom prst="rect">
            <a:avLst/>
          </a:prstGeo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7447871" y="1662989"/>
            <a:ext cx="4707331" cy="496214"/>
          </a:xfrm>
          <a:prstGeom prst="rect">
            <a:avLst/>
          </a:prstGeo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47873"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4707331" cy="6370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7447873" y="2711764"/>
            <a:ext cx="4707331" cy="6370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12522336" y="2419139"/>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12516561" y="1662989"/>
            <a:ext cx="4707331"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12515073" y="2711764"/>
            <a:ext cx="4707890" cy="63493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userDrawn="1"/>
        </p:nvCxnSpPr>
        <p:spPr>
          <a:xfrm>
            <a:off x="2385306"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447873"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522336" y="2419139"/>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867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a:prstGeom prst="rect">
            <a:avLst/>
          </a:prstGeom>
        </p:spPr>
        <p:txBody>
          <a:bodyPr/>
          <a:lstStyle>
            <a:lvl1pPr>
              <a:defRPr/>
            </a:lvl1pPr>
          </a:lstStyle>
          <a:p>
            <a:r>
              <a:rPr lang="en-US" dirty="0"/>
              <a:t>Four Content Layout</a:t>
            </a:r>
            <a:endParaRPr lang="en-CA" dirty="0"/>
          </a:p>
        </p:txBody>
      </p:sp>
      <p:sp>
        <p:nvSpPr>
          <p:cNvPr id="3" name="Text Placeholder 2"/>
          <p:cNvSpPr>
            <a:spLocks noGrp="1"/>
          </p:cNvSpPr>
          <p:nvPr>
            <p:ph type="body" idx="1" hasCustomPrompt="1"/>
          </p:nvPr>
        </p:nvSpPr>
        <p:spPr>
          <a:xfrm>
            <a:off x="2381422" y="1662989"/>
            <a:ext cx="3500323" cy="496214"/>
          </a:xfrm>
          <a:prstGeom prst="rect">
            <a:avLst/>
          </a:prstGeo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6162108" y="1662989"/>
            <a:ext cx="3500323" cy="496214"/>
          </a:xfrm>
          <a:prstGeom prst="rect">
            <a:avLst/>
          </a:prstGeo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66651"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3500323" cy="6370320"/>
          </a:xfrm>
          <a:prstGeom prst="rect">
            <a:avLst/>
          </a:prstGeo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6164930" y="2711764"/>
            <a:ext cx="3500323" cy="6370320"/>
          </a:xfrm>
          <a:prstGeom prst="rect">
            <a:avLst/>
          </a:prstGeo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9942793" y="1662989"/>
            <a:ext cx="3500323"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9943317" y="2711764"/>
            <a:ext cx="3500323" cy="6349364"/>
          </a:xfrm>
          <a:prstGeom prst="rect">
            <a:avLst/>
          </a:prstGeo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7" name="Straight Connector 16"/>
          <p:cNvCxnSpPr/>
          <p:nvPr/>
        </p:nvCxnSpPr>
        <p:spPr>
          <a:xfrm>
            <a:off x="13729344"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7" hasCustomPrompt="1"/>
          </p:nvPr>
        </p:nvSpPr>
        <p:spPr>
          <a:xfrm>
            <a:off x="13723477" y="1662989"/>
            <a:ext cx="3500323"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20" name="Content Placeholder 19"/>
          <p:cNvSpPr>
            <a:spLocks noGrp="1"/>
          </p:cNvSpPr>
          <p:nvPr>
            <p:ph sz="quarter" idx="18"/>
          </p:nvPr>
        </p:nvSpPr>
        <p:spPr>
          <a:xfrm>
            <a:off x="13721705" y="2711763"/>
            <a:ext cx="3500323" cy="6370320"/>
          </a:xfrm>
          <a:prstGeom prst="rect">
            <a:avLst/>
          </a:prstGeo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8" name="Straight Connector 17"/>
          <p:cNvCxnSpPr/>
          <p:nvPr userDrawn="1"/>
        </p:nvCxnSpPr>
        <p:spPr>
          <a:xfrm>
            <a:off x="2385306"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166651"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3729344"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15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0" y="-12593"/>
            <a:ext cx="17903949" cy="10082780"/>
          </a:xfrm>
          <a:prstGeom prst="rect">
            <a:avLst/>
          </a:prstGeom>
        </p:spPr>
      </p:pic>
      <p:sp>
        <p:nvSpPr>
          <p:cNvPr id="2" name="Title 1"/>
          <p:cNvSpPr>
            <a:spLocks noGrp="1"/>
          </p:cNvSpPr>
          <p:nvPr>
            <p:ph type="ctrTitle" hasCustomPrompt="1"/>
          </p:nvPr>
        </p:nvSpPr>
        <p:spPr>
          <a:xfrm>
            <a:off x="2391479" y="2419139"/>
            <a:ext cx="13201370" cy="2279904"/>
          </a:xfrm>
        </p:spPr>
        <p:txBody>
          <a:bodyPr anchor="t" anchorCtr="0">
            <a:noAutofit/>
          </a:bodyPr>
          <a:lstStyle>
            <a:lvl1pPr algn="l">
              <a:lnSpc>
                <a:spcPct val="90000"/>
              </a:lnSpc>
              <a:defRPr sz="704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386543" y="5364481"/>
            <a:ext cx="6552022" cy="372552"/>
          </a:xfrm>
          <a:prstGeom prst="rect">
            <a:avLst/>
          </a:prstGeom>
        </p:spPr>
        <p:txBody>
          <a:bodyPr/>
          <a:lstStyle>
            <a:lvl1pPr algn="l">
              <a:defRPr sz="2053" b="1">
                <a:solidFill>
                  <a:schemeClr val="accent2"/>
                </a:solidFill>
              </a:defRPr>
            </a:lvl1pPr>
          </a:lstStyle>
          <a:p>
            <a:fld id="{6050E0BC-091B-4F46-A64B-EF4A39477016}"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2796289136"/>
      </p:ext>
    </p:extLst>
  </p:cSld>
  <p:clrMapOvr>
    <a:masterClrMapping/>
  </p:clrMapOvr>
  <p:extLst mod="1">
    <p:ext uri="{DCECCB84-F9BA-43D5-87BE-67443E8EF086}">
      <p15:sldGuideLst xmlns:p15="http://schemas.microsoft.com/office/powerpoint/2012/main">
        <p15:guide id="1" orient="horz" pos="3168" userDrawn="1">
          <p15:clr>
            <a:srgbClr val="FBAE40"/>
          </p15:clr>
        </p15:guide>
        <p15:guide id="2" pos="563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a:prstGeom prst="rect">
            <a:avLst/>
          </a:prstGeom>
        </p:spPr>
        <p:txBody>
          <a:bodyPr/>
          <a:lstStyle>
            <a:lvl1pPr>
              <a:defRPr/>
            </a:lvl1pPr>
          </a:lstStyle>
          <a:p>
            <a:r>
              <a:rPr lang="en-US" dirty="0"/>
              <a:t>2-Column Table Layout</a:t>
            </a:r>
            <a:endParaRPr lang="en-CA" dirty="0"/>
          </a:p>
        </p:txBody>
      </p:sp>
      <p:sp>
        <p:nvSpPr>
          <p:cNvPr id="3" name="Text Placeholder 2"/>
          <p:cNvSpPr>
            <a:spLocks noGrp="1"/>
          </p:cNvSpPr>
          <p:nvPr>
            <p:ph type="body" idx="1" hasCustomPrompt="1"/>
          </p:nvPr>
        </p:nvSpPr>
        <p:spPr>
          <a:xfrm>
            <a:off x="2386541" y="1662989"/>
            <a:ext cx="7242048" cy="496214"/>
          </a:xfrm>
          <a:prstGeom prst="rect">
            <a:avLst/>
          </a:prstGeo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a:prstGeom prst="rect">
            <a:avLst/>
          </a:prstGeo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9993207" y="1662989"/>
            <a:ext cx="7236460" cy="496214"/>
          </a:xfrm>
          <a:prstGeom prst="rect">
            <a:avLst/>
          </a:prstGeom>
        </p:spPr>
        <p:txBody>
          <a:bodyPr anchor="b" anchorCtr="0"/>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3485500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a:prstGeom prst="rect">
            <a:avLst/>
          </a:prstGeom>
        </p:spPr>
        <p:txBody>
          <a:bodyPr/>
          <a:lstStyle>
            <a:lvl1pPr>
              <a:defRPr/>
            </a:lvl1pPr>
          </a:lstStyle>
          <a:p>
            <a:r>
              <a:rPr lang="en-US" dirty="0"/>
              <a:t>3-Column Table Layout</a:t>
            </a:r>
            <a:endParaRPr lang="en-CA" dirty="0"/>
          </a:p>
        </p:txBody>
      </p:sp>
      <p:sp>
        <p:nvSpPr>
          <p:cNvPr id="3" name="Text Placeholder 2"/>
          <p:cNvSpPr>
            <a:spLocks noGrp="1"/>
          </p:cNvSpPr>
          <p:nvPr>
            <p:ph type="body" idx="1" hasCustomPrompt="1"/>
          </p:nvPr>
        </p:nvSpPr>
        <p:spPr>
          <a:xfrm>
            <a:off x="2386541" y="1662989"/>
            <a:ext cx="4707331" cy="496214"/>
          </a:xfrm>
          <a:prstGeom prst="rect">
            <a:avLst/>
          </a:prstGeo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a:prstGeom prst="rect">
            <a:avLst/>
          </a:prstGeo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7456627" y="1662989"/>
            <a:ext cx="4707331"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5" hasCustomPrompt="1"/>
          </p:nvPr>
        </p:nvSpPr>
        <p:spPr>
          <a:xfrm>
            <a:off x="12517120" y="1662989"/>
            <a:ext cx="4712547" cy="496214"/>
          </a:xfrm>
          <a:prstGeom prst="rect">
            <a:avLst/>
          </a:prstGeom>
        </p:spPr>
        <p:txBody>
          <a:bodyPr anchor="b" anchorCtr="0">
            <a:noAutofit/>
          </a:bodyPr>
          <a:lstStyle>
            <a:lvl1pPr marL="0" indent="0">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3210434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a:prstGeom prst="rect">
            <a:avLst/>
          </a:prstGeom>
        </p:spPr>
        <p:txBody>
          <a:bodyPr/>
          <a:lstStyle>
            <a:lvl1pPr>
              <a:defRPr/>
            </a:lvl1pPr>
          </a:lstStyle>
          <a:p>
            <a:r>
              <a:rPr lang="en-US" dirty="0"/>
              <a:t>4-Column Table Layout</a:t>
            </a:r>
            <a:endParaRPr lang="en-CA" dirty="0"/>
          </a:p>
        </p:txBody>
      </p:sp>
      <p:sp>
        <p:nvSpPr>
          <p:cNvPr id="3" name="Text Placeholder 2"/>
          <p:cNvSpPr>
            <a:spLocks noGrp="1"/>
          </p:cNvSpPr>
          <p:nvPr>
            <p:ph type="body" idx="1" hasCustomPrompt="1"/>
          </p:nvPr>
        </p:nvSpPr>
        <p:spPr>
          <a:xfrm>
            <a:off x="2386541" y="1662989"/>
            <a:ext cx="3500323" cy="496214"/>
          </a:xfrm>
          <a:prstGeom prst="rect">
            <a:avLst/>
          </a:prstGeo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a:prstGeom prst="rect">
            <a:avLst/>
          </a:prstGeo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6165581" y="1662989"/>
            <a:ext cx="3500323"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5" name="Text Placeholder 4"/>
          <p:cNvSpPr>
            <a:spLocks noGrp="1"/>
          </p:cNvSpPr>
          <p:nvPr>
            <p:ph type="body" sz="quarter" idx="15" hasCustomPrompt="1"/>
          </p:nvPr>
        </p:nvSpPr>
        <p:spPr>
          <a:xfrm>
            <a:off x="9944621" y="1662989"/>
            <a:ext cx="3500323"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6" hasCustomPrompt="1"/>
          </p:nvPr>
        </p:nvSpPr>
        <p:spPr>
          <a:xfrm>
            <a:off x="13723662" y="1662989"/>
            <a:ext cx="3500323" cy="496214"/>
          </a:xfrm>
          <a:prstGeom prst="rect">
            <a:avLst/>
          </a:prstGeo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20190300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386542" y="325726"/>
            <a:ext cx="13196621" cy="1341120"/>
          </a:xfrm>
          <a:prstGeom prst="rect">
            <a:avLst/>
          </a:prstGeom>
        </p:spPr>
        <p:txBody>
          <a:bodyPr/>
          <a:lstStyle>
            <a:lvl1pPr>
              <a:defRPr/>
            </a:lvl1pPr>
          </a:lstStyle>
          <a:p>
            <a:r>
              <a:rPr lang="en-US" dirty="0"/>
              <a:t>Content with Caption Layout</a:t>
            </a:r>
            <a:endParaRPr lang="en-CA" dirty="0"/>
          </a:p>
        </p:txBody>
      </p:sp>
      <p:sp>
        <p:nvSpPr>
          <p:cNvPr id="9" name="Slide Number Placeholder 8"/>
          <p:cNvSpPr>
            <a:spLocks noGrp="1"/>
          </p:cNvSpPr>
          <p:nvPr>
            <p:ph type="sldNum" sz="quarter" idx="13"/>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10" name="Content Placeholder 9"/>
          <p:cNvSpPr>
            <a:spLocks noGrp="1"/>
          </p:cNvSpPr>
          <p:nvPr>
            <p:ph sz="quarter" idx="14"/>
          </p:nvPr>
        </p:nvSpPr>
        <p:spPr>
          <a:xfrm>
            <a:off x="2386542" y="2419140"/>
            <a:ext cx="13206307" cy="658489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4"/>
          <p:cNvSpPr>
            <a:spLocks noGrp="1"/>
          </p:cNvSpPr>
          <p:nvPr>
            <p:ph type="body" sz="quarter" idx="3" hasCustomPrompt="1"/>
          </p:nvPr>
        </p:nvSpPr>
        <p:spPr>
          <a:xfrm>
            <a:off x="2395856" y="1662989"/>
            <a:ext cx="13196993" cy="496214"/>
          </a:xfrm>
          <a:prstGeom prst="rect">
            <a:avLst/>
          </a:prstGeo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Tree>
    <p:extLst>
      <p:ext uri="{BB962C8B-B14F-4D97-AF65-F5344CB8AC3E}">
        <p14:creationId xmlns:p14="http://schemas.microsoft.com/office/powerpoint/2010/main" val="892297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6542" y="2419139"/>
            <a:ext cx="13189170" cy="6668347"/>
          </a:xfrm>
          <a:prstGeom prst="rect">
            <a:avLst/>
          </a:prstGeo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endParaRPr lang="en-CA"/>
          </a:p>
        </p:txBody>
      </p:sp>
      <p:sp>
        <p:nvSpPr>
          <p:cNvPr id="7" name="Slide Number Placeholder 6"/>
          <p:cNvSpPr>
            <a:spLocks noGrp="1"/>
          </p:cNvSpPr>
          <p:nvPr>
            <p:ph type="sldNum" sz="quarter" idx="12"/>
          </p:nvPr>
        </p:nvSpPr>
        <p:spPr>
          <a:xfrm>
            <a:off x="16740530" y="9496784"/>
            <a:ext cx="483466" cy="268224"/>
          </a:xfrm>
          <a:prstGeom prst="rect">
            <a:avLst/>
          </a:prstGeom>
        </p:spPr>
        <p:txBody>
          <a:bodyPr/>
          <a:lstStyle/>
          <a:p>
            <a:fld id="{00E6A5BD-C011-4A45-AA3A-201790FB7F2B}" type="slidenum">
              <a:rPr lang="en-CA" smtClean="0"/>
              <a:t>‹#›</a:t>
            </a:fld>
            <a:endParaRPr lang="en-CA"/>
          </a:p>
        </p:txBody>
      </p:sp>
      <p:sp>
        <p:nvSpPr>
          <p:cNvPr id="8" name="Title 7"/>
          <p:cNvSpPr>
            <a:spLocks noGrp="1"/>
          </p:cNvSpPr>
          <p:nvPr>
            <p:ph type="title" hasCustomPrompt="1"/>
          </p:nvPr>
        </p:nvSpPr>
        <p:spPr>
          <a:xfrm>
            <a:off x="2386542" y="325726"/>
            <a:ext cx="13196621" cy="1341120"/>
          </a:xfrm>
          <a:prstGeom prst="rect">
            <a:avLst/>
          </a:prstGeom>
        </p:spPr>
        <p:txBody>
          <a:bodyPr/>
          <a:lstStyle>
            <a:lvl1pPr>
              <a:defRPr/>
            </a:lvl1pPr>
          </a:lstStyle>
          <a:p>
            <a:r>
              <a:rPr lang="en-US" dirty="0"/>
              <a:t>Picture with Caption Layout</a:t>
            </a:r>
            <a:endParaRPr lang="en-CA" dirty="0"/>
          </a:p>
        </p:txBody>
      </p:sp>
    </p:spTree>
    <p:extLst>
      <p:ext uri="{BB962C8B-B14F-4D97-AF65-F5344CB8AC3E}">
        <p14:creationId xmlns:p14="http://schemas.microsoft.com/office/powerpoint/2010/main" val="1526445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5" name="AutoShape 3"/>
          <p:cNvSpPr>
            <a:spLocks noChangeAspect="1" noChangeArrowheads="1" noTextEdit="1"/>
          </p:cNvSpPr>
          <p:nvPr userDrawn="1"/>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6" name="Freeform 5"/>
          <p:cNvSpPr>
            <a:spLocks noEditPoints="1"/>
          </p:cNvSpPr>
          <p:nvPr userDrawn="1"/>
        </p:nvSpPr>
        <p:spPr bwMode="auto">
          <a:xfrm>
            <a:off x="3272333" y="4328374"/>
            <a:ext cx="11627695" cy="1392343"/>
          </a:xfrm>
          <a:custGeom>
            <a:avLst/>
            <a:gdLst>
              <a:gd name="T0" fmla="*/ 20 w 9061"/>
              <a:gd name="T1" fmla="*/ 64 h 1076"/>
              <a:gd name="T2" fmla="*/ 310 w 9061"/>
              <a:gd name="T3" fmla="*/ 832 h 1076"/>
              <a:gd name="T4" fmla="*/ 607 w 9061"/>
              <a:gd name="T5" fmla="*/ 832 h 1076"/>
              <a:gd name="T6" fmla="*/ 932 w 9061"/>
              <a:gd name="T7" fmla="*/ 811 h 1076"/>
              <a:gd name="T8" fmla="*/ 647 w 9061"/>
              <a:gd name="T9" fmla="*/ 352 h 1076"/>
              <a:gd name="T10" fmla="*/ 240 w 9061"/>
              <a:gd name="T11" fmla="*/ 296 h 1076"/>
              <a:gd name="T12" fmla="*/ 1565 w 9061"/>
              <a:gd name="T13" fmla="*/ 811 h 1076"/>
              <a:gd name="T14" fmla="*/ 1198 w 9061"/>
              <a:gd name="T15" fmla="*/ 386 h 1076"/>
              <a:gd name="T16" fmla="*/ 1307 w 9061"/>
              <a:gd name="T17" fmla="*/ 844 h 1076"/>
              <a:gd name="T18" fmla="*/ 1322 w 9061"/>
              <a:gd name="T19" fmla="*/ 770 h 1076"/>
              <a:gd name="T20" fmla="*/ 2155 w 9061"/>
              <a:gd name="T21" fmla="*/ 888 h 1076"/>
              <a:gd name="T22" fmla="*/ 1884 w 9061"/>
              <a:gd name="T23" fmla="*/ 658 h 1076"/>
              <a:gd name="T24" fmla="*/ 2127 w 9061"/>
              <a:gd name="T25" fmla="*/ 275 h 1076"/>
              <a:gd name="T26" fmla="*/ 1732 w 9061"/>
              <a:gd name="T27" fmla="*/ 801 h 1076"/>
              <a:gd name="T28" fmla="*/ 1792 w 9061"/>
              <a:gd name="T29" fmla="*/ 820 h 1076"/>
              <a:gd name="T30" fmla="*/ 1766 w 9061"/>
              <a:gd name="T31" fmla="*/ 461 h 1076"/>
              <a:gd name="T32" fmla="*/ 2300 w 9061"/>
              <a:gd name="T33" fmla="*/ 832 h 1076"/>
              <a:gd name="T34" fmla="*/ 2230 w 9061"/>
              <a:gd name="T35" fmla="*/ 811 h 1076"/>
              <a:gd name="T36" fmla="*/ 2214 w 9061"/>
              <a:gd name="T37" fmla="*/ 74 h 1076"/>
              <a:gd name="T38" fmla="*/ 2549 w 9061"/>
              <a:gd name="T39" fmla="*/ 413 h 1076"/>
              <a:gd name="T40" fmla="*/ 2908 w 9061"/>
              <a:gd name="T41" fmla="*/ 811 h 1076"/>
              <a:gd name="T42" fmla="*/ 2480 w 9061"/>
              <a:gd name="T43" fmla="*/ 275 h 1076"/>
              <a:gd name="T44" fmla="*/ 3428 w 9061"/>
              <a:gd name="T45" fmla="*/ 832 h 1076"/>
              <a:gd name="T46" fmla="*/ 3054 w 9061"/>
              <a:gd name="T47" fmla="*/ 382 h 1076"/>
              <a:gd name="T48" fmla="*/ 3006 w 9061"/>
              <a:gd name="T49" fmla="*/ 675 h 1076"/>
              <a:gd name="T50" fmla="*/ 3207 w 9061"/>
              <a:gd name="T51" fmla="*/ 770 h 1076"/>
              <a:gd name="T52" fmla="*/ 3207 w 9061"/>
              <a:gd name="T53" fmla="*/ 770 h 1076"/>
              <a:gd name="T54" fmla="*/ 3876 w 9061"/>
              <a:gd name="T55" fmla="*/ 788 h 1076"/>
              <a:gd name="T56" fmla="*/ 3856 w 9061"/>
              <a:gd name="T57" fmla="*/ 346 h 1076"/>
              <a:gd name="T58" fmla="*/ 3678 w 9061"/>
              <a:gd name="T59" fmla="*/ 125 h 1076"/>
              <a:gd name="T60" fmla="*/ 3513 w 9061"/>
              <a:gd name="T61" fmla="*/ 325 h 1076"/>
              <a:gd name="T62" fmla="*/ 4051 w 9061"/>
              <a:gd name="T63" fmla="*/ 296 h 1076"/>
              <a:gd name="T64" fmla="*/ 4030 w 9061"/>
              <a:gd name="T65" fmla="*/ 832 h 1076"/>
              <a:gd name="T66" fmla="*/ 4068 w 9061"/>
              <a:gd name="T67" fmla="*/ 74 h 1076"/>
              <a:gd name="T68" fmla="*/ 4248 w 9061"/>
              <a:gd name="T69" fmla="*/ 554 h 1076"/>
              <a:gd name="T70" fmla="*/ 4667 w 9061"/>
              <a:gd name="T71" fmla="*/ 554 h 1076"/>
              <a:gd name="T72" fmla="*/ 5132 w 9061"/>
              <a:gd name="T73" fmla="*/ 483 h 1076"/>
              <a:gd name="T74" fmla="*/ 5030 w 9061"/>
              <a:gd name="T75" fmla="*/ 264 h 1076"/>
              <a:gd name="T76" fmla="*/ 4774 w 9061"/>
              <a:gd name="T77" fmla="*/ 811 h 1076"/>
              <a:gd name="T78" fmla="*/ 6045 w 9061"/>
              <a:gd name="T79" fmla="*/ 465 h 1076"/>
              <a:gd name="T80" fmla="*/ 5824 w 9061"/>
              <a:gd name="T81" fmla="*/ 340 h 1076"/>
              <a:gd name="T82" fmla="*/ 5961 w 9061"/>
              <a:gd name="T83" fmla="*/ 761 h 1076"/>
              <a:gd name="T84" fmla="*/ 5694 w 9061"/>
              <a:gd name="T85" fmla="*/ 673 h 1076"/>
              <a:gd name="T86" fmla="*/ 6204 w 9061"/>
              <a:gd name="T87" fmla="*/ 346 h 1076"/>
              <a:gd name="T88" fmla="*/ 6434 w 9061"/>
              <a:gd name="T89" fmla="*/ 750 h 1076"/>
              <a:gd name="T90" fmla="*/ 6473 w 9061"/>
              <a:gd name="T91" fmla="*/ 296 h 1076"/>
              <a:gd name="T92" fmla="*/ 6204 w 9061"/>
              <a:gd name="T93" fmla="*/ 146 h 1076"/>
              <a:gd name="T94" fmla="*/ 6204 w 9061"/>
              <a:gd name="T95" fmla="*/ 346 h 1076"/>
              <a:gd name="T96" fmla="*/ 7189 w 9061"/>
              <a:gd name="T97" fmla="*/ 275 h 1076"/>
              <a:gd name="T98" fmla="*/ 6788 w 9061"/>
              <a:gd name="T99" fmla="*/ 275 h 1076"/>
              <a:gd name="T100" fmla="*/ 7040 w 9061"/>
              <a:gd name="T101" fmla="*/ 812 h 1076"/>
              <a:gd name="T102" fmla="*/ 7566 w 9061"/>
              <a:gd name="T103" fmla="*/ 306 h 1076"/>
              <a:gd name="T104" fmla="*/ 7868 w 9061"/>
              <a:gd name="T105" fmla="*/ 335 h 1076"/>
              <a:gd name="T106" fmla="*/ 7868 w 9061"/>
              <a:gd name="T107" fmla="*/ 264 h 1076"/>
              <a:gd name="T108" fmla="*/ 8321 w 9061"/>
              <a:gd name="T109" fmla="*/ 811 h 1076"/>
              <a:gd name="T110" fmla="*/ 8522 w 9061"/>
              <a:gd name="T111" fmla="*/ 269 h 1076"/>
              <a:gd name="T112" fmla="*/ 8231 w 9061"/>
              <a:gd name="T113" fmla="*/ 296 h 1076"/>
              <a:gd name="T114" fmla="*/ 9056 w 9061"/>
              <a:gd name="T115" fmla="*/ 813 h 1076"/>
              <a:gd name="T116" fmla="*/ 8704 w 9061"/>
              <a:gd name="T117" fmla="*/ 526 h 1076"/>
              <a:gd name="T118" fmla="*/ 8634 w 9061"/>
              <a:gd name="T119" fmla="*/ 832 h 1076"/>
              <a:gd name="T120" fmla="*/ 8988 w 9061"/>
              <a:gd name="T121" fmla="*/ 83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1" h="1076">
                <a:moveTo>
                  <a:pt x="74" y="832"/>
                </a:moveTo>
                <a:lnTo>
                  <a:pt x="74" y="832"/>
                </a:lnTo>
                <a:cubicBezTo>
                  <a:pt x="89" y="832"/>
                  <a:pt x="95" y="826"/>
                  <a:pt x="95" y="811"/>
                </a:cubicBezTo>
                <a:lnTo>
                  <a:pt x="95" y="85"/>
                </a:lnTo>
                <a:cubicBezTo>
                  <a:pt x="95" y="70"/>
                  <a:pt x="89" y="64"/>
                  <a:pt x="74" y="64"/>
                </a:cubicBezTo>
                <a:lnTo>
                  <a:pt x="20" y="64"/>
                </a:lnTo>
                <a:cubicBezTo>
                  <a:pt x="5" y="64"/>
                  <a:pt x="0" y="70"/>
                  <a:pt x="0" y="85"/>
                </a:cubicBezTo>
                <a:lnTo>
                  <a:pt x="0" y="811"/>
                </a:lnTo>
                <a:cubicBezTo>
                  <a:pt x="0" y="826"/>
                  <a:pt x="5" y="832"/>
                  <a:pt x="20" y="832"/>
                </a:cubicBezTo>
                <a:lnTo>
                  <a:pt x="74" y="832"/>
                </a:lnTo>
                <a:close/>
                <a:moveTo>
                  <a:pt x="310" y="832"/>
                </a:moveTo>
                <a:lnTo>
                  <a:pt x="310" y="832"/>
                </a:lnTo>
                <a:cubicBezTo>
                  <a:pt x="325" y="832"/>
                  <a:pt x="331" y="826"/>
                  <a:pt x="331" y="811"/>
                </a:cubicBezTo>
                <a:lnTo>
                  <a:pt x="331" y="413"/>
                </a:lnTo>
                <a:cubicBezTo>
                  <a:pt x="369" y="357"/>
                  <a:pt x="425" y="339"/>
                  <a:pt x="471" y="339"/>
                </a:cubicBezTo>
                <a:cubicBezTo>
                  <a:pt x="565" y="339"/>
                  <a:pt x="586" y="418"/>
                  <a:pt x="586" y="483"/>
                </a:cubicBezTo>
                <a:lnTo>
                  <a:pt x="586" y="811"/>
                </a:lnTo>
                <a:cubicBezTo>
                  <a:pt x="586" y="826"/>
                  <a:pt x="592" y="832"/>
                  <a:pt x="607" y="832"/>
                </a:cubicBezTo>
                <a:lnTo>
                  <a:pt x="655" y="832"/>
                </a:lnTo>
                <a:cubicBezTo>
                  <a:pt x="671" y="832"/>
                  <a:pt x="676" y="826"/>
                  <a:pt x="676" y="811"/>
                </a:cubicBezTo>
                <a:lnTo>
                  <a:pt x="676" y="413"/>
                </a:lnTo>
                <a:cubicBezTo>
                  <a:pt x="715" y="357"/>
                  <a:pt x="771" y="339"/>
                  <a:pt x="817" y="339"/>
                </a:cubicBezTo>
                <a:cubicBezTo>
                  <a:pt x="912" y="339"/>
                  <a:pt x="932" y="418"/>
                  <a:pt x="932" y="483"/>
                </a:cubicBezTo>
                <a:lnTo>
                  <a:pt x="932" y="811"/>
                </a:lnTo>
                <a:cubicBezTo>
                  <a:pt x="932" y="826"/>
                  <a:pt x="937" y="832"/>
                  <a:pt x="952" y="832"/>
                </a:cubicBezTo>
                <a:lnTo>
                  <a:pt x="1001" y="832"/>
                </a:lnTo>
                <a:cubicBezTo>
                  <a:pt x="1016" y="832"/>
                  <a:pt x="1022" y="826"/>
                  <a:pt x="1022" y="811"/>
                </a:cubicBezTo>
                <a:lnTo>
                  <a:pt x="1022" y="475"/>
                </a:lnTo>
                <a:cubicBezTo>
                  <a:pt x="1022" y="361"/>
                  <a:pt x="971" y="264"/>
                  <a:pt x="834" y="264"/>
                </a:cubicBezTo>
                <a:cubicBezTo>
                  <a:pt x="747" y="264"/>
                  <a:pt x="687" y="304"/>
                  <a:pt x="647" y="352"/>
                </a:cubicBezTo>
                <a:cubicBezTo>
                  <a:pt x="619" y="298"/>
                  <a:pt x="568" y="264"/>
                  <a:pt x="490" y="264"/>
                </a:cubicBezTo>
                <a:cubicBezTo>
                  <a:pt x="405" y="264"/>
                  <a:pt x="355" y="303"/>
                  <a:pt x="325" y="342"/>
                </a:cubicBezTo>
                <a:lnTo>
                  <a:pt x="325" y="296"/>
                </a:lnTo>
                <a:cubicBezTo>
                  <a:pt x="325" y="281"/>
                  <a:pt x="319" y="275"/>
                  <a:pt x="304" y="275"/>
                </a:cubicBezTo>
                <a:lnTo>
                  <a:pt x="261" y="275"/>
                </a:lnTo>
                <a:cubicBezTo>
                  <a:pt x="246" y="275"/>
                  <a:pt x="240" y="281"/>
                  <a:pt x="240" y="296"/>
                </a:cubicBezTo>
                <a:lnTo>
                  <a:pt x="240" y="811"/>
                </a:lnTo>
                <a:cubicBezTo>
                  <a:pt x="240" y="826"/>
                  <a:pt x="246" y="832"/>
                  <a:pt x="261" y="832"/>
                </a:cubicBezTo>
                <a:lnTo>
                  <a:pt x="310" y="832"/>
                </a:lnTo>
                <a:close/>
                <a:moveTo>
                  <a:pt x="1544" y="832"/>
                </a:moveTo>
                <a:lnTo>
                  <a:pt x="1544" y="832"/>
                </a:lnTo>
                <a:cubicBezTo>
                  <a:pt x="1559" y="832"/>
                  <a:pt x="1565" y="826"/>
                  <a:pt x="1565" y="811"/>
                </a:cubicBezTo>
                <a:lnTo>
                  <a:pt x="1565" y="465"/>
                </a:lnTo>
                <a:cubicBezTo>
                  <a:pt x="1565" y="346"/>
                  <a:pt x="1502" y="264"/>
                  <a:pt x="1351" y="264"/>
                </a:cubicBezTo>
                <a:cubicBezTo>
                  <a:pt x="1274" y="264"/>
                  <a:pt x="1203" y="286"/>
                  <a:pt x="1155" y="325"/>
                </a:cubicBezTo>
                <a:cubicBezTo>
                  <a:pt x="1145" y="333"/>
                  <a:pt x="1144" y="344"/>
                  <a:pt x="1151" y="355"/>
                </a:cubicBezTo>
                <a:lnTo>
                  <a:pt x="1169" y="382"/>
                </a:lnTo>
                <a:cubicBezTo>
                  <a:pt x="1179" y="395"/>
                  <a:pt x="1186" y="396"/>
                  <a:pt x="1198" y="386"/>
                </a:cubicBezTo>
                <a:cubicBezTo>
                  <a:pt x="1238" y="355"/>
                  <a:pt x="1292" y="340"/>
                  <a:pt x="1343" y="340"/>
                </a:cubicBezTo>
                <a:cubicBezTo>
                  <a:pt x="1454" y="340"/>
                  <a:pt x="1474" y="411"/>
                  <a:pt x="1474" y="479"/>
                </a:cubicBezTo>
                <a:lnTo>
                  <a:pt x="1474" y="526"/>
                </a:lnTo>
                <a:cubicBezTo>
                  <a:pt x="1444" y="513"/>
                  <a:pt x="1398" y="504"/>
                  <a:pt x="1343" y="504"/>
                </a:cubicBezTo>
                <a:cubicBezTo>
                  <a:pt x="1190" y="504"/>
                  <a:pt x="1122" y="578"/>
                  <a:pt x="1122" y="675"/>
                </a:cubicBezTo>
                <a:cubicBezTo>
                  <a:pt x="1122" y="772"/>
                  <a:pt x="1187" y="844"/>
                  <a:pt x="1307" y="844"/>
                </a:cubicBezTo>
                <a:cubicBezTo>
                  <a:pt x="1400" y="844"/>
                  <a:pt x="1450" y="801"/>
                  <a:pt x="1480" y="761"/>
                </a:cubicBezTo>
                <a:lnTo>
                  <a:pt x="1480" y="811"/>
                </a:lnTo>
                <a:cubicBezTo>
                  <a:pt x="1480" y="826"/>
                  <a:pt x="1486" y="832"/>
                  <a:pt x="1501" y="832"/>
                </a:cubicBezTo>
                <a:lnTo>
                  <a:pt x="1544" y="832"/>
                </a:lnTo>
                <a:close/>
                <a:moveTo>
                  <a:pt x="1322" y="770"/>
                </a:moveTo>
                <a:lnTo>
                  <a:pt x="1322" y="770"/>
                </a:lnTo>
                <a:cubicBezTo>
                  <a:pt x="1237" y="770"/>
                  <a:pt x="1213" y="719"/>
                  <a:pt x="1213" y="673"/>
                </a:cubicBezTo>
                <a:cubicBezTo>
                  <a:pt x="1213" y="615"/>
                  <a:pt x="1251" y="573"/>
                  <a:pt x="1355" y="573"/>
                </a:cubicBezTo>
                <a:cubicBezTo>
                  <a:pt x="1390" y="573"/>
                  <a:pt x="1444" y="578"/>
                  <a:pt x="1474" y="592"/>
                </a:cubicBezTo>
                <a:lnTo>
                  <a:pt x="1474" y="690"/>
                </a:lnTo>
                <a:cubicBezTo>
                  <a:pt x="1435" y="747"/>
                  <a:pt x="1380" y="770"/>
                  <a:pt x="1322" y="770"/>
                </a:cubicBezTo>
                <a:close/>
                <a:moveTo>
                  <a:pt x="2155" y="888"/>
                </a:moveTo>
                <a:lnTo>
                  <a:pt x="2155" y="888"/>
                </a:lnTo>
                <a:cubicBezTo>
                  <a:pt x="2155" y="790"/>
                  <a:pt x="2075" y="746"/>
                  <a:pt x="1974" y="746"/>
                </a:cubicBezTo>
                <a:lnTo>
                  <a:pt x="1834" y="746"/>
                </a:lnTo>
                <a:cubicBezTo>
                  <a:pt x="1766" y="746"/>
                  <a:pt x="1760" y="726"/>
                  <a:pt x="1760" y="709"/>
                </a:cubicBezTo>
                <a:cubicBezTo>
                  <a:pt x="1760" y="688"/>
                  <a:pt x="1771" y="666"/>
                  <a:pt x="1794" y="644"/>
                </a:cubicBezTo>
                <a:cubicBezTo>
                  <a:pt x="1820" y="653"/>
                  <a:pt x="1850" y="658"/>
                  <a:pt x="1884" y="658"/>
                </a:cubicBezTo>
                <a:cubicBezTo>
                  <a:pt x="2037" y="658"/>
                  <a:pt x="2094" y="559"/>
                  <a:pt x="2094" y="460"/>
                </a:cubicBezTo>
                <a:cubicBezTo>
                  <a:pt x="2094" y="409"/>
                  <a:pt x="2079" y="369"/>
                  <a:pt x="2039" y="335"/>
                </a:cubicBezTo>
                <a:cubicBezTo>
                  <a:pt x="2062" y="341"/>
                  <a:pt x="2098" y="346"/>
                  <a:pt x="2127" y="346"/>
                </a:cubicBezTo>
                <a:cubicBezTo>
                  <a:pt x="2141" y="346"/>
                  <a:pt x="2148" y="340"/>
                  <a:pt x="2148" y="325"/>
                </a:cubicBezTo>
                <a:lnTo>
                  <a:pt x="2148" y="296"/>
                </a:lnTo>
                <a:cubicBezTo>
                  <a:pt x="2148" y="281"/>
                  <a:pt x="2142" y="275"/>
                  <a:pt x="2127" y="275"/>
                </a:cubicBezTo>
                <a:lnTo>
                  <a:pt x="1958" y="275"/>
                </a:lnTo>
                <a:cubicBezTo>
                  <a:pt x="1937" y="268"/>
                  <a:pt x="1913" y="264"/>
                  <a:pt x="1881" y="264"/>
                </a:cubicBezTo>
                <a:cubicBezTo>
                  <a:pt x="1736" y="264"/>
                  <a:pt x="1677" y="362"/>
                  <a:pt x="1677" y="462"/>
                </a:cubicBezTo>
                <a:cubicBezTo>
                  <a:pt x="1677" y="522"/>
                  <a:pt x="1699" y="584"/>
                  <a:pt x="1754" y="622"/>
                </a:cubicBezTo>
                <a:cubicBezTo>
                  <a:pt x="1719" y="642"/>
                  <a:pt x="1681" y="674"/>
                  <a:pt x="1681" y="724"/>
                </a:cubicBezTo>
                <a:cubicBezTo>
                  <a:pt x="1681" y="762"/>
                  <a:pt x="1702" y="788"/>
                  <a:pt x="1732" y="801"/>
                </a:cubicBezTo>
                <a:cubicBezTo>
                  <a:pt x="1677" y="823"/>
                  <a:pt x="1640" y="862"/>
                  <a:pt x="1640" y="922"/>
                </a:cubicBezTo>
                <a:cubicBezTo>
                  <a:pt x="1640" y="1020"/>
                  <a:pt x="1736" y="1076"/>
                  <a:pt x="1882" y="1076"/>
                </a:cubicBezTo>
                <a:cubicBezTo>
                  <a:pt x="2060" y="1076"/>
                  <a:pt x="2155" y="994"/>
                  <a:pt x="2155" y="888"/>
                </a:cubicBezTo>
                <a:close/>
                <a:moveTo>
                  <a:pt x="1728" y="911"/>
                </a:moveTo>
                <a:lnTo>
                  <a:pt x="1728" y="911"/>
                </a:lnTo>
                <a:cubicBezTo>
                  <a:pt x="1728" y="873"/>
                  <a:pt x="1747" y="841"/>
                  <a:pt x="1792" y="820"/>
                </a:cubicBezTo>
                <a:lnTo>
                  <a:pt x="1956" y="820"/>
                </a:lnTo>
                <a:cubicBezTo>
                  <a:pt x="2038" y="820"/>
                  <a:pt x="2065" y="854"/>
                  <a:pt x="2065" y="897"/>
                </a:cubicBezTo>
                <a:cubicBezTo>
                  <a:pt x="2065" y="960"/>
                  <a:pt x="2009" y="1011"/>
                  <a:pt x="1884" y="1011"/>
                </a:cubicBezTo>
                <a:cubicBezTo>
                  <a:pt x="1762" y="1011"/>
                  <a:pt x="1728" y="963"/>
                  <a:pt x="1728" y="911"/>
                </a:cubicBezTo>
                <a:close/>
                <a:moveTo>
                  <a:pt x="1766" y="461"/>
                </a:moveTo>
                <a:lnTo>
                  <a:pt x="1766" y="461"/>
                </a:lnTo>
                <a:cubicBezTo>
                  <a:pt x="1766" y="385"/>
                  <a:pt x="1808" y="328"/>
                  <a:pt x="1886" y="328"/>
                </a:cubicBezTo>
                <a:cubicBezTo>
                  <a:pt x="1964" y="328"/>
                  <a:pt x="2005" y="385"/>
                  <a:pt x="2005" y="461"/>
                </a:cubicBezTo>
                <a:cubicBezTo>
                  <a:pt x="2005" y="537"/>
                  <a:pt x="1964" y="593"/>
                  <a:pt x="1886" y="593"/>
                </a:cubicBezTo>
                <a:cubicBezTo>
                  <a:pt x="1808" y="593"/>
                  <a:pt x="1766" y="537"/>
                  <a:pt x="1766" y="461"/>
                </a:cubicBezTo>
                <a:close/>
                <a:moveTo>
                  <a:pt x="2300" y="832"/>
                </a:moveTo>
                <a:lnTo>
                  <a:pt x="2300" y="832"/>
                </a:lnTo>
                <a:cubicBezTo>
                  <a:pt x="2315" y="832"/>
                  <a:pt x="2320" y="826"/>
                  <a:pt x="2320" y="811"/>
                </a:cubicBezTo>
                <a:lnTo>
                  <a:pt x="2320" y="296"/>
                </a:lnTo>
                <a:cubicBezTo>
                  <a:pt x="2320" y="281"/>
                  <a:pt x="2315" y="275"/>
                  <a:pt x="2300" y="275"/>
                </a:cubicBezTo>
                <a:lnTo>
                  <a:pt x="2251" y="275"/>
                </a:lnTo>
                <a:cubicBezTo>
                  <a:pt x="2236" y="275"/>
                  <a:pt x="2230" y="281"/>
                  <a:pt x="2230" y="296"/>
                </a:cubicBezTo>
                <a:lnTo>
                  <a:pt x="2230" y="811"/>
                </a:lnTo>
                <a:cubicBezTo>
                  <a:pt x="2230" y="826"/>
                  <a:pt x="2236" y="832"/>
                  <a:pt x="2251" y="832"/>
                </a:cubicBezTo>
                <a:lnTo>
                  <a:pt x="2300" y="832"/>
                </a:lnTo>
                <a:close/>
                <a:moveTo>
                  <a:pt x="2337" y="74"/>
                </a:moveTo>
                <a:lnTo>
                  <a:pt x="2337" y="74"/>
                </a:lnTo>
                <a:cubicBezTo>
                  <a:pt x="2337" y="40"/>
                  <a:pt x="2314" y="12"/>
                  <a:pt x="2275" y="12"/>
                </a:cubicBezTo>
                <a:cubicBezTo>
                  <a:pt x="2237" y="12"/>
                  <a:pt x="2214" y="40"/>
                  <a:pt x="2214" y="74"/>
                </a:cubicBezTo>
                <a:cubicBezTo>
                  <a:pt x="2214" y="109"/>
                  <a:pt x="2237" y="137"/>
                  <a:pt x="2275" y="137"/>
                </a:cubicBezTo>
                <a:cubicBezTo>
                  <a:pt x="2314" y="137"/>
                  <a:pt x="2337" y="109"/>
                  <a:pt x="2337" y="74"/>
                </a:cubicBezTo>
                <a:close/>
                <a:moveTo>
                  <a:pt x="2528" y="832"/>
                </a:moveTo>
                <a:lnTo>
                  <a:pt x="2528" y="832"/>
                </a:lnTo>
                <a:cubicBezTo>
                  <a:pt x="2543" y="832"/>
                  <a:pt x="2549" y="826"/>
                  <a:pt x="2549" y="811"/>
                </a:cubicBezTo>
                <a:lnTo>
                  <a:pt x="2549" y="413"/>
                </a:lnTo>
                <a:cubicBezTo>
                  <a:pt x="2590" y="357"/>
                  <a:pt x="2648" y="339"/>
                  <a:pt x="2696" y="339"/>
                </a:cubicBezTo>
                <a:cubicBezTo>
                  <a:pt x="2795" y="339"/>
                  <a:pt x="2817" y="418"/>
                  <a:pt x="2817" y="483"/>
                </a:cubicBezTo>
                <a:lnTo>
                  <a:pt x="2817" y="811"/>
                </a:lnTo>
                <a:cubicBezTo>
                  <a:pt x="2817" y="826"/>
                  <a:pt x="2823" y="832"/>
                  <a:pt x="2838" y="832"/>
                </a:cubicBezTo>
                <a:lnTo>
                  <a:pt x="2887" y="832"/>
                </a:lnTo>
                <a:cubicBezTo>
                  <a:pt x="2902" y="832"/>
                  <a:pt x="2908" y="826"/>
                  <a:pt x="2908" y="811"/>
                </a:cubicBezTo>
                <a:lnTo>
                  <a:pt x="2908" y="475"/>
                </a:lnTo>
                <a:cubicBezTo>
                  <a:pt x="2908" y="361"/>
                  <a:pt x="2853" y="264"/>
                  <a:pt x="2715" y="264"/>
                </a:cubicBezTo>
                <a:cubicBezTo>
                  <a:pt x="2627" y="264"/>
                  <a:pt x="2575" y="303"/>
                  <a:pt x="2543" y="342"/>
                </a:cubicBezTo>
                <a:lnTo>
                  <a:pt x="2543" y="296"/>
                </a:lnTo>
                <a:cubicBezTo>
                  <a:pt x="2543" y="281"/>
                  <a:pt x="2538" y="275"/>
                  <a:pt x="2522" y="275"/>
                </a:cubicBezTo>
                <a:lnTo>
                  <a:pt x="2480" y="275"/>
                </a:lnTo>
                <a:cubicBezTo>
                  <a:pt x="2464" y="275"/>
                  <a:pt x="2459" y="281"/>
                  <a:pt x="2459" y="296"/>
                </a:cubicBezTo>
                <a:lnTo>
                  <a:pt x="2459" y="811"/>
                </a:lnTo>
                <a:cubicBezTo>
                  <a:pt x="2459" y="826"/>
                  <a:pt x="2464" y="832"/>
                  <a:pt x="2480" y="832"/>
                </a:cubicBezTo>
                <a:lnTo>
                  <a:pt x="2528" y="832"/>
                </a:lnTo>
                <a:close/>
                <a:moveTo>
                  <a:pt x="3428" y="832"/>
                </a:moveTo>
                <a:lnTo>
                  <a:pt x="3428" y="832"/>
                </a:lnTo>
                <a:cubicBezTo>
                  <a:pt x="3443" y="832"/>
                  <a:pt x="3449" y="826"/>
                  <a:pt x="3449" y="811"/>
                </a:cubicBezTo>
                <a:lnTo>
                  <a:pt x="3449" y="465"/>
                </a:lnTo>
                <a:cubicBezTo>
                  <a:pt x="3449" y="346"/>
                  <a:pt x="3387" y="264"/>
                  <a:pt x="3236" y="264"/>
                </a:cubicBezTo>
                <a:cubicBezTo>
                  <a:pt x="3158" y="264"/>
                  <a:pt x="3087" y="286"/>
                  <a:pt x="3040" y="325"/>
                </a:cubicBezTo>
                <a:cubicBezTo>
                  <a:pt x="3029" y="333"/>
                  <a:pt x="3028" y="344"/>
                  <a:pt x="3035" y="355"/>
                </a:cubicBezTo>
                <a:lnTo>
                  <a:pt x="3054" y="382"/>
                </a:lnTo>
                <a:cubicBezTo>
                  <a:pt x="3063" y="395"/>
                  <a:pt x="3070" y="396"/>
                  <a:pt x="3083" y="386"/>
                </a:cubicBezTo>
                <a:cubicBezTo>
                  <a:pt x="3122" y="355"/>
                  <a:pt x="3177" y="340"/>
                  <a:pt x="3228" y="340"/>
                </a:cubicBezTo>
                <a:cubicBezTo>
                  <a:pt x="3338" y="340"/>
                  <a:pt x="3359" y="411"/>
                  <a:pt x="3359" y="479"/>
                </a:cubicBezTo>
                <a:lnTo>
                  <a:pt x="3359" y="526"/>
                </a:lnTo>
                <a:cubicBezTo>
                  <a:pt x="3329" y="513"/>
                  <a:pt x="3282" y="504"/>
                  <a:pt x="3228" y="504"/>
                </a:cubicBezTo>
                <a:cubicBezTo>
                  <a:pt x="3074" y="504"/>
                  <a:pt x="3006" y="578"/>
                  <a:pt x="3006" y="675"/>
                </a:cubicBezTo>
                <a:cubicBezTo>
                  <a:pt x="3006" y="772"/>
                  <a:pt x="3071" y="844"/>
                  <a:pt x="3192" y="844"/>
                </a:cubicBezTo>
                <a:cubicBezTo>
                  <a:pt x="3284" y="844"/>
                  <a:pt x="3334" y="801"/>
                  <a:pt x="3364" y="761"/>
                </a:cubicBezTo>
                <a:lnTo>
                  <a:pt x="3364" y="811"/>
                </a:lnTo>
                <a:cubicBezTo>
                  <a:pt x="3364" y="826"/>
                  <a:pt x="3370" y="832"/>
                  <a:pt x="3385" y="832"/>
                </a:cubicBezTo>
                <a:lnTo>
                  <a:pt x="3428" y="832"/>
                </a:lnTo>
                <a:close/>
                <a:moveTo>
                  <a:pt x="3207" y="770"/>
                </a:moveTo>
                <a:lnTo>
                  <a:pt x="3207" y="770"/>
                </a:lnTo>
                <a:cubicBezTo>
                  <a:pt x="3121" y="770"/>
                  <a:pt x="3098" y="719"/>
                  <a:pt x="3098" y="673"/>
                </a:cubicBezTo>
                <a:cubicBezTo>
                  <a:pt x="3098" y="615"/>
                  <a:pt x="3135" y="573"/>
                  <a:pt x="3239" y="573"/>
                </a:cubicBezTo>
                <a:cubicBezTo>
                  <a:pt x="3274" y="573"/>
                  <a:pt x="3329" y="578"/>
                  <a:pt x="3359" y="592"/>
                </a:cubicBezTo>
                <a:lnTo>
                  <a:pt x="3359" y="690"/>
                </a:lnTo>
                <a:cubicBezTo>
                  <a:pt x="3319" y="747"/>
                  <a:pt x="3265" y="770"/>
                  <a:pt x="3207" y="770"/>
                </a:cubicBezTo>
                <a:close/>
                <a:moveTo>
                  <a:pt x="3608" y="346"/>
                </a:moveTo>
                <a:lnTo>
                  <a:pt x="3608" y="346"/>
                </a:lnTo>
                <a:lnTo>
                  <a:pt x="3608" y="676"/>
                </a:lnTo>
                <a:cubicBezTo>
                  <a:pt x="3608" y="799"/>
                  <a:pt x="3663" y="844"/>
                  <a:pt x="3760" y="844"/>
                </a:cubicBezTo>
                <a:cubicBezTo>
                  <a:pt x="3798" y="844"/>
                  <a:pt x="3834" y="837"/>
                  <a:pt x="3867" y="818"/>
                </a:cubicBezTo>
                <a:cubicBezTo>
                  <a:pt x="3878" y="811"/>
                  <a:pt x="3882" y="802"/>
                  <a:pt x="3876" y="788"/>
                </a:cubicBezTo>
                <a:lnTo>
                  <a:pt x="3863" y="758"/>
                </a:lnTo>
                <a:cubicBezTo>
                  <a:pt x="3858" y="745"/>
                  <a:pt x="3851" y="743"/>
                  <a:pt x="3838" y="750"/>
                </a:cubicBezTo>
                <a:cubicBezTo>
                  <a:pt x="3818" y="761"/>
                  <a:pt x="3797" y="768"/>
                  <a:pt x="3772" y="768"/>
                </a:cubicBezTo>
                <a:cubicBezTo>
                  <a:pt x="3717" y="768"/>
                  <a:pt x="3699" y="734"/>
                  <a:pt x="3699" y="673"/>
                </a:cubicBezTo>
                <a:lnTo>
                  <a:pt x="3699" y="346"/>
                </a:lnTo>
                <a:lnTo>
                  <a:pt x="3856" y="346"/>
                </a:lnTo>
                <a:cubicBezTo>
                  <a:pt x="3871" y="346"/>
                  <a:pt x="3877" y="340"/>
                  <a:pt x="3877" y="325"/>
                </a:cubicBezTo>
                <a:lnTo>
                  <a:pt x="3877" y="296"/>
                </a:lnTo>
                <a:cubicBezTo>
                  <a:pt x="3877" y="281"/>
                  <a:pt x="3871" y="275"/>
                  <a:pt x="3856" y="275"/>
                </a:cubicBezTo>
                <a:lnTo>
                  <a:pt x="3699" y="275"/>
                </a:lnTo>
                <a:lnTo>
                  <a:pt x="3699" y="146"/>
                </a:lnTo>
                <a:cubicBezTo>
                  <a:pt x="3699" y="131"/>
                  <a:pt x="3693" y="125"/>
                  <a:pt x="3678" y="125"/>
                </a:cubicBezTo>
                <a:lnTo>
                  <a:pt x="3629" y="125"/>
                </a:lnTo>
                <a:cubicBezTo>
                  <a:pt x="3614" y="125"/>
                  <a:pt x="3608" y="131"/>
                  <a:pt x="3608" y="146"/>
                </a:cubicBezTo>
                <a:lnTo>
                  <a:pt x="3608" y="275"/>
                </a:lnTo>
                <a:lnTo>
                  <a:pt x="3534" y="275"/>
                </a:lnTo>
                <a:cubicBezTo>
                  <a:pt x="3519" y="275"/>
                  <a:pt x="3513" y="281"/>
                  <a:pt x="3513" y="296"/>
                </a:cubicBezTo>
                <a:lnTo>
                  <a:pt x="3513" y="325"/>
                </a:lnTo>
                <a:cubicBezTo>
                  <a:pt x="3513" y="340"/>
                  <a:pt x="3519" y="346"/>
                  <a:pt x="3534" y="346"/>
                </a:cubicBezTo>
                <a:lnTo>
                  <a:pt x="3608" y="346"/>
                </a:lnTo>
                <a:close/>
                <a:moveTo>
                  <a:pt x="4030" y="832"/>
                </a:moveTo>
                <a:lnTo>
                  <a:pt x="4030" y="832"/>
                </a:lnTo>
                <a:cubicBezTo>
                  <a:pt x="4045" y="832"/>
                  <a:pt x="4051" y="826"/>
                  <a:pt x="4051" y="811"/>
                </a:cubicBezTo>
                <a:lnTo>
                  <a:pt x="4051" y="296"/>
                </a:lnTo>
                <a:cubicBezTo>
                  <a:pt x="4051" y="281"/>
                  <a:pt x="4045" y="275"/>
                  <a:pt x="4030" y="275"/>
                </a:cubicBezTo>
                <a:lnTo>
                  <a:pt x="3982" y="275"/>
                </a:lnTo>
                <a:cubicBezTo>
                  <a:pt x="3967" y="275"/>
                  <a:pt x="3961" y="281"/>
                  <a:pt x="3961" y="296"/>
                </a:cubicBezTo>
                <a:lnTo>
                  <a:pt x="3961" y="811"/>
                </a:lnTo>
                <a:cubicBezTo>
                  <a:pt x="3961" y="826"/>
                  <a:pt x="3967" y="832"/>
                  <a:pt x="3982" y="832"/>
                </a:cubicBezTo>
                <a:lnTo>
                  <a:pt x="4030" y="832"/>
                </a:lnTo>
                <a:close/>
                <a:moveTo>
                  <a:pt x="4068" y="74"/>
                </a:moveTo>
                <a:lnTo>
                  <a:pt x="4068" y="74"/>
                </a:lnTo>
                <a:cubicBezTo>
                  <a:pt x="4068" y="40"/>
                  <a:pt x="4044" y="12"/>
                  <a:pt x="4006" y="12"/>
                </a:cubicBezTo>
                <a:cubicBezTo>
                  <a:pt x="3968" y="12"/>
                  <a:pt x="3945" y="40"/>
                  <a:pt x="3945" y="74"/>
                </a:cubicBezTo>
                <a:cubicBezTo>
                  <a:pt x="3945" y="109"/>
                  <a:pt x="3968" y="137"/>
                  <a:pt x="4006" y="137"/>
                </a:cubicBezTo>
                <a:cubicBezTo>
                  <a:pt x="4044" y="137"/>
                  <a:pt x="4068" y="109"/>
                  <a:pt x="4068" y="74"/>
                </a:cubicBezTo>
                <a:close/>
                <a:moveTo>
                  <a:pt x="4248" y="554"/>
                </a:moveTo>
                <a:lnTo>
                  <a:pt x="4248" y="554"/>
                </a:lnTo>
                <a:cubicBezTo>
                  <a:pt x="4248" y="439"/>
                  <a:pt x="4295" y="335"/>
                  <a:pt x="4411" y="335"/>
                </a:cubicBezTo>
                <a:cubicBezTo>
                  <a:pt x="4527" y="335"/>
                  <a:pt x="4573" y="439"/>
                  <a:pt x="4573" y="554"/>
                </a:cubicBezTo>
                <a:cubicBezTo>
                  <a:pt x="4573" y="668"/>
                  <a:pt x="4527" y="772"/>
                  <a:pt x="4411" y="772"/>
                </a:cubicBezTo>
                <a:cubicBezTo>
                  <a:pt x="4295" y="772"/>
                  <a:pt x="4248" y="668"/>
                  <a:pt x="4248" y="554"/>
                </a:cubicBezTo>
                <a:close/>
                <a:moveTo>
                  <a:pt x="4667" y="554"/>
                </a:moveTo>
                <a:lnTo>
                  <a:pt x="4667" y="554"/>
                </a:lnTo>
                <a:cubicBezTo>
                  <a:pt x="4667" y="404"/>
                  <a:pt x="4593" y="264"/>
                  <a:pt x="4411" y="264"/>
                </a:cubicBezTo>
                <a:cubicBezTo>
                  <a:pt x="4232" y="264"/>
                  <a:pt x="4155" y="404"/>
                  <a:pt x="4155" y="554"/>
                </a:cubicBezTo>
                <a:cubicBezTo>
                  <a:pt x="4155" y="703"/>
                  <a:pt x="4229" y="844"/>
                  <a:pt x="4411" y="844"/>
                </a:cubicBezTo>
                <a:cubicBezTo>
                  <a:pt x="4590" y="844"/>
                  <a:pt x="4667" y="703"/>
                  <a:pt x="4667" y="554"/>
                </a:cubicBezTo>
                <a:close/>
                <a:moveTo>
                  <a:pt x="4844" y="832"/>
                </a:moveTo>
                <a:lnTo>
                  <a:pt x="4844" y="832"/>
                </a:lnTo>
                <a:cubicBezTo>
                  <a:pt x="4859" y="832"/>
                  <a:pt x="4864" y="826"/>
                  <a:pt x="4864" y="811"/>
                </a:cubicBezTo>
                <a:lnTo>
                  <a:pt x="4864" y="413"/>
                </a:lnTo>
                <a:cubicBezTo>
                  <a:pt x="4905" y="357"/>
                  <a:pt x="4963" y="339"/>
                  <a:pt x="5012" y="339"/>
                </a:cubicBezTo>
                <a:cubicBezTo>
                  <a:pt x="5110" y="339"/>
                  <a:pt x="5132" y="418"/>
                  <a:pt x="5132" y="483"/>
                </a:cubicBezTo>
                <a:lnTo>
                  <a:pt x="5132" y="811"/>
                </a:lnTo>
                <a:cubicBezTo>
                  <a:pt x="5132" y="826"/>
                  <a:pt x="5138" y="832"/>
                  <a:pt x="5153" y="832"/>
                </a:cubicBezTo>
                <a:lnTo>
                  <a:pt x="5202" y="832"/>
                </a:lnTo>
                <a:cubicBezTo>
                  <a:pt x="5217" y="832"/>
                  <a:pt x="5223" y="826"/>
                  <a:pt x="5223" y="811"/>
                </a:cubicBezTo>
                <a:lnTo>
                  <a:pt x="5223" y="475"/>
                </a:lnTo>
                <a:cubicBezTo>
                  <a:pt x="5223" y="361"/>
                  <a:pt x="5168" y="264"/>
                  <a:pt x="5030" y="264"/>
                </a:cubicBezTo>
                <a:cubicBezTo>
                  <a:pt x="4942" y="264"/>
                  <a:pt x="4890" y="303"/>
                  <a:pt x="4859" y="342"/>
                </a:cubicBezTo>
                <a:lnTo>
                  <a:pt x="4859" y="296"/>
                </a:lnTo>
                <a:cubicBezTo>
                  <a:pt x="4859" y="281"/>
                  <a:pt x="4853" y="275"/>
                  <a:pt x="4838" y="275"/>
                </a:cubicBezTo>
                <a:lnTo>
                  <a:pt x="4795" y="275"/>
                </a:lnTo>
                <a:cubicBezTo>
                  <a:pt x="4780" y="275"/>
                  <a:pt x="4774" y="281"/>
                  <a:pt x="4774" y="296"/>
                </a:cubicBezTo>
                <a:lnTo>
                  <a:pt x="4774" y="811"/>
                </a:lnTo>
                <a:cubicBezTo>
                  <a:pt x="4774" y="826"/>
                  <a:pt x="4780" y="832"/>
                  <a:pt x="4795" y="832"/>
                </a:cubicBezTo>
                <a:lnTo>
                  <a:pt x="4844" y="832"/>
                </a:lnTo>
                <a:close/>
                <a:moveTo>
                  <a:pt x="6024" y="832"/>
                </a:moveTo>
                <a:lnTo>
                  <a:pt x="6024" y="832"/>
                </a:lnTo>
                <a:cubicBezTo>
                  <a:pt x="6039" y="832"/>
                  <a:pt x="6045" y="826"/>
                  <a:pt x="6045" y="811"/>
                </a:cubicBezTo>
                <a:lnTo>
                  <a:pt x="6045" y="465"/>
                </a:lnTo>
                <a:cubicBezTo>
                  <a:pt x="6045" y="346"/>
                  <a:pt x="5983" y="264"/>
                  <a:pt x="5832" y="264"/>
                </a:cubicBezTo>
                <a:cubicBezTo>
                  <a:pt x="5754" y="264"/>
                  <a:pt x="5683" y="286"/>
                  <a:pt x="5636" y="325"/>
                </a:cubicBezTo>
                <a:cubicBezTo>
                  <a:pt x="5625" y="333"/>
                  <a:pt x="5624" y="344"/>
                  <a:pt x="5631" y="355"/>
                </a:cubicBezTo>
                <a:lnTo>
                  <a:pt x="5650" y="382"/>
                </a:lnTo>
                <a:cubicBezTo>
                  <a:pt x="5659" y="395"/>
                  <a:pt x="5666" y="396"/>
                  <a:pt x="5679" y="386"/>
                </a:cubicBezTo>
                <a:cubicBezTo>
                  <a:pt x="5718" y="355"/>
                  <a:pt x="5773" y="340"/>
                  <a:pt x="5824" y="340"/>
                </a:cubicBezTo>
                <a:cubicBezTo>
                  <a:pt x="5934" y="340"/>
                  <a:pt x="5955" y="411"/>
                  <a:pt x="5955" y="479"/>
                </a:cubicBezTo>
                <a:lnTo>
                  <a:pt x="5955" y="526"/>
                </a:lnTo>
                <a:cubicBezTo>
                  <a:pt x="5925" y="513"/>
                  <a:pt x="5878" y="504"/>
                  <a:pt x="5824" y="504"/>
                </a:cubicBezTo>
                <a:cubicBezTo>
                  <a:pt x="5671" y="504"/>
                  <a:pt x="5602" y="578"/>
                  <a:pt x="5602" y="675"/>
                </a:cubicBezTo>
                <a:cubicBezTo>
                  <a:pt x="5602" y="772"/>
                  <a:pt x="5667" y="844"/>
                  <a:pt x="5788" y="844"/>
                </a:cubicBezTo>
                <a:cubicBezTo>
                  <a:pt x="5881" y="844"/>
                  <a:pt x="5930" y="801"/>
                  <a:pt x="5961" y="761"/>
                </a:cubicBezTo>
                <a:lnTo>
                  <a:pt x="5961" y="811"/>
                </a:lnTo>
                <a:cubicBezTo>
                  <a:pt x="5961" y="826"/>
                  <a:pt x="5966" y="832"/>
                  <a:pt x="5981" y="832"/>
                </a:cubicBezTo>
                <a:lnTo>
                  <a:pt x="6024" y="832"/>
                </a:lnTo>
                <a:close/>
                <a:moveTo>
                  <a:pt x="5803" y="770"/>
                </a:moveTo>
                <a:lnTo>
                  <a:pt x="5803" y="770"/>
                </a:lnTo>
                <a:cubicBezTo>
                  <a:pt x="5717" y="770"/>
                  <a:pt x="5694" y="719"/>
                  <a:pt x="5694" y="673"/>
                </a:cubicBezTo>
                <a:cubicBezTo>
                  <a:pt x="5694" y="615"/>
                  <a:pt x="5731" y="573"/>
                  <a:pt x="5835" y="573"/>
                </a:cubicBezTo>
                <a:cubicBezTo>
                  <a:pt x="5870" y="573"/>
                  <a:pt x="5925" y="578"/>
                  <a:pt x="5955" y="592"/>
                </a:cubicBezTo>
                <a:lnTo>
                  <a:pt x="5955" y="690"/>
                </a:lnTo>
                <a:cubicBezTo>
                  <a:pt x="5915" y="747"/>
                  <a:pt x="5861" y="770"/>
                  <a:pt x="5803" y="770"/>
                </a:cubicBezTo>
                <a:close/>
                <a:moveTo>
                  <a:pt x="6204" y="346"/>
                </a:moveTo>
                <a:lnTo>
                  <a:pt x="6204" y="346"/>
                </a:lnTo>
                <a:lnTo>
                  <a:pt x="6204" y="676"/>
                </a:lnTo>
                <a:cubicBezTo>
                  <a:pt x="6204" y="799"/>
                  <a:pt x="6259" y="844"/>
                  <a:pt x="6356" y="844"/>
                </a:cubicBezTo>
                <a:cubicBezTo>
                  <a:pt x="6395" y="844"/>
                  <a:pt x="6431" y="837"/>
                  <a:pt x="6463" y="818"/>
                </a:cubicBezTo>
                <a:cubicBezTo>
                  <a:pt x="6475" y="811"/>
                  <a:pt x="6478" y="802"/>
                  <a:pt x="6472" y="788"/>
                </a:cubicBezTo>
                <a:lnTo>
                  <a:pt x="6460" y="758"/>
                </a:lnTo>
                <a:cubicBezTo>
                  <a:pt x="6454" y="745"/>
                  <a:pt x="6447" y="743"/>
                  <a:pt x="6434" y="750"/>
                </a:cubicBezTo>
                <a:cubicBezTo>
                  <a:pt x="6414" y="761"/>
                  <a:pt x="6393" y="768"/>
                  <a:pt x="6368" y="768"/>
                </a:cubicBezTo>
                <a:cubicBezTo>
                  <a:pt x="6313" y="768"/>
                  <a:pt x="6295" y="734"/>
                  <a:pt x="6295" y="673"/>
                </a:cubicBezTo>
                <a:lnTo>
                  <a:pt x="6295" y="346"/>
                </a:lnTo>
                <a:lnTo>
                  <a:pt x="6453" y="346"/>
                </a:lnTo>
                <a:cubicBezTo>
                  <a:pt x="6468" y="346"/>
                  <a:pt x="6473" y="340"/>
                  <a:pt x="6473" y="325"/>
                </a:cubicBezTo>
                <a:lnTo>
                  <a:pt x="6473" y="296"/>
                </a:lnTo>
                <a:cubicBezTo>
                  <a:pt x="6473" y="281"/>
                  <a:pt x="6468" y="275"/>
                  <a:pt x="6453" y="275"/>
                </a:cubicBezTo>
                <a:lnTo>
                  <a:pt x="6295" y="275"/>
                </a:lnTo>
                <a:lnTo>
                  <a:pt x="6295" y="146"/>
                </a:lnTo>
                <a:cubicBezTo>
                  <a:pt x="6295" y="131"/>
                  <a:pt x="6289" y="125"/>
                  <a:pt x="6274" y="125"/>
                </a:cubicBezTo>
                <a:lnTo>
                  <a:pt x="6225" y="125"/>
                </a:lnTo>
                <a:cubicBezTo>
                  <a:pt x="6210" y="125"/>
                  <a:pt x="6204" y="131"/>
                  <a:pt x="6204" y="146"/>
                </a:cubicBezTo>
                <a:lnTo>
                  <a:pt x="6204" y="275"/>
                </a:lnTo>
                <a:lnTo>
                  <a:pt x="6130" y="275"/>
                </a:lnTo>
                <a:cubicBezTo>
                  <a:pt x="6115" y="275"/>
                  <a:pt x="6109" y="281"/>
                  <a:pt x="6109" y="296"/>
                </a:cubicBezTo>
                <a:lnTo>
                  <a:pt x="6109" y="325"/>
                </a:lnTo>
                <a:cubicBezTo>
                  <a:pt x="6109" y="340"/>
                  <a:pt x="6115" y="346"/>
                  <a:pt x="6130" y="346"/>
                </a:cubicBezTo>
                <a:lnTo>
                  <a:pt x="6204" y="346"/>
                </a:lnTo>
                <a:close/>
                <a:moveTo>
                  <a:pt x="7502" y="275"/>
                </a:moveTo>
                <a:lnTo>
                  <a:pt x="7502" y="275"/>
                </a:lnTo>
                <a:cubicBezTo>
                  <a:pt x="7487" y="275"/>
                  <a:pt x="7480" y="281"/>
                  <a:pt x="7478" y="296"/>
                </a:cubicBezTo>
                <a:cubicBezTo>
                  <a:pt x="7451" y="447"/>
                  <a:pt x="7398" y="628"/>
                  <a:pt x="7350" y="741"/>
                </a:cubicBezTo>
                <a:cubicBezTo>
                  <a:pt x="7298" y="628"/>
                  <a:pt x="7241" y="447"/>
                  <a:pt x="7214" y="296"/>
                </a:cubicBezTo>
                <a:cubicBezTo>
                  <a:pt x="7211" y="281"/>
                  <a:pt x="7204" y="275"/>
                  <a:pt x="7189" y="275"/>
                </a:cubicBezTo>
                <a:lnTo>
                  <a:pt x="7150" y="275"/>
                </a:lnTo>
                <a:cubicBezTo>
                  <a:pt x="7135" y="275"/>
                  <a:pt x="7128" y="281"/>
                  <a:pt x="7125" y="296"/>
                </a:cubicBezTo>
                <a:cubicBezTo>
                  <a:pt x="7099" y="447"/>
                  <a:pt x="7042" y="628"/>
                  <a:pt x="6990" y="741"/>
                </a:cubicBezTo>
                <a:cubicBezTo>
                  <a:pt x="6942" y="628"/>
                  <a:pt x="6889" y="447"/>
                  <a:pt x="6862" y="296"/>
                </a:cubicBezTo>
                <a:cubicBezTo>
                  <a:pt x="6860" y="281"/>
                  <a:pt x="6853" y="275"/>
                  <a:pt x="6838" y="275"/>
                </a:cubicBezTo>
                <a:lnTo>
                  <a:pt x="6788" y="275"/>
                </a:lnTo>
                <a:cubicBezTo>
                  <a:pt x="6776" y="275"/>
                  <a:pt x="6770" y="281"/>
                  <a:pt x="6770" y="290"/>
                </a:cubicBezTo>
                <a:cubicBezTo>
                  <a:pt x="6770" y="295"/>
                  <a:pt x="6772" y="301"/>
                  <a:pt x="6773" y="306"/>
                </a:cubicBezTo>
                <a:cubicBezTo>
                  <a:pt x="6808" y="483"/>
                  <a:pt x="6877" y="688"/>
                  <a:pt x="6935" y="813"/>
                </a:cubicBezTo>
                <a:cubicBezTo>
                  <a:pt x="6941" y="826"/>
                  <a:pt x="6950" y="832"/>
                  <a:pt x="6965" y="832"/>
                </a:cubicBezTo>
                <a:lnTo>
                  <a:pt x="7011" y="832"/>
                </a:lnTo>
                <a:cubicBezTo>
                  <a:pt x="7026" y="832"/>
                  <a:pt x="7034" y="826"/>
                  <a:pt x="7040" y="812"/>
                </a:cubicBezTo>
                <a:cubicBezTo>
                  <a:pt x="7104" y="659"/>
                  <a:pt x="7147" y="533"/>
                  <a:pt x="7169" y="412"/>
                </a:cubicBezTo>
                <a:cubicBezTo>
                  <a:pt x="7193" y="533"/>
                  <a:pt x="7234" y="659"/>
                  <a:pt x="7301" y="813"/>
                </a:cubicBezTo>
                <a:cubicBezTo>
                  <a:pt x="7306" y="826"/>
                  <a:pt x="7314" y="832"/>
                  <a:pt x="7330" y="832"/>
                </a:cubicBezTo>
                <a:lnTo>
                  <a:pt x="7374" y="832"/>
                </a:lnTo>
                <a:cubicBezTo>
                  <a:pt x="7389" y="832"/>
                  <a:pt x="7398" y="825"/>
                  <a:pt x="7404" y="813"/>
                </a:cubicBezTo>
                <a:cubicBezTo>
                  <a:pt x="7465" y="690"/>
                  <a:pt x="7531" y="483"/>
                  <a:pt x="7566" y="306"/>
                </a:cubicBezTo>
                <a:cubicBezTo>
                  <a:pt x="7567" y="301"/>
                  <a:pt x="7568" y="295"/>
                  <a:pt x="7568" y="290"/>
                </a:cubicBezTo>
                <a:cubicBezTo>
                  <a:pt x="7568" y="281"/>
                  <a:pt x="7563" y="275"/>
                  <a:pt x="7551" y="275"/>
                </a:cubicBezTo>
                <a:lnTo>
                  <a:pt x="7502" y="275"/>
                </a:lnTo>
                <a:close/>
                <a:moveTo>
                  <a:pt x="7705" y="554"/>
                </a:moveTo>
                <a:lnTo>
                  <a:pt x="7705" y="554"/>
                </a:lnTo>
                <a:cubicBezTo>
                  <a:pt x="7705" y="439"/>
                  <a:pt x="7752" y="335"/>
                  <a:pt x="7868" y="335"/>
                </a:cubicBezTo>
                <a:cubicBezTo>
                  <a:pt x="7984" y="335"/>
                  <a:pt x="8030" y="439"/>
                  <a:pt x="8030" y="554"/>
                </a:cubicBezTo>
                <a:cubicBezTo>
                  <a:pt x="8030" y="668"/>
                  <a:pt x="7984" y="772"/>
                  <a:pt x="7868" y="772"/>
                </a:cubicBezTo>
                <a:cubicBezTo>
                  <a:pt x="7752" y="772"/>
                  <a:pt x="7705" y="668"/>
                  <a:pt x="7705" y="554"/>
                </a:cubicBezTo>
                <a:close/>
                <a:moveTo>
                  <a:pt x="8124" y="554"/>
                </a:moveTo>
                <a:lnTo>
                  <a:pt x="8124" y="554"/>
                </a:lnTo>
                <a:cubicBezTo>
                  <a:pt x="8124" y="404"/>
                  <a:pt x="8050" y="264"/>
                  <a:pt x="7868" y="264"/>
                </a:cubicBezTo>
                <a:cubicBezTo>
                  <a:pt x="7689" y="264"/>
                  <a:pt x="7611" y="404"/>
                  <a:pt x="7611" y="554"/>
                </a:cubicBezTo>
                <a:cubicBezTo>
                  <a:pt x="7611" y="703"/>
                  <a:pt x="7686" y="844"/>
                  <a:pt x="7868" y="844"/>
                </a:cubicBezTo>
                <a:cubicBezTo>
                  <a:pt x="8046" y="844"/>
                  <a:pt x="8124" y="703"/>
                  <a:pt x="8124" y="554"/>
                </a:cubicBezTo>
                <a:close/>
                <a:moveTo>
                  <a:pt x="8300" y="832"/>
                </a:moveTo>
                <a:lnTo>
                  <a:pt x="8300" y="832"/>
                </a:lnTo>
                <a:cubicBezTo>
                  <a:pt x="8315" y="832"/>
                  <a:pt x="8321" y="826"/>
                  <a:pt x="8321" y="811"/>
                </a:cubicBezTo>
                <a:lnTo>
                  <a:pt x="8321" y="413"/>
                </a:lnTo>
                <a:cubicBezTo>
                  <a:pt x="8357" y="363"/>
                  <a:pt x="8410" y="346"/>
                  <a:pt x="8455" y="346"/>
                </a:cubicBezTo>
                <a:cubicBezTo>
                  <a:pt x="8471" y="346"/>
                  <a:pt x="8487" y="348"/>
                  <a:pt x="8503" y="353"/>
                </a:cubicBezTo>
                <a:cubicBezTo>
                  <a:pt x="8518" y="356"/>
                  <a:pt x="8524" y="353"/>
                  <a:pt x="8528" y="338"/>
                </a:cubicBezTo>
                <a:lnTo>
                  <a:pt x="8537" y="295"/>
                </a:lnTo>
                <a:cubicBezTo>
                  <a:pt x="8540" y="282"/>
                  <a:pt x="8535" y="273"/>
                  <a:pt x="8522" y="269"/>
                </a:cubicBezTo>
                <a:cubicBezTo>
                  <a:pt x="8506" y="265"/>
                  <a:pt x="8488" y="264"/>
                  <a:pt x="8473" y="264"/>
                </a:cubicBezTo>
                <a:cubicBezTo>
                  <a:pt x="8392" y="264"/>
                  <a:pt x="8347" y="308"/>
                  <a:pt x="8315" y="348"/>
                </a:cubicBezTo>
                <a:lnTo>
                  <a:pt x="8315" y="296"/>
                </a:lnTo>
                <a:cubicBezTo>
                  <a:pt x="8315" y="281"/>
                  <a:pt x="8310" y="275"/>
                  <a:pt x="8294" y="275"/>
                </a:cubicBezTo>
                <a:lnTo>
                  <a:pt x="8252" y="275"/>
                </a:lnTo>
                <a:cubicBezTo>
                  <a:pt x="8236" y="275"/>
                  <a:pt x="8231" y="281"/>
                  <a:pt x="8231" y="296"/>
                </a:cubicBezTo>
                <a:lnTo>
                  <a:pt x="8231" y="811"/>
                </a:lnTo>
                <a:cubicBezTo>
                  <a:pt x="8231" y="826"/>
                  <a:pt x="8236" y="832"/>
                  <a:pt x="8252" y="832"/>
                </a:cubicBezTo>
                <a:lnTo>
                  <a:pt x="8300" y="832"/>
                </a:lnTo>
                <a:close/>
                <a:moveTo>
                  <a:pt x="9044" y="832"/>
                </a:moveTo>
                <a:lnTo>
                  <a:pt x="9044" y="832"/>
                </a:lnTo>
                <a:cubicBezTo>
                  <a:pt x="9058" y="832"/>
                  <a:pt x="9061" y="825"/>
                  <a:pt x="9056" y="813"/>
                </a:cubicBezTo>
                <a:cubicBezTo>
                  <a:pt x="9009" y="716"/>
                  <a:pt x="8919" y="595"/>
                  <a:pt x="8833" y="515"/>
                </a:cubicBezTo>
                <a:cubicBezTo>
                  <a:pt x="8909" y="447"/>
                  <a:pt x="8978" y="369"/>
                  <a:pt x="9028" y="293"/>
                </a:cubicBezTo>
                <a:cubicBezTo>
                  <a:pt x="9035" y="282"/>
                  <a:pt x="9031" y="275"/>
                  <a:pt x="9018" y="275"/>
                </a:cubicBezTo>
                <a:lnTo>
                  <a:pt x="8962" y="275"/>
                </a:lnTo>
                <a:cubicBezTo>
                  <a:pt x="8945" y="275"/>
                  <a:pt x="8937" y="280"/>
                  <a:pt x="8928" y="293"/>
                </a:cubicBezTo>
                <a:cubicBezTo>
                  <a:pt x="8878" y="367"/>
                  <a:pt x="8789" y="465"/>
                  <a:pt x="8704" y="526"/>
                </a:cubicBezTo>
                <a:lnTo>
                  <a:pt x="8704" y="20"/>
                </a:lnTo>
                <a:cubicBezTo>
                  <a:pt x="8704" y="5"/>
                  <a:pt x="8698" y="0"/>
                  <a:pt x="8683" y="0"/>
                </a:cubicBezTo>
                <a:lnTo>
                  <a:pt x="8634" y="0"/>
                </a:lnTo>
                <a:cubicBezTo>
                  <a:pt x="8619" y="0"/>
                  <a:pt x="8614" y="5"/>
                  <a:pt x="8614" y="20"/>
                </a:cubicBezTo>
                <a:lnTo>
                  <a:pt x="8614" y="811"/>
                </a:lnTo>
                <a:cubicBezTo>
                  <a:pt x="8614" y="826"/>
                  <a:pt x="8619" y="832"/>
                  <a:pt x="8634" y="832"/>
                </a:cubicBezTo>
                <a:lnTo>
                  <a:pt x="8683" y="832"/>
                </a:lnTo>
                <a:cubicBezTo>
                  <a:pt x="8698" y="832"/>
                  <a:pt x="8704" y="826"/>
                  <a:pt x="8704" y="811"/>
                </a:cubicBezTo>
                <a:lnTo>
                  <a:pt x="8704" y="613"/>
                </a:lnTo>
                <a:cubicBezTo>
                  <a:pt x="8727" y="598"/>
                  <a:pt x="8750" y="581"/>
                  <a:pt x="8773" y="564"/>
                </a:cubicBezTo>
                <a:cubicBezTo>
                  <a:pt x="8846" y="634"/>
                  <a:pt x="8914" y="732"/>
                  <a:pt x="8958" y="813"/>
                </a:cubicBezTo>
                <a:cubicBezTo>
                  <a:pt x="8965" y="827"/>
                  <a:pt x="8973" y="832"/>
                  <a:pt x="8988" y="832"/>
                </a:cubicBezTo>
                <a:lnTo>
                  <a:pt x="9044" y="832"/>
                </a:lnTo>
                <a:close/>
              </a:path>
            </a:pathLst>
          </a:custGeom>
          <a:solidFill>
            <a:schemeClr val="accent1"/>
          </a:solidFill>
          <a:ln w="0">
            <a:noFill/>
            <a:prstDash val="solid"/>
            <a:round/>
            <a:headEnd/>
            <a:tailEnd/>
          </a:ln>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4252512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userDrawn="1"/>
        </p:nvSpPr>
        <p:spPr bwMode="auto">
          <a:xfrm>
            <a:off x="7068822" y="3206117"/>
            <a:ext cx="3729990" cy="372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4007349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pic>
        <p:nvPicPr>
          <p:cNvPr id="3" name="Picture 3" descr="I:\Dockets\1421 SmallStuff GE PPT\Graphics\GE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29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0" y="-12593"/>
            <a:ext cx="17903949" cy="10082780"/>
          </a:xfrm>
          <a:prstGeom prst="rect">
            <a:avLst/>
          </a:prstGeom>
        </p:spPr>
      </p:pic>
      <p:sp>
        <p:nvSpPr>
          <p:cNvPr id="2" name="Title 1"/>
          <p:cNvSpPr>
            <a:spLocks noGrp="1"/>
          </p:cNvSpPr>
          <p:nvPr>
            <p:ph type="ctrTitle" hasCustomPrompt="1"/>
          </p:nvPr>
        </p:nvSpPr>
        <p:spPr>
          <a:xfrm>
            <a:off x="2391479" y="2419139"/>
            <a:ext cx="13201370" cy="2279904"/>
          </a:xfrm>
        </p:spPr>
        <p:txBody>
          <a:bodyPr anchor="t" anchorCtr="0">
            <a:noAutofit/>
          </a:bodyPr>
          <a:lstStyle>
            <a:lvl1pPr algn="l">
              <a:lnSpc>
                <a:spcPct val="90000"/>
              </a:lnSpc>
              <a:defRPr sz="7040">
                <a:solidFill>
                  <a:schemeClr val="accent2"/>
                </a:solidFill>
              </a:defRPr>
            </a:lvl1pPr>
          </a:lstStyle>
          <a:p>
            <a:r>
              <a:rPr lang="en-US" dirty="0"/>
              <a:t>Title Slide Layout</a:t>
            </a:r>
            <a:endParaRPr lang="en-CA" dirty="0"/>
          </a:p>
        </p:txBody>
      </p:sp>
      <p:sp>
        <p:nvSpPr>
          <p:cNvPr id="4" name="Date Placeholder 3"/>
          <p:cNvSpPr>
            <a:spLocks noGrp="1"/>
          </p:cNvSpPr>
          <p:nvPr>
            <p:ph type="dt" sz="half" idx="10"/>
          </p:nvPr>
        </p:nvSpPr>
        <p:spPr>
          <a:xfrm>
            <a:off x="2386543" y="5364481"/>
            <a:ext cx="6552022" cy="372552"/>
          </a:xfrm>
          <a:prstGeom prst="rect">
            <a:avLst/>
          </a:prstGeom>
        </p:spPr>
        <p:txBody>
          <a:bodyPr/>
          <a:lstStyle>
            <a:lvl1pPr algn="l">
              <a:defRPr sz="2053" b="1">
                <a:solidFill>
                  <a:schemeClr val="accent2"/>
                </a:solidFill>
              </a:defRPr>
            </a:lvl1pPr>
          </a:lstStyle>
          <a:p>
            <a:fld id="{6050E0BC-091B-4F46-A64B-EF4A39477016}"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6361" y="5820461"/>
            <a:ext cx="13194664" cy="315920"/>
          </a:xfrm>
          <a:prstGeom prst="rect">
            <a:avLst/>
          </a:prstGeom>
          <a:noFill/>
        </p:spPr>
        <p:txBody>
          <a:bodyPr wrap="square" lIns="0" tIns="0" rIns="0" bIns="0" rtlCol="0">
            <a:spAutoFit/>
          </a:bodyPr>
          <a:lstStyle/>
          <a:p>
            <a:pPr marL="0" marR="0" indent="0" algn="l" defTabSz="670575" rtl="0" eaLnBrk="1" fontAlgn="auto" latinLnBrk="0" hangingPunct="1">
              <a:lnSpc>
                <a:spcPct val="100000"/>
              </a:lnSpc>
              <a:spcBef>
                <a:spcPts val="0"/>
              </a:spcBef>
              <a:spcAft>
                <a:spcPts val="0"/>
              </a:spcAft>
              <a:buClrTx/>
              <a:buSzTx/>
              <a:buFontTx/>
              <a:buNone/>
              <a:tabLst/>
              <a:defRPr/>
            </a:pPr>
            <a:r>
              <a:rPr lang="en-US" sz="2053" b="0">
                <a:solidFill>
                  <a:schemeClr val="tx1"/>
                </a:solidFill>
              </a:rPr>
              <a:t>This document contains </a:t>
            </a:r>
            <a:r>
              <a:rPr lang="en-US" sz="2053" b="1">
                <a:solidFill>
                  <a:schemeClr val="tx1"/>
                </a:solidFill>
              </a:rPr>
              <a:t>–HIGHLY</a:t>
            </a:r>
            <a:r>
              <a:rPr lang="en-US" sz="2053" b="1" baseline="0">
                <a:solidFill>
                  <a:schemeClr val="tx1"/>
                </a:solidFill>
              </a:rPr>
              <a:t> CONFIDENTIAL- </a:t>
            </a:r>
            <a:r>
              <a:rPr lang="en-US" sz="2053" b="0" baseline="0">
                <a:solidFill>
                  <a:schemeClr val="tx1"/>
                </a:solidFill>
              </a:rPr>
              <a:t>data</a:t>
            </a:r>
            <a:endParaRPr lang="en-US" sz="2053" b="0">
              <a:solidFill>
                <a:schemeClr val="tx1"/>
              </a:solidFill>
            </a:endParaRPr>
          </a:p>
        </p:txBody>
      </p:sp>
      <p:sp>
        <p:nvSpPr>
          <p:cNvPr id="10"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1843263528"/>
      </p:ext>
    </p:extLst>
  </p:cSld>
  <p:clrMapOvr>
    <a:masterClrMapping/>
  </p:clrMapOvr>
  <p:extLst mod="1">
    <p:ext uri="{DCECCB84-F9BA-43D5-87BE-67443E8EF086}">
      <p15:sldGuideLst xmlns:p15="http://schemas.microsoft.com/office/powerpoint/2012/main">
        <p15:guide id="1" orient="horz" pos="3168" userDrawn="1">
          <p15:clr>
            <a:srgbClr val="FBAE40"/>
          </p15:clr>
        </p15:guide>
        <p15:guide id="2" pos="5632"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 No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p:spPr>
        <p:txBody>
          <a:bodyPr/>
          <a:lstStyle>
            <a:lvl1pPr>
              <a:defRPr/>
            </a:lvl1pPr>
          </a:lstStyle>
          <a:p>
            <a:r>
              <a:rPr lang="en-US" dirty="0"/>
              <a:t>Title and Content – No Rule Layout</a:t>
            </a:r>
            <a:endParaRPr lang="en-CA" dirty="0"/>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sp>
        <p:nvSpPr>
          <p:cNvPr id="9" name="Text Placeholder 8"/>
          <p:cNvSpPr>
            <a:spLocks noGrp="1"/>
          </p:cNvSpPr>
          <p:nvPr>
            <p:ph type="body" sz="quarter" idx="13" hasCustomPrompt="1"/>
          </p:nvPr>
        </p:nvSpPr>
        <p:spPr>
          <a:xfrm>
            <a:off x="2386542" y="1662989"/>
            <a:ext cx="13206307" cy="496214"/>
          </a:xfr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90286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 Layout</a:t>
            </a:r>
            <a:endParaRPr lang="en-CA" dirty="0"/>
          </a:p>
        </p:txBody>
      </p:sp>
    </p:spTree>
    <p:extLst>
      <p:ext uri="{BB962C8B-B14F-4D97-AF65-F5344CB8AC3E}">
        <p14:creationId xmlns:p14="http://schemas.microsoft.com/office/powerpoint/2010/main" val="3422203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Only Layout</a:t>
            </a:r>
            <a:endParaRPr lang="en-CA" dirty="0"/>
          </a:p>
        </p:txBody>
      </p:sp>
      <p:sp>
        <p:nvSpPr>
          <p:cNvPr id="5" name="Slide Number Placeholder 4"/>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599883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E6A5BD-C011-4A45-AA3A-201790FB7F2B}" type="slidenum">
              <a:rPr lang="en-CA" smtClean="0"/>
              <a:t>‹#›</a:t>
            </a:fld>
            <a:endParaRPr lang="en-CA"/>
          </a:p>
        </p:txBody>
      </p:sp>
    </p:spTree>
    <p:extLst>
      <p:ext uri="{BB962C8B-B14F-4D97-AF65-F5344CB8AC3E}">
        <p14:creationId xmlns:p14="http://schemas.microsoft.com/office/powerpoint/2010/main" val="1482511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07" y="-12593"/>
            <a:ext cx="17903943" cy="10082780"/>
          </a:xfrm>
          <a:prstGeom prst="rect">
            <a:avLst/>
          </a:prstGeom>
        </p:spPr>
      </p:pic>
      <p:sp>
        <p:nvSpPr>
          <p:cNvPr id="2" name="Title 1"/>
          <p:cNvSpPr>
            <a:spLocks noGrp="1"/>
          </p:cNvSpPr>
          <p:nvPr>
            <p:ph type="ctrTitle" hasCustomPrompt="1"/>
          </p:nvPr>
        </p:nvSpPr>
        <p:spPr>
          <a:xfrm>
            <a:off x="2383191" y="2419140"/>
            <a:ext cx="13201370" cy="2078953"/>
          </a:xfrm>
        </p:spPr>
        <p:txBody>
          <a:bodyPr anchor="t" anchorCtr="0">
            <a:noAutofit/>
          </a:bodyPr>
          <a:lstStyle>
            <a:lvl1pPr algn="l">
              <a:lnSpc>
                <a:spcPct val="90000"/>
              </a:lnSpc>
              <a:defRPr sz="7040">
                <a:solidFill>
                  <a:schemeClr val="accent2"/>
                </a:solidFill>
              </a:defRPr>
            </a:lvl1pPr>
          </a:lstStyle>
          <a:p>
            <a:r>
              <a:rPr lang="en-US" dirty="0"/>
              <a:t>Title Slide 2 Layout</a:t>
            </a:r>
            <a:endParaRPr lang="en-CA" dirty="0"/>
          </a:p>
        </p:txBody>
      </p:sp>
      <p:sp>
        <p:nvSpPr>
          <p:cNvPr id="4" name="Date Placeholder 3"/>
          <p:cNvSpPr>
            <a:spLocks noGrp="1"/>
          </p:cNvSpPr>
          <p:nvPr>
            <p:ph type="dt" sz="half" idx="10"/>
          </p:nvPr>
        </p:nvSpPr>
        <p:spPr>
          <a:xfrm>
            <a:off x="2230081" y="4506164"/>
            <a:ext cx="5837226" cy="372552"/>
          </a:xfrm>
          <a:prstGeom prst="rect">
            <a:avLst/>
          </a:prstGeom>
        </p:spPr>
        <p:txBody>
          <a:bodyPr/>
          <a:lstStyle>
            <a:lvl1pPr algn="l">
              <a:defRPr sz="1907" b="1">
                <a:solidFill>
                  <a:schemeClr val="accent2"/>
                </a:solidFill>
              </a:defRPr>
            </a:lvl1pPr>
          </a:lstStyle>
          <a:p>
            <a:fld id="{11A10271-0286-4BA7-AF61-91EDADC7C7D8}"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89897" y="4962145"/>
            <a:ext cx="5833872" cy="2602251"/>
          </a:xfrm>
          <a:prstGeom prst="rect">
            <a:avLst/>
          </a:prstGeom>
          <a:noFill/>
        </p:spPr>
        <p:txBody>
          <a:bodyPr wrap="square" lIns="0" tIns="0" rIns="0" bIns="0" rtlCol="0">
            <a:spAutoFit/>
          </a:bodyPr>
          <a:lstStyle/>
          <a:p>
            <a:pPr marL="0" marR="0" indent="0" algn="l" defTabSz="670575" rtl="0" eaLnBrk="1" fontAlgn="auto" latinLnBrk="0" hangingPunct="1">
              <a:lnSpc>
                <a:spcPct val="100000"/>
              </a:lnSpc>
              <a:spcBef>
                <a:spcPts val="0"/>
              </a:spcBef>
              <a:spcAft>
                <a:spcPts val="0"/>
              </a:spcAft>
              <a:buClrTx/>
              <a:buSzTx/>
              <a:buFontTx/>
              <a:buNone/>
              <a:tabLst/>
              <a:defRPr/>
            </a:pPr>
            <a:r>
              <a:rPr lang="en-US" sz="2053" b="1">
                <a:solidFill>
                  <a:schemeClr val="tx1"/>
                </a:solidFill>
              </a:rPr>
              <a:t>-HIGHLY CONFIDENTIAL– Named individuals only</a:t>
            </a:r>
          </a:p>
          <a:p>
            <a:pPr>
              <a:lnSpc>
                <a:spcPct val="110000"/>
              </a:lnSpc>
            </a:pPr>
            <a:r>
              <a:rPr lang="en-CA" sz="1173" b="1">
                <a:solidFill>
                  <a:schemeClr val="accent2"/>
                </a:solidFill>
              </a:rPr>
              <a:t>CAUTION CONCERNING FORWARD-LOOKING STATEMENTS:</a:t>
            </a:r>
          </a:p>
          <a:p>
            <a:pPr>
              <a:lnSpc>
                <a:spcPct val="110000"/>
              </a:lnSpc>
            </a:pPr>
            <a:r>
              <a:rPr lang="en-CA" sz="1173">
                <a:solidFill>
                  <a:schemeClr val="accent2"/>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1173">
                <a:solidFill>
                  <a:schemeClr val="accent2"/>
                </a:solidFill>
              </a:rPr>
            </a:br>
            <a:r>
              <a:rPr lang="en-CA" sz="1173">
                <a:solidFill>
                  <a:schemeClr val="accent2"/>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p:nvSpPr>
        <p:spPr>
          <a:xfrm>
            <a:off x="8536553" y="4962144"/>
            <a:ext cx="7040880" cy="4551952"/>
          </a:xfrm>
          <a:prstGeom prst="rect">
            <a:avLst/>
          </a:prstGeom>
          <a:noFill/>
        </p:spPr>
        <p:txBody>
          <a:bodyPr wrap="square" lIns="0" tIns="0" rIns="0" bIns="0" rtlCol="0">
            <a:spAutoFit/>
          </a:bodyPr>
          <a:lstStyle/>
          <a:p>
            <a:pPr>
              <a:lnSpc>
                <a:spcPct val="110000"/>
              </a:lnSpc>
            </a:pPr>
            <a:r>
              <a:rPr lang="en-CA" sz="1173" b="1">
                <a:solidFill>
                  <a:schemeClr val="accent2"/>
                </a:solidFill>
              </a:rPr>
              <a:t>NON-GAAP FINANCIAL MEASURES:</a:t>
            </a:r>
          </a:p>
          <a:p>
            <a:pPr>
              <a:lnSpc>
                <a:spcPct val="110000"/>
              </a:lnSpc>
            </a:pPr>
            <a:r>
              <a:rPr lang="en-CA" sz="1173">
                <a:solidFill>
                  <a:schemeClr val="accent2"/>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a:lnSpc>
                <a:spcPct val="110000"/>
              </a:lnSpc>
            </a:pPr>
            <a:r>
              <a:rPr lang="en-CA" sz="1173">
                <a:solidFill>
                  <a:schemeClr val="accent2"/>
                </a:solidFill>
              </a:rPr>
              <a:t>•  Operating earnings and EPS, which is earnings from continuing operations excluding non-service-related pension costs of our principal pension plans.</a:t>
            </a:r>
          </a:p>
          <a:p>
            <a:pPr>
              <a:lnSpc>
                <a:spcPct val="110000"/>
              </a:lnSpc>
            </a:pPr>
            <a:r>
              <a:rPr lang="en-CA" sz="1173">
                <a:solidFill>
                  <a:schemeClr val="accent2"/>
                </a:solidFill>
              </a:rPr>
              <a:t>•  GE Industrial operating &amp; Verticals earnings and EPS, which is operating earnings of our industrial businesses and the GE Capital businesses that we expect to retain.</a:t>
            </a:r>
          </a:p>
          <a:p>
            <a:pPr>
              <a:lnSpc>
                <a:spcPct val="110000"/>
              </a:lnSpc>
            </a:pPr>
            <a:r>
              <a:rPr lang="en-CA" sz="1173">
                <a:solidFill>
                  <a:schemeClr val="accent2"/>
                </a:solidFill>
              </a:rPr>
              <a:t>•  GE Industrial &amp; Verticals revenues, which is revenue of our industrial businesses and the GE Capital businesses that we expect to retain.</a:t>
            </a:r>
          </a:p>
          <a:p>
            <a:pPr>
              <a:lnSpc>
                <a:spcPct val="110000"/>
              </a:lnSpc>
            </a:pPr>
            <a:r>
              <a:rPr lang="en-CA" sz="1173">
                <a:solidFill>
                  <a:schemeClr val="accent2"/>
                </a:solidFill>
              </a:rPr>
              <a:t>•  Industrial segment organic revenue, which is the sum of revenue from all of our industrial segments less the effects of acquisitions/dispositions and currency exchange.</a:t>
            </a:r>
          </a:p>
          <a:p>
            <a:pPr>
              <a:lnSpc>
                <a:spcPct val="110000"/>
              </a:lnSpc>
            </a:pPr>
            <a:r>
              <a:rPr lang="en-CA" sz="1173">
                <a:solidFill>
                  <a:schemeClr val="accent2"/>
                </a:solidFill>
              </a:rPr>
              <a:t>•  Industrial segment organic operating profit, which is the sum of segment profit from all of our industrial segments less the effects of acquisitions/dispositions and currency exchange.</a:t>
            </a:r>
          </a:p>
          <a:p>
            <a:pPr>
              <a:lnSpc>
                <a:spcPct val="110000"/>
              </a:lnSpc>
            </a:pPr>
            <a:r>
              <a:rPr lang="en-CA" sz="1173">
                <a:solidFill>
                  <a:schemeClr val="accent2"/>
                </a:solidFill>
              </a:rPr>
              <a:t>•  Industrial cash flows from operating activities (Industrial CFOA), which is GE’s cash flow from operating activities excluding dividends received from GE Capital.</a:t>
            </a:r>
          </a:p>
          <a:p>
            <a:pPr>
              <a:lnSpc>
                <a:spcPct val="110000"/>
              </a:lnSpc>
            </a:pPr>
            <a:r>
              <a:rPr lang="en-CA" sz="1173">
                <a:solidFill>
                  <a:schemeClr val="accent2"/>
                </a:solidFill>
              </a:rPr>
              <a:t>•  Capital ending net investment (ENI), excluding liquidity, which is a measure we use to measure the size of our Capital segment.</a:t>
            </a:r>
          </a:p>
          <a:p>
            <a:pPr>
              <a:lnSpc>
                <a:spcPct val="110000"/>
              </a:lnSpc>
            </a:pPr>
            <a:r>
              <a:rPr lang="en-CA" sz="1173">
                <a:solidFill>
                  <a:schemeClr val="accent2"/>
                </a:solidFill>
              </a:rPr>
              <a:t>•  GE Capital Tier 1 Common ratio estimate is a ratio of equity</a:t>
            </a:r>
          </a:p>
        </p:txBody>
      </p:sp>
      <p:sp>
        <p:nvSpPr>
          <p:cNvPr id="12"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2035281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2419140"/>
            <a:ext cx="13201370" cy="4184014"/>
          </a:xfrm>
        </p:spPr>
        <p:txBody>
          <a:bodyPr anchor="t" anchorCtr="0">
            <a:noAutofit/>
          </a:bodyPr>
          <a:lstStyle>
            <a:lvl1pPr>
              <a:lnSpc>
                <a:spcPct val="90000"/>
              </a:lnSpc>
              <a:defRPr sz="7040">
                <a:solidFill>
                  <a:schemeClr val="bg1"/>
                </a:solidFill>
              </a:defRPr>
            </a:lvl1pPr>
          </a:lstStyle>
          <a:p>
            <a:r>
              <a:rPr lang="en-US" dirty="0"/>
              <a:t>Section Divider</a:t>
            </a:r>
            <a:endParaRPr lang="en-CA" dirty="0"/>
          </a:p>
        </p:txBody>
      </p:sp>
      <p:pic>
        <p:nvPicPr>
          <p:cNvPr id="10" name="Picture 3" descr="I:\Dockets\1421 SmallStuff GE PPT\Graphics\GEWhite.e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228" y="9307373"/>
            <a:ext cx="563270" cy="563270"/>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marL="0" marR="0" indent="0" algn="ctr" defTabSz="670575" rtl="0" eaLnBrk="1" fontAlgn="auto" latinLnBrk="0" hangingPunct="1">
              <a:lnSpc>
                <a:spcPct val="100000"/>
              </a:lnSpc>
              <a:spcBef>
                <a:spcPts val="0"/>
              </a:spcBef>
              <a:spcAft>
                <a:spcPts val="0"/>
              </a:spcAft>
              <a:buClrTx/>
              <a:buSzTx/>
              <a:buFontTx/>
              <a:buNone/>
              <a:tabLst/>
              <a:defRPr/>
            </a:pPr>
            <a:r>
              <a:rPr lang="en-US" sz="1760" b="1">
                <a:solidFill>
                  <a:schemeClr val="bg1"/>
                </a:solidFill>
              </a:rPr>
              <a:t>-HIGHLY</a:t>
            </a:r>
            <a:r>
              <a:rPr lang="en-US" sz="1760" b="1" baseline="0">
                <a:solidFill>
                  <a:schemeClr val="bg1"/>
                </a:solidFill>
              </a:rPr>
              <a:t> CONFIDENTIAL-</a:t>
            </a:r>
            <a:endParaRPr lang="en-US" sz="1760" b="0">
              <a:solidFill>
                <a:schemeClr val="bg1"/>
              </a:solidFill>
            </a:endParaRPr>
          </a:p>
        </p:txBody>
      </p:sp>
    </p:spTree>
    <p:extLst>
      <p:ext uri="{BB962C8B-B14F-4D97-AF65-F5344CB8AC3E}">
        <p14:creationId xmlns:p14="http://schemas.microsoft.com/office/powerpoint/2010/main" val="34130041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Section Divider Dark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p:spPr>
        <p:txBody>
          <a:bodyPr anchor="ctr" anchorCtr="0">
            <a:noAutofit/>
          </a:bodyPr>
          <a:lstStyle>
            <a:lvl1pPr>
              <a:lnSpc>
                <a:spcPct val="90000"/>
              </a:lnSpc>
              <a:defRPr sz="5280">
                <a:solidFill>
                  <a:schemeClr val="bg1"/>
                </a:solidFill>
              </a:defRPr>
            </a:lvl1pPr>
          </a:lstStyle>
          <a:p>
            <a:r>
              <a:rPr lang="en-US" dirty="0"/>
              <a:t>Section Divider Dark Image Layout</a:t>
            </a:r>
            <a:endParaRPr lang="en-CA" dirty="0"/>
          </a:p>
        </p:txBody>
      </p:sp>
      <p:sp>
        <p:nvSpPr>
          <p:cNvPr id="4"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marL="0" marR="0" indent="0" algn="ctr" defTabSz="670575" rtl="0" eaLnBrk="1" fontAlgn="auto" latinLnBrk="0" hangingPunct="1">
              <a:lnSpc>
                <a:spcPct val="100000"/>
              </a:lnSpc>
              <a:spcBef>
                <a:spcPts val="0"/>
              </a:spcBef>
              <a:spcAft>
                <a:spcPts val="0"/>
              </a:spcAft>
              <a:buClrTx/>
              <a:buSzTx/>
              <a:buFontTx/>
              <a:buNone/>
              <a:tabLst/>
              <a:defRPr/>
            </a:pPr>
            <a:r>
              <a:rPr lang="en-US" sz="1760" b="1">
                <a:solidFill>
                  <a:schemeClr val="tx1"/>
                </a:solidFill>
              </a:rPr>
              <a:t>-HIGHLY CONFIDENTIAL-</a:t>
            </a:r>
            <a:endParaRPr lang="en-US" sz="1760" b="0">
              <a:solidFill>
                <a:schemeClr val="tx1"/>
              </a:solidFill>
            </a:endParaRPr>
          </a:p>
        </p:txBody>
      </p:sp>
    </p:spTree>
    <p:extLst>
      <p:ext uri="{BB962C8B-B14F-4D97-AF65-F5344CB8AC3E}">
        <p14:creationId xmlns:p14="http://schemas.microsoft.com/office/powerpoint/2010/main" val="17559153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Divider Light Image">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3411" y="-13411"/>
            <a:ext cx="17903952" cy="10085222"/>
          </a:xfrm>
        </p:spPr>
        <p:txBody>
          <a:bodyPr/>
          <a:lstStyle/>
          <a:p>
            <a:r>
              <a:rPr lang="en-US"/>
              <a:t>Click icon to add picture</a:t>
            </a:r>
            <a:endParaRPr lang="en-CA"/>
          </a:p>
        </p:txBody>
      </p:sp>
      <p:sp>
        <p:nvSpPr>
          <p:cNvPr id="2" name="Title 1"/>
          <p:cNvSpPr>
            <a:spLocks noGrp="1"/>
          </p:cNvSpPr>
          <p:nvPr>
            <p:ph type="title" hasCustomPrompt="1"/>
          </p:nvPr>
        </p:nvSpPr>
        <p:spPr>
          <a:xfrm>
            <a:off x="2386542" y="321869"/>
            <a:ext cx="13206307" cy="1341120"/>
          </a:xfrm>
        </p:spPr>
        <p:txBody>
          <a:bodyPr anchor="ctr" anchorCtr="0">
            <a:noAutofit/>
          </a:bodyPr>
          <a:lstStyle>
            <a:lvl1pPr>
              <a:lnSpc>
                <a:spcPct val="90000"/>
              </a:lnSpc>
              <a:defRPr sz="5280">
                <a:solidFill>
                  <a:schemeClr val="accent2"/>
                </a:solidFill>
              </a:defRPr>
            </a:lvl1pPr>
          </a:lstStyle>
          <a:p>
            <a:r>
              <a:rPr lang="en-US" dirty="0"/>
              <a:t>Section Divider Light Image Layout</a:t>
            </a:r>
            <a:endParaRPr lang="en-CA" dirty="0"/>
          </a:p>
        </p:txBody>
      </p:sp>
      <p:sp>
        <p:nvSpPr>
          <p:cNvPr id="5" name="Date Placeholder 1" descr="CONFIDENTIAL_TAG_0xFFEE"/>
          <p:cNvSpPr txBox="1">
            <a:spLocks/>
          </p:cNvSpPr>
          <p:nvPr userDrawn="1"/>
        </p:nvSpPr>
        <p:spPr>
          <a:xfrm>
            <a:off x="3362534" y="9528826"/>
            <a:ext cx="11168186"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marL="0" marR="0" indent="0" algn="ctr" defTabSz="670575" rtl="0" eaLnBrk="1" fontAlgn="auto" latinLnBrk="0" hangingPunct="1">
              <a:lnSpc>
                <a:spcPct val="100000"/>
              </a:lnSpc>
              <a:spcBef>
                <a:spcPts val="0"/>
              </a:spcBef>
              <a:spcAft>
                <a:spcPts val="0"/>
              </a:spcAft>
              <a:buClrTx/>
              <a:buSzTx/>
              <a:buFontTx/>
              <a:buNone/>
              <a:tabLst/>
              <a:defRPr/>
            </a:pPr>
            <a:r>
              <a:rPr lang="en-US" sz="1760" b="1">
                <a:solidFill>
                  <a:schemeClr val="tx1"/>
                </a:solidFill>
              </a:rPr>
              <a:t>-HIGHLY CONFIDENTIAL-</a:t>
            </a:r>
            <a:endParaRPr lang="en-US" sz="1760" b="0">
              <a:solidFill>
                <a:schemeClr val="tx1"/>
              </a:solidFill>
            </a:endParaRPr>
          </a:p>
        </p:txBody>
      </p:sp>
    </p:spTree>
    <p:extLst>
      <p:ext uri="{BB962C8B-B14F-4D97-AF65-F5344CB8AC3E}">
        <p14:creationId xmlns:p14="http://schemas.microsoft.com/office/powerpoint/2010/main" val="28737241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2" y="321869"/>
            <a:ext cx="13196621" cy="1341120"/>
          </a:xfrm>
        </p:spPr>
        <p:txBody>
          <a:bodyPr/>
          <a:lstStyle>
            <a:lvl1pPr>
              <a:defRPr/>
            </a:lvl1pPr>
          </a:lstStyle>
          <a:p>
            <a:r>
              <a:rPr lang="en-US" dirty="0"/>
              <a:t>Title and Content Layout</a:t>
            </a:r>
            <a:endParaRPr lang="en-CA" dirty="0"/>
          </a:p>
        </p:txBody>
      </p:sp>
      <p:sp>
        <p:nvSpPr>
          <p:cNvPr id="6" name="Slide Number Placeholder 5"/>
          <p:cNvSpPr>
            <a:spLocks noGrp="1"/>
          </p:cNvSpPr>
          <p:nvPr>
            <p:ph type="sldNum" sz="quarter" idx="12"/>
          </p:nvPr>
        </p:nvSpPr>
        <p:spPr/>
        <p:txBody>
          <a:bodyPr/>
          <a:lstStyle/>
          <a:p>
            <a:fld id="{00E6A5BD-C011-4A45-AA3A-201790FB7F2B}" type="slidenum">
              <a:rPr lang="en-CA" smtClean="0"/>
              <a:t>‹#›</a:t>
            </a:fld>
            <a:endParaRPr lang="en-CA"/>
          </a:p>
        </p:txBody>
      </p:sp>
      <p:cxnSp>
        <p:nvCxnSpPr>
          <p:cNvPr id="8" name="Straight Connector 7"/>
          <p:cNvCxnSpPr/>
          <p:nvPr/>
        </p:nvCxnSpPr>
        <p:spPr>
          <a:xfrm>
            <a:off x="4035003" y="2415974"/>
            <a:ext cx="13194664"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3" hasCustomPrompt="1"/>
          </p:nvPr>
        </p:nvSpPr>
        <p:spPr>
          <a:xfrm>
            <a:off x="2386542" y="1662989"/>
            <a:ext cx="13206307" cy="496214"/>
          </a:xfrm>
        </p:spPr>
        <p:txBody>
          <a:bodyPr anchor="b" anchorCtr="0"/>
          <a:lstStyle>
            <a:lvl1pPr marL="0" indent="0">
              <a:lnSpc>
                <a:spcPct val="90000"/>
              </a:lnSpc>
              <a:spcBef>
                <a:spcPts val="0"/>
              </a:spcBef>
              <a:buFontTx/>
              <a:buNone/>
              <a:defRPr sz="2053" b="1"/>
            </a:lvl1pPr>
          </a:lstStyle>
          <a:p>
            <a:pPr lvl="0"/>
            <a:r>
              <a:rPr lang="en-US" dirty="0"/>
              <a:t>Subtitle</a:t>
            </a:r>
          </a:p>
        </p:txBody>
      </p:sp>
      <p:sp>
        <p:nvSpPr>
          <p:cNvPr id="12" name="Content Placeholder 11"/>
          <p:cNvSpPr>
            <a:spLocks noGrp="1"/>
          </p:cNvSpPr>
          <p:nvPr>
            <p:ph sz="quarter" idx="14"/>
          </p:nvPr>
        </p:nvSpPr>
        <p:spPr>
          <a:xfrm>
            <a:off x="2386542" y="2709062"/>
            <a:ext cx="13206307"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0" name="Straight Connector 9"/>
          <p:cNvCxnSpPr/>
          <p:nvPr userDrawn="1"/>
        </p:nvCxnSpPr>
        <p:spPr>
          <a:xfrm>
            <a:off x="2386543" y="2415974"/>
            <a:ext cx="14843124"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966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Comparison Layout</a:t>
            </a:r>
            <a:endParaRPr lang="en-CA" dirty="0"/>
          </a:p>
        </p:txBody>
      </p:sp>
      <p:sp>
        <p:nvSpPr>
          <p:cNvPr id="3" name="Text Placeholder 2"/>
          <p:cNvSpPr>
            <a:spLocks noGrp="1"/>
          </p:cNvSpPr>
          <p:nvPr>
            <p:ph type="body" idx="1" hasCustomPrompt="1"/>
          </p:nvPr>
        </p:nvSpPr>
        <p:spPr>
          <a:xfrm>
            <a:off x="2381422" y="1662989"/>
            <a:ext cx="7255550"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9988551" y="1662989"/>
            <a:ext cx="7237248"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7251666"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8552" y="2419327"/>
            <a:ext cx="7237248"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5" y="2711764"/>
            <a:ext cx="7250430"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9988552" y="2711764"/>
            <a:ext cx="7241117" cy="6370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userDrawn="1"/>
        </p:nvCxnSpPr>
        <p:spPr>
          <a:xfrm>
            <a:off x="2385306" y="2419327"/>
            <a:ext cx="7251666"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988552" y="2419327"/>
            <a:ext cx="7237248"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758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Content Layout</a:t>
            </a:r>
            <a:endParaRPr lang="en-CA" dirty="0"/>
          </a:p>
        </p:txBody>
      </p:sp>
      <p:sp>
        <p:nvSpPr>
          <p:cNvPr id="7" name="Slide Number Placeholder 6"/>
          <p:cNvSpPr>
            <a:spLocks noGrp="1"/>
          </p:cNvSpPr>
          <p:nvPr>
            <p:ph type="sldNum" sz="quarter" idx="12"/>
          </p:nvPr>
        </p:nvSpPr>
        <p:spPr/>
        <p:txBody>
          <a:bodyPr/>
          <a:lstStyle/>
          <a:p>
            <a:fld id="{00E6A5BD-C011-4A45-AA3A-201790FB7F2B}" type="slidenum">
              <a:rPr lang="en-CA" smtClean="0"/>
              <a:t>‹#›</a:t>
            </a:fld>
            <a:endParaRPr lang="en-CA"/>
          </a:p>
        </p:txBody>
      </p:sp>
      <p:cxnSp>
        <p:nvCxnSpPr>
          <p:cNvPr id="9" name="Straight Connector 8"/>
          <p:cNvCxnSpPr/>
          <p:nvPr/>
        </p:nvCxnSpPr>
        <p:spPr>
          <a:xfrm>
            <a:off x="2386542" y="2419327"/>
            <a:ext cx="14831670"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3"/>
          </p:nvPr>
        </p:nvSpPr>
        <p:spPr>
          <a:xfrm>
            <a:off x="2386545" y="2715767"/>
            <a:ext cx="7250430"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9988550" y="2715765"/>
            <a:ext cx="7229476" cy="637032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1" name="Straight Connector 10"/>
          <p:cNvCxnSpPr/>
          <p:nvPr userDrawn="1"/>
        </p:nvCxnSpPr>
        <p:spPr>
          <a:xfrm>
            <a:off x="2386542" y="2419327"/>
            <a:ext cx="14831670"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788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Three Content Layout</a:t>
            </a:r>
            <a:endParaRPr lang="en-CA" dirty="0"/>
          </a:p>
        </p:txBody>
      </p:sp>
      <p:sp>
        <p:nvSpPr>
          <p:cNvPr id="3" name="Text Placeholder 2"/>
          <p:cNvSpPr>
            <a:spLocks noGrp="1"/>
          </p:cNvSpPr>
          <p:nvPr>
            <p:ph type="body" idx="1" hasCustomPrompt="1"/>
          </p:nvPr>
        </p:nvSpPr>
        <p:spPr>
          <a:xfrm>
            <a:off x="2381422" y="1662989"/>
            <a:ext cx="4707331"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7447871" y="1662989"/>
            <a:ext cx="4707331"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447873" y="2419327"/>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4707331"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9" name="Content Placeholder 18"/>
          <p:cNvSpPr>
            <a:spLocks noGrp="1"/>
          </p:cNvSpPr>
          <p:nvPr>
            <p:ph sz="quarter" idx="14"/>
          </p:nvPr>
        </p:nvSpPr>
        <p:spPr>
          <a:xfrm>
            <a:off x="7447873" y="2711764"/>
            <a:ext cx="4707331" cy="6370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p:nvCxnSpPr>
        <p:spPr>
          <a:xfrm>
            <a:off x="12522336" y="2419139"/>
            <a:ext cx="4707331"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12516561" y="1662989"/>
            <a:ext cx="4707331"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12515073" y="2711764"/>
            <a:ext cx="4707890" cy="63493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p:nvPr userDrawn="1"/>
        </p:nvCxnSpPr>
        <p:spPr>
          <a:xfrm>
            <a:off x="2385306"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447873" y="2419327"/>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2522336" y="2419139"/>
            <a:ext cx="4707331"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460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529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89026" cy="1341120"/>
          </a:xfrm>
        </p:spPr>
        <p:txBody>
          <a:bodyPr/>
          <a:lstStyle>
            <a:lvl1pPr>
              <a:defRPr/>
            </a:lvl1pPr>
          </a:lstStyle>
          <a:p>
            <a:r>
              <a:rPr lang="en-US" dirty="0"/>
              <a:t>Four Content Layout</a:t>
            </a:r>
            <a:endParaRPr lang="en-CA" dirty="0"/>
          </a:p>
        </p:txBody>
      </p:sp>
      <p:sp>
        <p:nvSpPr>
          <p:cNvPr id="3" name="Text Placeholder 2"/>
          <p:cNvSpPr>
            <a:spLocks noGrp="1"/>
          </p:cNvSpPr>
          <p:nvPr>
            <p:ph type="body" idx="1" hasCustomPrompt="1"/>
          </p:nvPr>
        </p:nvSpPr>
        <p:spPr>
          <a:xfrm>
            <a:off x="2381422" y="1662989"/>
            <a:ext cx="3500323"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5" name="Text Placeholder 4"/>
          <p:cNvSpPr>
            <a:spLocks noGrp="1"/>
          </p:cNvSpPr>
          <p:nvPr>
            <p:ph type="body" sz="quarter" idx="3" hasCustomPrompt="1"/>
          </p:nvPr>
        </p:nvSpPr>
        <p:spPr>
          <a:xfrm>
            <a:off x="6162108" y="1662989"/>
            <a:ext cx="3500323" cy="496214"/>
          </a:xfrm>
        </p:spPr>
        <p:txBody>
          <a:bodyPr anchor="b">
            <a:noAutofit/>
          </a:bodyPr>
          <a:lstStyle>
            <a:lvl1pPr marL="0" indent="0">
              <a:lnSpc>
                <a:spcPct val="90000"/>
              </a:lnSpc>
              <a:spcBef>
                <a:spcPts val="0"/>
              </a:spcBef>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cxnSp>
        <p:nvCxnSpPr>
          <p:cNvPr id="11" name="Straight Connector 10"/>
          <p:cNvCxnSpPr/>
          <p:nvPr/>
        </p:nvCxnSpPr>
        <p:spPr>
          <a:xfrm>
            <a:off x="2385306"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66651"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14"/>
          <p:cNvSpPr>
            <a:spLocks noGrp="1"/>
          </p:cNvSpPr>
          <p:nvPr>
            <p:ph sz="quarter" idx="13"/>
          </p:nvPr>
        </p:nvSpPr>
        <p:spPr>
          <a:xfrm>
            <a:off x="2386543" y="2711764"/>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Content Placeholder 18"/>
          <p:cNvSpPr>
            <a:spLocks noGrp="1"/>
          </p:cNvSpPr>
          <p:nvPr>
            <p:ph sz="quarter" idx="14"/>
          </p:nvPr>
        </p:nvSpPr>
        <p:spPr>
          <a:xfrm>
            <a:off x="6164930" y="2711764"/>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3" name="Straight Connector 12"/>
          <p:cNvCxnSpPr/>
          <p:nvPr/>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5" hasCustomPrompt="1"/>
          </p:nvPr>
        </p:nvSpPr>
        <p:spPr>
          <a:xfrm>
            <a:off x="9942793"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16" name="Content Placeholder 15"/>
          <p:cNvSpPr>
            <a:spLocks noGrp="1"/>
          </p:cNvSpPr>
          <p:nvPr>
            <p:ph sz="quarter" idx="16"/>
          </p:nvPr>
        </p:nvSpPr>
        <p:spPr>
          <a:xfrm>
            <a:off x="9943317" y="2711764"/>
            <a:ext cx="3500323" cy="6349364"/>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7" name="Straight Connector 16"/>
          <p:cNvCxnSpPr/>
          <p:nvPr/>
        </p:nvCxnSpPr>
        <p:spPr>
          <a:xfrm>
            <a:off x="13729344" y="2419327"/>
            <a:ext cx="350032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7" hasCustomPrompt="1"/>
          </p:nvPr>
        </p:nvSpPr>
        <p:spPr>
          <a:xfrm>
            <a:off x="13723477"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p>
        </p:txBody>
      </p:sp>
      <p:sp>
        <p:nvSpPr>
          <p:cNvPr id="20" name="Content Placeholder 19"/>
          <p:cNvSpPr>
            <a:spLocks noGrp="1"/>
          </p:cNvSpPr>
          <p:nvPr>
            <p:ph sz="quarter" idx="18"/>
          </p:nvPr>
        </p:nvSpPr>
        <p:spPr>
          <a:xfrm>
            <a:off x="13721705" y="2711763"/>
            <a:ext cx="3500323" cy="6370320"/>
          </a:xfrm>
        </p:spPr>
        <p:txBody>
          <a:bodyPr/>
          <a:lstStyle>
            <a:lvl1pPr>
              <a:spcBef>
                <a:spcPts val="1760"/>
              </a:spcBef>
              <a:defRPr sz="3520"/>
            </a:lvl1pPr>
            <a:lvl2pPr>
              <a:defRPr sz="3520"/>
            </a:lvl2pPr>
            <a:lvl3pPr>
              <a:spcBef>
                <a:spcPts val="1467"/>
              </a:spcBef>
              <a:defRPr sz="3080"/>
            </a:lvl3pPr>
            <a:lvl4pPr>
              <a:defRPr sz="308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cxnSp>
        <p:nvCxnSpPr>
          <p:cNvPr id="18" name="Straight Connector 17"/>
          <p:cNvCxnSpPr/>
          <p:nvPr userDrawn="1"/>
        </p:nvCxnSpPr>
        <p:spPr>
          <a:xfrm>
            <a:off x="2385306"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166651"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947997" y="2419139"/>
            <a:ext cx="3500323" cy="0"/>
          </a:xfrm>
          <a:prstGeom prst="line">
            <a:avLst/>
          </a:prstGeom>
          <a:ln w="19050">
            <a:gradFill>
              <a:gsLst>
                <a:gs pos="0">
                  <a:schemeClr val="bg1"/>
                </a:gs>
                <a:gs pos="25000">
                  <a:schemeClr val="accent1">
                    <a:tint val="44500"/>
                    <a:satMod val="160000"/>
                  </a:schemeClr>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3729344" y="2419327"/>
            <a:ext cx="3500323" cy="0"/>
          </a:xfrm>
          <a:prstGeom prst="line">
            <a:avLst/>
          </a:prstGeom>
          <a:ln w="19050">
            <a:gradFill>
              <a:gsLst>
                <a:gs pos="0">
                  <a:schemeClr val="bg1"/>
                </a:gs>
                <a:gs pos="25000">
                  <a:srgbClr val="B7E6FF"/>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119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2-Column Table Layout</a:t>
            </a:r>
            <a:endParaRPr lang="en-CA" dirty="0"/>
          </a:p>
        </p:txBody>
      </p:sp>
      <p:sp>
        <p:nvSpPr>
          <p:cNvPr id="3" name="Text Placeholder 2"/>
          <p:cNvSpPr>
            <a:spLocks noGrp="1"/>
          </p:cNvSpPr>
          <p:nvPr>
            <p:ph type="body" idx="1" hasCustomPrompt="1"/>
          </p:nvPr>
        </p:nvSpPr>
        <p:spPr>
          <a:xfrm>
            <a:off x="2386541" y="1662989"/>
            <a:ext cx="7242048"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9993207" y="1662989"/>
            <a:ext cx="7236460" cy="496214"/>
          </a:xfrm>
        </p:spPr>
        <p:txBody>
          <a:bodyPr anchor="b" anchorCtr="0"/>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2670663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3-Column Table Layout</a:t>
            </a:r>
            <a:endParaRPr lang="en-CA" dirty="0"/>
          </a:p>
        </p:txBody>
      </p:sp>
      <p:sp>
        <p:nvSpPr>
          <p:cNvPr id="3" name="Text Placeholder 2"/>
          <p:cNvSpPr>
            <a:spLocks noGrp="1"/>
          </p:cNvSpPr>
          <p:nvPr>
            <p:ph type="body" idx="1" hasCustomPrompt="1"/>
          </p:nvPr>
        </p:nvSpPr>
        <p:spPr>
          <a:xfrm>
            <a:off x="2386541" y="1662989"/>
            <a:ext cx="4707331"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7456627" y="1662989"/>
            <a:ext cx="4707331"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5" hasCustomPrompt="1"/>
          </p:nvPr>
        </p:nvSpPr>
        <p:spPr>
          <a:xfrm>
            <a:off x="12517120" y="1662989"/>
            <a:ext cx="4712547" cy="496214"/>
          </a:xfrm>
        </p:spPr>
        <p:txBody>
          <a:bodyPr anchor="b" anchorCtr="0">
            <a:noAutofit/>
          </a:bodyPr>
          <a:lstStyle>
            <a:lvl1pPr marL="0" indent="0">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940540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Column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6543" y="321869"/>
            <a:ext cx="13192895" cy="1341120"/>
          </a:xfrm>
        </p:spPr>
        <p:txBody>
          <a:bodyPr/>
          <a:lstStyle>
            <a:lvl1pPr>
              <a:defRPr/>
            </a:lvl1pPr>
          </a:lstStyle>
          <a:p>
            <a:r>
              <a:rPr lang="en-US" dirty="0"/>
              <a:t>4-Column Table Layout</a:t>
            </a:r>
            <a:endParaRPr lang="en-CA" dirty="0"/>
          </a:p>
        </p:txBody>
      </p:sp>
      <p:sp>
        <p:nvSpPr>
          <p:cNvPr id="3" name="Text Placeholder 2"/>
          <p:cNvSpPr>
            <a:spLocks noGrp="1"/>
          </p:cNvSpPr>
          <p:nvPr>
            <p:ph type="body" idx="1" hasCustomPrompt="1"/>
          </p:nvPr>
        </p:nvSpPr>
        <p:spPr>
          <a:xfrm>
            <a:off x="2386541" y="1662989"/>
            <a:ext cx="3500323"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
        <p:nvSpPr>
          <p:cNvPr id="9" name="Slide Number Placeholder 8"/>
          <p:cNvSpPr>
            <a:spLocks noGrp="1"/>
          </p:cNvSpPr>
          <p:nvPr>
            <p:ph type="sldNum" sz="quarter" idx="12"/>
          </p:nvPr>
        </p:nvSpPr>
        <p:spPr/>
        <p:txBody>
          <a:bodyPr/>
          <a:lstStyle/>
          <a:p>
            <a:fld id="{00E6A5BD-C011-4A45-AA3A-201790FB7F2B}" type="slidenum">
              <a:rPr lang="en-CA" smtClean="0"/>
              <a:t>‹#›</a:t>
            </a:fld>
            <a:endParaRPr lang="en-CA"/>
          </a:p>
        </p:txBody>
      </p:sp>
      <p:sp>
        <p:nvSpPr>
          <p:cNvPr id="13" name="Table Placeholder 12"/>
          <p:cNvSpPr>
            <a:spLocks noGrp="1"/>
          </p:cNvSpPr>
          <p:nvPr>
            <p:ph type="tbl" sz="quarter" idx="13"/>
          </p:nvPr>
        </p:nvSpPr>
        <p:spPr>
          <a:xfrm>
            <a:off x="643738" y="2717847"/>
            <a:ext cx="16576909" cy="6369641"/>
          </a:xfrm>
        </p:spPr>
        <p:txBody>
          <a:bodyPr/>
          <a:lstStyle/>
          <a:p>
            <a:r>
              <a:rPr lang="en-US"/>
              <a:t>Click icon to add table</a:t>
            </a:r>
            <a:endParaRPr lang="en-CA"/>
          </a:p>
        </p:txBody>
      </p:sp>
      <p:sp>
        <p:nvSpPr>
          <p:cNvPr id="6" name="Text Placeholder 5"/>
          <p:cNvSpPr>
            <a:spLocks noGrp="1"/>
          </p:cNvSpPr>
          <p:nvPr>
            <p:ph type="body" sz="quarter" idx="14" hasCustomPrompt="1"/>
          </p:nvPr>
        </p:nvSpPr>
        <p:spPr>
          <a:xfrm>
            <a:off x="6165581"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5" name="Text Placeholder 4"/>
          <p:cNvSpPr>
            <a:spLocks noGrp="1"/>
          </p:cNvSpPr>
          <p:nvPr>
            <p:ph type="body" sz="quarter" idx="15" hasCustomPrompt="1"/>
          </p:nvPr>
        </p:nvSpPr>
        <p:spPr>
          <a:xfrm>
            <a:off x="9944621"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
        <p:nvSpPr>
          <p:cNvPr id="12" name="Text Placeholder 11"/>
          <p:cNvSpPr>
            <a:spLocks noGrp="1"/>
          </p:cNvSpPr>
          <p:nvPr>
            <p:ph type="body" sz="quarter" idx="16" hasCustomPrompt="1"/>
          </p:nvPr>
        </p:nvSpPr>
        <p:spPr>
          <a:xfrm>
            <a:off x="13723662" y="1662989"/>
            <a:ext cx="3500323" cy="496214"/>
          </a:xfrm>
        </p:spPr>
        <p:txBody>
          <a:bodyPr anchor="b" anchorCtr="0">
            <a:noAutofit/>
          </a:bodyPr>
          <a:lstStyle>
            <a:lvl1pPr marL="0" indent="0">
              <a:lnSpc>
                <a:spcPct val="90000"/>
              </a:lnSpc>
              <a:spcBef>
                <a:spcPts val="0"/>
              </a:spcBef>
              <a:buFontTx/>
              <a:buNone/>
              <a:defRPr sz="2053" b="1"/>
            </a:lvl1pPr>
          </a:lstStyle>
          <a:p>
            <a:pPr lvl="0"/>
            <a:r>
              <a:rPr lang="en-US" dirty="0"/>
              <a:t>Subtitle</a:t>
            </a:r>
            <a:endParaRPr lang="en-CA" dirty="0"/>
          </a:p>
        </p:txBody>
      </p:sp>
    </p:spTree>
    <p:extLst>
      <p:ext uri="{BB962C8B-B14F-4D97-AF65-F5344CB8AC3E}">
        <p14:creationId xmlns:p14="http://schemas.microsoft.com/office/powerpoint/2010/main" val="24539318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Content with Caption Layout</a:t>
            </a:r>
            <a:endParaRPr lang="en-CA" dirty="0"/>
          </a:p>
        </p:txBody>
      </p:sp>
      <p:sp>
        <p:nvSpPr>
          <p:cNvPr id="9" name="Slide Number Placeholder 8"/>
          <p:cNvSpPr>
            <a:spLocks noGrp="1"/>
          </p:cNvSpPr>
          <p:nvPr>
            <p:ph type="sldNum" sz="quarter" idx="13"/>
          </p:nvPr>
        </p:nvSpPr>
        <p:spPr>
          <a:xfrm>
            <a:off x="16740530" y="9496784"/>
            <a:ext cx="483466" cy="268224"/>
          </a:xfrm>
        </p:spPr>
        <p:txBody>
          <a:bodyPr/>
          <a:lstStyle/>
          <a:p>
            <a:fld id="{00E6A5BD-C011-4A45-AA3A-201790FB7F2B}" type="slidenum">
              <a:rPr lang="en-CA" smtClean="0"/>
              <a:t>‹#›</a:t>
            </a:fld>
            <a:endParaRPr lang="en-CA"/>
          </a:p>
        </p:txBody>
      </p:sp>
      <p:sp>
        <p:nvSpPr>
          <p:cNvPr id="10" name="Content Placeholder 9"/>
          <p:cNvSpPr>
            <a:spLocks noGrp="1"/>
          </p:cNvSpPr>
          <p:nvPr>
            <p:ph sz="quarter" idx="14"/>
          </p:nvPr>
        </p:nvSpPr>
        <p:spPr>
          <a:xfrm>
            <a:off x="2386542" y="2419140"/>
            <a:ext cx="13206307" cy="65848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4"/>
          <p:cNvSpPr>
            <a:spLocks noGrp="1"/>
          </p:cNvSpPr>
          <p:nvPr>
            <p:ph type="body" sz="quarter" idx="3" hasCustomPrompt="1"/>
          </p:nvPr>
        </p:nvSpPr>
        <p:spPr>
          <a:xfrm>
            <a:off x="2395856" y="1662989"/>
            <a:ext cx="13196993" cy="496214"/>
          </a:xfrm>
        </p:spPr>
        <p:txBody>
          <a:bodyPr anchor="b">
            <a:noAutofit/>
          </a:bodyPr>
          <a:lstStyle>
            <a:lvl1pPr marL="0" indent="0">
              <a:buNone/>
              <a:defRPr sz="2053" b="1"/>
            </a:lvl1pPr>
            <a:lvl2pPr marL="670575" indent="0">
              <a:buNone/>
              <a:defRPr sz="2933" b="1"/>
            </a:lvl2pPr>
            <a:lvl3pPr marL="1341150" indent="0">
              <a:buNone/>
              <a:defRPr sz="2640" b="1"/>
            </a:lvl3pPr>
            <a:lvl4pPr marL="2011726" indent="0">
              <a:buNone/>
              <a:defRPr sz="2347" b="1"/>
            </a:lvl4pPr>
            <a:lvl5pPr marL="2682301" indent="0">
              <a:buNone/>
              <a:defRPr sz="2347" b="1"/>
            </a:lvl5pPr>
            <a:lvl6pPr marL="3352876" indent="0">
              <a:buNone/>
              <a:defRPr sz="2347" b="1"/>
            </a:lvl6pPr>
            <a:lvl7pPr marL="4023451" indent="0">
              <a:buNone/>
              <a:defRPr sz="2347" b="1"/>
            </a:lvl7pPr>
            <a:lvl8pPr marL="4694027" indent="0">
              <a:buNone/>
              <a:defRPr sz="2347" b="1"/>
            </a:lvl8pPr>
            <a:lvl9pPr marL="5364602" indent="0">
              <a:buNone/>
              <a:defRPr sz="2347" b="1"/>
            </a:lvl9pPr>
          </a:lstStyle>
          <a:p>
            <a:pPr lvl="0"/>
            <a:r>
              <a:rPr lang="en-US" dirty="0"/>
              <a:t>Subtitle</a:t>
            </a:r>
          </a:p>
        </p:txBody>
      </p:sp>
    </p:spTree>
    <p:extLst>
      <p:ext uri="{BB962C8B-B14F-4D97-AF65-F5344CB8AC3E}">
        <p14:creationId xmlns:p14="http://schemas.microsoft.com/office/powerpoint/2010/main" val="1898183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6542" y="2419139"/>
            <a:ext cx="13189170" cy="6668347"/>
          </a:xfrm>
        </p:spPr>
        <p:txBody>
          <a:bodyPr/>
          <a:lstStyle>
            <a:lvl1pPr marL="0" indent="0">
              <a:buNone/>
              <a:defRPr sz="4693"/>
            </a:lvl1pPr>
            <a:lvl2pPr marL="670575" indent="0">
              <a:buNone/>
              <a:defRPr sz="4107"/>
            </a:lvl2pPr>
            <a:lvl3pPr marL="1341150" indent="0">
              <a:buNone/>
              <a:defRPr sz="3520"/>
            </a:lvl3pPr>
            <a:lvl4pPr marL="2011726" indent="0">
              <a:buNone/>
              <a:defRPr sz="2933"/>
            </a:lvl4pPr>
            <a:lvl5pPr marL="2682301" indent="0">
              <a:buNone/>
              <a:defRPr sz="2933"/>
            </a:lvl5pPr>
            <a:lvl6pPr marL="3352876" indent="0">
              <a:buNone/>
              <a:defRPr sz="2933"/>
            </a:lvl6pPr>
            <a:lvl7pPr marL="4023451" indent="0">
              <a:buNone/>
              <a:defRPr sz="2933"/>
            </a:lvl7pPr>
            <a:lvl8pPr marL="4694027" indent="0">
              <a:buNone/>
              <a:defRPr sz="2933"/>
            </a:lvl8pPr>
            <a:lvl9pPr marL="5364602" indent="0">
              <a:buNone/>
              <a:defRPr sz="2933"/>
            </a:lvl9pPr>
          </a:lstStyle>
          <a:p>
            <a:r>
              <a:rPr lang="en-US"/>
              <a:t>Click icon to add picture</a:t>
            </a:r>
            <a:endParaRPr lang="en-CA"/>
          </a:p>
        </p:txBody>
      </p:sp>
      <p:sp>
        <p:nvSpPr>
          <p:cNvPr id="7" name="Slide Number Placeholder 6"/>
          <p:cNvSpPr>
            <a:spLocks noGrp="1"/>
          </p:cNvSpPr>
          <p:nvPr>
            <p:ph type="sldNum" sz="quarter" idx="12"/>
          </p:nvPr>
        </p:nvSpPr>
        <p:spPr/>
        <p:txBody>
          <a:bodyPr/>
          <a:lstStyle/>
          <a:p>
            <a:fld id="{00E6A5BD-C011-4A45-AA3A-201790FB7F2B}" type="slidenum">
              <a:rPr lang="en-CA" smtClean="0"/>
              <a:t>‹#›</a:t>
            </a:fld>
            <a:endParaRPr lang="en-CA"/>
          </a:p>
        </p:txBody>
      </p:sp>
      <p:sp>
        <p:nvSpPr>
          <p:cNvPr id="8" name="Title 7"/>
          <p:cNvSpPr>
            <a:spLocks noGrp="1"/>
          </p:cNvSpPr>
          <p:nvPr>
            <p:ph type="title" hasCustomPrompt="1"/>
          </p:nvPr>
        </p:nvSpPr>
        <p:spPr/>
        <p:txBody>
          <a:bodyPr/>
          <a:lstStyle>
            <a:lvl1pPr>
              <a:defRPr/>
            </a:lvl1pPr>
          </a:lstStyle>
          <a:p>
            <a:r>
              <a:rPr lang="en-US" dirty="0"/>
              <a:t>Picture with Caption Layout</a:t>
            </a:r>
            <a:endParaRPr lang="en-CA" dirty="0"/>
          </a:p>
        </p:txBody>
      </p:sp>
    </p:spTree>
    <p:extLst>
      <p:ext uri="{BB962C8B-B14F-4D97-AF65-F5344CB8AC3E}">
        <p14:creationId xmlns:p14="http://schemas.microsoft.com/office/powerpoint/2010/main" val="1216509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agline">
    <p:bg>
      <p:bgPr>
        <a:solidFill>
          <a:schemeClr val="bg1"/>
        </a:solidFill>
        <a:effectLst/>
      </p:bgPr>
    </p:bg>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5" name="AutoShape 3"/>
          <p:cNvSpPr>
            <a:spLocks noChangeAspect="1" noChangeArrowheads="1" noTextEdit="1"/>
          </p:cNvSpPr>
          <p:nvPr userDrawn="1"/>
        </p:nvSpPr>
        <p:spPr bwMode="auto">
          <a:xfrm>
            <a:off x="3271309" y="4330701"/>
            <a:ext cx="11602084" cy="13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
        <p:nvSpPr>
          <p:cNvPr id="6" name="Freeform 5"/>
          <p:cNvSpPr>
            <a:spLocks noEditPoints="1"/>
          </p:cNvSpPr>
          <p:nvPr userDrawn="1"/>
        </p:nvSpPr>
        <p:spPr bwMode="auto">
          <a:xfrm>
            <a:off x="3272333" y="4328374"/>
            <a:ext cx="11627695" cy="1392343"/>
          </a:xfrm>
          <a:custGeom>
            <a:avLst/>
            <a:gdLst>
              <a:gd name="T0" fmla="*/ 20 w 9061"/>
              <a:gd name="T1" fmla="*/ 64 h 1076"/>
              <a:gd name="T2" fmla="*/ 310 w 9061"/>
              <a:gd name="T3" fmla="*/ 832 h 1076"/>
              <a:gd name="T4" fmla="*/ 607 w 9061"/>
              <a:gd name="T5" fmla="*/ 832 h 1076"/>
              <a:gd name="T6" fmla="*/ 932 w 9061"/>
              <a:gd name="T7" fmla="*/ 811 h 1076"/>
              <a:gd name="T8" fmla="*/ 647 w 9061"/>
              <a:gd name="T9" fmla="*/ 352 h 1076"/>
              <a:gd name="T10" fmla="*/ 240 w 9061"/>
              <a:gd name="T11" fmla="*/ 296 h 1076"/>
              <a:gd name="T12" fmla="*/ 1565 w 9061"/>
              <a:gd name="T13" fmla="*/ 811 h 1076"/>
              <a:gd name="T14" fmla="*/ 1198 w 9061"/>
              <a:gd name="T15" fmla="*/ 386 h 1076"/>
              <a:gd name="T16" fmla="*/ 1307 w 9061"/>
              <a:gd name="T17" fmla="*/ 844 h 1076"/>
              <a:gd name="T18" fmla="*/ 1322 w 9061"/>
              <a:gd name="T19" fmla="*/ 770 h 1076"/>
              <a:gd name="T20" fmla="*/ 2155 w 9061"/>
              <a:gd name="T21" fmla="*/ 888 h 1076"/>
              <a:gd name="T22" fmla="*/ 1884 w 9061"/>
              <a:gd name="T23" fmla="*/ 658 h 1076"/>
              <a:gd name="T24" fmla="*/ 2127 w 9061"/>
              <a:gd name="T25" fmla="*/ 275 h 1076"/>
              <a:gd name="T26" fmla="*/ 1732 w 9061"/>
              <a:gd name="T27" fmla="*/ 801 h 1076"/>
              <a:gd name="T28" fmla="*/ 1792 w 9061"/>
              <a:gd name="T29" fmla="*/ 820 h 1076"/>
              <a:gd name="T30" fmla="*/ 1766 w 9061"/>
              <a:gd name="T31" fmla="*/ 461 h 1076"/>
              <a:gd name="T32" fmla="*/ 2300 w 9061"/>
              <a:gd name="T33" fmla="*/ 832 h 1076"/>
              <a:gd name="T34" fmla="*/ 2230 w 9061"/>
              <a:gd name="T35" fmla="*/ 811 h 1076"/>
              <a:gd name="T36" fmla="*/ 2214 w 9061"/>
              <a:gd name="T37" fmla="*/ 74 h 1076"/>
              <a:gd name="T38" fmla="*/ 2549 w 9061"/>
              <a:gd name="T39" fmla="*/ 413 h 1076"/>
              <a:gd name="T40" fmla="*/ 2908 w 9061"/>
              <a:gd name="T41" fmla="*/ 811 h 1076"/>
              <a:gd name="T42" fmla="*/ 2480 w 9061"/>
              <a:gd name="T43" fmla="*/ 275 h 1076"/>
              <a:gd name="T44" fmla="*/ 3428 w 9061"/>
              <a:gd name="T45" fmla="*/ 832 h 1076"/>
              <a:gd name="T46" fmla="*/ 3054 w 9061"/>
              <a:gd name="T47" fmla="*/ 382 h 1076"/>
              <a:gd name="T48" fmla="*/ 3006 w 9061"/>
              <a:gd name="T49" fmla="*/ 675 h 1076"/>
              <a:gd name="T50" fmla="*/ 3207 w 9061"/>
              <a:gd name="T51" fmla="*/ 770 h 1076"/>
              <a:gd name="T52" fmla="*/ 3207 w 9061"/>
              <a:gd name="T53" fmla="*/ 770 h 1076"/>
              <a:gd name="T54" fmla="*/ 3876 w 9061"/>
              <a:gd name="T55" fmla="*/ 788 h 1076"/>
              <a:gd name="T56" fmla="*/ 3856 w 9061"/>
              <a:gd name="T57" fmla="*/ 346 h 1076"/>
              <a:gd name="T58" fmla="*/ 3678 w 9061"/>
              <a:gd name="T59" fmla="*/ 125 h 1076"/>
              <a:gd name="T60" fmla="*/ 3513 w 9061"/>
              <a:gd name="T61" fmla="*/ 325 h 1076"/>
              <a:gd name="T62" fmla="*/ 4051 w 9061"/>
              <a:gd name="T63" fmla="*/ 296 h 1076"/>
              <a:gd name="T64" fmla="*/ 4030 w 9061"/>
              <a:gd name="T65" fmla="*/ 832 h 1076"/>
              <a:gd name="T66" fmla="*/ 4068 w 9061"/>
              <a:gd name="T67" fmla="*/ 74 h 1076"/>
              <a:gd name="T68" fmla="*/ 4248 w 9061"/>
              <a:gd name="T69" fmla="*/ 554 h 1076"/>
              <a:gd name="T70" fmla="*/ 4667 w 9061"/>
              <a:gd name="T71" fmla="*/ 554 h 1076"/>
              <a:gd name="T72" fmla="*/ 5132 w 9061"/>
              <a:gd name="T73" fmla="*/ 483 h 1076"/>
              <a:gd name="T74" fmla="*/ 5030 w 9061"/>
              <a:gd name="T75" fmla="*/ 264 h 1076"/>
              <a:gd name="T76" fmla="*/ 4774 w 9061"/>
              <a:gd name="T77" fmla="*/ 811 h 1076"/>
              <a:gd name="T78" fmla="*/ 6045 w 9061"/>
              <a:gd name="T79" fmla="*/ 465 h 1076"/>
              <a:gd name="T80" fmla="*/ 5824 w 9061"/>
              <a:gd name="T81" fmla="*/ 340 h 1076"/>
              <a:gd name="T82" fmla="*/ 5961 w 9061"/>
              <a:gd name="T83" fmla="*/ 761 h 1076"/>
              <a:gd name="T84" fmla="*/ 5694 w 9061"/>
              <a:gd name="T85" fmla="*/ 673 h 1076"/>
              <a:gd name="T86" fmla="*/ 6204 w 9061"/>
              <a:gd name="T87" fmla="*/ 346 h 1076"/>
              <a:gd name="T88" fmla="*/ 6434 w 9061"/>
              <a:gd name="T89" fmla="*/ 750 h 1076"/>
              <a:gd name="T90" fmla="*/ 6473 w 9061"/>
              <a:gd name="T91" fmla="*/ 296 h 1076"/>
              <a:gd name="T92" fmla="*/ 6204 w 9061"/>
              <a:gd name="T93" fmla="*/ 146 h 1076"/>
              <a:gd name="T94" fmla="*/ 6204 w 9061"/>
              <a:gd name="T95" fmla="*/ 346 h 1076"/>
              <a:gd name="T96" fmla="*/ 7189 w 9061"/>
              <a:gd name="T97" fmla="*/ 275 h 1076"/>
              <a:gd name="T98" fmla="*/ 6788 w 9061"/>
              <a:gd name="T99" fmla="*/ 275 h 1076"/>
              <a:gd name="T100" fmla="*/ 7040 w 9061"/>
              <a:gd name="T101" fmla="*/ 812 h 1076"/>
              <a:gd name="T102" fmla="*/ 7566 w 9061"/>
              <a:gd name="T103" fmla="*/ 306 h 1076"/>
              <a:gd name="T104" fmla="*/ 7868 w 9061"/>
              <a:gd name="T105" fmla="*/ 335 h 1076"/>
              <a:gd name="T106" fmla="*/ 7868 w 9061"/>
              <a:gd name="T107" fmla="*/ 264 h 1076"/>
              <a:gd name="T108" fmla="*/ 8321 w 9061"/>
              <a:gd name="T109" fmla="*/ 811 h 1076"/>
              <a:gd name="T110" fmla="*/ 8522 w 9061"/>
              <a:gd name="T111" fmla="*/ 269 h 1076"/>
              <a:gd name="T112" fmla="*/ 8231 w 9061"/>
              <a:gd name="T113" fmla="*/ 296 h 1076"/>
              <a:gd name="T114" fmla="*/ 9056 w 9061"/>
              <a:gd name="T115" fmla="*/ 813 h 1076"/>
              <a:gd name="T116" fmla="*/ 8704 w 9061"/>
              <a:gd name="T117" fmla="*/ 526 h 1076"/>
              <a:gd name="T118" fmla="*/ 8634 w 9061"/>
              <a:gd name="T119" fmla="*/ 832 h 1076"/>
              <a:gd name="T120" fmla="*/ 8988 w 9061"/>
              <a:gd name="T121" fmla="*/ 832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61" h="1076">
                <a:moveTo>
                  <a:pt x="74" y="832"/>
                </a:moveTo>
                <a:lnTo>
                  <a:pt x="74" y="832"/>
                </a:lnTo>
                <a:cubicBezTo>
                  <a:pt x="89" y="832"/>
                  <a:pt x="95" y="826"/>
                  <a:pt x="95" y="811"/>
                </a:cubicBezTo>
                <a:lnTo>
                  <a:pt x="95" y="85"/>
                </a:lnTo>
                <a:cubicBezTo>
                  <a:pt x="95" y="70"/>
                  <a:pt x="89" y="64"/>
                  <a:pt x="74" y="64"/>
                </a:cubicBezTo>
                <a:lnTo>
                  <a:pt x="20" y="64"/>
                </a:lnTo>
                <a:cubicBezTo>
                  <a:pt x="5" y="64"/>
                  <a:pt x="0" y="70"/>
                  <a:pt x="0" y="85"/>
                </a:cubicBezTo>
                <a:lnTo>
                  <a:pt x="0" y="811"/>
                </a:lnTo>
                <a:cubicBezTo>
                  <a:pt x="0" y="826"/>
                  <a:pt x="5" y="832"/>
                  <a:pt x="20" y="832"/>
                </a:cubicBezTo>
                <a:lnTo>
                  <a:pt x="74" y="832"/>
                </a:lnTo>
                <a:close/>
                <a:moveTo>
                  <a:pt x="310" y="832"/>
                </a:moveTo>
                <a:lnTo>
                  <a:pt x="310" y="832"/>
                </a:lnTo>
                <a:cubicBezTo>
                  <a:pt x="325" y="832"/>
                  <a:pt x="331" y="826"/>
                  <a:pt x="331" y="811"/>
                </a:cubicBezTo>
                <a:lnTo>
                  <a:pt x="331" y="413"/>
                </a:lnTo>
                <a:cubicBezTo>
                  <a:pt x="369" y="357"/>
                  <a:pt x="425" y="339"/>
                  <a:pt x="471" y="339"/>
                </a:cubicBezTo>
                <a:cubicBezTo>
                  <a:pt x="565" y="339"/>
                  <a:pt x="586" y="418"/>
                  <a:pt x="586" y="483"/>
                </a:cubicBezTo>
                <a:lnTo>
                  <a:pt x="586" y="811"/>
                </a:lnTo>
                <a:cubicBezTo>
                  <a:pt x="586" y="826"/>
                  <a:pt x="592" y="832"/>
                  <a:pt x="607" y="832"/>
                </a:cubicBezTo>
                <a:lnTo>
                  <a:pt x="655" y="832"/>
                </a:lnTo>
                <a:cubicBezTo>
                  <a:pt x="671" y="832"/>
                  <a:pt x="676" y="826"/>
                  <a:pt x="676" y="811"/>
                </a:cubicBezTo>
                <a:lnTo>
                  <a:pt x="676" y="413"/>
                </a:lnTo>
                <a:cubicBezTo>
                  <a:pt x="715" y="357"/>
                  <a:pt x="771" y="339"/>
                  <a:pt x="817" y="339"/>
                </a:cubicBezTo>
                <a:cubicBezTo>
                  <a:pt x="912" y="339"/>
                  <a:pt x="932" y="418"/>
                  <a:pt x="932" y="483"/>
                </a:cubicBezTo>
                <a:lnTo>
                  <a:pt x="932" y="811"/>
                </a:lnTo>
                <a:cubicBezTo>
                  <a:pt x="932" y="826"/>
                  <a:pt x="937" y="832"/>
                  <a:pt x="952" y="832"/>
                </a:cubicBezTo>
                <a:lnTo>
                  <a:pt x="1001" y="832"/>
                </a:lnTo>
                <a:cubicBezTo>
                  <a:pt x="1016" y="832"/>
                  <a:pt x="1022" y="826"/>
                  <a:pt x="1022" y="811"/>
                </a:cubicBezTo>
                <a:lnTo>
                  <a:pt x="1022" y="475"/>
                </a:lnTo>
                <a:cubicBezTo>
                  <a:pt x="1022" y="361"/>
                  <a:pt x="971" y="264"/>
                  <a:pt x="834" y="264"/>
                </a:cubicBezTo>
                <a:cubicBezTo>
                  <a:pt x="747" y="264"/>
                  <a:pt x="687" y="304"/>
                  <a:pt x="647" y="352"/>
                </a:cubicBezTo>
                <a:cubicBezTo>
                  <a:pt x="619" y="298"/>
                  <a:pt x="568" y="264"/>
                  <a:pt x="490" y="264"/>
                </a:cubicBezTo>
                <a:cubicBezTo>
                  <a:pt x="405" y="264"/>
                  <a:pt x="355" y="303"/>
                  <a:pt x="325" y="342"/>
                </a:cubicBezTo>
                <a:lnTo>
                  <a:pt x="325" y="296"/>
                </a:lnTo>
                <a:cubicBezTo>
                  <a:pt x="325" y="281"/>
                  <a:pt x="319" y="275"/>
                  <a:pt x="304" y="275"/>
                </a:cubicBezTo>
                <a:lnTo>
                  <a:pt x="261" y="275"/>
                </a:lnTo>
                <a:cubicBezTo>
                  <a:pt x="246" y="275"/>
                  <a:pt x="240" y="281"/>
                  <a:pt x="240" y="296"/>
                </a:cubicBezTo>
                <a:lnTo>
                  <a:pt x="240" y="811"/>
                </a:lnTo>
                <a:cubicBezTo>
                  <a:pt x="240" y="826"/>
                  <a:pt x="246" y="832"/>
                  <a:pt x="261" y="832"/>
                </a:cubicBezTo>
                <a:lnTo>
                  <a:pt x="310" y="832"/>
                </a:lnTo>
                <a:close/>
                <a:moveTo>
                  <a:pt x="1544" y="832"/>
                </a:moveTo>
                <a:lnTo>
                  <a:pt x="1544" y="832"/>
                </a:lnTo>
                <a:cubicBezTo>
                  <a:pt x="1559" y="832"/>
                  <a:pt x="1565" y="826"/>
                  <a:pt x="1565" y="811"/>
                </a:cubicBezTo>
                <a:lnTo>
                  <a:pt x="1565" y="465"/>
                </a:lnTo>
                <a:cubicBezTo>
                  <a:pt x="1565" y="346"/>
                  <a:pt x="1502" y="264"/>
                  <a:pt x="1351" y="264"/>
                </a:cubicBezTo>
                <a:cubicBezTo>
                  <a:pt x="1274" y="264"/>
                  <a:pt x="1203" y="286"/>
                  <a:pt x="1155" y="325"/>
                </a:cubicBezTo>
                <a:cubicBezTo>
                  <a:pt x="1145" y="333"/>
                  <a:pt x="1144" y="344"/>
                  <a:pt x="1151" y="355"/>
                </a:cubicBezTo>
                <a:lnTo>
                  <a:pt x="1169" y="382"/>
                </a:lnTo>
                <a:cubicBezTo>
                  <a:pt x="1179" y="395"/>
                  <a:pt x="1186" y="396"/>
                  <a:pt x="1198" y="386"/>
                </a:cubicBezTo>
                <a:cubicBezTo>
                  <a:pt x="1238" y="355"/>
                  <a:pt x="1292" y="340"/>
                  <a:pt x="1343" y="340"/>
                </a:cubicBezTo>
                <a:cubicBezTo>
                  <a:pt x="1454" y="340"/>
                  <a:pt x="1474" y="411"/>
                  <a:pt x="1474" y="479"/>
                </a:cubicBezTo>
                <a:lnTo>
                  <a:pt x="1474" y="526"/>
                </a:lnTo>
                <a:cubicBezTo>
                  <a:pt x="1444" y="513"/>
                  <a:pt x="1398" y="504"/>
                  <a:pt x="1343" y="504"/>
                </a:cubicBezTo>
                <a:cubicBezTo>
                  <a:pt x="1190" y="504"/>
                  <a:pt x="1122" y="578"/>
                  <a:pt x="1122" y="675"/>
                </a:cubicBezTo>
                <a:cubicBezTo>
                  <a:pt x="1122" y="772"/>
                  <a:pt x="1187" y="844"/>
                  <a:pt x="1307" y="844"/>
                </a:cubicBezTo>
                <a:cubicBezTo>
                  <a:pt x="1400" y="844"/>
                  <a:pt x="1450" y="801"/>
                  <a:pt x="1480" y="761"/>
                </a:cubicBezTo>
                <a:lnTo>
                  <a:pt x="1480" y="811"/>
                </a:lnTo>
                <a:cubicBezTo>
                  <a:pt x="1480" y="826"/>
                  <a:pt x="1486" y="832"/>
                  <a:pt x="1501" y="832"/>
                </a:cubicBezTo>
                <a:lnTo>
                  <a:pt x="1544" y="832"/>
                </a:lnTo>
                <a:close/>
                <a:moveTo>
                  <a:pt x="1322" y="770"/>
                </a:moveTo>
                <a:lnTo>
                  <a:pt x="1322" y="770"/>
                </a:lnTo>
                <a:cubicBezTo>
                  <a:pt x="1237" y="770"/>
                  <a:pt x="1213" y="719"/>
                  <a:pt x="1213" y="673"/>
                </a:cubicBezTo>
                <a:cubicBezTo>
                  <a:pt x="1213" y="615"/>
                  <a:pt x="1251" y="573"/>
                  <a:pt x="1355" y="573"/>
                </a:cubicBezTo>
                <a:cubicBezTo>
                  <a:pt x="1390" y="573"/>
                  <a:pt x="1444" y="578"/>
                  <a:pt x="1474" y="592"/>
                </a:cubicBezTo>
                <a:lnTo>
                  <a:pt x="1474" y="690"/>
                </a:lnTo>
                <a:cubicBezTo>
                  <a:pt x="1435" y="747"/>
                  <a:pt x="1380" y="770"/>
                  <a:pt x="1322" y="770"/>
                </a:cubicBezTo>
                <a:close/>
                <a:moveTo>
                  <a:pt x="2155" y="888"/>
                </a:moveTo>
                <a:lnTo>
                  <a:pt x="2155" y="888"/>
                </a:lnTo>
                <a:cubicBezTo>
                  <a:pt x="2155" y="790"/>
                  <a:pt x="2075" y="746"/>
                  <a:pt x="1974" y="746"/>
                </a:cubicBezTo>
                <a:lnTo>
                  <a:pt x="1834" y="746"/>
                </a:lnTo>
                <a:cubicBezTo>
                  <a:pt x="1766" y="746"/>
                  <a:pt x="1760" y="726"/>
                  <a:pt x="1760" y="709"/>
                </a:cubicBezTo>
                <a:cubicBezTo>
                  <a:pt x="1760" y="688"/>
                  <a:pt x="1771" y="666"/>
                  <a:pt x="1794" y="644"/>
                </a:cubicBezTo>
                <a:cubicBezTo>
                  <a:pt x="1820" y="653"/>
                  <a:pt x="1850" y="658"/>
                  <a:pt x="1884" y="658"/>
                </a:cubicBezTo>
                <a:cubicBezTo>
                  <a:pt x="2037" y="658"/>
                  <a:pt x="2094" y="559"/>
                  <a:pt x="2094" y="460"/>
                </a:cubicBezTo>
                <a:cubicBezTo>
                  <a:pt x="2094" y="409"/>
                  <a:pt x="2079" y="369"/>
                  <a:pt x="2039" y="335"/>
                </a:cubicBezTo>
                <a:cubicBezTo>
                  <a:pt x="2062" y="341"/>
                  <a:pt x="2098" y="346"/>
                  <a:pt x="2127" y="346"/>
                </a:cubicBezTo>
                <a:cubicBezTo>
                  <a:pt x="2141" y="346"/>
                  <a:pt x="2148" y="340"/>
                  <a:pt x="2148" y="325"/>
                </a:cubicBezTo>
                <a:lnTo>
                  <a:pt x="2148" y="296"/>
                </a:lnTo>
                <a:cubicBezTo>
                  <a:pt x="2148" y="281"/>
                  <a:pt x="2142" y="275"/>
                  <a:pt x="2127" y="275"/>
                </a:cubicBezTo>
                <a:lnTo>
                  <a:pt x="1958" y="275"/>
                </a:lnTo>
                <a:cubicBezTo>
                  <a:pt x="1937" y="268"/>
                  <a:pt x="1913" y="264"/>
                  <a:pt x="1881" y="264"/>
                </a:cubicBezTo>
                <a:cubicBezTo>
                  <a:pt x="1736" y="264"/>
                  <a:pt x="1677" y="362"/>
                  <a:pt x="1677" y="462"/>
                </a:cubicBezTo>
                <a:cubicBezTo>
                  <a:pt x="1677" y="522"/>
                  <a:pt x="1699" y="584"/>
                  <a:pt x="1754" y="622"/>
                </a:cubicBezTo>
                <a:cubicBezTo>
                  <a:pt x="1719" y="642"/>
                  <a:pt x="1681" y="674"/>
                  <a:pt x="1681" y="724"/>
                </a:cubicBezTo>
                <a:cubicBezTo>
                  <a:pt x="1681" y="762"/>
                  <a:pt x="1702" y="788"/>
                  <a:pt x="1732" y="801"/>
                </a:cubicBezTo>
                <a:cubicBezTo>
                  <a:pt x="1677" y="823"/>
                  <a:pt x="1640" y="862"/>
                  <a:pt x="1640" y="922"/>
                </a:cubicBezTo>
                <a:cubicBezTo>
                  <a:pt x="1640" y="1020"/>
                  <a:pt x="1736" y="1076"/>
                  <a:pt x="1882" y="1076"/>
                </a:cubicBezTo>
                <a:cubicBezTo>
                  <a:pt x="2060" y="1076"/>
                  <a:pt x="2155" y="994"/>
                  <a:pt x="2155" y="888"/>
                </a:cubicBezTo>
                <a:close/>
                <a:moveTo>
                  <a:pt x="1728" y="911"/>
                </a:moveTo>
                <a:lnTo>
                  <a:pt x="1728" y="911"/>
                </a:lnTo>
                <a:cubicBezTo>
                  <a:pt x="1728" y="873"/>
                  <a:pt x="1747" y="841"/>
                  <a:pt x="1792" y="820"/>
                </a:cubicBezTo>
                <a:lnTo>
                  <a:pt x="1956" y="820"/>
                </a:lnTo>
                <a:cubicBezTo>
                  <a:pt x="2038" y="820"/>
                  <a:pt x="2065" y="854"/>
                  <a:pt x="2065" y="897"/>
                </a:cubicBezTo>
                <a:cubicBezTo>
                  <a:pt x="2065" y="960"/>
                  <a:pt x="2009" y="1011"/>
                  <a:pt x="1884" y="1011"/>
                </a:cubicBezTo>
                <a:cubicBezTo>
                  <a:pt x="1762" y="1011"/>
                  <a:pt x="1728" y="963"/>
                  <a:pt x="1728" y="911"/>
                </a:cubicBezTo>
                <a:close/>
                <a:moveTo>
                  <a:pt x="1766" y="461"/>
                </a:moveTo>
                <a:lnTo>
                  <a:pt x="1766" y="461"/>
                </a:lnTo>
                <a:cubicBezTo>
                  <a:pt x="1766" y="385"/>
                  <a:pt x="1808" y="328"/>
                  <a:pt x="1886" y="328"/>
                </a:cubicBezTo>
                <a:cubicBezTo>
                  <a:pt x="1964" y="328"/>
                  <a:pt x="2005" y="385"/>
                  <a:pt x="2005" y="461"/>
                </a:cubicBezTo>
                <a:cubicBezTo>
                  <a:pt x="2005" y="537"/>
                  <a:pt x="1964" y="593"/>
                  <a:pt x="1886" y="593"/>
                </a:cubicBezTo>
                <a:cubicBezTo>
                  <a:pt x="1808" y="593"/>
                  <a:pt x="1766" y="537"/>
                  <a:pt x="1766" y="461"/>
                </a:cubicBezTo>
                <a:close/>
                <a:moveTo>
                  <a:pt x="2300" y="832"/>
                </a:moveTo>
                <a:lnTo>
                  <a:pt x="2300" y="832"/>
                </a:lnTo>
                <a:cubicBezTo>
                  <a:pt x="2315" y="832"/>
                  <a:pt x="2320" y="826"/>
                  <a:pt x="2320" y="811"/>
                </a:cubicBezTo>
                <a:lnTo>
                  <a:pt x="2320" y="296"/>
                </a:lnTo>
                <a:cubicBezTo>
                  <a:pt x="2320" y="281"/>
                  <a:pt x="2315" y="275"/>
                  <a:pt x="2300" y="275"/>
                </a:cubicBezTo>
                <a:lnTo>
                  <a:pt x="2251" y="275"/>
                </a:lnTo>
                <a:cubicBezTo>
                  <a:pt x="2236" y="275"/>
                  <a:pt x="2230" y="281"/>
                  <a:pt x="2230" y="296"/>
                </a:cubicBezTo>
                <a:lnTo>
                  <a:pt x="2230" y="811"/>
                </a:lnTo>
                <a:cubicBezTo>
                  <a:pt x="2230" y="826"/>
                  <a:pt x="2236" y="832"/>
                  <a:pt x="2251" y="832"/>
                </a:cubicBezTo>
                <a:lnTo>
                  <a:pt x="2300" y="832"/>
                </a:lnTo>
                <a:close/>
                <a:moveTo>
                  <a:pt x="2337" y="74"/>
                </a:moveTo>
                <a:lnTo>
                  <a:pt x="2337" y="74"/>
                </a:lnTo>
                <a:cubicBezTo>
                  <a:pt x="2337" y="40"/>
                  <a:pt x="2314" y="12"/>
                  <a:pt x="2275" y="12"/>
                </a:cubicBezTo>
                <a:cubicBezTo>
                  <a:pt x="2237" y="12"/>
                  <a:pt x="2214" y="40"/>
                  <a:pt x="2214" y="74"/>
                </a:cubicBezTo>
                <a:cubicBezTo>
                  <a:pt x="2214" y="109"/>
                  <a:pt x="2237" y="137"/>
                  <a:pt x="2275" y="137"/>
                </a:cubicBezTo>
                <a:cubicBezTo>
                  <a:pt x="2314" y="137"/>
                  <a:pt x="2337" y="109"/>
                  <a:pt x="2337" y="74"/>
                </a:cubicBezTo>
                <a:close/>
                <a:moveTo>
                  <a:pt x="2528" y="832"/>
                </a:moveTo>
                <a:lnTo>
                  <a:pt x="2528" y="832"/>
                </a:lnTo>
                <a:cubicBezTo>
                  <a:pt x="2543" y="832"/>
                  <a:pt x="2549" y="826"/>
                  <a:pt x="2549" y="811"/>
                </a:cubicBezTo>
                <a:lnTo>
                  <a:pt x="2549" y="413"/>
                </a:lnTo>
                <a:cubicBezTo>
                  <a:pt x="2590" y="357"/>
                  <a:pt x="2648" y="339"/>
                  <a:pt x="2696" y="339"/>
                </a:cubicBezTo>
                <a:cubicBezTo>
                  <a:pt x="2795" y="339"/>
                  <a:pt x="2817" y="418"/>
                  <a:pt x="2817" y="483"/>
                </a:cubicBezTo>
                <a:lnTo>
                  <a:pt x="2817" y="811"/>
                </a:lnTo>
                <a:cubicBezTo>
                  <a:pt x="2817" y="826"/>
                  <a:pt x="2823" y="832"/>
                  <a:pt x="2838" y="832"/>
                </a:cubicBezTo>
                <a:lnTo>
                  <a:pt x="2887" y="832"/>
                </a:lnTo>
                <a:cubicBezTo>
                  <a:pt x="2902" y="832"/>
                  <a:pt x="2908" y="826"/>
                  <a:pt x="2908" y="811"/>
                </a:cubicBezTo>
                <a:lnTo>
                  <a:pt x="2908" y="475"/>
                </a:lnTo>
                <a:cubicBezTo>
                  <a:pt x="2908" y="361"/>
                  <a:pt x="2853" y="264"/>
                  <a:pt x="2715" y="264"/>
                </a:cubicBezTo>
                <a:cubicBezTo>
                  <a:pt x="2627" y="264"/>
                  <a:pt x="2575" y="303"/>
                  <a:pt x="2543" y="342"/>
                </a:cubicBezTo>
                <a:lnTo>
                  <a:pt x="2543" y="296"/>
                </a:lnTo>
                <a:cubicBezTo>
                  <a:pt x="2543" y="281"/>
                  <a:pt x="2538" y="275"/>
                  <a:pt x="2522" y="275"/>
                </a:cubicBezTo>
                <a:lnTo>
                  <a:pt x="2480" y="275"/>
                </a:lnTo>
                <a:cubicBezTo>
                  <a:pt x="2464" y="275"/>
                  <a:pt x="2459" y="281"/>
                  <a:pt x="2459" y="296"/>
                </a:cubicBezTo>
                <a:lnTo>
                  <a:pt x="2459" y="811"/>
                </a:lnTo>
                <a:cubicBezTo>
                  <a:pt x="2459" y="826"/>
                  <a:pt x="2464" y="832"/>
                  <a:pt x="2480" y="832"/>
                </a:cubicBezTo>
                <a:lnTo>
                  <a:pt x="2528" y="832"/>
                </a:lnTo>
                <a:close/>
                <a:moveTo>
                  <a:pt x="3428" y="832"/>
                </a:moveTo>
                <a:lnTo>
                  <a:pt x="3428" y="832"/>
                </a:lnTo>
                <a:cubicBezTo>
                  <a:pt x="3443" y="832"/>
                  <a:pt x="3449" y="826"/>
                  <a:pt x="3449" y="811"/>
                </a:cubicBezTo>
                <a:lnTo>
                  <a:pt x="3449" y="465"/>
                </a:lnTo>
                <a:cubicBezTo>
                  <a:pt x="3449" y="346"/>
                  <a:pt x="3387" y="264"/>
                  <a:pt x="3236" y="264"/>
                </a:cubicBezTo>
                <a:cubicBezTo>
                  <a:pt x="3158" y="264"/>
                  <a:pt x="3087" y="286"/>
                  <a:pt x="3040" y="325"/>
                </a:cubicBezTo>
                <a:cubicBezTo>
                  <a:pt x="3029" y="333"/>
                  <a:pt x="3028" y="344"/>
                  <a:pt x="3035" y="355"/>
                </a:cubicBezTo>
                <a:lnTo>
                  <a:pt x="3054" y="382"/>
                </a:lnTo>
                <a:cubicBezTo>
                  <a:pt x="3063" y="395"/>
                  <a:pt x="3070" y="396"/>
                  <a:pt x="3083" y="386"/>
                </a:cubicBezTo>
                <a:cubicBezTo>
                  <a:pt x="3122" y="355"/>
                  <a:pt x="3177" y="340"/>
                  <a:pt x="3228" y="340"/>
                </a:cubicBezTo>
                <a:cubicBezTo>
                  <a:pt x="3338" y="340"/>
                  <a:pt x="3359" y="411"/>
                  <a:pt x="3359" y="479"/>
                </a:cubicBezTo>
                <a:lnTo>
                  <a:pt x="3359" y="526"/>
                </a:lnTo>
                <a:cubicBezTo>
                  <a:pt x="3329" y="513"/>
                  <a:pt x="3282" y="504"/>
                  <a:pt x="3228" y="504"/>
                </a:cubicBezTo>
                <a:cubicBezTo>
                  <a:pt x="3074" y="504"/>
                  <a:pt x="3006" y="578"/>
                  <a:pt x="3006" y="675"/>
                </a:cubicBezTo>
                <a:cubicBezTo>
                  <a:pt x="3006" y="772"/>
                  <a:pt x="3071" y="844"/>
                  <a:pt x="3192" y="844"/>
                </a:cubicBezTo>
                <a:cubicBezTo>
                  <a:pt x="3284" y="844"/>
                  <a:pt x="3334" y="801"/>
                  <a:pt x="3364" y="761"/>
                </a:cubicBezTo>
                <a:lnTo>
                  <a:pt x="3364" y="811"/>
                </a:lnTo>
                <a:cubicBezTo>
                  <a:pt x="3364" y="826"/>
                  <a:pt x="3370" y="832"/>
                  <a:pt x="3385" y="832"/>
                </a:cubicBezTo>
                <a:lnTo>
                  <a:pt x="3428" y="832"/>
                </a:lnTo>
                <a:close/>
                <a:moveTo>
                  <a:pt x="3207" y="770"/>
                </a:moveTo>
                <a:lnTo>
                  <a:pt x="3207" y="770"/>
                </a:lnTo>
                <a:cubicBezTo>
                  <a:pt x="3121" y="770"/>
                  <a:pt x="3098" y="719"/>
                  <a:pt x="3098" y="673"/>
                </a:cubicBezTo>
                <a:cubicBezTo>
                  <a:pt x="3098" y="615"/>
                  <a:pt x="3135" y="573"/>
                  <a:pt x="3239" y="573"/>
                </a:cubicBezTo>
                <a:cubicBezTo>
                  <a:pt x="3274" y="573"/>
                  <a:pt x="3329" y="578"/>
                  <a:pt x="3359" y="592"/>
                </a:cubicBezTo>
                <a:lnTo>
                  <a:pt x="3359" y="690"/>
                </a:lnTo>
                <a:cubicBezTo>
                  <a:pt x="3319" y="747"/>
                  <a:pt x="3265" y="770"/>
                  <a:pt x="3207" y="770"/>
                </a:cubicBezTo>
                <a:close/>
                <a:moveTo>
                  <a:pt x="3608" y="346"/>
                </a:moveTo>
                <a:lnTo>
                  <a:pt x="3608" y="346"/>
                </a:lnTo>
                <a:lnTo>
                  <a:pt x="3608" y="676"/>
                </a:lnTo>
                <a:cubicBezTo>
                  <a:pt x="3608" y="799"/>
                  <a:pt x="3663" y="844"/>
                  <a:pt x="3760" y="844"/>
                </a:cubicBezTo>
                <a:cubicBezTo>
                  <a:pt x="3798" y="844"/>
                  <a:pt x="3834" y="837"/>
                  <a:pt x="3867" y="818"/>
                </a:cubicBezTo>
                <a:cubicBezTo>
                  <a:pt x="3878" y="811"/>
                  <a:pt x="3882" y="802"/>
                  <a:pt x="3876" y="788"/>
                </a:cubicBezTo>
                <a:lnTo>
                  <a:pt x="3863" y="758"/>
                </a:lnTo>
                <a:cubicBezTo>
                  <a:pt x="3858" y="745"/>
                  <a:pt x="3851" y="743"/>
                  <a:pt x="3838" y="750"/>
                </a:cubicBezTo>
                <a:cubicBezTo>
                  <a:pt x="3818" y="761"/>
                  <a:pt x="3797" y="768"/>
                  <a:pt x="3772" y="768"/>
                </a:cubicBezTo>
                <a:cubicBezTo>
                  <a:pt x="3717" y="768"/>
                  <a:pt x="3699" y="734"/>
                  <a:pt x="3699" y="673"/>
                </a:cubicBezTo>
                <a:lnTo>
                  <a:pt x="3699" y="346"/>
                </a:lnTo>
                <a:lnTo>
                  <a:pt x="3856" y="346"/>
                </a:lnTo>
                <a:cubicBezTo>
                  <a:pt x="3871" y="346"/>
                  <a:pt x="3877" y="340"/>
                  <a:pt x="3877" y="325"/>
                </a:cubicBezTo>
                <a:lnTo>
                  <a:pt x="3877" y="296"/>
                </a:lnTo>
                <a:cubicBezTo>
                  <a:pt x="3877" y="281"/>
                  <a:pt x="3871" y="275"/>
                  <a:pt x="3856" y="275"/>
                </a:cubicBezTo>
                <a:lnTo>
                  <a:pt x="3699" y="275"/>
                </a:lnTo>
                <a:lnTo>
                  <a:pt x="3699" y="146"/>
                </a:lnTo>
                <a:cubicBezTo>
                  <a:pt x="3699" y="131"/>
                  <a:pt x="3693" y="125"/>
                  <a:pt x="3678" y="125"/>
                </a:cubicBezTo>
                <a:lnTo>
                  <a:pt x="3629" y="125"/>
                </a:lnTo>
                <a:cubicBezTo>
                  <a:pt x="3614" y="125"/>
                  <a:pt x="3608" y="131"/>
                  <a:pt x="3608" y="146"/>
                </a:cubicBezTo>
                <a:lnTo>
                  <a:pt x="3608" y="275"/>
                </a:lnTo>
                <a:lnTo>
                  <a:pt x="3534" y="275"/>
                </a:lnTo>
                <a:cubicBezTo>
                  <a:pt x="3519" y="275"/>
                  <a:pt x="3513" y="281"/>
                  <a:pt x="3513" y="296"/>
                </a:cubicBezTo>
                <a:lnTo>
                  <a:pt x="3513" y="325"/>
                </a:lnTo>
                <a:cubicBezTo>
                  <a:pt x="3513" y="340"/>
                  <a:pt x="3519" y="346"/>
                  <a:pt x="3534" y="346"/>
                </a:cubicBezTo>
                <a:lnTo>
                  <a:pt x="3608" y="346"/>
                </a:lnTo>
                <a:close/>
                <a:moveTo>
                  <a:pt x="4030" y="832"/>
                </a:moveTo>
                <a:lnTo>
                  <a:pt x="4030" y="832"/>
                </a:lnTo>
                <a:cubicBezTo>
                  <a:pt x="4045" y="832"/>
                  <a:pt x="4051" y="826"/>
                  <a:pt x="4051" y="811"/>
                </a:cubicBezTo>
                <a:lnTo>
                  <a:pt x="4051" y="296"/>
                </a:lnTo>
                <a:cubicBezTo>
                  <a:pt x="4051" y="281"/>
                  <a:pt x="4045" y="275"/>
                  <a:pt x="4030" y="275"/>
                </a:cubicBezTo>
                <a:lnTo>
                  <a:pt x="3982" y="275"/>
                </a:lnTo>
                <a:cubicBezTo>
                  <a:pt x="3967" y="275"/>
                  <a:pt x="3961" y="281"/>
                  <a:pt x="3961" y="296"/>
                </a:cubicBezTo>
                <a:lnTo>
                  <a:pt x="3961" y="811"/>
                </a:lnTo>
                <a:cubicBezTo>
                  <a:pt x="3961" y="826"/>
                  <a:pt x="3967" y="832"/>
                  <a:pt x="3982" y="832"/>
                </a:cubicBezTo>
                <a:lnTo>
                  <a:pt x="4030" y="832"/>
                </a:lnTo>
                <a:close/>
                <a:moveTo>
                  <a:pt x="4068" y="74"/>
                </a:moveTo>
                <a:lnTo>
                  <a:pt x="4068" y="74"/>
                </a:lnTo>
                <a:cubicBezTo>
                  <a:pt x="4068" y="40"/>
                  <a:pt x="4044" y="12"/>
                  <a:pt x="4006" y="12"/>
                </a:cubicBezTo>
                <a:cubicBezTo>
                  <a:pt x="3968" y="12"/>
                  <a:pt x="3945" y="40"/>
                  <a:pt x="3945" y="74"/>
                </a:cubicBezTo>
                <a:cubicBezTo>
                  <a:pt x="3945" y="109"/>
                  <a:pt x="3968" y="137"/>
                  <a:pt x="4006" y="137"/>
                </a:cubicBezTo>
                <a:cubicBezTo>
                  <a:pt x="4044" y="137"/>
                  <a:pt x="4068" y="109"/>
                  <a:pt x="4068" y="74"/>
                </a:cubicBezTo>
                <a:close/>
                <a:moveTo>
                  <a:pt x="4248" y="554"/>
                </a:moveTo>
                <a:lnTo>
                  <a:pt x="4248" y="554"/>
                </a:lnTo>
                <a:cubicBezTo>
                  <a:pt x="4248" y="439"/>
                  <a:pt x="4295" y="335"/>
                  <a:pt x="4411" y="335"/>
                </a:cubicBezTo>
                <a:cubicBezTo>
                  <a:pt x="4527" y="335"/>
                  <a:pt x="4573" y="439"/>
                  <a:pt x="4573" y="554"/>
                </a:cubicBezTo>
                <a:cubicBezTo>
                  <a:pt x="4573" y="668"/>
                  <a:pt x="4527" y="772"/>
                  <a:pt x="4411" y="772"/>
                </a:cubicBezTo>
                <a:cubicBezTo>
                  <a:pt x="4295" y="772"/>
                  <a:pt x="4248" y="668"/>
                  <a:pt x="4248" y="554"/>
                </a:cubicBezTo>
                <a:close/>
                <a:moveTo>
                  <a:pt x="4667" y="554"/>
                </a:moveTo>
                <a:lnTo>
                  <a:pt x="4667" y="554"/>
                </a:lnTo>
                <a:cubicBezTo>
                  <a:pt x="4667" y="404"/>
                  <a:pt x="4593" y="264"/>
                  <a:pt x="4411" y="264"/>
                </a:cubicBezTo>
                <a:cubicBezTo>
                  <a:pt x="4232" y="264"/>
                  <a:pt x="4155" y="404"/>
                  <a:pt x="4155" y="554"/>
                </a:cubicBezTo>
                <a:cubicBezTo>
                  <a:pt x="4155" y="703"/>
                  <a:pt x="4229" y="844"/>
                  <a:pt x="4411" y="844"/>
                </a:cubicBezTo>
                <a:cubicBezTo>
                  <a:pt x="4590" y="844"/>
                  <a:pt x="4667" y="703"/>
                  <a:pt x="4667" y="554"/>
                </a:cubicBezTo>
                <a:close/>
                <a:moveTo>
                  <a:pt x="4844" y="832"/>
                </a:moveTo>
                <a:lnTo>
                  <a:pt x="4844" y="832"/>
                </a:lnTo>
                <a:cubicBezTo>
                  <a:pt x="4859" y="832"/>
                  <a:pt x="4864" y="826"/>
                  <a:pt x="4864" y="811"/>
                </a:cubicBezTo>
                <a:lnTo>
                  <a:pt x="4864" y="413"/>
                </a:lnTo>
                <a:cubicBezTo>
                  <a:pt x="4905" y="357"/>
                  <a:pt x="4963" y="339"/>
                  <a:pt x="5012" y="339"/>
                </a:cubicBezTo>
                <a:cubicBezTo>
                  <a:pt x="5110" y="339"/>
                  <a:pt x="5132" y="418"/>
                  <a:pt x="5132" y="483"/>
                </a:cubicBezTo>
                <a:lnTo>
                  <a:pt x="5132" y="811"/>
                </a:lnTo>
                <a:cubicBezTo>
                  <a:pt x="5132" y="826"/>
                  <a:pt x="5138" y="832"/>
                  <a:pt x="5153" y="832"/>
                </a:cubicBezTo>
                <a:lnTo>
                  <a:pt x="5202" y="832"/>
                </a:lnTo>
                <a:cubicBezTo>
                  <a:pt x="5217" y="832"/>
                  <a:pt x="5223" y="826"/>
                  <a:pt x="5223" y="811"/>
                </a:cubicBezTo>
                <a:lnTo>
                  <a:pt x="5223" y="475"/>
                </a:lnTo>
                <a:cubicBezTo>
                  <a:pt x="5223" y="361"/>
                  <a:pt x="5168" y="264"/>
                  <a:pt x="5030" y="264"/>
                </a:cubicBezTo>
                <a:cubicBezTo>
                  <a:pt x="4942" y="264"/>
                  <a:pt x="4890" y="303"/>
                  <a:pt x="4859" y="342"/>
                </a:cubicBezTo>
                <a:lnTo>
                  <a:pt x="4859" y="296"/>
                </a:lnTo>
                <a:cubicBezTo>
                  <a:pt x="4859" y="281"/>
                  <a:pt x="4853" y="275"/>
                  <a:pt x="4838" y="275"/>
                </a:cubicBezTo>
                <a:lnTo>
                  <a:pt x="4795" y="275"/>
                </a:lnTo>
                <a:cubicBezTo>
                  <a:pt x="4780" y="275"/>
                  <a:pt x="4774" y="281"/>
                  <a:pt x="4774" y="296"/>
                </a:cubicBezTo>
                <a:lnTo>
                  <a:pt x="4774" y="811"/>
                </a:lnTo>
                <a:cubicBezTo>
                  <a:pt x="4774" y="826"/>
                  <a:pt x="4780" y="832"/>
                  <a:pt x="4795" y="832"/>
                </a:cubicBezTo>
                <a:lnTo>
                  <a:pt x="4844" y="832"/>
                </a:lnTo>
                <a:close/>
                <a:moveTo>
                  <a:pt x="6024" y="832"/>
                </a:moveTo>
                <a:lnTo>
                  <a:pt x="6024" y="832"/>
                </a:lnTo>
                <a:cubicBezTo>
                  <a:pt x="6039" y="832"/>
                  <a:pt x="6045" y="826"/>
                  <a:pt x="6045" y="811"/>
                </a:cubicBezTo>
                <a:lnTo>
                  <a:pt x="6045" y="465"/>
                </a:lnTo>
                <a:cubicBezTo>
                  <a:pt x="6045" y="346"/>
                  <a:pt x="5983" y="264"/>
                  <a:pt x="5832" y="264"/>
                </a:cubicBezTo>
                <a:cubicBezTo>
                  <a:pt x="5754" y="264"/>
                  <a:pt x="5683" y="286"/>
                  <a:pt x="5636" y="325"/>
                </a:cubicBezTo>
                <a:cubicBezTo>
                  <a:pt x="5625" y="333"/>
                  <a:pt x="5624" y="344"/>
                  <a:pt x="5631" y="355"/>
                </a:cubicBezTo>
                <a:lnTo>
                  <a:pt x="5650" y="382"/>
                </a:lnTo>
                <a:cubicBezTo>
                  <a:pt x="5659" y="395"/>
                  <a:pt x="5666" y="396"/>
                  <a:pt x="5679" y="386"/>
                </a:cubicBezTo>
                <a:cubicBezTo>
                  <a:pt x="5718" y="355"/>
                  <a:pt x="5773" y="340"/>
                  <a:pt x="5824" y="340"/>
                </a:cubicBezTo>
                <a:cubicBezTo>
                  <a:pt x="5934" y="340"/>
                  <a:pt x="5955" y="411"/>
                  <a:pt x="5955" y="479"/>
                </a:cubicBezTo>
                <a:lnTo>
                  <a:pt x="5955" y="526"/>
                </a:lnTo>
                <a:cubicBezTo>
                  <a:pt x="5925" y="513"/>
                  <a:pt x="5878" y="504"/>
                  <a:pt x="5824" y="504"/>
                </a:cubicBezTo>
                <a:cubicBezTo>
                  <a:pt x="5671" y="504"/>
                  <a:pt x="5602" y="578"/>
                  <a:pt x="5602" y="675"/>
                </a:cubicBezTo>
                <a:cubicBezTo>
                  <a:pt x="5602" y="772"/>
                  <a:pt x="5667" y="844"/>
                  <a:pt x="5788" y="844"/>
                </a:cubicBezTo>
                <a:cubicBezTo>
                  <a:pt x="5881" y="844"/>
                  <a:pt x="5930" y="801"/>
                  <a:pt x="5961" y="761"/>
                </a:cubicBezTo>
                <a:lnTo>
                  <a:pt x="5961" y="811"/>
                </a:lnTo>
                <a:cubicBezTo>
                  <a:pt x="5961" y="826"/>
                  <a:pt x="5966" y="832"/>
                  <a:pt x="5981" y="832"/>
                </a:cubicBezTo>
                <a:lnTo>
                  <a:pt x="6024" y="832"/>
                </a:lnTo>
                <a:close/>
                <a:moveTo>
                  <a:pt x="5803" y="770"/>
                </a:moveTo>
                <a:lnTo>
                  <a:pt x="5803" y="770"/>
                </a:lnTo>
                <a:cubicBezTo>
                  <a:pt x="5717" y="770"/>
                  <a:pt x="5694" y="719"/>
                  <a:pt x="5694" y="673"/>
                </a:cubicBezTo>
                <a:cubicBezTo>
                  <a:pt x="5694" y="615"/>
                  <a:pt x="5731" y="573"/>
                  <a:pt x="5835" y="573"/>
                </a:cubicBezTo>
                <a:cubicBezTo>
                  <a:pt x="5870" y="573"/>
                  <a:pt x="5925" y="578"/>
                  <a:pt x="5955" y="592"/>
                </a:cubicBezTo>
                <a:lnTo>
                  <a:pt x="5955" y="690"/>
                </a:lnTo>
                <a:cubicBezTo>
                  <a:pt x="5915" y="747"/>
                  <a:pt x="5861" y="770"/>
                  <a:pt x="5803" y="770"/>
                </a:cubicBezTo>
                <a:close/>
                <a:moveTo>
                  <a:pt x="6204" y="346"/>
                </a:moveTo>
                <a:lnTo>
                  <a:pt x="6204" y="346"/>
                </a:lnTo>
                <a:lnTo>
                  <a:pt x="6204" y="676"/>
                </a:lnTo>
                <a:cubicBezTo>
                  <a:pt x="6204" y="799"/>
                  <a:pt x="6259" y="844"/>
                  <a:pt x="6356" y="844"/>
                </a:cubicBezTo>
                <a:cubicBezTo>
                  <a:pt x="6395" y="844"/>
                  <a:pt x="6431" y="837"/>
                  <a:pt x="6463" y="818"/>
                </a:cubicBezTo>
                <a:cubicBezTo>
                  <a:pt x="6475" y="811"/>
                  <a:pt x="6478" y="802"/>
                  <a:pt x="6472" y="788"/>
                </a:cubicBezTo>
                <a:lnTo>
                  <a:pt x="6460" y="758"/>
                </a:lnTo>
                <a:cubicBezTo>
                  <a:pt x="6454" y="745"/>
                  <a:pt x="6447" y="743"/>
                  <a:pt x="6434" y="750"/>
                </a:cubicBezTo>
                <a:cubicBezTo>
                  <a:pt x="6414" y="761"/>
                  <a:pt x="6393" y="768"/>
                  <a:pt x="6368" y="768"/>
                </a:cubicBezTo>
                <a:cubicBezTo>
                  <a:pt x="6313" y="768"/>
                  <a:pt x="6295" y="734"/>
                  <a:pt x="6295" y="673"/>
                </a:cubicBezTo>
                <a:lnTo>
                  <a:pt x="6295" y="346"/>
                </a:lnTo>
                <a:lnTo>
                  <a:pt x="6453" y="346"/>
                </a:lnTo>
                <a:cubicBezTo>
                  <a:pt x="6468" y="346"/>
                  <a:pt x="6473" y="340"/>
                  <a:pt x="6473" y="325"/>
                </a:cubicBezTo>
                <a:lnTo>
                  <a:pt x="6473" y="296"/>
                </a:lnTo>
                <a:cubicBezTo>
                  <a:pt x="6473" y="281"/>
                  <a:pt x="6468" y="275"/>
                  <a:pt x="6453" y="275"/>
                </a:cubicBezTo>
                <a:lnTo>
                  <a:pt x="6295" y="275"/>
                </a:lnTo>
                <a:lnTo>
                  <a:pt x="6295" y="146"/>
                </a:lnTo>
                <a:cubicBezTo>
                  <a:pt x="6295" y="131"/>
                  <a:pt x="6289" y="125"/>
                  <a:pt x="6274" y="125"/>
                </a:cubicBezTo>
                <a:lnTo>
                  <a:pt x="6225" y="125"/>
                </a:lnTo>
                <a:cubicBezTo>
                  <a:pt x="6210" y="125"/>
                  <a:pt x="6204" y="131"/>
                  <a:pt x="6204" y="146"/>
                </a:cubicBezTo>
                <a:lnTo>
                  <a:pt x="6204" y="275"/>
                </a:lnTo>
                <a:lnTo>
                  <a:pt x="6130" y="275"/>
                </a:lnTo>
                <a:cubicBezTo>
                  <a:pt x="6115" y="275"/>
                  <a:pt x="6109" y="281"/>
                  <a:pt x="6109" y="296"/>
                </a:cubicBezTo>
                <a:lnTo>
                  <a:pt x="6109" y="325"/>
                </a:lnTo>
                <a:cubicBezTo>
                  <a:pt x="6109" y="340"/>
                  <a:pt x="6115" y="346"/>
                  <a:pt x="6130" y="346"/>
                </a:cubicBezTo>
                <a:lnTo>
                  <a:pt x="6204" y="346"/>
                </a:lnTo>
                <a:close/>
                <a:moveTo>
                  <a:pt x="7502" y="275"/>
                </a:moveTo>
                <a:lnTo>
                  <a:pt x="7502" y="275"/>
                </a:lnTo>
                <a:cubicBezTo>
                  <a:pt x="7487" y="275"/>
                  <a:pt x="7480" y="281"/>
                  <a:pt x="7478" y="296"/>
                </a:cubicBezTo>
                <a:cubicBezTo>
                  <a:pt x="7451" y="447"/>
                  <a:pt x="7398" y="628"/>
                  <a:pt x="7350" y="741"/>
                </a:cubicBezTo>
                <a:cubicBezTo>
                  <a:pt x="7298" y="628"/>
                  <a:pt x="7241" y="447"/>
                  <a:pt x="7214" y="296"/>
                </a:cubicBezTo>
                <a:cubicBezTo>
                  <a:pt x="7211" y="281"/>
                  <a:pt x="7204" y="275"/>
                  <a:pt x="7189" y="275"/>
                </a:cubicBezTo>
                <a:lnTo>
                  <a:pt x="7150" y="275"/>
                </a:lnTo>
                <a:cubicBezTo>
                  <a:pt x="7135" y="275"/>
                  <a:pt x="7128" y="281"/>
                  <a:pt x="7125" y="296"/>
                </a:cubicBezTo>
                <a:cubicBezTo>
                  <a:pt x="7099" y="447"/>
                  <a:pt x="7042" y="628"/>
                  <a:pt x="6990" y="741"/>
                </a:cubicBezTo>
                <a:cubicBezTo>
                  <a:pt x="6942" y="628"/>
                  <a:pt x="6889" y="447"/>
                  <a:pt x="6862" y="296"/>
                </a:cubicBezTo>
                <a:cubicBezTo>
                  <a:pt x="6860" y="281"/>
                  <a:pt x="6853" y="275"/>
                  <a:pt x="6838" y="275"/>
                </a:cubicBezTo>
                <a:lnTo>
                  <a:pt x="6788" y="275"/>
                </a:lnTo>
                <a:cubicBezTo>
                  <a:pt x="6776" y="275"/>
                  <a:pt x="6770" y="281"/>
                  <a:pt x="6770" y="290"/>
                </a:cubicBezTo>
                <a:cubicBezTo>
                  <a:pt x="6770" y="295"/>
                  <a:pt x="6772" y="301"/>
                  <a:pt x="6773" y="306"/>
                </a:cubicBezTo>
                <a:cubicBezTo>
                  <a:pt x="6808" y="483"/>
                  <a:pt x="6877" y="688"/>
                  <a:pt x="6935" y="813"/>
                </a:cubicBezTo>
                <a:cubicBezTo>
                  <a:pt x="6941" y="826"/>
                  <a:pt x="6950" y="832"/>
                  <a:pt x="6965" y="832"/>
                </a:cubicBezTo>
                <a:lnTo>
                  <a:pt x="7011" y="832"/>
                </a:lnTo>
                <a:cubicBezTo>
                  <a:pt x="7026" y="832"/>
                  <a:pt x="7034" y="826"/>
                  <a:pt x="7040" y="812"/>
                </a:cubicBezTo>
                <a:cubicBezTo>
                  <a:pt x="7104" y="659"/>
                  <a:pt x="7147" y="533"/>
                  <a:pt x="7169" y="412"/>
                </a:cubicBezTo>
                <a:cubicBezTo>
                  <a:pt x="7193" y="533"/>
                  <a:pt x="7234" y="659"/>
                  <a:pt x="7301" y="813"/>
                </a:cubicBezTo>
                <a:cubicBezTo>
                  <a:pt x="7306" y="826"/>
                  <a:pt x="7314" y="832"/>
                  <a:pt x="7330" y="832"/>
                </a:cubicBezTo>
                <a:lnTo>
                  <a:pt x="7374" y="832"/>
                </a:lnTo>
                <a:cubicBezTo>
                  <a:pt x="7389" y="832"/>
                  <a:pt x="7398" y="825"/>
                  <a:pt x="7404" y="813"/>
                </a:cubicBezTo>
                <a:cubicBezTo>
                  <a:pt x="7465" y="690"/>
                  <a:pt x="7531" y="483"/>
                  <a:pt x="7566" y="306"/>
                </a:cubicBezTo>
                <a:cubicBezTo>
                  <a:pt x="7567" y="301"/>
                  <a:pt x="7568" y="295"/>
                  <a:pt x="7568" y="290"/>
                </a:cubicBezTo>
                <a:cubicBezTo>
                  <a:pt x="7568" y="281"/>
                  <a:pt x="7563" y="275"/>
                  <a:pt x="7551" y="275"/>
                </a:cubicBezTo>
                <a:lnTo>
                  <a:pt x="7502" y="275"/>
                </a:lnTo>
                <a:close/>
                <a:moveTo>
                  <a:pt x="7705" y="554"/>
                </a:moveTo>
                <a:lnTo>
                  <a:pt x="7705" y="554"/>
                </a:lnTo>
                <a:cubicBezTo>
                  <a:pt x="7705" y="439"/>
                  <a:pt x="7752" y="335"/>
                  <a:pt x="7868" y="335"/>
                </a:cubicBezTo>
                <a:cubicBezTo>
                  <a:pt x="7984" y="335"/>
                  <a:pt x="8030" y="439"/>
                  <a:pt x="8030" y="554"/>
                </a:cubicBezTo>
                <a:cubicBezTo>
                  <a:pt x="8030" y="668"/>
                  <a:pt x="7984" y="772"/>
                  <a:pt x="7868" y="772"/>
                </a:cubicBezTo>
                <a:cubicBezTo>
                  <a:pt x="7752" y="772"/>
                  <a:pt x="7705" y="668"/>
                  <a:pt x="7705" y="554"/>
                </a:cubicBezTo>
                <a:close/>
                <a:moveTo>
                  <a:pt x="8124" y="554"/>
                </a:moveTo>
                <a:lnTo>
                  <a:pt x="8124" y="554"/>
                </a:lnTo>
                <a:cubicBezTo>
                  <a:pt x="8124" y="404"/>
                  <a:pt x="8050" y="264"/>
                  <a:pt x="7868" y="264"/>
                </a:cubicBezTo>
                <a:cubicBezTo>
                  <a:pt x="7689" y="264"/>
                  <a:pt x="7611" y="404"/>
                  <a:pt x="7611" y="554"/>
                </a:cubicBezTo>
                <a:cubicBezTo>
                  <a:pt x="7611" y="703"/>
                  <a:pt x="7686" y="844"/>
                  <a:pt x="7868" y="844"/>
                </a:cubicBezTo>
                <a:cubicBezTo>
                  <a:pt x="8046" y="844"/>
                  <a:pt x="8124" y="703"/>
                  <a:pt x="8124" y="554"/>
                </a:cubicBezTo>
                <a:close/>
                <a:moveTo>
                  <a:pt x="8300" y="832"/>
                </a:moveTo>
                <a:lnTo>
                  <a:pt x="8300" y="832"/>
                </a:lnTo>
                <a:cubicBezTo>
                  <a:pt x="8315" y="832"/>
                  <a:pt x="8321" y="826"/>
                  <a:pt x="8321" y="811"/>
                </a:cubicBezTo>
                <a:lnTo>
                  <a:pt x="8321" y="413"/>
                </a:lnTo>
                <a:cubicBezTo>
                  <a:pt x="8357" y="363"/>
                  <a:pt x="8410" y="346"/>
                  <a:pt x="8455" y="346"/>
                </a:cubicBezTo>
                <a:cubicBezTo>
                  <a:pt x="8471" y="346"/>
                  <a:pt x="8487" y="348"/>
                  <a:pt x="8503" y="353"/>
                </a:cubicBezTo>
                <a:cubicBezTo>
                  <a:pt x="8518" y="356"/>
                  <a:pt x="8524" y="353"/>
                  <a:pt x="8528" y="338"/>
                </a:cubicBezTo>
                <a:lnTo>
                  <a:pt x="8537" y="295"/>
                </a:lnTo>
                <a:cubicBezTo>
                  <a:pt x="8540" y="282"/>
                  <a:pt x="8535" y="273"/>
                  <a:pt x="8522" y="269"/>
                </a:cubicBezTo>
                <a:cubicBezTo>
                  <a:pt x="8506" y="265"/>
                  <a:pt x="8488" y="264"/>
                  <a:pt x="8473" y="264"/>
                </a:cubicBezTo>
                <a:cubicBezTo>
                  <a:pt x="8392" y="264"/>
                  <a:pt x="8347" y="308"/>
                  <a:pt x="8315" y="348"/>
                </a:cubicBezTo>
                <a:lnTo>
                  <a:pt x="8315" y="296"/>
                </a:lnTo>
                <a:cubicBezTo>
                  <a:pt x="8315" y="281"/>
                  <a:pt x="8310" y="275"/>
                  <a:pt x="8294" y="275"/>
                </a:cubicBezTo>
                <a:lnTo>
                  <a:pt x="8252" y="275"/>
                </a:lnTo>
                <a:cubicBezTo>
                  <a:pt x="8236" y="275"/>
                  <a:pt x="8231" y="281"/>
                  <a:pt x="8231" y="296"/>
                </a:cubicBezTo>
                <a:lnTo>
                  <a:pt x="8231" y="811"/>
                </a:lnTo>
                <a:cubicBezTo>
                  <a:pt x="8231" y="826"/>
                  <a:pt x="8236" y="832"/>
                  <a:pt x="8252" y="832"/>
                </a:cubicBezTo>
                <a:lnTo>
                  <a:pt x="8300" y="832"/>
                </a:lnTo>
                <a:close/>
                <a:moveTo>
                  <a:pt x="9044" y="832"/>
                </a:moveTo>
                <a:lnTo>
                  <a:pt x="9044" y="832"/>
                </a:lnTo>
                <a:cubicBezTo>
                  <a:pt x="9058" y="832"/>
                  <a:pt x="9061" y="825"/>
                  <a:pt x="9056" y="813"/>
                </a:cubicBezTo>
                <a:cubicBezTo>
                  <a:pt x="9009" y="716"/>
                  <a:pt x="8919" y="595"/>
                  <a:pt x="8833" y="515"/>
                </a:cubicBezTo>
                <a:cubicBezTo>
                  <a:pt x="8909" y="447"/>
                  <a:pt x="8978" y="369"/>
                  <a:pt x="9028" y="293"/>
                </a:cubicBezTo>
                <a:cubicBezTo>
                  <a:pt x="9035" y="282"/>
                  <a:pt x="9031" y="275"/>
                  <a:pt x="9018" y="275"/>
                </a:cubicBezTo>
                <a:lnTo>
                  <a:pt x="8962" y="275"/>
                </a:lnTo>
                <a:cubicBezTo>
                  <a:pt x="8945" y="275"/>
                  <a:pt x="8937" y="280"/>
                  <a:pt x="8928" y="293"/>
                </a:cubicBezTo>
                <a:cubicBezTo>
                  <a:pt x="8878" y="367"/>
                  <a:pt x="8789" y="465"/>
                  <a:pt x="8704" y="526"/>
                </a:cubicBezTo>
                <a:lnTo>
                  <a:pt x="8704" y="20"/>
                </a:lnTo>
                <a:cubicBezTo>
                  <a:pt x="8704" y="5"/>
                  <a:pt x="8698" y="0"/>
                  <a:pt x="8683" y="0"/>
                </a:cubicBezTo>
                <a:lnTo>
                  <a:pt x="8634" y="0"/>
                </a:lnTo>
                <a:cubicBezTo>
                  <a:pt x="8619" y="0"/>
                  <a:pt x="8614" y="5"/>
                  <a:pt x="8614" y="20"/>
                </a:cubicBezTo>
                <a:lnTo>
                  <a:pt x="8614" y="811"/>
                </a:lnTo>
                <a:cubicBezTo>
                  <a:pt x="8614" y="826"/>
                  <a:pt x="8619" y="832"/>
                  <a:pt x="8634" y="832"/>
                </a:cubicBezTo>
                <a:lnTo>
                  <a:pt x="8683" y="832"/>
                </a:lnTo>
                <a:cubicBezTo>
                  <a:pt x="8698" y="832"/>
                  <a:pt x="8704" y="826"/>
                  <a:pt x="8704" y="811"/>
                </a:cubicBezTo>
                <a:lnTo>
                  <a:pt x="8704" y="613"/>
                </a:lnTo>
                <a:cubicBezTo>
                  <a:pt x="8727" y="598"/>
                  <a:pt x="8750" y="581"/>
                  <a:pt x="8773" y="564"/>
                </a:cubicBezTo>
                <a:cubicBezTo>
                  <a:pt x="8846" y="634"/>
                  <a:pt x="8914" y="732"/>
                  <a:pt x="8958" y="813"/>
                </a:cubicBezTo>
                <a:cubicBezTo>
                  <a:pt x="8965" y="827"/>
                  <a:pt x="8973" y="832"/>
                  <a:pt x="8988" y="832"/>
                </a:cubicBezTo>
                <a:lnTo>
                  <a:pt x="9044" y="832"/>
                </a:lnTo>
                <a:close/>
              </a:path>
            </a:pathLst>
          </a:custGeom>
          <a:solidFill>
            <a:schemeClr val="accent1"/>
          </a:solidFill>
          <a:ln w="0">
            <a:noFill/>
            <a:prstDash val="solid"/>
            <a:round/>
            <a:headEnd/>
            <a:tailEnd/>
          </a:ln>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3083884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userDrawn="1"/>
        </p:nvSpPr>
        <p:spPr bwMode="auto">
          <a:xfrm>
            <a:off x="7068822" y="3206117"/>
            <a:ext cx="3729990" cy="372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3377595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pic>
        <p:nvPicPr>
          <p:cNvPr id="3" name="Picture 3" descr="I:\Dockets\1421 SmallStuff GE PPT\Graphics\GEWhite.e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67702" y="3205277"/>
            <a:ext cx="3728314" cy="372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4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407" y="-12593"/>
            <a:ext cx="17903943" cy="10082780"/>
          </a:xfrm>
          <a:prstGeom prst="rect">
            <a:avLst/>
          </a:prstGeom>
        </p:spPr>
      </p:pic>
      <p:sp>
        <p:nvSpPr>
          <p:cNvPr id="2" name="Title 1"/>
          <p:cNvSpPr>
            <a:spLocks noGrp="1"/>
          </p:cNvSpPr>
          <p:nvPr>
            <p:ph type="ctrTitle" hasCustomPrompt="1"/>
          </p:nvPr>
        </p:nvSpPr>
        <p:spPr>
          <a:xfrm>
            <a:off x="2383191" y="2419140"/>
            <a:ext cx="13201370" cy="2078953"/>
          </a:xfrm>
        </p:spPr>
        <p:txBody>
          <a:bodyPr anchor="t" anchorCtr="0">
            <a:noAutofit/>
          </a:bodyPr>
          <a:lstStyle>
            <a:lvl1pPr algn="l">
              <a:lnSpc>
                <a:spcPct val="90000"/>
              </a:lnSpc>
              <a:defRPr sz="7040">
                <a:solidFill>
                  <a:schemeClr val="accent2"/>
                </a:solidFill>
              </a:defRPr>
            </a:lvl1pPr>
          </a:lstStyle>
          <a:p>
            <a:r>
              <a:rPr lang="en-US" dirty="0"/>
              <a:t>Title Slide 2 Layout</a:t>
            </a:r>
            <a:endParaRPr lang="en-CA" dirty="0"/>
          </a:p>
        </p:txBody>
      </p:sp>
      <p:sp>
        <p:nvSpPr>
          <p:cNvPr id="4" name="Date Placeholder 3"/>
          <p:cNvSpPr>
            <a:spLocks noGrp="1"/>
          </p:cNvSpPr>
          <p:nvPr>
            <p:ph type="dt" sz="half" idx="10"/>
          </p:nvPr>
        </p:nvSpPr>
        <p:spPr>
          <a:xfrm>
            <a:off x="2230081" y="4506164"/>
            <a:ext cx="5837226" cy="372552"/>
          </a:xfrm>
          <a:prstGeom prst="rect">
            <a:avLst/>
          </a:prstGeom>
        </p:spPr>
        <p:txBody>
          <a:bodyPr/>
          <a:lstStyle>
            <a:lvl1pPr algn="l">
              <a:defRPr sz="1907" b="1">
                <a:solidFill>
                  <a:schemeClr val="accent2"/>
                </a:solidFill>
              </a:defRPr>
            </a:lvl1pPr>
          </a:lstStyle>
          <a:p>
            <a:fld id="{11A10271-0286-4BA7-AF61-91EDADC7C7D8}" type="datetime4">
              <a:rPr lang="en-US" smtClean="0"/>
              <a:t>November 14, 2019</a:t>
            </a:fld>
            <a:endParaRPr lang="en-CA"/>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450" y="536450"/>
            <a:ext cx="1321691" cy="1321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89897" y="4962145"/>
            <a:ext cx="5833872" cy="2286332"/>
          </a:xfrm>
          <a:prstGeom prst="rect">
            <a:avLst/>
          </a:prstGeom>
          <a:noFill/>
        </p:spPr>
        <p:txBody>
          <a:bodyPr wrap="square" lIns="0" tIns="0" rIns="0" bIns="0" rtlCol="0">
            <a:spAutoFit/>
          </a:bodyPr>
          <a:lstStyle/>
          <a:p>
            <a:endParaRPr lang="en-CA" sz="2053" b="1">
              <a:solidFill>
                <a:schemeClr val="accent2"/>
              </a:solidFill>
            </a:endParaRPr>
          </a:p>
          <a:p>
            <a:pPr>
              <a:lnSpc>
                <a:spcPct val="110000"/>
              </a:lnSpc>
            </a:pPr>
            <a:r>
              <a:rPr lang="en-CA" sz="1173" b="1">
                <a:solidFill>
                  <a:schemeClr val="accent2"/>
                </a:solidFill>
              </a:rPr>
              <a:t>CAUTION CONCERNING FORWARD-LOOKING STATEMENTS:</a:t>
            </a:r>
          </a:p>
          <a:p>
            <a:pPr>
              <a:lnSpc>
                <a:spcPct val="110000"/>
              </a:lnSpc>
            </a:pPr>
            <a:r>
              <a:rPr lang="en-CA" sz="1173">
                <a:solidFill>
                  <a:schemeClr val="accent2"/>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1173">
                <a:solidFill>
                  <a:schemeClr val="accent2"/>
                </a:solidFill>
              </a:rPr>
            </a:br>
            <a:r>
              <a:rPr lang="en-CA" sz="1173">
                <a:solidFill>
                  <a:schemeClr val="accent2"/>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p:nvSpPr>
        <p:spPr>
          <a:xfrm>
            <a:off x="8536553" y="4962144"/>
            <a:ext cx="7040880" cy="4551952"/>
          </a:xfrm>
          <a:prstGeom prst="rect">
            <a:avLst/>
          </a:prstGeom>
          <a:noFill/>
        </p:spPr>
        <p:txBody>
          <a:bodyPr wrap="square" lIns="0" tIns="0" rIns="0" bIns="0" rtlCol="0">
            <a:spAutoFit/>
          </a:bodyPr>
          <a:lstStyle/>
          <a:p>
            <a:pPr>
              <a:lnSpc>
                <a:spcPct val="110000"/>
              </a:lnSpc>
            </a:pPr>
            <a:r>
              <a:rPr lang="en-CA" sz="1173" b="1">
                <a:solidFill>
                  <a:schemeClr val="accent2"/>
                </a:solidFill>
              </a:rPr>
              <a:t>NON-GAAP FINANCIAL MEASURES:</a:t>
            </a:r>
          </a:p>
          <a:p>
            <a:pPr>
              <a:lnSpc>
                <a:spcPct val="110000"/>
              </a:lnSpc>
            </a:pPr>
            <a:r>
              <a:rPr lang="en-CA" sz="1173">
                <a:solidFill>
                  <a:schemeClr val="accent2"/>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a:t>
            </a:r>
            <a:r>
              <a:rPr lang="en-CA" sz="1173" err="1">
                <a:solidFill>
                  <a:schemeClr val="accent2"/>
                </a:solidFill>
              </a:rPr>
              <a:t>www.ge.com</a:t>
            </a:r>
            <a:r>
              <a:rPr lang="en-CA" sz="1173">
                <a:solidFill>
                  <a:schemeClr val="accent2"/>
                </a:solidFill>
              </a:rPr>
              <a:t>. [We use non-GAAP financial measures including the following:</a:t>
            </a:r>
          </a:p>
          <a:p>
            <a:pPr>
              <a:lnSpc>
                <a:spcPct val="110000"/>
              </a:lnSpc>
            </a:pPr>
            <a:r>
              <a:rPr lang="en-CA" sz="1173">
                <a:solidFill>
                  <a:schemeClr val="accent2"/>
                </a:solidFill>
              </a:rPr>
              <a:t>•  Operating earnings and EPS, which is earnings from continuing operations excluding non-service-related pension costs of our principal pension plans.</a:t>
            </a:r>
          </a:p>
          <a:p>
            <a:pPr>
              <a:lnSpc>
                <a:spcPct val="110000"/>
              </a:lnSpc>
            </a:pPr>
            <a:r>
              <a:rPr lang="en-CA" sz="1173">
                <a:solidFill>
                  <a:schemeClr val="accent2"/>
                </a:solidFill>
              </a:rPr>
              <a:t>•  GE Industrial operating &amp; Verticals earnings and EPS, which is operating earnings of our industrial businesses and the GE Capital businesses that we expect to retain.</a:t>
            </a:r>
          </a:p>
          <a:p>
            <a:pPr>
              <a:lnSpc>
                <a:spcPct val="110000"/>
              </a:lnSpc>
            </a:pPr>
            <a:r>
              <a:rPr lang="en-CA" sz="1173">
                <a:solidFill>
                  <a:schemeClr val="accent2"/>
                </a:solidFill>
              </a:rPr>
              <a:t>•  GE Industrial &amp; Verticals revenues, which is revenue of our industrial businesses and the GE Capital businesses that we expect to retain.</a:t>
            </a:r>
          </a:p>
          <a:p>
            <a:pPr>
              <a:lnSpc>
                <a:spcPct val="110000"/>
              </a:lnSpc>
            </a:pPr>
            <a:r>
              <a:rPr lang="en-CA" sz="1173">
                <a:solidFill>
                  <a:schemeClr val="accent2"/>
                </a:solidFill>
              </a:rPr>
              <a:t>•  Industrial segment organic revenue, which is the sum of revenue from all of our industrial segments less the effects of acquisitions/dispositions and currency exchange.</a:t>
            </a:r>
          </a:p>
          <a:p>
            <a:pPr>
              <a:lnSpc>
                <a:spcPct val="110000"/>
              </a:lnSpc>
            </a:pPr>
            <a:r>
              <a:rPr lang="en-CA" sz="1173">
                <a:solidFill>
                  <a:schemeClr val="accent2"/>
                </a:solidFill>
              </a:rPr>
              <a:t>•  Industrial segment organic operating profit, which is the sum of segment profit from all of our industrial segments less the effects of acquisitions/dispositions and currency exchange.</a:t>
            </a:r>
          </a:p>
          <a:p>
            <a:pPr>
              <a:lnSpc>
                <a:spcPct val="110000"/>
              </a:lnSpc>
            </a:pPr>
            <a:r>
              <a:rPr lang="en-CA" sz="1173">
                <a:solidFill>
                  <a:schemeClr val="accent2"/>
                </a:solidFill>
              </a:rPr>
              <a:t>•  Industrial cash flows from operating activities (Industrial CFOA), which is GE’s cash flow from operating activities excluding dividends received from GE Capital.</a:t>
            </a:r>
          </a:p>
          <a:p>
            <a:pPr>
              <a:lnSpc>
                <a:spcPct val="110000"/>
              </a:lnSpc>
            </a:pPr>
            <a:r>
              <a:rPr lang="en-CA" sz="1173">
                <a:solidFill>
                  <a:schemeClr val="accent2"/>
                </a:solidFill>
              </a:rPr>
              <a:t>•  Capital ending net investment (ENI), excluding liquidity, which is a measure we use to measure the size of our Capital segment.</a:t>
            </a:r>
          </a:p>
          <a:p>
            <a:pPr>
              <a:lnSpc>
                <a:spcPct val="110000"/>
              </a:lnSpc>
            </a:pPr>
            <a:r>
              <a:rPr lang="en-CA" sz="1173">
                <a:solidFill>
                  <a:schemeClr val="accent2"/>
                </a:solidFill>
              </a:rPr>
              <a:t>•  GE Capital Tier 1 Common ratio estimate is a ratio of equity</a:t>
            </a:r>
          </a:p>
        </p:txBody>
      </p:sp>
      <p:sp>
        <p:nvSpPr>
          <p:cNvPr id="12" name="AutoShape 3"/>
          <p:cNvSpPr>
            <a:spLocks noChangeAspect="1" noChangeArrowheads="1" noTextEdit="1"/>
          </p:cNvSpPr>
          <p:nvPr userDrawn="1"/>
        </p:nvSpPr>
        <p:spPr bwMode="auto">
          <a:xfrm>
            <a:off x="535517" y="535518"/>
            <a:ext cx="1322493" cy="132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4112" tIns="67056" rIns="134112" bIns="67056" numCol="1" anchor="t" anchorCtr="0" compatLnSpc="1">
            <a:prstTxWarp prst="textNoShape">
              <a:avLst/>
            </a:prstTxWarp>
          </a:bodyPr>
          <a:lstStyle/>
          <a:p>
            <a:endParaRPr lang="en-CA" sz="2640"/>
          </a:p>
        </p:txBody>
      </p:sp>
    </p:spTree>
    <p:extLst>
      <p:ext uri="{BB962C8B-B14F-4D97-AF65-F5344CB8AC3E}">
        <p14:creationId xmlns:p14="http://schemas.microsoft.com/office/powerpoint/2010/main" val="2184746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image" Target="../media/image1.emf"/><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98551" y="9307373"/>
            <a:ext cx="563270" cy="563270"/>
          </a:xfrm>
          <a:prstGeom prst="rect">
            <a:avLst/>
          </a:prstGeom>
        </p:spPr>
      </p:pic>
      <p:sp>
        <p:nvSpPr>
          <p:cNvPr id="2" name="Title Placeholder 1"/>
          <p:cNvSpPr>
            <a:spLocks noGrp="1"/>
          </p:cNvSpPr>
          <p:nvPr>
            <p:ph type="title"/>
          </p:nvPr>
        </p:nvSpPr>
        <p:spPr>
          <a:xfrm>
            <a:off x="2386542" y="325726"/>
            <a:ext cx="13196621" cy="134112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2386544" y="2708050"/>
            <a:ext cx="13196621" cy="637032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13987881" y="9493639"/>
            <a:ext cx="2752036" cy="268224"/>
          </a:xfrm>
          <a:prstGeom prst="rect">
            <a:avLst/>
          </a:prstGeom>
        </p:spPr>
        <p:txBody>
          <a:bodyPr vert="horz" lIns="0" tIns="0" rIns="0" bIns="0" rtlCol="0" anchor="t" anchorCtr="0">
            <a:noAutofit/>
          </a:bodyPr>
          <a:lstStyle>
            <a:lvl1pPr algn="r">
              <a:defRPr sz="1760">
                <a:solidFill>
                  <a:schemeClr val="accent2"/>
                </a:solidFill>
              </a:defRPr>
            </a:lvl1pPr>
          </a:lstStyle>
          <a:p>
            <a:fld id="{59AD7A44-F5B9-48AC-81DD-DBE0808B6C3A}" type="datetime4">
              <a:rPr lang="en-US" smtClean="0"/>
              <a:t>November 14, 2019</a:t>
            </a:fld>
            <a:endParaRPr lang="en-CA"/>
          </a:p>
        </p:txBody>
      </p:sp>
      <p:sp>
        <p:nvSpPr>
          <p:cNvPr id="6" name="Slide Number Placeholder 5"/>
          <p:cNvSpPr>
            <a:spLocks noGrp="1"/>
          </p:cNvSpPr>
          <p:nvPr>
            <p:ph type="sldNum" sz="quarter" idx="4"/>
          </p:nvPr>
        </p:nvSpPr>
        <p:spPr>
          <a:xfrm>
            <a:off x="16740530" y="9496784"/>
            <a:ext cx="483466" cy="268224"/>
          </a:xfrm>
          <a:prstGeom prst="rect">
            <a:avLst/>
          </a:prstGeom>
        </p:spPr>
        <p:txBody>
          <a:bodyPr vert="horz" lIns="0" tIns="0" rIns="0" bIns="0" rtlCol="0" anchor="t" anchorCtr="0">
            <a:noAutofit/>
          </a:bodyPr>
          <a:lstStyle>
            <a:lvl1pPr algn="r">
              <a:defRPr sz="1760">
                <a:solidFill>
                  <a:schemeClr val="accent2"/>
                </a:solidFill>
              </a:defRPr>
            </a:lvl1pPr>
          </a:lstStyle>
          <a:p>
            <a:fld id="{00E6A5BD-C011-4A45-AA3A-201790FB7F2B}" type="slidenum">
              <a:rPr lang="en-CA" smtClean="0"/>
              <a:pPr/>
              <a:t>‹#›</a:t>
            </a:fld>
            <a:endParaRPr lang="en-CA"/>
          </a:p>
        </p:txBody>
      </p:sp>
    </p:spTree>
    <p:extLst>
      <p:ext uri="{BB962C8B-B14F-4D97-AF65-F5344CB8AC3E}">
        <p14:creationId xmlns:p14="http://schemas.microsoft.com/office/powerpoint/2010/main" val="2572380521"/>
      </p:ext>
    </p:extLst>
  </p:cSld>
  <p:clrMap bg1="lt1" tx1="dk1" bg2="lt2" tx2="dk2" accent1="accent1" accent2="accent2" accent3="accent3" accent4="accent4" accent5="accent5" accent6="accent6" hlink="hlink" folHlink="folHlink"/>
  <p:sldLayoutIdLst>
    <p:sldLayoutId id="2147483679" r:id="rId1"/>
    <p:sldLayoutId id="2147483684" r:id="rId2"/>
    <p:sldLayoutId id="2147483789" r:id="rId3"/>
    <p:sldLayoutId id="2147483790" r:id="rId4"/>
    <p:sldLayoutId id="2147483791" r:id="rId5"/>
  </p:sldLayoutIdLst>
  <p:hf hdr="0"/>
  <p:txStyles>
    <p:titleStyle>
      <a:lvl1pPr algn="l" defTabSz="1341150" rtl="0" eaLnBrk="1" latinLnBrk="0" hangingPunct="1">
        <a:lnSpc>
          <a:spcPct val="90000"/>
        </a:lnSpc>
        <a:spcBef>
          <a:spcPct val="0"/>
        </a:spcBef>
        <a:buNone/>
        <a:defRPr sz="5280" kern="1200">
          <a:solidFill>
            <a:schemeClr val="accent2"/>
          </a:solidFill>
          <a:latin typeface="+mj-lt"/>
          <a:ea typeface="+mj-ea"/>
          <a:cs typeface="+mj-cs"/>
        </a:defRPr>
      </a:lvl1pPr>
    </p:titleStyle>
    <p:bodyStyle>
      <a:lvl1pPr marL="281642" indent="-281642" algn="l" defTabSz="1341150" rtl="0" eaLnBrk="1" latinLnBrk="0" hangingPunct="1">
        <a:lnSpc>
          <a:spcPct val="99000"/>
        </a:lnSpc>
        <a:spcBef>
          <a:spcPts val="2053"/>
        </a:spcBef>
        <a:spcAft>
          <a:spcPts val="0"/>
        </a:spcAft>
        <a:buFont typeface="Arial" panose="020B0604020202020204" pitchFamily="34" charset="0"/>
        <a:buChar char="•"/>
        <a:defRPr sz="4107" kern="1200">
          <a:solidFill>
            <a:schemeClr val="accent2"/>
          </a:solidFill>
          <a:latin typeface="+mn-lt"/>
          <a:ea typeface="+mn-ea"/>
          <a:cs typeface="+mn-cs"/>
        </a:defRPr>
      </a:lvl1pPr>
      <a:lvl2pPr marL="281642" indent="0" algn="l" defTabSz="1341150" rtl="0" eaLnBrk="1" latinLnBrk="0" hangingPunct="1">
        <a:lnSpc>
          <a:spcPct val="99000"/>
        </a:lnSpc>
        <a:spcBef>
          <a:spcPts val="0"/>
        </a:spcBef>
        <a:buFontTx/>
        <a:buNone/>
        <a:defRPr sz="4107" kern="1200">
          <a:solidFill>
            <a:schemeClr val="accent2"/>
          </a:solidFill>
          <a:latin typeface="+mn-lt"/>
          <a:ea typeface="+mn-ea"/>
          <a:cs typeface="+mn-cs"/>
        </a:defRPr>
      </a:lvl2pPr>
      <a:lvl3pPr marL="281735" indent="-281735" algn="l" defTabSz="1341150" rtl="0" eaLnBrk="1" latinLnBrk="0" hangingPunct="1">
        <a:lnSpc>
          <a:spcPct val="99000"/>
        </a:lnSpc>
        <a:spcBef>
          <a:spcPts val="1760"/>
        </a:spcBef>
        <a:buSzPct val="91000"/>
        <a:buFont typeface="Arial" panose="020B0604020202020204" pitchFamily="34" charset="0"/>
        <a:buChar char="•"/>
        <a:defRPr sz="3520" kern="1200">
          <a:solidFill>
            <a:schemeClr val="accent2"/>
          </a:solidFill>
          <a:latin typeface="+mn-lt"/>
          <a:ea typeface="+mn-ea"/>
          <a:cs typeface="+mn-cs"/>
        </a:defRPr>
      </a:lvl3pPr>
      <a:lvl4pPr marL="281642" indent="0" algn="l" defTabSz="1341150" rtl="0" eaLnBrk="1" latinLnBrk="0" hangingPunct="1">
        <a:lnSpc>
          <a:spcPct val="99000"/>
        </a:lnSpc>
        <a:spcBef>
          <a:spcPts val="0"/>
        </a:spcBef>
        <a:buFontTx/>
        <a:buNone/>
        <a:defRPr sz="3520" kern="1200">
          <a:solidFill>
            <a:schemeClr val="accent2"/>
          </a:solidFill>
          <a:latin typeface="+mn-lt"/>
          <a:ea typeface="+mn-ea"/>
          <a:cs typeface="+mn-cs"/>
        </a:defRPr>
      </a:lvl4pPr>
      <a:lvl5pPr marL="281642" indent="-281642" algn="l" defTabSz="1341150" rtl="0" eaLnBrk="1" latinLnBrk="0" hangingPunct="1">
        <a:lnSpc>
          <a:spcPct val="99000"/>
        </a:lnSpc>
        <a:spcBef>
          <a:spcPts val="1320"/>
        </a:spcBef>
        <a:buSzPct val="91000"/>
        <a:buFont typeface="Arial" panose="020B0604020202020204" pitchFamily="34" charset="0"/>
        <a:buChar char="•"/>
        <a:defRPr sz="2640" kern="1200">
          <a:solidFill>
            <a:schemeClr val="accent2"/>
          </a:solidFill>
          <a:latin typeface="+mn-lt"/>
          <a:ea typeface="+mn-ea"/>
          <a:cs typeface="+mn-cs"/>
        </a:defRPr>
      </a:lvl5pPr>
      <a:lvl6pPr marL="281642"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6pPr>
      <a:lvl7pPr marL="0" indent="0" algn="l" defTabSz="1341150" rtl="0" eaLnBrk="1" latinLnBrk="0" hangingPunct="1">
        <a:lnSpc>
          <a:spcPct val="99000"/>
        </a:lnSpc>
        <a:spcBef>
          <a:spcPts val="1320"/>
        </a:spcBef>
        <a:buSzPct val="91000"/>
        <a:buFontTx/>
        <a:buNone/>
        <a:defRPr sz="2640" b="1" kern="1200">
          <a:solidFill>
            <a:schemeClr val="accent2"/>
          </a:solidFill>
          <a:latin typeface="+mn-lt"/>
          <a:ea typeface="+mn-ea"/>
          <a:cs typeface="+mn-cs"/>
        </a:defRPr>
      </a:lvl7pPr>
      <a:lvl8pPr marL="0"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8pPr>
      <a:lvl9pPr marL="0" indent="0" algn="l" defTabSz="1341150" rtl="0" eaLnBrk="1" latinLnBrk="0" hangingPunct="1">
        <a:lnSpc>
          <a:spcPct val="99000"/>
        </a:lnSpc>
        <a:spcBef>
          <a:spcPts val="1320"/>
        </a:spcBef>
        <a:buSzPct val="91000"/>
        <a:buFontTx/>
        <a:buNone/>
        <a:defRPr sz="2640" i="1" kern="1200">
          <a:solidFill>
            <a:schemeClr val="accent2"/>
          </a:solidFill>
          <a:latin typeface="+mn-lt"/>
          <a:ea typeface="+mn-ea"/>
          <a:cs typeface="+mn-cs"/>
        </a:defRPr>
      </a:lvl9pPr>
    </p:bodyStyle>
    <p:otherStyle>
      <a:defPPr>
        <a:defRPr lang="en-US"/>
      </a:defPPr>
      <a:lvl1pPr marL="0" algn="l" defTabSz="1341150" rtl="0" eaLnBrk="1" latinLnBrk="0" hangingPunct="1">
        <a:lnSpc>
          <a:spcPct val="99000"/>
        </a:lnSpc>
        <a:defRPr sz="2053" kern="1200">
          <a:solidFill>
            <a:schemeClr val="accent2"/>
          </a:solidFill>
          <a:latin typeface="+mn-lt"/>
          <a:ea typeface="+mn-ea"/>
          <a:cs typeface="+mn-cs"/>
        </a:defRPr>
      </a:lvl1pPr>
      <a:lvl2pPr marL="0" algn="l" defTabSz="1341150" rtl="0" eaLnBrk="1" latinLnBrk="0" hangingPunct="1">
        <a:lnSpc>
          <a:spcPct val="99000"/>
        </a:lnSpc>
        <a:spcBef>
          <a:spcPts val="1320"/>
        </a:spcBef>
        <a:defRPr sz="2053" b="1" kern="1200">
          <a:solidFill>
            <a:schemeClr val="accent2"/>
          </a:solidFill>
          <a:latin typeface="+mn-lt"/>
          <a:ea typeface="+mn-ea"/>
          <a:cs typeface="+mn-cs"/>
        </a:defRPr>
      </a:lvl2pPr>
      <a:lvl3pPr marL="227996" indent="-227996" algn="l" defTabSz="1341150" rtl="0" eaLnBrk="1" latinLnBrk="0" hangingPunct="1">
        <a:lnSpc>
          <a:spcPct val="99000"/>
        </a:lnSpc>
        <a:buSzPct val="91000"/>
        <a:buFont typeface="Arial" panose="020B0604020202020204" pitchFamily="34" charset="0"/>
        <a:buChar char="•"/>
        <a:defRPr sz="2053" kern="1200">
          <a:solidFill>
            <a:schemeClr val="accent2"/>
          </a:solidFill>
          <a:latin typeface="+mn-lt"/>
          <a:ea typeface="+mn-ea"/>
          <a:cs typeface="+mn-cs"/>
        </a:defRPr>
      </a:lvl3pPr>
      <a:lvl4pPr marL="227996" indent="-227996" algn="l" defTabSz="1341150" rtl="0" eaLnBrk="1" latinLnBrk="0" hangingPunct="1">
        <a:lnSpc>
          <a:spcPct val="99000"/>
        </a:lnSpc>
        <a:spcBef>
          <a:spcPts val="1320"/>
        </a:spcBef>
        <a:buSzPct val="91000"/>
        <a:buFont typeface="Arial" panose="020B0604020202020204" pitchFamily="34" charset="0"/>
        <a:buChar char="•"/>
        <a:defRPr sz="2053" b="1" kern="1200">
          <a:solidFill>
            <a:schemeClr val="accent2"/>
          </a:solidFill>
          <a:latin typeface="+mn-lt"/>
          <a:ea typeface="+mn-ea"/>
          <a:cs typeface="+mn-cs"/>
        </a:defRPr>
      </a:lvl4pPr>
      <a:lvl5pPr marL="227996" algn="l" defTabSz="1341150" rtl="0" eaLnBrk="1" latinLnBrk="0" hangingPunct="1">
        <a:lnSpc>
          <a:spcPct val="99000"/>
        </a:lnSpc>
        <a:defRPr sz="2053" kern="1200">
          <a:solidFill>
            <a:schemeClr val="accent2"/>
          </a:solidFill>
          <a:latin typeface="+mn-lt"/>
          <a:ea typeface="+mn-ea"/>
          <a:cs typeface="+mn-cs"/>
        </a:defRPr>
      </a:lvl5pPr>
      <a:lvl6pPr marL="0" algn="l" defTabSz="1341150" rtl="0" eaLnBrk="1" latinLnBrk="0" hangingPunct="1">
        <a:lnSpc>
          <a:spcPct val="99000"/>
        </a:lnSpc>
        <a:defRPr sz="2053" kern="1200">
          <a:solidFill>
            <a:schemeClr val="accent2"/>
          </a:solidFill>
          <a:latin typeface="+mn-lt"/>
          <a:ea typeface="+mn-ea"/>
          <a:cs typeface="+mn-cs"/>
        </a:defRPr>
      </a:lvl6pPr>
      <a:lvl7pPr marL="0" algn="l" defTabSz="1341150" rtl="0" eaLnBrk="1" latinLnBrk="0" hangingPunct="1">
        <a:lnSpc>
          <a:spcPct val="99000"/>
        </a:lnSpc>
        <a:defRPr sz="2053" kern="1200">
          <a:solidFill>
            <a:schemeClr val="accent2"/>
          </a:solidFill>
          <a:latin typeface="+mn-lt"/>
          <a:ea typeface="+mn-ea"/>
          <a:cs typeface="+mn-cs"/>
        </a:defRPr>
      </a:lvl7pPr>
      <a:lvl8pPr marL="0" algn="l" defTabSz="1341150" rtl="0" eaLnBrk="1" latinLnBrk="0" hangingPunct="1">
        <a:lnSpc>
          <a:spcPct val="99000"/>
        </a:lnSpc>
        <a:defRPr sz="2053" kern="1200">
          <a:solidFill>
            <a:schemeClr val="accent2"/>
          </a:solidFill>
          <a:latin typeface="+mn-lt"/>
          <a:ea typeface="+mn-ea"/>
          <a:cs typeface="+mn-cs"/>
        </a:defRPr>
      </a:lvl8pPr>
      <a:lvl9pPr marL="0" algn="l" defTabSz="1341150" rtl="0" eaLnBrk="1" latinLnBrk="0" hangingPunct="1">
        <a:lnSpc>
          <a:spcPct val="99000"/>
        </a:lnSpc>
        <a:defRPr sz="2053" kern="1200">
          <a:solidFill>
            <a:schemeClr val="accent2"/>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98551" y="9307373"/>
            <a:ext cx="563270" cy="563270"/>
          </a:xfrm>
          <a:prstGeom prst="rect">
            <a:avLst/>
          </a:prstGeom>
        </p:spPr>
      </p:pic>
      <p:sp>
        <p:nvSpPr>
          <p:cNvPr id="2" name="Title Placeholder 1"/>
          <p:cNvSpPr>
            <a:spLocks noGrp="1"/>
          </p:cNvSpPr>
          <p:nvPr>
            <p:ph type="title"/>
          </p:nvPr>
        </p:nvSpPr>
        <p:spPr>
          <a:xfrm>
            <a:off x="2386542" y="325726"/>
            <a:ext cx="13196621" cy="134112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2386544" y="2708050"/>
            <a:ext cx="13196621" cy="637032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CA" dirty="0"/>
          </a:p>
        </p:txBody>
      </p:sp>
    </p:spTree>
    <p:extLst>
      <p:ext uri="{BB962C8B-B14F-4D97-AF65-F5344CB8AC3E}">
        <p14:creationId xmlns:p14="http://schemas.microsoft.com/office/powerpoint/2010/main" val="1941341171"/>
      </p:ext>
    </p:extLst>
  </p:cSld>
  <p:clrMap bg1="lt1" tx1="dk1" bg2="lt2" tx2="dk2" accent1="accent1" accent2="accent2" accent3="accent3" accent4="accent4" accent5="accent5" accent6="accent6" hlink="hlink" folHlink="folHlink"/>
  <p:sldLayoutIdLst>
    <p:sldLayoutId id="2147483701" r:id="rId1"/>
    <p:sldLayoutId id="2147483717" r:id="rId2"/>
    <p:sldLayoutId id="2147483718" r:id="rId3"/>
    <p:sldLayoutId id="2147483702" r:id="rId4"/>
    <p:sldLayoutId id="2147483703" r:id="rId5"/>
    <p:sldLayoutId id="2147483704" r:id="rId6"/>
    <p:sldLayoutId id="2147483705"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9" r:id="rId18"/>
    <p:sldLayoutId id="2147483720" r:id="rId19"/>
    <p:sldLayoutId id="2147483721" r:id="rId20"/>
  </p:sldLayoutIdLst>
  <p:hf hdr="0"/>
  <p:txStyles>
    <p:titleStyle>
      <a:lvl1pPr algn="l" defTabSz="1341150" rtl="0" eaLnBrk="1" latinLnBrk="0" hangingPunct="1">
        <a:lnSpc>
          <a:spcPct val="90000"/>
        </a:lnSpc>
        <a:spcBef>
          <a:spcPct val="0"/>
        </a:spcBef>
        <a:buNone/>
        <a:defRPr sz="5280" kern="1200">
          <a:solidFill>
            <a:schemeClr val="accent2"/>
          </a:solidFill>
          <a:latin typeface="+mj-lt"/>
          <a:ea typeface="+mj-ea"/>
          <a:cs typeface="+mj-cs"/>
        </a:defRPr>
      </a:lvl1pPr>
    </p:titleStyle>
    <p:bodyStyle>
      <a:lvl1pPr marL="281642" indent="-281642" algn="l" defTabSz="1341150" rtl="0" eaLnBrk="1" latinLnBrk="0" hangingPunct="1">
        <a:lnSpc>
          <a:spcPct val="99000"/>
        </a:lnSpc>
        <a:spcBef>
          <a:spcPts val="2053"/>
        </a:spcBef>
        <a:spcAft>
          <a:spcPts val="0"/>
        </a:spcAft>
        <a:buFont typeface="Arial" panose="020B0604020202020204" pitchFamily="34" charset="0"/>
        <a:buChar char="•"/>
        <a:defRPr sz="4107" kern="1200">
          <a:solidFill>
            <a:schemeClr val="accent2"/>
          </a:solidFill>
          <a:latin typeface="+mn-lt"/>
          <a:ea typeface="+mn-ea"/>
          <a:cs typeface="+mn-cs"/>
        </a:defRPr>
      </a:lvl1pPr>
      <a:lvl2pPr marL="281642" indent="0" algn="l" defTabSz="1341150" rtl="0" eaLnBrk="1" latinLnBrk="0" hangingPunct="1">
        <a:lnSpc>
          <a:spcPct val="99000"/>
        </a:lnSpc>
        <a:spcBef>
          <a:spcPts val="0"/>
        </a:spcBef>
        <a:buFontTx/>
        <a:buNone/>
        <a:defRPr sz="4107" kern="1200">
          <a:solidFill>
            <a:schemeClr val="accent2"/>
          </a:solidFill>
          <a:latin typeface="+mn-lt"/>
          <a:ea typeface="+mn-ea"/>
          <a:cs typeface="+mn-cs"/>
        </a:defRPr>
      </a:lvl2pPr>
      <a:lvl3pPr marL="281735" indent="-281735" algn="l" defTabSz="1341150" rtl="0" eaLnBrk="1" latinLnBrk="0" hangingPunct="1">
        <a:lnSpc>
          <a:spcPct val="99000"/>
        </a:lnSpc>
        <a:spcBef>
          <a:spcPts val="1760"/>
        </a:spcBef>
        <a:buSzPct val="91000"/>
        <a:buFont typeface="Arial" panose="020B0604020202020204" pitchFamily="34" charset="0"/>
        <a:buChar char="•"/>
        <a:defRPr sz="3520" kern="1200">
          <a:solidFill>
            <a:schemeClr val="accent2"/>
          </a:solidFill>
          <a:latin typeface="+mn-lt"/>
          <a:ea typeface="+mn-ea"/>
          <a:cs typeface="+mn-cs"/>
        </a:defRPr>
      </a:lvl3pPr>
      <a:lvl4pPr marL="281642" indent="0" algn="l" defTabSz="1341150" rtl="0" eaLnBrk="1" latinLnBrk="0" hangingPunct="1">
        <a:lnSpc>
          <a:spcPct val="99000"/>
        </a:lnSpc>
        <a:spcBef>
          <a:spcPts val="0"/>
        </a:spcBef>
        <a:buFontTx/>
        <a:buNone/>
        <a:defRPr sz="3520" kern="1200">
          <a:solidFill>
            <a:schemeClr val="accent2"/>
          </a:solidFill>
          <a:latin typeface="+mn-lt"/>
          <a:ea typeface="+mn-ea"/>
          <a:cs typeface="+mn-cs"/>
        </a:defRPr>
      </a:lvl4pPr>
      <a:lvl5pPr marL="281642" indent="-281642" algn="l" defTabSz="1341150" rtl="0" eaLnBrk="1" latinLnBrk="0" hangingPunct="1">
        <a:lnSpc>
          <a:spcPct val="99000"/>
        </a:lnSpc>
        <a:spcBef>
          <a:spcPts val="1320"/>
        </a:spcBef>
        <a:buSzPct val="91000"/>
        <a:buFont typeface="Arial" panose="020B0604020202020204" pitchFamily="34" charset="0"/>
        <a:buChar char="•"/>
        <a:defRPr sz="2640" kern="1200">
          <a:solidFill>
            <a:schemeClr val="accent2"/>
          </a:solidFill>
          <a:latin typeface="+mn-lt"/>
          <a:ea typeface="+mn-ea"/>
          <a:cs typeface="+mn-cs"/>
        </a:defRPr>
      </a:lvl5pPr>
      <a:lvl6pPr marL="281642"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6pPr>
      <a:lvl7pPr marL="0" indent="0" algn="l" defTabSz="1341150" rtl="0" eaLnBrk="1" latinLnBrk="0" hangingPunct="1">
        <a:lnSpc>
          <a:spcPct val="99000"/>
        </a:lnSpc>
        <a:spcBef>
          <a:spcPts val="1320"/>
        </a:spcBef>
        <a:buSzPct val="91000"/>
        <a:buFontTx/>
        <a:buNone/>
        <a:defRPr sz="2640" b="1" kern="1200">
          <a:solidFill>
            <a:schemeClr val="accent2"/>
          </a:solidFill>
          <a:latin typeface="+mn-lt"/>
          <a:ea typeface="+mn-ea"/>
          <a:cs typeface="+mn-cs"/>
        </a:defRPr>
      </a:lvl7pPr>
      <a:lvl8pPr marL="0"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8pPr>
      <a:lvl9pPr marL="0" indent="0" algn="l" defTabSz="1341150" rtl="0" eaLnBrk="1" latinLnBrk="0" hangingPunct="1">
        <a:lnSpc>
          <a:spcPct val="99000"/>
        </a:lnSpc>
        <a:spcBef>
          <a:spcPts val="1320"/>
        </a:spcBef>
        <a:buSzPct val="91000"/>
        <a:buFontTx/>
        <a:buNone/>
        <a:defRPr sz="2640" i="1" kern="1200">
          <a:solidFill>
            <a:schemeClr val="accent2"/>
          </a:solidFill>
          <a:latin typeface="+mn-lt"/>
          <a:ea typeface="+mn-ea"/>
          <a:cs typeface="+mn-cs"/>
        </a:defRPr>
      </a:lvl9pPr>
    </p:bodyStyle>
    <p:otherStyle>
      <a:defPPr>
        <a:defRPr lang="en-US"/>
      </a:defPPr>
      <a:lvl1pPr marL="0" algn="l" defTabSz="1341150" rtl="0" eaLnBrk="1" latinLnBrk="0" hangingPunct="1">
        <a:lnSpc>
          <a:spcPct val="99000"/>
        </a:lnSpc>
        <a:defRPr sz="2053" kern="1200">
          <a:solidFill>
            <a:schemeClr val="accent2"/>
          </a:solidFill>
          <a:latin typeface="+mn-lt"/>
          <a:ea typeface="+mn-ea"/>
          <a:cs typeface="+mn-cs"/>
        </a:defRPr>
      </a:lvl1pPr>
      <a:lvl2pPr marL="0" algn="l" defTabSz="1341150" rtl="0" eaLnBrk="1" latinLnBrk="0" hangingPunct="1">
        <a:lnSpc>
          <a:spcPct val="99000"/>
        </a:lnSpc>
        <a:spcBef>
          <a:spcPts val="1320"/>
        </a:spcBef>
        <a:defRPr sz="2053" b="1" kern="1200">
          <a:solidFill>
            <a:schemeClr val="accent2"/>
          </a:solidFill>
          <a:latin typeface="+mn-lt"/>
          <a:ea typeface="+mn-ea"/>
          <a:cs typeface="+mn-cs"/>
        </a:defRPr>
      </a:lvl2pPr>
      <a:lvl3pPr marL="227996" indent="-227996" algn="l" defTabSz="1341150" rtl="0" eaLnBrk="1" latinLnBrk="0" hangingPunct="1">
        <a:lnSpc>
          <a:spcPct val="99000"/>
        </a:lnSpc>
        <a:buSzPct val="91000"/>
        <a:buFont typeface="Arial" panose="020B0604020202020204" pitchFamily="34" charset="0"/>
        <a:buChar char="•"/>
        <a:defRPr sz="2053" kern="1200">
          <a:solidFill>
            <a:schemeClr val="accent2"/>
          </a:solidFill>
          <a:latin typeface="+mn-lt"/>
          <a:ea typeface="+mn-ea"/>
          <a:cs typeface="+mn-cs"/>
        </a:defRPr>
      </a:lvl3pPr>
      <a:lvl4pPr marL="227996" indent="-227996" algn="l" defTabSz="1341150" rtl="0" eaLnBrk="1" latinLnBrk="0" hangingPunct="1">
        <a:lnSpc>
          <a:spcPct val="99000"/>
        </a:lnSpc>
        <a:spcBef>
          <a:spcPts val="1320"/>
        </a:spcBef>
        <a:buSzPct val="91000"/>
        <a:buFont typeface="Arial" panose="020B0604020202020204" pitchFamily="34" charset="0"/>
        <a:buChar char="•"/>
        <a:defRPr sz="2053" b="1" kern="1200">
          <a:solidFill>
            <a:schemeClr val="accent2"/>
          </a:solidFill>
          <a:latin typeface="+mn-lt"/>
          <a:ea typeface="+mn-ea"/>
          <a:cs typeface="+mn-cs"/>
        </a:defRPr>
      </a:lvl4pPr>
      <a:lvl5pPr marL="227996" algn="l" defTabSz="1341150" rtl="0" eaLnBrk="1" latinLnBrk="0" hangingPunct="1">
        <a:lnSpc>
          <a:spcPct val="99000"/>
        </a:lnSpc>
        <a:defRPr sz="2053" kern="1200">
          <a:solidFill>
            <a:schemeClr val="accent2"/>
          </a:solidFill>
          <a:latin typeface="+mn-lt"/>
          <a:ea typeface="+mn-ea"/>
          <a:cs typeface="+mn-cs"/>
        </a:defRPr>
      </a:lvl5pPr>
      <a:lvl6pPr marL="0" algn="l" defTabSz="1341150" rtl="0" eaLnBrk="1" latinLnBrk="0" hangingPunct="1">
        <a:lnSpc>
          <a:spcPct val="99000"/>
        </a:lnSpc>
        <a:defRPr sz="2053" kern="1200">
          <a:solidFill>
            <a:schemeClr val="accent2"/>
          </a:solidFill>
          <a:latin typeface="+mn-lt"/>
          <a:ea typeface="+mn-ea"/>
          <a:cs typeface="+mn-cs"/>
        </a:defRPr>
      </a:lvl6pPr>
      <a:lvl7pPr marL="0" algn="l" defTabSz="1341150" rtl="0" eaLnBrk="1" latinLnBrk="0" hangingPunct="1">
        <a:lnSpc>
          <a:spcPct val="99000"/>
        </a:lnSpc>
        <a:defRPr sz="2053" kern="1200">
          <a:solidFill>
            <a:schemeClr val="accent2"/>
          </a:solidFill>
          <a:latin typeface="+mn-lt"/>
          <a:ea typeface="+mn-ea"/>
          <a:cs typeface="+mn-cs"/>
        </a:defRPr>
      </a:lvl7pPr>
      <a:lvl8pPr marL="0" algn="l" defTabSz="1341150" rtl="0" eaLnBrk="1" latinLnBrk="0" hangingPunct="1">
        <a:lnSpc>
          <a:spcPct val="99000"/>
        </a:lnSpc>
        <a:defRPr sz="2053" kern="1200">
          <a:solidFill>
            <a:schemeClr val="accent2"/>
          </a:solidFill>
          <a:latin typeface="+mn-lt"/>
          <a:ea typeface="+mn-ea"/>
          <a:cs typeface="+mn-cs"/>
        </a:defRPr>
      </a:lvl8pPr>
      <a:lvl9pPr marL="0" algn="l" defTabSz="1341150" rtl="0" eaLnBrk="1" latinLnBrk="0" hangingPunct="1">
        <a:lnSpc>
          <a:spcPct val="99000"/>
        </a:lnSpc>
        <a:defRPr sz="2053"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3168" userDrawn="1">
          <p15:clr>
            <a:srgbClr val="F26B43"/>
          </p15:clr>
        </p15:guide>
        <p15:guide id="2" pos="56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98551" y="9307373"/>
            <a:ext cx="563270" cy="563270"/>
          </a:xfrm>
          <a:prstGeom prst="rect">
            <a:avLst/>
          </a:prstGeom>
        </p:spPr>
      </p:pic>
      <p:sp>
        <p:nvSpPr>
          <p:cNvPr id="2" name="Title Placeholder 1"/>
          <p:cNvSpPr>
            <a:spLocks noGrp="1"/>
          </p:cNvSpPr>
          <p:nvPr>
            <p:ph type="title"/>
          </p:nvPr>
        </p:nvSpPr>
        <p:spPr>
          <a:xfrm>
            <a:off x="2386542" y="325726"/>
            <a:ext cx="13196621" cy="134112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2386544" y="2708050"/>
            <a:ext cx="13196621" cy="637032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CA" dirty="0"/>
          </a:p>
        </p:txBody>
      </p:sp>
      <p:sp>
        <p:nvSpPr>
          <p:cNvPr id="6" name="Slide Number Placeholder 5"/>
          <p:cNvSpPr>
            <a:spLocks noGrp="1"/>
          </p:cNvSpPr>
          <p:nvPr>
            <p:ph type="sldNum" sz="quarter" idx="4"/>
          </p:nvPr>
        </p:nvSpPr>
        <p:spPr>
          <a:xfrm>
            <a:off x="16740530" y="9496784"/>
            <a:ext cx="483466" cy="268224"/>
          </a:xfrm>
          <a:prstGeom prst="rect">
            <a:avLst/>
          </a:prstGeom>
        </p:spPr>
        <p:txBody>
          <a:bodyPr vert="horz" lIns="0" tIns="0" rIns="0" bIns="0" rtlCol="0" anchor="t" anchorCtr="0">
            <a:noAutofit/>
          </a:bodyPr>
          <a:lstStyle>
            <a:lvl1pPr algn="r">
              <a:defRPr sz="1760">
                <a:solidFill>
                  <a:schemeClr val="accent2"/>
                </a:solidFill>
              </a:defRPr>
            </a:lvl1pPr>
          </a:lstStyle>
          <a:p>
            <a:fld id="{00E6A5BD-C011-4A45-AA3A-201790FB7F2B}" type="slidenum">
              <a:rPr lang="en-CA" smtClean="0"/>
              <a:pPr/>
              <a:t>‹#›</a:t>
            </a:fld>
            <a:endParaRPr lang="en-CA"/>
          </a:p>
        </p:txBody>
      </p:sp>
      <p:sp>
        <p:nvSpPr>
          <p:cNvPr id="7" name="Date Placeholder 1" descr="CONFIDENTIAL_TAG_0xFFEE"/>
          <p:cNvSpPr txBox="1">
            <a:spLocks/>
          </p:cNvSpPr>
          <p:nvPr userDrawn="1"/>
        </p:nvSpPr>
        <p:spPr>
          <a:xfrm>
            <a:off x="3612484" y="9530668"/>
            <a:ext cx="10684241"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marL="0" marR="0" indent="0" algn="ctr" defTabSz="670575" rtl="0" eaLnBrk="1" fontAlgn="auto" latinLnBrk="0" hangingPunct="1">
              <a:lnSpc>
                <a:spcPct val="100000"/>
              </a:lnSpc>
              <a:spcBef>
                <a:spcPts val="0"/>
              </a:spcBef>
              <a:spcAft>
                <a:spcPts val="0"/>
              </a:spcAft>
              <a:buClrTx/>
              <a:buSzTx/>
              <a:buFontTx/>
              <a:buNone/>
              <a:tabLst/>
              <a:defRPr/>
            </a:pPr>
            <a:r>
              <a:rPr lang="en-US" sz="1760" b="1">
                <a:solidFill>
                  <a:schemeClr val="tx1"/>
                </a:solidFill>
              </a:rPr>
              <a:t>-NON-PUBLIC-</a:t>
            </a:r>
          </a:p>
        </p:txBody>
      </p:sp>
    </p:spTree>
    <p:extLst>
      <p:ext uri="{BB962C8B-B14F-4D97-AF65-F5344CB8AC3E}">
        <p14:creationId xmlns:p14="http://schemas.microsoft.com/office/powerpoint/2010/main" val="7100122"/>
      </p:ext>
    </p:extLst>
  </p:cSld>
  <p:clrMap bg1="lt1" tx1="dk1" bg2="lt2" tx2="dk2" accent1="accent1" accent2="accent2" accent3="accent3" accent4="accent4" accent5="accent5" accent6="accent6" hlink="hlink" folHlink="folHlink"/>
  <p:sldLayoutIdLst>
    <p:sldLayoutId id="2147483723" r:id="rId1"/>
    <p:sldLayoutId id="2147483728" r:id="rId2"/>
    <p:sldLayoutId id="2147483739" r:id="rId3"/>
    <p:sldLayoutId id="2147483740" r:id="rId4"/>
    <p:sldLayoutId id="2147483724" r:id="rId5"/>
    <p:sldLayoutId id="2147483725" r:id="rId6"/>
    <p:sldLayoutId id="2147483726" r:id="rId7"/>
    <p:sldLayoutId id="2147483727"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41" r:id="rId19"/>
    <p:sldLayoutId id="2147483742" r:id="rId20"/>
    <p:sldLayoutId id="2147483743" r:id="rId21"/>
  </p:sldLayoutIdLst>
  <p:hf hdr="0"/>
  <p:txStyles>
    <p:titleStyle>
      <a:lvl1pPr algn="l" defTabSz="1341150" rtl="0" eaLnBrk="1" latinLnBrk="0" hangingPunct="1">
        <a:lnSpc>
          <a:spcPct val="90000"/>
        </a:lnSpc>
        <a:spcBef>
          <a:spcPct val="0"/>
        </a:spcBef>
        <a:buNone/>
        <a:defRPr sz="5280" kern="1200">
          <a:solidFill>
            <a:schemeClr val="accent2"/>
          </a:solidFill>
          <a:latin typeface="+mj-lt"/>
          <a:ea typeface="+mj-ea"/>
          <a:cs typeface="+mj-cs"/>
        </a:defRPr>
      </a:lvl1pPr>
    </p:titleStyle>
    <p:bodyStyle>
      <a:lvl1pPr marL="281642" indent="-281642" algn="l" defTabSz="1341150" rtl="0" eaLnBrk="1" latinLnBrk="0" hangingPunct="1">
        <a:lnSpc>
          <a:spcPct val="99000"/>
        </a:lnSpc>
        <a:spcBef>
          <a:spcPts val="2053"/>
        </a:spcBef>
        <a:spcAft>
          <a:spcPts val="0"/>
        </a:spcAft>
        <a:buFont typeface="Arial" panose="020B0604020202020204" pitchFamily="34" charset="0"/>
        <a:buChar char="•"/>
        <a:defRPr sz="4107" kern="1200">
          <a:solidFill>
            <a:schemeClr val="accent2"/>
          </a:solidFill>
          <a:latin typeface="+mn-lt"/>
          <a:ea typeface="+mn-ea"/>
          <a:cs typeface="+mn-cs"/>
        </a:defRPr>
      </a:lvl1pPr>
      <a:lvl2pPr marL="281642" indent="0" algn="l" defTabSz="1341150" rtl="0" eaLnBrk="1" latinLnBrk="0" hangingPunct="1">
        <a:lnSpc>
          <a:spcPct val="99000"/>
        </a:lnSpc>
        <a:spcBef>
          <a:spcPts val="0"/>
        </a:spcBef>
        <a:buFontTx/>
        <a:buNone/>
        <a:defRPr sz="4107" kern="1200">
          <a:solidFill>
            <a:schemeClr val="accent2"/>
          </a:solidFill>
          <a:latin typeface="+mn-lt"/>
          <a:ea typeface="+mn-ea"/>
          <a:cs typeface="+mn-cs"/>
        </a:defRPr>
      </a:lvl2pPr>
      <a:lvl3pPr marL="281735" indent="-281735" algn="l" defTabSz="1341150" rtl="0" eaLnBrk="1" latinLnBrk="0" hangingPunct="1">
        <a:lnSpc>
          <a:spcPct val="99000"/>
        </a:lnSpc>
        <a:spcBef>
          <a:spcPts val="1760"/>
        </a:spcBef>
        <a:buSzPct val="91000"/>
        <a:buFont typeface="Arial" panose="020B0604020202020204" pitchFamily="34" charset="0"/>
        <a:buChar char="•"/>
        <a:defRPr sz="3520" kern="1200">
          <a:solidFill>
            <a:schemeClr val="accent2"/>
          </a:solidFill>
          <a:latin typeface="+mn-lt"/>
          <a:ea typeface="+mn-ea"/>
          <a:cs typeface="+mn-cs"/>
        </a:defRPr>
      </a:lvl3pPr>
      <a:lvl4pPr marL="281642" indent="0" algn="l" defTabSz="1341150" rtl="0" eaLnBrk="1" latinLnBrk="0" hangingPunct="1">
        <a:lnSpc>
          <a:spcPct val="99000"/>
        </a:lnSpc>
        <a:spcBef>
          <a:spcPts val="0"/>
        </a:spcBef>
        <a:buFontTx/>
        <a:buNone/>
        <a:defRPr sz="3520" kern="1200">
          <a:solidFill>
            <a:schemeClr val="accent2"/>
          </a:solidFill>
          <a:latin typeface="+mn-lt"/>
          <a:ea typeface="+mn-ea"/>
          <a:cs typeface="+mn-cs"/>
        </a:defRPr>
      </a:lvl4pPr>
      <a:lvl5pPr marL="281642" indent="-281642" algn="l" defTabSz="1341150" rtl="0" eaLnBrk="1" latinLnBrk="0" hangingPunct="1">
        <a:lnSpc>
          <a:spcPct val="99000"/>
        </a:lnSpc>
        <a:spcBef>
          <a:spcPts val="1320"/>
        </a:spcBef>
        <a:buSzPct val="91000"/>
        <a:buFont typeface="Arial" panose="020B0604020202020204" pitchFamily="34" charset="0"/>
        <a:buChar char="•"/>
        <a:defRPr sz="2640" kern="1200">
          <a:solidFill>
            <a:schemeClr val="accent2"/>
          </a:solidFill>
          <a:latin typeface="+mn-lt"/>
          <a:ea typeface="+mn-ea"/>
          <a:cs typeface="+mn-cs"/>
        </a:defRPr>
      </a:lvl5pPr>
      <a:lvl6pPr marL="281642"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6pPr>
      <a:lvl7pPr marL="0" indent="0" algn="l" defTabSz="1341150" rtl="0" eaLnBrk="1" latinLnBrk="0" hangingPunct="1">
        <a:lnSpc>
          <a:spcPct val="99000"/>
        </a:lnSpc>
        <a:spcBef>
          <a:spcPts val="1320"/>
        </a:spcBef>
        <a:buSzPct val="91000"/>
        <a:buFontTx/>
        <a:buNone/>
        <a:defRPr sz="2640" b="1" kern="1200">
          <a:solidFill>
            <a:schemeClr val="accent2"/>
          </a:solidFill>
          <a:latin typeface="+mn-lt"/>
          <a:ea typeface="+mn-ea"/>
          <a:cs typeface="+mn-cs"/>
        </a:defRPr>
      </a:lvl7pPr>
      <a:lvl8pPr marL="0"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8pPr>
      <a:lvl9pPr marL="0" indent="0" algn="l" defTabSz="1341150" rtl="0" eaLnBrk="1" latinLnBrk="0" hangingPunct="1">
        <a:lnSpc>
          <a:spcPct val="99000"/>
        </a:lnSpc>
        <a:spcBef>
          <a:spcPts val="1320"/>
        </a:spcBef>
        <a:buSzPct val="91000"/>
        <a:buFontTx/>
        <a:buNone/>
        <a:defRPr sz="2640" i="1" kern="1200">
          <a:solidFill>
            <a:schemeClr val="accent2"/>
          </a:solidFill>
          <a:latin typeface="+mn-lt"/>
          <a:ea typeface="+mn-ea"/>
          <a:cs typeface="+mn-cs"/>
        </a:defRPr>
      </a:lvl9pPr>
    </p:bodyStyle>
    <p:otherStyle>
      <a:defPPr>
        <a:defRPr lang="en-US"/>
      </a:defPPr>
      <a:lvl1pPr marL="0" algn="l" defTabSz="1341150" rtl="0" eaLnBrk="1" latinLnBrk="0" hangingPunct="1">
        <a:lnSpc>
          <a:spcPct val="99000"/>
        </a:lnSpc>
        <a:defRPr sz="2053" kern="1200">
          <a:solidFill>
            <a:schemeClr val="accent2"/>
          </a:solidFill>
          <a:latin typeface="+mn-lt"/>
          <a:ea typeface="+mn-ea"/>
          <a:cs typeface="+mn-cs"/>
        </a:defRPr>
      </a:lvl1pPr>
      <a:lvl2pPr marL="0" algn="l" defTabSz="1341150" rtl="0" eaLnBrk="1" latinLnBrk="0" hangingPunct="1">
        <a:lnSpc>
          <a:spcPct val="99000"/>
        </a:lnSpc>
        <a:spcBef>
          <a:spcPts val="1320"/>
        </a:spcBef>
        <a:defRPr sz="2053" b="1" kern="1200">
          <a:solidFill>
            <a:schemeClr val="accent2"/>
          </a:solidFill>
          <a:latin typeface="+mn-lt"/>
          <a:ea typeface="+mn-ea"/>
          <a:cs typeface="+mn-cs"/>
        </a:defRPr>
      </a:lvl2pPr>
      <a:lvl3pPr marL="227996" indent="-227996" algn="l" defTabSz="1341150" rtl="0" eaLnBrk="1" latinLnBrk="0" hangingPunct="1">
        <a:lnSpc>
          <a:spcPct val="99000"/>
        </a:lnSpc>
        <a:buSzPct val="91000"/>
        <a:buFont typeface="Arial" panose="020B0604020202020204" pitchFamily="34" charset="0"/>
        <a:buChar char="•"/>
        <a:defRPr sz="2053" kern="1200">
          <a:solidFill>
            <a:schemeClr val="accent2"/>
          </a:solidFill>
          <a:latin typeface="+mn-lt"/>
          <a:ea typeface="+mn-ea"/>
          <a:cs typeface="+mn-cs"/>
        </a:defRPr>
      </a:lvl3pPr>
      <a:lvl4pPr marL="227996" indent="-227996" algn="l" defTabSz="1341150" rtl="0" eaLnBrk="1" latinLnBrk="0" hangingPunct="1">
        <a:lnSpc>
          <a:spcPct val="99000"/>
        </a:lnSpc>
        <a:spcBef>
          <a:spcPts val="1320"/>
        </a:spcBef>
        <a:buSzPct val="91000"/>
        <a:buFont typeface="Arial" panose="020B0604020202020204" pitchFamily="34" charset="0"/>
        <a:buChar char="•"/>
        <a:defRPr sz="2053" b="1" kern="1200">
          <a:solidFill>
            <a:schemeClr val="accent2"/>
          </a:solidFill>
          <a:latin typeface="+mn-lt"/>
          <a:ea typeface="+mn-ea"/>
          <a:cs typeface="+mn-cs"/>
        </a:defRPr>
      </a:lvl4pPr>
      <a:lvl5pPr marL="227996" algn="l" defTabSz="1341150" rtl="0" eaLnBrk="1" latinLnBrk="0" hangingPunct="1">
        <a:lnSpc>
          <a:spcPct val="99000"/>
        </a:lnSpc>
        <a:defRPr sz="2053" kern="1200">
          <a:solidFill>
            <a:schemeClr val="accent2"/>
          </a:solidFill>
          <a:latin typeface="+mn-lt"/>
          <a:ea typeface="+mn-ea"/>
          <a:cs typeface="+mn-cs"/>
        </a:defRPr>
      </a:lvl5pPr>
      <a:lvl6pPr marL="0" algn="l" defTabSz="1341150" rtl="0" eaLnBrk="1" latinLnBrk="0" hangingPunct="1">
        <a:lnSpc>
          <a:spcPct val="99000"/>
        </a:lnSpc>
        <a:defRPr sz="2053" kern="1200">
          <a:solidFill>
            <a:schemeClr val="accent2"/>
          </a:solidFill>
          <a:latin typeface="+mn-lt"/>
          <a:ea typeface="+mn-ea"/>
          <a:cs typeface="+mn-cs"/>
        </a:defRPr>
      </a:lvl6pPr>
      <a:lvl7pPr marL="0" algn="l" defTabSz="1341150" rtl="0" eaLnBrk="1" latinLnBrk="0" hangingPunct="1">
        <a:lnSpc>
          <a:spcPct val="99000"/>
        </a:lnSpc>
        <a:defRPr sz="2053" kern="1200">
          <a:solidFill>
            <a:schemeClr val="accent2"/>
          </a:solidFill>
          <a:latin typeface="+mn-lt"/>
          <a:ea typeface="+mn-ea"/>
          <a:cs typeface="+mn-cs"/>
        </a:defRPr>
      </a:lvl7pPr>
      <a:lvl8pPr marL="0" algn="l" defTabSz="1341150" rtl="0" eaLnBrk="1" latinLnBrk="0" hangingPunct="1">
        <a:lnSpc>
          <a:spcPct val="99000"/>
        </a:lnSpc>
        <a:defRPr sz="2053" kern="1200">
          <a:solidFill>
            <a:schemeClr val="accent2"/>
          </a:solidFill>
          <a:latin typeface="+mn-lt"/>
          <a:ea typeface="+mn-ea"/>
          <a:cs typeface="+mn-cs"/>
        </a:defRPr>
      </a:lvl8pPr>
      <a:lvl9pPr marL="0" algn="l" defTabSz="1341150" rtl="0" eaLnBrk="1" latinLnBrk="0" hangingPunct="1">
        <a:lnSpc>
          <a:spcPct val="99000"/>
        </a:lnSpc>
        <a:defRPr sz="2053"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3168" userDrawn="1">
          <p15:clr>
            <a:srgbClr val="F26B43"/>
          </p15:clr>
        </p15:guide>
        <p15:guide id="2" pos="56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09390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Lst>
  <p:hf hdr="0"/>
  <p:txStyles>
    <p:titleStyle>
      <a:lvl1pPr algn="l" defTabSz="1341150" rtl="0" eaLnBrk="1" latinLnBrk="0" hangingPunct="1">
        <a:lnSpc>
          <a:spcPct val="90000"/>
        </a:lnSpc>
        <a:spcBef>
          <a:spcPct val="0"/>
        </a:spcBef>
        <a:buNone/>
        <a:defRPr sz="5280" kern="1200">
          <a:solidFill>
            <a:schemeClr val="accent2"/>
          </a:solidFill>
          <a:latin typeface="+mj-lt"/>
          <a:ea typeface="+mj-ea"/>
          <a:cs typeface="+mj-cs"/>
        </a:defRPr>
      </a:lvl1pPr>
    </p:titleStyle>
    <p:bodyStyle>
      <a:lvl1pPr marL="281642" indent="-281642" algn="l" defTabSz="1341150" rtl="0" eaLnBrk="1" latinLnBrk="0" hangingPunct="1">
        <a:lnSpc>
          <a:spcPct val="99000"/>
        </a:lnSpc>
        <a:spcBef>
          <a:spcPts val="2053"/>
        </a:spcBef>
        <a:spcAft>
          <a:spcPts val="0"/>
        </a:spcAft>
        <a:buFont typeface="Arial" panose="020B0604020202020204" pitchFamily="34" charset="0"/>
        <a:buChar char="•"/>
        <a:defRPr sz="4107" kern="1200">
          <a:solidFill>
            <a:schemeClr val="accent2"/>
          </a:solidFill>
          <a:latin typeface="+mn-lt"/>
          <a:ea typeface="+mn-ea"/>
          <a:cs typeface="+mn-cs"/>
        </a:defRPr>
      </a:lvl1pPr>
      <a:lvl2pPr marL="281642" indent="0" algn="l" defTabSz="1341150" rtl="0" eaLnBrk="1" latinLnBrk="0" hangingPunct="1">
        <a:lnSpc>
          <a:spcPct val="99000"/>
        </a:lnSpc>
        <a:spcBef>
          <a:spcPts val="0"/>
        </a:spcBef>
        <a:buFontTx/>
        <a:buNone/>
        <a:defRPr sz="4107" kern="1200">
          <a:solidFill>
            <a:schemeClr val="accent2"/>
          </a:solidFill>
          <a:latin typeface="+mn-lt"/>
          <a:ea typeface="+mn-ea"/>
          <a:cs typeface="+mn-cs"/>
        </a:defRPr>
      </a:lvl2pPr>
      <a:lvl3pPr marL="281735" indent="-281735" algn="l" defTabSz="1341150" rtl="0" eaLnBrk="1" latinLnBrk="0" hangingPunct="1">
        <a:lnSpc>
          <a:spcPct val="99000"/>
        </a:lnSpc>
        <a:spcBef>
          <a:spcPts val="1760"/>
        </a:spcBef>
        <a:buSzPct val="91000"/>
        <a:buFont typeface="Arial" panose="020B0604020202020204" pitchFamily="34" charset="0"/>
        <a:buChar char="•"/>
        <a:defRPr sz="3520" kern="1200">
          <a:solidFill>
            <a:schemeClr val="accent2"/>
          </a:solidFill>
          <a:latin typeface="+mn-lt"/>
          <a:ea typeface="+mn-ea"/>
          <a:cs typeface="+mn-cs"/>
        </a:defRPr>
      </a:lvl3pPr>
      <a:lvl4pPr marL="281642" indent="0" algn="l" defTabSz="1341150" rtl="0" eaLnBrk="1" latinLnBrk="0" hangingPunct="1">
        <a:lnSpc>
          <a:spcPct val="99000"/>
        </a:lnSpc>
        <a:spcBef>
          <a:spcPts val="0"/>
        </a:spcBef>
        <a:buFontTx/>
        <a:buNone/>
        <a:defRPr sz="3520" kern="1200">
          <a:solidFill>
            <a:schemeClr val="accent2"/>
          </a:solidFill>
          <a:latin typeface="+mn-lt"/>
          <a:ea typeface="+mn-ea"/>
          <a:cs typeface="+mn-cs"/>
        </a:defRPr>
      </a:lvl4pPr>
      <a:lvl5pPr marL="281642" indent="-281642" algn="l" defTabSz="1341150" rtl="0" eaLnBrk="1" latinLnBrk="0" hangingPunct="1">
        <a:lnSpc>
          <a:spcPct val="99000"/>
        </a:lnSpc>
        <a:spcBef>
          <a:spcPts val="1320"/>
        </a:spcBef>
        <a:buSzPct val="91000"/>
        <a:buFont typeface="Arial" panose="020B0604020202020204" pitchFamily="34" charset="0"/>
        <a:buChar char="•"/>
        <a:defRPr sz="2640" kern="1200">
          <a:solidFill>
            <a:schemeClr val="accent2"/>
          </a:solidFill>
          <a:latin typeface="+mn-lt"/>
          <a:ea typeface="+mn-ea"/>
          <a:cs typeface="+mn-cs"/>
        </a:defRPr>
      </a:lvl5pPr>
      <a:lvl6pPr marL="281642"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6pPr>
      <a:lvl7pPr marL="0" indent="0" algn="l" defTabSz="1341150" rtl="0" eaLnBrk="1" latinLnBrk="0" hangingPunct="1">
        <a:lnSpc>
          <a:spcPct val="99000"/>
        </a:lnSpc>
        <a:spcBef>
          <a:spcPts val="1320"/>
        </a:spcBef>
        <a:buSzPct val="91000"/>
        <a:buFontTx/>
        <a:buNone/>
        <a:defRPr sz="2640" b="1" kern="1200">
          <a:solidFill>
            <a:schemeClr val="accent2"/>
          </a:solidFill>
          <a:latin typeface="+mn-lt"/>
          <a:ea typeface="+mn-ea"/>
          <a:cs typeface="+mn-cs"/>
        </a:defRPr>
      </a:lvl7pPr>
      <a:lvl8pPr marL="0"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8pPr>
      <a:lvl9pPr marL="0" indent="0" algn="l" defTabSz="1341150" rtl="0" eaLnBrk="1" latinLnBrk="0" hangingPunct="1">
        <a:lnSpc>
          <a:spcPct val="99000"/>
        </a:lnSpc>
        <a:spcBef>
          <a:spcPts val="1320"/>
        </a:spcBef>
        <a:buSzPct val="91000"/>
        <a:buFontTx/>
        <a:buNone/>
        <a:defRPr sz="2640" i="1" kern="1200">
          <a:solidFill>
            <a:schemeClr val="accent2"/>
          </a:solidFill>
          <a:latin typeface="+mn-lt"/>
          <a:ea typeface="+mn-ea"/>
          <a:cs typeface="+mn-cs"/>
        </a:defRPr>
      </a:lvl9pPr>
    </p:bodyStyle>
    <p:otherStyle>
      <a:defPPr>
        <a:defRPr lang="en-US"/>
      </a:defPPr>
      <a:lvl1pPr marL="0" algn="l" defTabSz="1341150" rtl="0" eaLnBrk="1" latinLnBrk="0" hangingPunct="1">
        <a:lnSpc>
          <a:spcPct val="99000"/>
        </a:lnSpc>
        <a:defRPr sz="2053" kern="1200">
          <a:solidFill>
            <a:schemeClr val="accent2"/>
          </a:solidFill>
          <a:latin typeface="+mn-lt"/>
          <a:ea typeface="+mn-ea"/>
          <a:cs typeface="+mn-cs"/>
        </a:defRPr>
      </a:lvl1pPr>
      <a:lvl2pPr marL="0" algn="l" defTabSz="1341150" rtl="0" eaLnBrk="1" latinLnBrk="0" hangingPunct="1">
        <a:lnSpc>
          <a:spcPct val="99000"/>
        </a:lnSpc>
        <a:spcBef>
          <a:spcPts val="1320"/>
        </a:spcBef>
        <a:defRPr sz="2053" b="1" kern="1200">
          <a:solidFill>
            <a:schemeClr val="accent2"/>
          </a:solidFill>
          <a:latin typeface="+mn-lt"/>
          <a:ea typeface="+mn-ea"/>
          <a:cs typeface="+mn-cs"/>
        </a:defRPr>
      </a:lvl2pPr>
      <a:lvl3pPr marL="227996" indent="-227996" algn="l" defTabSz="1341150" rtl="0" eaLnBrk="1" latinLnBrk="0" hangingPunct="1">
        <a:lnSpc>
          <a:spcPct val="99000"/>
        </a:lnSpc>
        <a:buSzPct val="91000"/>
        <a:buFont typeface="Arial" panose="020B0604020202020204" pitchFamily="34" charset="0"/>
        <a:buChar char="•"/>
        <a:defRPr sz="2053" kern="1200">
          <a:solidFill>
            <a:schemeClr val="accent2"/>
          </a:solidFill>
          <a:latin typeface="+mn-lt"/>
          <a:ea typeface="+mn-ea"/>
          <a:cs typeface="+mn-cs"/>
        </a:defRPr>
      </a:lvl3pPr>
      <a:lvl4pPr marL="227996" indent="-227996" algn="l" defTabSz="1341150" rtl="0" eaLnBrk="1" latinLnBrk="0" hangingPunct="1">
        <a:lnSpc>
          <a:spcPct val="99000"/>
        </a:lnSpc>
        <a:spcBef>
          <a:spcPts val="1320"/>
        </a:spcBef>
        <a:buSzPct val="91000"/>
        <a:buFont typeface="Arial" panose="020B0604020202020204" pitchFamily="34" charset="0"/>
        <a:buChar char="•"/>
        <a:defRPr sz="2053" b="1" kern="1200">
          <a:solidFill>
            <a:schemeClr val="accent2"/>
          </a:solidFill>
          <a:latin typeface="+mn-lt"/>
          <a:ea typeface="+mn-ea"/>
          <a:cs typeface="+mn-cs"/>
        </a:defRPr>
      </a:lvl4pPr>
      <a:lvl5pPr marL="227996" algn="l" defTabSz="1341150" rtl="0" eaLnBrk="1" latinLnBrk="0" hangingPunct="1">
        <a:lnSpc>
          <a:spcPct val="99000"/>
        </a:lnSpc>
        <a:defRPr sz="2053" kern="1200">
          <a:solidFill>
            <a:schemeClr val="accent2"/>
          </a:solidFill>
          <a:latin typeface="+mn-lt"/>
          <a:ea typeface="+mn-ea"/>
          <a:cs typeface="+mn-cs"/>
        </a:defRPr>
      </a:lvl5pPr>
      <a:lvl6pPr marL="0" algn="l" defTabSz="1341150" rtl="0" eaLnBrk="1" latinLnBrk="0" hangingPunct="1">
        <a:lnSpc>
          <a:spcPct val="99000"/>
        </a:lnSpc>
        <a:defRPr sz="2053" kern="1200">
          <a:solidFill>
            <a:schemeClr val="accent2"/>
          </a:solidFill>
          <a:latin typeface="+mn-lt"/>
          <a:ea typeface="+mn-ea"/>
          <a:cs typeface="+mn-cs"/>
        </a:defRPr>
      </a:lvl6pPr>
      <a:lvl7pPr marL="0" algn="l" defTabSz="1341150" rtl="0" eaLnBrk="1" latinLnBrk="0" hangingPunct="1">
        <a:lnSpc>
          <a:spcPct val="99000"/>
        </a:lnSpc>
        <a:defRPr sz="2053" kern="1200">
          <a:solidFill>
            <a:schemeClr val="accent2"/>
          </a:solidFill>
          <a:latin typeface="+mn-lt"/>
          <a:ea typeface="+mn-ea"/>
          <a:cs typeface="+mn-cs"/>
        </a:defRPr>
      </a:lvl7pPr>
      <a:lvl8pPr marL="0" algn="l" defTabSz="1341150" rtl="0" eaLnBrk="1" latinLnBrk="0" hangingPunct="1">
        <a:lnSpc>
          <a:spcPct val="99000"/>
        </a:lnSpc>
        <a:defRPr sz="2053" kern="1200">
          <a:solidFill>
            <a:schemeClr val="accent2"/>
          </a:solidFill>
          <a:latin typeface="+mn-lt"/>
          <a:ea typeface="+mn-ea"/>
          <a:cs typeface="+mn-cs"/>
        </a:defRPr>
      </a:lvl8pPr>
      <a:lvl9pPr marL="0" algn="l" defTabSz="1341150" rtl="0" eaLnBrk="1" latinLnBrk="0" hangingPunct="1">
        <a:lnSpc>
          <a:spcPct val="99000"/>
        </a:lnSpc>
        <a:defRPr sz="2053"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3168" userDrawn="1">
          <p15:clr>
            <a:srgbClr val="F26B43"/>
          </p15:clr>
        </p15:guide>
        <p15:guide id="2" pos="56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98551" y="9307373"/>
            <a:ext cx="563270" cy="563270"/>
          </a:xfrm>
          <a:prstGeom prst="rect">
            <a:avLst/>
          </a:prstGeom>
        </p:spPr>
      </p:pic>
      <p:sp>
        <p:nvSpPr>
          <p:cNvPr id="2" name="Title Placeholder 1"/>
          <p:cNvSpPr>
            <a:spLocks noGrp="1"/>
          </p:cNvSpPr>
          <p:nvPr>
            <p:ph type="title"/>
          </p:nvPr>
        </p:nvSpPr>
        <p:spPr>
          <a:xfrm>
            <a:off x="2386542" y="325726"/>
            <a:ext cx="13196621" cy="1341120"/>
          </a:xfrm>
          <a:prstGeom prst="rect">
            <a:avLst/>
          </a:prstGeom>
        </p:spPr>
        <p:txBody>
          <a:bodyPr vert="horz" lIns="0" tIns="0" rIns="0" bIns="0" rtlCol="0" anchor="ctr"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2386544" y="2708050"/>
            <a:ext cx="13196621" cy="637032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en-CA" dirty="0"/>
          </a:p>
        </p:txBody>
      </p:sp>
      <p:sp>
        <p:nvSpPr>
          <p:cNvPr id="6" name="Slide Number Placeholder 5"/>
          <p:cNvSpPr>
            <a:spLocks noGrp="1"/>
          </p:cNvSpPr>
          <p:nvPr>
            <p:ph type="sldNum" sz="quarter" idx="4"/>
          </p:nvPr>
        </p:nvSpPr>
        <p:spPr>
          <a:xfrm>
            <a:off x="16740530" y="9496784"/>
            <a:ext cx="483466" cy="268224"/>
          </a:xfrm>
          <a:prstGeom prst="rect">
            <a:avLst/>
          </a:prstGeom>
        </p:spPr>
        <p:txBody>
          <a:bodyPr vert="horz" lIns="0" tIns="0" rIns="0" bIns="0" rtlCol="0" anchor="t" anchorCtr="0">
            <a:noAutofit/>
          </a:bodyPr>
          <a:lstStyle>
            <a:lvl1pPr algn="r">
              <a:defRPr sz="1760">
                <a:solidFill>
                  <a:schemeClr val="accent2"/>
                </a:solidFill>
              </a:defRPr>
            </a:lvl1pPr>
          </a:lstStyle>
          <a:p>
            <a:fld id="{00E6A5BD-C011-4A45-AA3A-201790FB7F2B}" type="slidenum">
              <a:rPr lang="en-CA" smtClean="0"/>
              <a:pPr/>
              <a:t>‹#›</a:t>
            </a:fld>
            <a:endParaRPr lang="en-CA"/>
          </a:p>
        </p:txBody>
      </p:sp>
      <p:sp>
        <p:nvSpPr>
          <p:cNvPr id="7" name="Date Placeholder 1" descr="CONFIDENTIAL_TAG_0xFFEE"/>
          <p:cNvSpPr txBox="1">
            <a:spLocks/>
          </p:cNvSpPr>
          <p:nvPr userDrawn="1"/>
        </p:nvSpPr>
        <p:spPr>
          <a:xfrm>
            <a:off x="3612484" y="9530668"/>
            <a:ext cx="10684241" cy="407192"/>
          </a:xfrm>
          <a:prstGeom prst="rect">
            <a:avLst/>
          </a:prstGeom>
          <a:noFill/>
          <a:ln w="9525">
            <a:noFill/>
            <a:miter lim="800000"/>
            <a:headEnd/>
            <a:tailEnd/>
          </a:ln>
        </p:spPr>
        <p:txBody>
          <a:bodyPr wrap="square" lIns="135027" tIns="67515" rIns="135027" bIns="67515">
            <a:spAutoFit/>
          </a:bodyPr>
          <a:lstStyle>
            <a:defPPr>
              <a:defRPr lang="en-US"/>
            </a:defPPr>
            <a:lvl1pPr>
              <a:defRPr sz="800">
                <a:solidFill>
                  <a:srgbClr val="1E4191"/>
                </a:solidFill>
              </a:defRPr>
            </a:lvl1pPr>
          </a:lstStyle>
          <a:p>
            <a:pPr marL="0" marR="0" indent="0" algn="ctr" defTabSz="670575" rtl="0" eaLnBrk="1" fontAlgn="auto" latinLnBrk="0" hangingPunct="1">
              <a:lnSpc>
                <a:spcPct val="100000"/>
              </a:lnSpc>
              <a:spcBef>
                <a:spcPts val="0"/>
              </a:spcBef>
              <a:spcAft>
                <a:spcPts val="0"/>
              </a:spcAft>
              <a:buClrTx/>
              <a:buSzTx/>
              <a:buFontTx/>
              <a:buNone/>
              <a:tabLst/>
              <a:defRPr/>
            </a:pPr>
            <a:r>
              <a:rPr lang="en-US" sz="1760" b="1">
                <a:solidFill>
                  <a:schemeClr val="tx1"/>
                </a:solidFill>
              </a:rPr>
              <a:t>-HIGHLY CONFIDENTIAL-</a:t>
            </a:r>
            <a:endParaRPr lang="en-US" sz="1760" b="0">
              <a:solidFill>
                <a:schemeClr val="tx1"/>
              </a:solidFill>
            </a:endParaRPr>
          </a:p>
        </p:txBody>
      </p:sp>
    </p:spTree>
    <p:extLst>
      <p:ext uri="{BB962C8B-B14F-4D97-AF65-F5344CB8AC3E}">
        <p14:creationId xmlns:p14="http://schemas.microsoft.com/office/powerpoint/2010/main" val="2635152206"/>
      </p:ext>
    </p:extLst>
  </p:cSld>
  <p:clrMap bg1="lt1" tx1="dk1" bg2="lt2" tx2="dk2" accent1="accent1" accent2="accent2" accent3="accent3" accent4="accent4" accent5="accent5" accent6="accent6" hlink="hlink" folHlink="folHlink"/>
  <p:sldLayoutIdLst>
    <p:sldLayoutId id="2147483745" r:id="rId1"/>
    <p:sldLayoutId id="2147483750" r:id="rId2"/>
    <p:sldLayoutId id="2147483761" r:id="rId3"/>
    <p:sldLayoutId id="2147483762" r:id="rId4"/>
    <p:sldLayoutId id="2147483746" r:id="rId5"/>
    <p:sldLayoutId id="2147483747" r:id="rId6"/>
    <p:sldLayoutId id="2147483748" r:id="rId7"/>
    <p:sldLayoutId id="2147483749"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3" r:id="rId19"/>
    <p:sldLayoutId id="2147483764" r:id="rId20"/>
    <p:sldLayoutId id="2147483765" r:id="rId21"/>
  </p:sldLayoutIdLst>
  <p:hf hdr="0"/>
  <p:txStyles>
    <p:titleStyle>
      <a:lvl1pPr algn="l" defTabSz="1341150" rtl="0" eaLnBrk="1" latinLnBrk="0" hangingPunct="1">
        <a:lnSpc>
          <a:spcPct val="90000"/>
        </a:lnSpc>
        <a:spcBef>
          <a:spcPct val="0"/>
        </a:spcBef>
        <a:buNone/>
        <a:defRPr sz="5280" kern="1200">
          <a:solidFill>
            <a:schemeClr val="accent2"/>
          </a:solidFill>
          <a:latin typeface="+mj-lt"/>
          <a:ea typeface="+mj-ea"/>
          <a:cs typeface="+mj-cs"/>
        </a:defRPr>
      </a:lvl1pPr>
    </p:titleStyle>
    <p:bodyStyle>
      <a:lvl1pPr marL="281642" indent="-281642" algn="l" defTabSz="1341150" rtl="0" eaLnBrk="1" latinLnBrk="0" hangingPunct="1">
        <a:lnSpc>
          <a:spcPct val="99000"/>
        </a:lnSpc>
        <a:spcBef>
          <a:spcPts val="2053"/>
        </a:spcBef>
        <a:spcAft>
          <a:spcPts val="0"/>
        </a:spcAft>
        <a:buFont typeface="Arial" panose="020B0604020202020204" pitchFamily="34" charset="0"/>
        <a:buChar char="•"/>
        <a:defRPr sz="4107" kern="1200">
          <a:solidFill>
            <a:schemeClr val="accent2"/>
          </a:solidFill>
          <a:latin typeface="+mn-lt"/>
          <a:ea typeface="+mn-ea"/>
          <a:cs typeface="+mn-cs"/>
        </a:defRPr>
      </a:lvl1pPr>
      <a:lvl2pPr marL="281642" indent="0" algn="l" defTabSz="1341150" rtl="0" eaLnBrk="1" latinLnBrk="0" hangingPunct="1">
        <a:lnSpc>
          <a:spcPct val="99000"/>
        </a:lnSpc>
        <a:spcBef>
          <a:spcPts val="0"/>
        </a:spcBef>
        <a:buFontTx/>
        <a:buNone/>
        <a:defRPr sz="4107" kern="1200">
          <a:solidFill>
            <a:schemeClr val="accent2"/>
          </a:solidFill>
          <a:latin typeface="+mn-lt"/>
          <a:ea typeface="+mn-ea"/>
          <a:cs typeface="+mn-cs"/>
        </a:defRPr>
      </a:lvl2pPr>
      <a:lvl3pPr marL="281735" indent="-281735" algn="l" defTabSz="1341150" rtl="0" eaLnBrk="1" latinLnBrk="0" hangingPunct="1">
        <a:lnSpc>
          <a:spcPct val="99000"/>
        </a:lnSpc>
        <a:spcBef>
          <a:spcPts val="1760"/>
        </a:spcBef>
        <a:buSzPct val="91000"/>
        <a:buFont typeface="Arial" panose="020B0604020202020204" pitchFamily="34" charset="0"/>
        <a:buChar char="•"/>
        <a:defRPr sz="3520" kern="1200">
          <a:solidFill>
            <a:schemeClr val="accent2"/>
          </a:solidFill>
          <a:latin typeface="+mn-lt"/>
          <a:ea typeface="+mn-ea"/>
          <a:cs typeface="+mn-cs"/>
        </a:defRPr>
      </a:lvl3pPr>
      <a:lvl4pPr marL="281642" indent="0" algn="l" defTabSz="1341150" rtl="0" eaLnBrk="1" latinLnBrk="0" hangingPunct="1">
        <a:lnSpc>
          <a:spcPct val="99000"/>
        </a:lnSpc>
        <a:spcBef>
          <a:spcPts val="0"/>
        </a:spcBef>
        <a:buFontTx/>
        <a:buNone/>
        <a:defRPr sz="3520" kern="1200">
          <a:solidFill>
            <a:schemeClr val="accent2"/>
          </a:solidFill>
          <a:latin typeface="+mn-lt"/>
          <a:ea typeface="+mn-ea"/>
          <a:cs typeface="+mn-cs"/>
        </a:defRPr>
      </a:lvl4pPr>
      <a:lvl5pPr marL="281642" indent="-281642" algn="l" defTabSz="1341150" rtl="0" eaLnBrk="1" latinLnBrk="0" hangingPunct="1">
        <a:lnSpc>
          <a:spcPct val="99000"/>
        </a:lnSpc>
        <a:spcBef>
          <a:spcPts val="1320"/>
        </a:spcBef>
        <a:buSzPct val="91000"/>
        <a:buFont typeface="Arial" panose="020B0604020202020204" pitchFamily="34" charset="0"/>
        <a:buChar char="•"/>
        <a:defRPr sz="2640" kern="1200">
          <a:solidFill>
            <a:schemeClr val="accent2"/>
          </a:solidFill>
          <a:latin typeface="+mn-lt"/>
          <a:ea typeface="+mn-ea"/>
          <a:cs typeface="+mn-cs"/>
        </a:defRPr>
      </a:lvl5pPr>
      <a:lvl6pPr marL="281642"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6pPr>
      <a:lvl7pPr marL="0" indent="0" algn="l" defTabSz="1341150" rtl="0" eaLnBrk="1" latinLnBrk="0" hangingPunct="1">
        <a:lnSpc>
          <a:spcPct val="99000"/>
        </a:lnSpc>
        <a:spcBef>
          <a:spcPts val="1320"/>
        </a:spcBef>
        <a:buSzPct val="91000"/>
        <a:buFontTx/>
        <a:buNone/>
        <a:defRPr sz="2640" b="1" kern="1200">
          <a:solidFill>
            <a:schemeClr val="accent2"/>
          </a:solidFill>
          <a:latin typeface="+mn-lt"/>
          <a:ea typeface="+mn-ea"/>
          <a:cs typeface="+mn-cs"/>
        </a:defRPr>
      </a:lvl7pPr>
      <a:lvl8pPr marL="0" indent="0" algn="l" defTabSz="1341150" rtl="0" eaLnBrk="1" latinLnBrk="0" hangingPunct="1">
        <a:lnSpc>
          <a:spcPct val="99000"/>
        </a:lnSpc>
        <a:spcBef>
          <a:spcPts val="0"/>
        </a:spcBef>
        <a:buSzPct val="91000"/>
        <a:buFontTx/>
        <a:buNone/>
        <a:defRPr sz="2640" kern="1200">
          <a:solidFill>
            <a:schemeClr val="accent2"/>
          </a:solidFill>
          <a:latin typeface="+mn-lt"/>
          <a:ea typeface="+mn-ea"/>
          <a:cs typeface="+mn-cs"/>
        </a:defRPr>
      </a:lvl8pPr>
      <a:lvl9pPr marL="0" indent="0" algn="l" defTabSz="1341150" rtl="0" eaLnBrk="1" latinLnBrk="0" hangingPunct="1">
        <a:lnSpc>
          <a:spcPct val="99000"/>
        </a:lnSpc>
        <a:spcBef>
          <a:spcPts val="1320"/>
        </a:spcBef>
        <a:buSzPct val="91000"/>
        <a:buFontTx/>
        <a:buNone/>
        <a:defRPr sz="2640" i="1" kern="1200">
          <a:solidFill>
            <a:schemeClr val="accent2"/>
          </a:solidFill>
          <a:latin typeface="+mn-lt"/>
          <a:ea typeface="+mn-ea"/>
          <a:cs typeface="+mn-cs"/>
        </a:defRPr>
      </a:lvl9pPr>
    </p:bodyStyle>
    <p:otherStyle>
      <a:defPPr>
        <a:defRPr lang="en-US"/>
      </a:defPPr>
      <a:lvl1pPr marL="0" algn="l" defTabSz="1341150" rtl="0" eaLnBrk="1" latinLnBrk="0" hangingPunct="1">
        <a:lnSpc>
          <a:spcPct val="99000"/>
        </a:lnSpc>
        <a:defRPr sz="2053" kern="1200">
          <a:solidFill>
            <a:schemeClr val="accent2"/>
          </a:solidFill>
          <a:latin typeface="+mn-lt"/>
          <a:ea typeface="+mn-ea"/>
          <a:cs typeface="+mn-cs"/>
        </a:defRPr>
      </a:lvl1pPr>
      <a:lvl2pPr marL="0" algn="l" defTabSz="1341150" rtl="0" eaLnBrk="1" latinLnBrk="0" hangingPunct="1">
        <a:lnSpc>
          <a:spcPct val="99000"/>
        </a:lnSpc>
        <a:spcBef>
          <a:spcPts val="1320"/>
        </a:spcBef>
        <a:defRPr sz="2053" b="1" kern="1200">
          <a:solidFill>
            <a:schemeClr val="accent2"/>
          </a:solidFill>
          <a:latin typeface="+mn-lt"/>
          <a:ea typeface="+mn-ea"/>
          <a:cs typeface="+mn-cs"/>
        </a:defRPr>
      </a:lvl2pPr>
      <a:lvl3pPr marL="227996" indent="-227996" algn="l" defTabSz="1341150" rtl="0" eaLnBrk="1" latinLnBrk="0" hangingPunct="1">
        <a:lnSpc>
          <a:spcPct val="99000"/>
        </a:lnSpc>
        <a:buSzPct val="91000"/>
        <a:buFont typeface="Arial" panose="020B0604020202020204" pitchFamily="34" charset="0"/>
        <a:buChar char="•"/>
        <a:defRPr sz="2053" kern="1200">
          <a:solidFill>
            <a:schemeClr val="accent2"/>
          </a:solidFill>
          <a:latin typeface="+mn-lt"/>
          <a:ea typeface="+mn-ea"/>
          <a:cs typeface="+mn-cs"/>
        </a:defRPr>
      </a:lvl3pPr>
      <a:lvl4pPr marL="227996" indent="-227996" algn="l" defTabSz="1341150" rtl="0" eaLnBrk="1" latinLnBrk="0" hangingPunct="1">
        <a:lnSpc>
          <a:spcPct val="99000"/>
        </a:lnSpc>
        <a:spcBef>
          <a:spcPts val="1320"/>
        </a:spcBef>
        <a:buSzPct val="91000"/>
        <a:buFont typeface="Arial" panose="020B0604020202020204" pitchFamily="34" charset="0"/>
        <a:buChar char="•"/>
        <a:defRPr sz="2053" b="1" kern="1200">
          <a:solidFill>
            <a:schemeClr val="accent2"/>
          </a:solidFill>
          <a:latin typeface="+mn-lt"/>
          <a:ea typeface="+mn-ea"/>
          <a:cs typeface="+mn-cs"/>
        </a:defRPr>
      </a:lvl4pPr>
      <a:lvl5pPr marL="227996" algn="l" defTabSz="1341150" rtl="0" eaLnBrk="1" latinLnBrk="0" hangingPunct="1">
        <a:lnSpc>
          <a:spcPct val="99000"/>
        </a:lnSpc>
        <a:defRPr sz="2053" kern="1200">
          <a:solidFill>
            <a:schemeClr val="accent2"/>
          </a:solidFill>
          <a:latin typeface="+mn-lt"/>
          <a:ea typeface="+mn-ea"/>
          <a:cs typeface="+mn-cs"/>
        </a:defRPr>
      </a:lvl5pPr>
      <a:lvl6pPr marL="0" algn="l" defTabSz="1341150" rtl="0" eaLnBrk="1" latinLnBrk="0" hangingPunct="1">
        <a:lnSpc>
          <a:spcPct val="99000"/>
        </a:lnSpc>
        <a:defRPr sz="2053" kern="1200">
          <a:solidFill>
            <a:schemeClr val="accent2"/>
          </a:solidFill>
          <a:latin typeface="+mn-lt"/>
          <a:ea typeface="+mn-ea"/>
          <a:cs typeface="+mn-cs"/>
        </a:defRPr>
      </a:lvl6pPr>
      <a:lvl7pPr marL="0" algn="l" defTabSz="1341150" rtl="0" eaLnBrk="1" latinLnBrk="0" hangingPunct="1">
        <a:lnSpc>
          <a:spcPct val="99000"/>
        </a:lnSpc>
        <a:defRPr sz="2053" kern="1200">
          <a:solidFill>
            <a:schemeClr val="accent2"/>
          </a:solidFill>
          <a:latin typeface="+mn-lt"/>
          <a:ea typeface="+mn-ea"/>
          <a:cs typeface="+mn-cs"/>
        </a:defRPr>
      </a:lvl7pPr>
      <a:lvl8pPr marL="0" algn="l" defTabSz="1341150" rtl="0" eaLnBrk="1" latinLnBrk="0" hangingPunct="1">
        <a:lnSpc>
          <a:spcPct val="99000"/>
        </a:lnSpc>
        <a:defRPr sz="2053" kern="1200">
          <a:solidFill>
            <a:schemeClr val="accent2"/>
          </a:solidFill>
          <a:latin typeface="+mn-lt"/>
          <a:ea typeface="+mn-ea"/>
          <a:cs typeface="+mn-cs"/>
        </a:defRPr>
      </a:lvl8pPr>
      <a:lvl9pPr marL="0" algn="l" defTabSz="1341150" rtl="0" eaLnBrk="1" latinLnBrk="0" hangingPunct="1">
        <a:lnSpc>
          <a:spcPct val="99000"/>
        </a:lnSpc>
        <a:defRPr sz="2053"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3168" userDrawn="1">
          <p15:clr>
            <a:srgbClr val="F26B43"/>
          </p15:clr>
        </p15:guide>
        <p15:guide id="2" pos="56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jpeg"/><Relationship Id="rId7" Type="http://schemas.openxmlformats.org/officeDocument/2006/relationships/image" Target="../media/image21.JP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0669" y="3090751"/>
            <a:ext cx="16160262" cy="2360480"/>
          </a:xfrm>
        </p:spPr>
        <p:txBody>
          <a:bodyPr/>
          <a:lstStyle/>
          <a:p>
            <a:r>
              <a:rPr lang="en-US" sz="4400" b="1" dirty="0">
                <a:solidFill>
                  <a:srgbClr val="002060"/>
                </a:solidFill>
                <a:latin typeface="GE Inspira Sans" panose="020B0503060000000003" pitchFamily="34" charset="0"/>
              </a:rPr>
              <a:t>Improve Performance and Cost for Steam Turbine Maintenance, Repair, and Overhaul Using Additive Manufacturing</a:t>
            </a:r>
            <a:br>
              <a:rPr lang="en-US" sz="4400" b="1" dirty="0">
                <a:solidFill>
                  <a:srgbClr val="002060"/>
                </a:solidFill>
                <a:latin typeface="GE Inspira Sans" panose="020B0503060000000003" pitchFamily="34" charset="0"/>
              </a:rPr>
            </a:br>
            <a:r>
              <a:rPr lang="en-US" sz="3200" b="1" dirty="0">
                <a:solidFill>
                  <a:srgbClr val="002060"/>
                </a:solidFill>
                <a:latin typeface="GE Inspira Sans" panose="020B0503060000000003" pitchFamily="34" charset="0"/>
              </a:rPr>
              <a:t>Award number: DE-FE0031807</a:t>
            </a:r>
            <a:endParaRPr lang="en-US" sz="4400" b="1" i="1" dirty="0">
              <a:solidFill>
                <a:srgbClr val="002060"/>
              </a:solidFill>
            </a:endParaRPr>
          </a:p>
        </p:txBody>
      </p:sp>
      <p:sp>
        <p:nvSpPr>
          <p:cNvPr id="3" name="Subtitle 2"/>
          <p:cNvSpPr>
            <a:spLocks noGrp="1"/>
          </p:cNvSpPr>
          <p:nvPr>
            <p:ph type="subTitle" idx="1"/>
          </p:nvPr>
        </p:nvSpPr>
        <p:spPr>
          <a:xfrm>
            <a:off x="1838407" y="5663436"/>
            <a:ext cx="9802608" cy="562142"/>
          </a:xfrm>
        </p:spPr>
        <p:txBody>
          <a:bodyPr/>
          <a:lstStyle/>
          <a:p>
            <a:r>
              <a:rPr lang="en-US" sz="3600" dirty="0">
                <a:solidFill>
                  <a:srgbClr val="002060"/>
                </a:solidFill>
              </a:rPr>
              <a:t>Changjie Sun, Ph.D.</a:t>
            </a:r>
          </a:p>
        </p:txBody>
      </p:sp>
      <p:sp>
        <p:nvSpPr>
          <p:cNvPr id="7" name="Text Placeholder 6"/>
          <p:cNvSpPr>
            <a:spLocks noGrp="1"/>
          </p:cNvSpPr>
          <p:nvPr>
            <p:ph type="body" sz="quarter" idx="10"/>
          </p:nvPr>
        </p:nvSpPr>
        <p:spPr>
          <a:xfrm>
            <a:off x="1838407" y="6674852"/>
            <a:ext cx="6055428" cy="1892634"/>
          </a:xfrm>
        </p:spPr>
        <p:txBody>
          <a:bodyPr/>
          <a:lstStyle/>
          <a:p>
            <a:pPr marL="0" indent="0">
              <a:lnSpc>
                <a:spcPct val="100000"/>
              </a:lnSpc>
              <a:buNone/>
            </a:pPr>
            <a:r>
              <a:rPr lang="en-US" dirty="0">
                <a:solidFill>
                  <a:srgbClr val="002060"/>
                </a:solidFill>
              </a:rPr>
              <a:t>Mechanics &amp; Design Organization</a:t>
            </a:r>
          </a:p>
          <a:p>
            <a:pPr marL="0" indent="0">
              <a:lnSpc>
                <a:spcPct val="100000"/>
              </a:lnSpc>
              <a:buNone/>
            </a:pPr>
            <a:r>
              <a:rPr lang="en-US" dirty="0">
                <a:solidFill>
                  <a:srgbClr val="002060"/>
                </a:solidFill>
              </a:rPr>
              <a:t>GE Research, Niskayuna, NY</a:t>
            </a:r>
          </a:p>
          <a:p>
            <a:pPr marL="0" indent="0">
              <a:lnSpc>
                <a:spcPct val="100000"/>
              </a:lnSpc>
              <a:buNone/>
            </a:pPr>
            <a:r>
              <a:rPr lang="en-US" dirty="0">
                <a:solidFill>
                  <a:srgbClr val="002060"/>
                </a:solidFill>
              </a:rPr>
              <a:t>November 7, 2019</a:t>
            </a:r>
          </a:p>
        </p:txBody>
      </p:sp>
      <p:sp>
        <p:nvSpPr>
          <p:cNvPr id="5" name="Rectangle 4">
            <a:extLst>
              <a:ext uri="{FF2B5EF4-FFF2-40B4-BE49-F238E27FC236}">
                <a16:creationId xmlns:a16="http://schemas.microsoft.com/office/drawing/2014/main" id="{37D5EECA-5B28-4D7D-8895-482B921B7CEF}"/>
              </a:ext>
            </a:extLst>
          </p:cNvPr>
          <p:cNvSpPr/>
          <p:nvPr/>
        </p:nvSpPr>
        <p:spPr>
          <a:xfrm>
            <a:off x="3532392" y="9144716"/>
            <a:ext cx="2797561" cy="830997"/>
          </a:xfrm>
          <a:prstGeom prst="rect">
            <a:avLst/>
          </a:prstGeom>
        </p:spPr>
        <p:txBody>
          <a:bodyPr wrap="none">
            <a:spAutoFit/>
          </a:bodyPr>
          <a:lstStyle/>
          <a:p>
            <a:r>
              <a:rPr lang="en-US" sz="2400" dirty="0">
                <a:solidFill>
                  <a:srgbClr val="002060"/>
                </a:solidFill>
              </a:rPr>
              <a:t>GE Public</a:t>
            </a:r>
          </a:p>
          <a:p>
            <a:r>
              <a:rPr lang="en-US" sz="2400" dirty="0">
                <a:solidFill>
                  <a:srgbClr val="002060"/>
                </a:solidFill>
              </a:rPr>
              <a:t>Reserved copyrights</a:t>
            </a:r>
          </a:p>
        </p:txBody>
      </p:sp>
      <p:sp>
        <p:nvSpPr>
          <p:cNvPr id="4" name="Rectangle 3">
            <a:extLst>
              <a:ext uri="{FF2B5EF4-FFF2-40B4-BE49-F238E27FC236}">
                <a16:creationId xmlns:a16="http://schemas.microsoft.com/office/drawing/2014/main" id="{DC86A77C-F5FE-4E0F-8993-00B233804BE7}"/>
              </a:ext>
            </a:extLst>
          </p:cNvPr>
          <p:cNvSpPr/>
          <p:nvPr/>
        </p:nvSpPr>
        <p:spPr>
          <a:xfrm>
            <a:off x="8534400" y="6746921"/>
            <a:ext cx="7975600" cy="584775"/>
          </a:xfrm>
          <a:prstGeom prst="rect">
            <a:avLst/>
          </a:prstGeom>
        </p:spPr>
        <p:txBody>
          <a:bodyPr wrap="square">
            <a:spAutoFit/>
          </a:bodyPr>
          <a:lstStyle/>
          <a:p>
            <a:r>
              <a:rPr lang="en-US" sz="1600" b="1" dirty="0">
                <a:solidFill>
                  <a:srgbClr val="002060"/>
                </a:solidFill>
                <a:latin typeface="Arial" panose="020B0604020202020204" pitchFamily="34" charset="0"/>
              </a:rPr>
              <a:t>Acknowledgment: </a:t>
            </a:r>
            <a:r>
              <a:rPr lang="en-US" sz="1600" dirty="0">
                <a:solidFill>
                  <a:srgbClr val="002060"/>
                </a:solidFill>
                <a:latin typeface="Arial" panose="020B0604020202020204" pitchFamily="34" charset="0"/>
              </a:rPr>
              <a:t>"This material is based upon work supported by the Department of Energy under Award Number DE-FE0031807."</a:t>
            </a:r>
            <a:endParaRPr lang="en-US" sz="1600" dirty="0">
              <a:solidFill>
                <a:srgbClr val="002060"/>
              </a:solidFill>
            </a:endParaRPr>
          </a:p>
        </p:txBody>
      </p:sp>
      <p:sp>
        <p:nvSpPr>
          <p:cNvPr id="6" name="Rectangle 5">
            <a:extLst>
              <a:ext uri="{FF2B5EF4-FFF2-40B4-BE49-F238E27FC236}">
                <a16:creationId xmlns:a16="http://schemas.microsoft.com/office/drawing/2014/main" id="{A7D705B6-8631-4BC2-B536-92B127BE12C0}"/>
              </a:ext>
            </a:extLst>
          </p:cNvPr>
          <p:cNvSpPr/>
          <p:nvPr/>
        </p:nvSpPr>
        <p:spPr>
          <a:xfrm>
            <a:off x="8534400" y="7364517"/>
            <a:ext cx="9347200" cy="2308324"/>
          </a:xfrm>
          <a:prstGeom prst="rect">
            <a:avLst/>
          </a:prstGeom>
        </p:spPr>
        <p:txBody>
          <a:bodyPr wrap="square">
            <a:spAutoFit/>
          </a:bodyPr>
          <a:lstStyle/>
          <a:p>
            <a:r>
              <a:rPr lang="en-US" sz="1600" b="1" dirty="0">
                <a:solidFill>
                  <a:srgbClr val="002060"/>
                </a:solidFill>
              </a:rPr>
              <a:t>Disclaimer:</a:t>
            </a:r>
            <a:r>
              <a:rPr lang="en-US" sz="1600" dirty="0">
                <a:solidFill>
                  <a:srgbClr val="002060"/>
                </a:solidFill>
              </a:rPr>
              <a:t> "This presentation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p:txBody>
      </p:sp>
    </p:spTree>
    <p:extLst>
      <p:ext uri="{BB962C8B-B14F-4D97-AF65-F5344CB8AC3E}">
        <p14:creationId xmlns:p14="http://schemas.microsoft.com/office/powerpoint/2010/main" val="2373590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56B3E7-F840-4BA0-8CF7-D0028CE28326}"/>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Steam Turbine Last Stage Bucket</a:t>
            </a:r>
            <a:endParaRPr lang="en-US" sz="4800" b="1" dirty="0">
              <a:solidFill>
                <a:srgbClr val="002060"/>
              </a:solidFill>
            </a:endParaRPr>
          </a:p>
        </p:txBody>
      </p:sp>
      <p:pic>
        <p:nvPicPr>
          <p:cNvPr id="6" name="Picture 5">
            <a:extLst>
              <a:ext uri="{FF2B5EF4-FFF2-40B4-BE49-F238E27FC236}">
                <a16:creationId xmlns:a16="http://schemas.microsoft.com/office/drawing/2014/main" id="{2E0134B6-9E2A-46EC-AEBE-E31620476BF1}"/>
              </a:ext>
            </a:extLst>
          </p:cNvPr>
          <p:cNvPicPr>
            <a:picLocks noChangeAspect="1"/>
          </p:cNvPicPr>
          <p:nvPr/>
        </p:nvPicPr>
        <p:blipFill>
          <a:blip r:embed="rId3"/>
          <a:stretch>
            <a:fillRect/>
          </a:stretch>
        </p:blipFill>
        <p:spPr>
          <a:xfrm>
            <a:off x="1935941" y="4110215"/>
            <a:ext cx="7696092" cy="5044060"/>
          </a:xfrm>
          <a:prstGeom prst="rect">
            <a:avLst/>
          </a:prstGeom>
        </p:spPr>
      </p:pic>
      <p:pic>
        <p:nvPicPr>
          <p:cNvPr id="8" name="Picture 7">
            <a:extLst>
              <a:ext uri="{FF2B5EF4-FFF2-40B4-BE49-F238E27FC236}">
                <a16:creationId xmlns:a16="http://schemas.microsoft.com/office/drawing/2014/main" id="{D5961898-5BED-4D90-821A-E310CCC2CAA6}"/>
              </a:ext>
            </a:extLst>
          </p:cNvPr>
          <p:cNvPicPr>
            <a:picLocks noChangeAspect="1"/>
          </p:cNvPicPr>
          <p:nvPr/>
        </p:nvPicPr>
        <p:blipFill rotWithShape="1">
          <a:blip r:embed="rId4"/>
          <a:srcRect l="8889" t="35556" r="11111" b="43333"/>
          <a:stretch/>
        </p:blipFill>
        <p:spPr>
          <a:xfrm rot="16200000">
            <a:off x="11085682" y="3386718"/>
            <a:ext cx="3200400" cy="844550"/>
          </a:xfrm>
          <a:prstGeom prst="rect">
            <a:avLst/>
          </a:prstGeom>
        </p:spPr>
      </p:pic>
      <p:pic>
        <p:nvPicPr>
          <p:cNvPr id="10" name="Picture 9">
            <a:extLst>
              <a:ext uri="{FF2B5EF4-FFF2-40B4-BE49-F238E27FC236}">
                <a16:creationId xmlns:a16="http://schemas.microsoft.com/office/drawing/2014/main" id="{DCCBAA55-A698-478D-84B0-25B963E96D26}"/>
              </a:ext>
            </a:extLst>
          </p:cNvPr>
          <p:cNvPicPr>
            <a:picLocks noChangeAspect="1"/>
          </p:cNvPicPr>
          <p:nvPr/>
        </p:nvPicPr>
        <p:blipFill rotWithShape="1">
          <a:blip r:embed="rId5"/>
          <a:srcRect t="42257" r="2441" b="31076"/>
          <a:stretch/>
        </p:blipFill>
        <p:spPr>
          <a:xfrm rot="16200000">
            <a:off x="10687827" y="4178022"/>
            <a:ext cx="8653345" cy="2365316"/>
          </a:xfrm>
          <a:prstGeom prst="rect">
            <a:avLst/>
          </a:prstGeom>
        </p:spPr>
      </p:pic>
      <p:sp>
        <p:nvSpPr>
          <p:cNvPr id="12" name="Oval 11">
            <a:extLst>
              <a:ext uri="{FF2B5EF4-FFF2-40B4-BE49-F238E27FC236}">
                <a16:creationId xmlns:a16="http://schemas.microsoft.com/office/drawing/2014/main" id="{3FF9A419-411A-4A98-A473-5D868823D45E}"/>
              </a:ext>
            </a:extLst>
          </p:cNvPr>
          <p:cNvSpPr/>
          <p:nvPr/>
        </p:nvSpPr>
        <p:spPr>
          <a:xfrm>
            <a:off x="12471064" y="2180361"/>
            <a:ext cx="498457" cy="1343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44F7A89-994A-4D27-90B8-3D7EBA36642A}"/>
              </a:ext>
            </a:extLst>
          </p:cNvPr>
          <p:cNvCxnSpPr>
            <a:cxnSpLocks/>
            <a:stCxn id="12" idx="6"/>
          </p:cNvCxnSpPr>
          <p:nvPr/>
        </p:nvCxnSpPr>
        <p:spPr>
          <a:xfrm>
            <a:off x="12969521" y="2851990"/>
            <a:ext cx="1165674" cy="671628"/>
          </a:xfrm>
          <a:prstGeom prst="straightConnector1">
            <a:avLst/>
          </a:pr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14" name="Picture 4" descr="D:\Documents and Settings\sassatjo\My Documents\Repair Engineering\Erosion Measurement\DSC00012.JPG">
            <a:extLst>
              <a:ext uri="{FF2B5EF4-FFF2-40B4-BE49-F238E27FC236}">
                <a16:creationId xmlns:a16="http://schemas.microsoft.com/office/drawing/2014/main" id="{D24069B0-B78F-4CF3-BB46-3DB3A2CA81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11020470" y="6242622"/>
            <a:ext cx="3153753" cy="23653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1E76051-6B84-40B3-8123-1A0C2BEFD91A}"/>
              </a:ext>
            </a:extLst>
          </p:cNvPr>
          <p:cNvSpPr txBox="1"/>
          <p:nvPr/>
        </p:nvSpPr>
        <p:spPr>
          <a:xfrm>
            <a:off x="331405" y="1032521"/>
            <a:ext cx="10905164" cy="3293209"/>
          </a:xfrm>
          <a:prstGeom prst="rect">
            <a:avLst/>
          </a:prstGeom>
          <a:noFill/>
        </p:spPr>
        <p:txBody>
          <a:bodyPr wrap="square" rtlCol="0">
            <a:spAutoFit/>
          </a:bodyPr>
          <a:lstStyle/>
          <a:p>
            <a:pPr marL="680517" lvl="1" indent="-342900">
              <a:buFont typeface="Arial" panose="020B0604020202020204" pitchFamily="34" charset="0"/>
              <a:buChar char="•"/>
            </a:pPr>
            <a:r>
              <a:rPr lang="en-US" sz="2400" dirty="0">
                <a:solidFill>
                  <a:srgbClr val="1E4191"/>
                </a:solidFill>
              </a:rPr>
              <a:t>Characterize fleet – number of rows vulnerable to erosion, historical and evolving damage rates</a:t>
            </a:r>
          </a:p>
          <a:p>
            <a:pPr marL="680517" lvl="1" indent="-342900">
              <a:buFont typeface="Arial" panose="020B0604020202020204" pitchFamily="34" charset="0"/>
              <a:buChar char="•"/>
            </a:pPr>
            <a:r>
              <a:rPr lang="en-US" sz="2400" dirty="0">
                <a:solidFill>
                  <a:srgbClr val="1E4191"/>
                </a:solidFill>
              </a:rPr>
              <a:t>Identify current practices – inspection, material removal, repair, replacement</a:t>
            </a:r>
          </a:p>
          <a:p>
            <a:pPr marL="680517" lvl="1" indent="-342900">
              <a:buFont typeface="Arial" panose="020B0604020202020204" pitchFamily="34" charset="0"/>
              <a:buChar char="•"/>
            </a:pPr>
            <a:r>
              <a:rPr lang="en-US" sz="2400" dirty="0">
                <a:solidFill>
                  <a:srgbClr val="1E4191"/>
                </a:solidFill>
              </a:rPr>
              <a:t>Develop direct energy deposition-based blade repair</a:t>
            </a:r>
          </a:p>
          <a:p>
            <a:pPr marL="680517" lvl="1" indent="-342900">
              <a:buFont typeface="Arial" panose="020B0604020202020204" pitchFamily="34" charset="0"/>
              <a:buChar char="•"/>
            </a:pPr>
            <a:r>
              <a:rPr lang="en-US" sz="2400" dirty="0">
                <a:solidFill>
                  <a:srgbClr val="1E4191"/>
                </a:solidFill>
              </a:rPr>
              <a:t>Develop binder jet-based repair development</a:t>
            </a:r>
          </a:p>
          <a:p>
            <a:pPr marL="680517" lvl="1" indent="-342900">
              <a:buFont typeface="Arial" panose="020B0604020202020204" pitchFamily="34" charset="0"/>
              <a:buChar char="•"/>
            </a:pPr>
            <a:r>
              <a:rPr lang="en-US" sz="2400" dirty="0">
                <a:solidFill>
                  <a:srgbClr val="1E4191"/>
                </a:solidFill>
              </a:rPr>
              <a:t>Validate processes with prototype blade repair and material testing – identify preferred process</a:t>
            </a:r>
          </a:p>
          <a:p>
            <a:pPr marL="342900" indent="-342900">
              <a:buFont typeface="Arial" panose="020B0604020202020204" pitchFamily="34" charset="0"/>
              <a:buChar char="•"/>
            </a:pPr>
            <a:endParaRPr lang="en-US" sz="2400" dirty="0">
              <a:solidFill>
                <a:srgbClr val="1E4191"/>
              </a:solidFill>
            </a:endParaRPr>
          </a:p>
          <a:p>
            <a:endParaRPr lang="en-US" sz="1600" dirty="0">
              <a:solidFill>
                <a:srgbClr val="1E4191"/>
              </a:solidFill>
              <a:latin typeface="GE Inspira Pitch" panose="020F0603030400020203" pitchFamily="34" charset="0"/>
              <a:ea typeface="+mj-ea"/>
              <a:cs typeface="Arial" pitchFamily="34" charset="0"/>
            </a:endParaRPr>
          </a:p>
        </p:txBody>
      </p:sp>
    </p:spTree>
    <p:extLst>
      <p:ext uri="{BB962C8B-B14F-4D97-AF65-F5344CB8AC3E}">
        <p14:creationId xmlns:p14="http://schemas.microsoft.com/office/powerpoint/2010/main" val="90451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93908-41D7-44E2-9D0A-3B7C75C39B58}"/>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Steam Turbine Packing Ring</a:t>
            </a:r>
            <a:endParaRPr lang="en-US" sz="4800" b="1" dirty="0">
              <a:solidFill>
                <a:srgbClr val="002060"/>
              </a:solidFill>
            </a:endParaRPr>
          </a:p>
        </p:txBody>
      </p:sp>
      <p:pic>
        <p:nvPicPr>
          <p:cNvPr id="4" name="Picture 3">
            <a:extLst>
              <a:ext uri="{FF2B5EF4-FFF2-40B4-BE49-F238E27FC236}">
                <a16:creationId xmlns:a16="http://schemas.microsoft.com/office/drawing/2014/main" id="{7753A6B6-56FF-4CB4-AEAF-4FAE02F5E09E}"/>
              </a:ext>
            </a:extLst>
          </p:cNvPr>
          <p:cNvPicPr>
            <a:picLocks noChangeAspect="1"/>
          </p:cNvPicPr>
          <p:nvPr/>
        </p:nvPicPr>
        <p:blipFill>
          <a:blip r:embed="rId3"/>
          <a:stretch>
            <a:fillRect/>
          </a:stretch>
        </p:blipFill>
        <p:spPr>
          <a:xfrm>
            <a:off x="1844909" y="4553097"/>
            <a:ext cx="5892948" cy="5168075"/>
          </a:xfrm>
          <a:prstGeom prst="rect">
            <a:avLst/>
          </a:prstGeom>
        </p:spPr>
      </p:pic>
      <p:pic>
        <p:nvPicPr>
          <p:cNvPr id="5" name="Picture 4">
            <a:extLst>
              <a:ext uri="{FF2B5EF4-FFF2-40B4-BE49-F238E27FC236}">
                <a16:creationId xmlns:a16="http://schemas.microsoft.com/office/drawing/2014/main" id="{FF755733-C275-4B27-85C2-5EC39684473E}"/>
              </a:ext>
            </a:extLst>
          </p:cNvPr>
          <p:cNvPicPr>
            <a:picLocks noChangeAspect="1"/>
          </p:cNvPicPr>
          <p:nvPr/>
        </p:nvPicPr>
        <p:blipFill>
          <a:blip r:embed="rId4"/>
          <a:stretch>
            <a:fillRect/>
          </a:stretch>
        </p:blipFill>
        <p:spPr>
          <a:xfrm>
            <a:off x="10143744" y="5029200"/>
            <a:ext cx="4230624" cy="4848370"/>
          </a:xfrm>
          <a:prstGeom prst="rect">
            <a:avLst/>
          </a:prstGeom>
        </p:spPr>
      </p:pic>
      <p:pic>
        <p:nvPicPr>
          <p:cNvPr id="6" name="Picture 5">
            <a:extLst>
              <a:ext uri="{FF2B5EF4-FFF2-40B4-BE49-F238E27FC236}">
                <a16:creationId xmlns:a16="http://schemas.microsoft.com/office/drawing/2014/main" id="{D260D734-EADE-4CC6-ADAA-A1994A2CCE42}"/>
              </a:ext>
            </a:extLst>
          </p:cNvPr>
          <p:cNvPicPr>
            <a:picLocks noChangeAspect="1"/>
          </p:cNvPicPr>
          <p:nvPr/>
        </p:nvPicPr>
        <p:blipFill>
          <a:blip r:embed="rId5"/>
          <a:stretch>
            <a:fillRect/>
          </a:stretch>
        </p:blipFill>
        <p:spPr>
          <a:xfrm>
            <a:off x="10143744" y="1368211"/>
            <a:ext cx="5759278" cy="2557441"/>
          </a:xfrm>
          <a:prstGeom prst="rect">
            <a:avLst/>
          </a:prstGeom>
        </p:spPr>
      </p:pic>
      <p:sp>
        <p:nvSpPr>
          <p:cNvPr id="9" name="Rectangle 8">
            <a:extLst>
              <a:ext uri="{FF2B5EF4-FFF2-40B4-BE49-F238E27FC236}">
                <a16:creationId xmlns:a16="http://schemas.microsoft.com/office/drawing/2014/main" id="{F5A57648-A4AD-4D5A-9EFE-8768B5BBFE4B}"/>
              </a:ext>
            </a:extLst>
          </p:cNvPr>
          <p:cNvSpPr/>
          <p:nvPr/>
        </p:nvSpPr>
        <p:spPr>
          <a:xfrm>
            <a:off x="715264" y="1164645"/>
            <a:ext cx="8940800" cy="2677656"/>
          </a:xfrm>
          <a:prstGeom prst="rect">
            <a:avLst/>
          </a:prstGeom>
        </p:spPr>
        <p:txBody>
          <a:bodyPr wrap="square">
            <a:spAutoFit/>
          </a:bodyPr>
          <a:lstStyle/>
          <a:p>
            <a:pPr marL="680517" lvl="1" indent="-342900">
              <a:buFont typeface="Arial" panose="020B0604020202020204" pitchFamily="34" charset="0"/>
              <a:buChar char="•"/>
            </a:pPr>
            <a:r>
              <a:rPr lang="en-US" sz="2400" dirty="0">
                <a:solidFill>
                  <a:srgbClr val="1E4191"/>
                </a:solidFill>
              </a:rPr>
              <a:t>Establish design baselines – clearances, costs, design practices</a:t>
            </a:r>
          </a:p>
          <a:p>
            <a:pPr marL="680517" lvl="1" indent="-342900">
              <a:buFont typeface="Arial" panose="020B0604020202020204" pitchFamily="34" charset="0"/>
              <a:buChar char="•"/>
            </a:pPr>
            <a:r>
              <a:rPr lang="en-US" sz="2400" dirty="0">
                <a:solidFill>
                  <a:srgbClr val="1E4191"/>
                </a:solidFill>
              </a:rPr>
              <a:t>Characterize typical clearance transients</a:t>
            </a:r>
          </a:p>
          <a:p>
            <a:pPr marL="680517" lvl="1" indent="-342900">
              <a:buFont typeface="Arial" panose="020B0604020202020204" pitchFamily="34" charset="0"/>
              <a:buChar char="•"/>
            </a:pPr>
            <a:r>
              <a:rPr lang="en-US" sz="2400" dirty="0">
                <a:solidFill>
                  <a:srgbClr val="1E4191"/>
                </a:solidFill>
              </a:rPr>
              <a:t>Select candidate packing ring locations</a:t>
            </a:r>
          </a:p>
          <a:p>
            <a:pPr marL="680517" lvl="1" indent="-342900">
              <a:buFont typeface="Arial" panose="020B0604020202020204" pitchFamily="34" charset="0"/>
              <a:buChar char="•"/>
            </a:pPr>
            <a:r>
              <a:rPr lang="en-US" sz="2400" dirty="0">
                <a:solidFill>
                  <a:srgbClr val="1E4191"/>
                </a:solidFill>
              </a:rPr>
              <a:t>Develop thermally tailored design for tighter operating clearances</a:t>
            </a:r>
          </a:p>
          <a:p>
            <a:pPr marL="680517" lvl="1" indent="-342900">
              <a:buFont typeface="Arial" panose="020B0604020202020204" pitchFamily="34" charset="0"/>
              <a:buChar char="•"/>
            </a:pPr>
            <a:r>
              <a:rPr lang="en-US" sz="2400" dirty="0">
                <a:solidFill>
                  <a:srgbClr val="1E4191"/>
                </a:solidFill>
              </a:rPr>
              <a:t>Conduct print trials of key features – DED and BJ</a:t>
            </a:r>
          </a:p>
          <a:p>
            <a:pPr marL="680517" lvl="1" indent="-342900">
              <a:buFont typeface="Arial" panose="020B0604020202020204" pitchFamily="34" charset="0"/>
              <a:buChar char="•"/>
            </a:pPr>
            <a:r>
              <a:rPr lang="en-US" sz="2400" dirty="0">
                <a:solidFill>
                  <a:srgbClr val="1E4191"/>
                </a:solidFill>
              </a:rPr>
              <a:t>Validate performance with rub tests and flow tests</a:t>
            </a:r>
          </a:p>
        </p:txBody>
      </p:sp>
      <p:cxnSp>
        <p:nvCxnSpPr>
          <p:cNvPr id="3" name="Straight Arrow Connector 2">
            <a:extLst>
              <a:ext uri="{FF2B5EF4-FFF2-40B4-BE49-F238E27FC236}">
                <a16:creationId xmlns:a16="http://schemas.microsoft.com/office/drawing/2014/main" id="{1A813F51-4577-4C74-AFEF-E2823F71278E}"/>
              </a:ext>
            </a:extLst>
          </p:cNvPr>
          <p:cNvCxnSpPr/>
          <p:nvPr/>
        </p:nvCxnSpPr>
        <p:spPr>
          <a:xfrm flipH="1" flipV="1">
            <a:off x="14374368" y="3230880"/>
            <a:ext cx="438912" cy="1085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8DE09A2-05F9-421F-BE84-91CB0A08D254}"/>
              </a:ext>
            </a:extLst>
          </p:cNvPr>
          <p:cNvSpPr txBox="1"/>
          <p:nvPr/>
        </p:nvSpPr>
        <p:spPr>
          <a:xfrm>
            <a:off x="14471904" y="4315968"/>
            <a:ext cx="1431118" cy="307777"/>
          </a:xfrm>
          <a:prstGeom prst="rect">
            <a:avLst/>
          </a:prstGeom>
          <a:noFill/>
        </p:spPr>
        <p:txBody>
          <a:bodyPr wrap="square" lIns="0" tIns="0" rIns="0" bIns="0" rtlCol="0">
            <a:spAutoFit/>
          </a:bodyPr>
          <a:lstStyle/>
          <a:p>
            <a:r>
              <a:rPr lang="en-US" sz="2000" dirty="0">
                <a:solidFill>
                  <a:srgbClr val="002060"/>
                </a:solidFill>
              </a:rPr>
              <a:t>Teeth</a:t>
            </a:r>
          </a:p>
        </p:txBody>
      </p:sp>
      <p:cxnSp>
        <p:nvCxnSpPr>
          <p:cNvPr id="10" name="Straight Arrow Connector 9">
            <a:extLst>
              <a:ext uri="{FF2B5EF4-FFF2-40B4-BE49-F238E27FC236}">
                <a16:creationId xmlns:a16="http://schemas.microsoft.com/office/drawing/2014/main" id="{A0C80533-D84F-4597-A34D-8C672CCE4E93}"/>
              </a:ext>
            </a:extLst>
          </p:cNvPr>
          <p:cNvCxnSpPr/>
          <p:nvPr/>
        </p:nvCxnSpPr>
        <p:spPr>
          <a:xfrm flipH="1" flipV="1">
            <a:off x="15683566" y="3035722"/>
            <a:ext cx="438912" cy="1085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5D80008-7342-4609-A87D-B96C0C6C5EFD}"/>
              </a:ext>
            </a:extLst>
          </p:cNvPr>
          <p:cNvSpPr txBox="1"/>
          <p:nvPr/>
        </p:nvSpPr>
        <p:spPr>
          <a:xfrm>
            <a:off x="15903022" y="4125648"/>
            <a:ext cx="1431118" cy="307777"/>
          </a:xfrm>
          <a:prstGeom prst="rect">
            <a:avLst/>
          </a:prstGeom>
          <a:noFill/>
        </p:spPr>
        <p:txBody>
          <a:bodyPr wrap="square" lIns="0" tIns="0" rIns="0" bIns="0" rtlCol="0">
            <a:spAutoFit/>
          </a:bodyPr>
          <a:lstStyle/>
          <a:p>
            <a:r>
              <a:rPr lang="en-US" sz="2000" dirty="0">
                <a:solidFill>
                  <a:srgbClr val="002060"/>
                </a:solidFill>
              </a:rPr>
              <a:t>Hook</a:t>
            </a:r>
          </a:p>
        </p:txBody>
      </p:sp>
    </p:spTree>
    <p:extLst>
      <p:ext uri="{BB962C8B-B14F-4D97-AF65-F5344CB8AC3E}">
        <p14:creationId xmlns:p14="http://schemas.microsoft.com/office/powerpoint/2010/main" val="427039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98F437-FDF4-4EA8-898D-28194E99ADDD}"/>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Proposed Tests</a:t>
            </a:r>
            <a:endParaRPr lang="en-US" sz="4800" b="1" dirty="0">
              <a:solidFill>
                <a:srgbClr val="002060"/>
              </a:solidFill>
            </a:endParaRPr>
          </a:p>
        </p:txBody>
      </p:sp>
      <p:pic>
        <p:nvPicPr>
          <p:cNvPr id="8" name="Picture 7">
            <a:extLst>
              <a:ext uri="{FF2B5EF4-FFF2-40B4-BE49-F238E27FC236}">
                <a16:creationId xmlns:a16="http://schemas.microsoft.com/office/drawing/2014/main" id="{F0B76533-B9B7-4782-892D-48780D962677}"/>
              </a:ext>
            </a:extLst>
          </p:cNvPr>
          <p:cNvPicPr>
            <a:picLocks noChangeAspect="1"/>
          </p:cNvPicPr>
          <p:nvPr/>
        </p:nvPicPr>
        <p:blipFill>
          <a:blip r:embed="rId3"/>
          <a:stretch>
            <a:fillRect/>
          </a:stretch>
        </p:blipFill>
        <p:spPr>
          <a:xfrm>
            <a:off x="10023748" y="5148629"/>
            <a:ext cx="3295650" cy="3514725"/>
          </a:xfrm>
          <a:prstGeom prst="rect">
            <a:avLst/>
          </a:prstGeom>
        </p:spPr>
      </p:pic>
      <p:sp>
        <p:nvSpPr>
          <p:cNvPr id="2" name="TextBox 1">
            <a:extLst>
              <a:ext uri="{FF2B5EF4-FFF2-40B4-BE49-F238E27FC236}">
                <a16:creationId xmlns:a16="http://schemas.microsoft.com/office/drawing/2014/main" id="{B35A3CB4-3693-476A-AB34-1C64529FC1E1}"/>
              </a:ext>
            </a:extLst>
          </p:cNvPr>
          <p:cNvSpPr txBox="1"/>
          <p:nvPr/>
        </p:nvSpPr>
        <p:spPr>
          <a:xfrm>
            <a:off x="1852248" y="1078523"/>
            <a:ext cx="12033786" cy="3447098"/>
          </a:xfrm>
          <a:prstGeom prst="rect">
            <a:avLst/>
          </a:prstGeom>
          <a:noFill/>
        </p:spPr>
        <p:txBody>
          <a:bodyPr wrap="square" lIns="0" tIns="0" rIns="0" bIns="0" rtlCol="0">
            <a:spAutoFit/>
          </a:bodyPr>
          <a:lstStyle/>
          <a:p>
            <a:pPr marL="457200" indent="-457200">
              <a:buFont typeface="Arial" panose="020B0604020202020204" pitchFamily="34" charset="0"/>
              <a:buChar char="•"/>
            </a:pPr>
            <a:r>
              <a:rPr lang="en-US" sz="2800" dirty="0">
                <a:solidFill>
                  <a:srgbClr val="002060"/>
                </a:solidFill>
              </a:rPr>
              <a:t>Tensile test</a:t>
            </a:r>
          </a:p>
          <a:p>
            <a:pPr marL="457200" indent="-457200">
              <a:buFont typeface="Arial" panose="020B0604020202020204" pitchFamily="34" charset="0"/>
              <a:buChar char="•"/>
            </a:pPr>
            <a:r>
              <a:rPr lang="en-US" sz="2800" dirty="0">
                <a:solidFill>
                  <a:srgbClr val="002060"/>
                </a:solidFill>
              </a:rPr>
              <a:t>Fracture toughness test</a:t>
            </a:r>
          </a:p>
          <a:p>
            <a:pPr marL="457200" indent="-457200">
              <a:buFont typeface="Arial" panose="020B0604020202020204" pitchFamily="34" charset="0"/>
              <a:buChar char="•"/>
            </a:pPr>
            <a:r>
              <a:rPr lang="en-US" sz="2800" dirty="0">
                <a:solidFill>
                  <a:srgbClr val="002060"/>
                </a:solidFill>
              </a:rPr>
              <a:t>Joint strength test</a:t>
            </a:r>
          </a:p>
          <a:p>
            <a:pPr marL="457200" indent="-457200">
              <a:buFont typeface="Arial" panose="020B0604020202020204" pitchFamily="34" charset="0"/>
              <a:buChar char="•"/>
            </a:pPr>
            <a:r>
              <a:rPr lang="en-US" sz="2800" dirty="0">
                <a:solidFill>
                  <a:srgbClr val="002060"/>
                </a:solidFill>
              </a:rPr>
              <a:t>Water erosion test</a:t>
            </a:r>
          </a:p>
          <a:p>
            <a:pPr marL="457200" indent="-457200">
              <a:buFont typeface="Arial" panose="020B0604020202020204" pitchFamily="34" charset="0"/>
              <a:buChar char="•"/>
            </a:pPr>
            <a:r>
              <a:rPr lang="en-US" sz="2800" dirty="0">
                <a:solidFill>
                  <a:srgbClr val="002060"/>
                </a:solidFill>
              </a:rPr>
              <a:t>Flow test</a:t>
            </a:r>
          </a:p>
          <a:p>
            <a:pPr marL="457200" indent="-457200">
              <a:buFont typeface="Arial" panose="020B0604020202020204" pitchFamily="34" charset="0"/>
              <a:buChar char="•"/>
            </a:pPr>
            <a:r>
              <a:rPr lang="en-US" sz="2800" dirty="0">
                <a:solidFill>
                  <a:srgbClr val="002060"/>
                </a:solidFill>
              </a:rPr>
              <a:t>Oxidation test</a:t>
            </a:r>
          </a:p>
          <a:p>
            <a:pPr marL="457200" indent="-457200">
              <a:buFont typeface="Arial" panose="020B0604020202020204" pitchFamily="34" charset="0"/>
              <a:buChar char="•"/>
            </a:pPr>
            <a:r>
              <a:rPr lang="en-US" sz="2800" dirty="0">
                <a:solidFill>
                  <a:srgbClr val="002060"/>
                </a:solidFill>
              </a:rPr>
              <a:t>As printed vs </a:t>
            </a:r>
            <a:r>
              <a:rPr lang="en-US" sz="2800" dirty="0" err="1">
                <a:solidFill>
                  <a:srgbClr val="002060"/>
                </a:solidFill>
              </a:rPr>
              <a:t>HIPPed</a:t>
            </a:r>
            <a:endParaRPr lang="en-US" sz="2800" dirty="0">
              <a:solidFill>
                <a:srgbClr val="002060"/>
              </a:solidFill>
            </a:endParaRPr>
          </a:p>
          <a:p>
            <a:pPr marL="457200" indent="-457200">
              <a:buFont typeface="Arial" panose="020B0604020202020204" pitchFamily="34" charset="0"/>
              <a:buChar char="•"/>
            </a:pPr>
            <a:r>
              <a:rPr lang="en-US" sz="2800" dirty="0">
                <a:solidFill>
                  <a:srgbClr val="002060"/>
                </a:solidFill>
              </a:rPr>
              <a:t>Benchmark against current approach</a:t>
            </a:r>
          </a:p>
        </p:txBody>
      </p:sp>
      <p:pic>
        <p:nvPicPr>
          <p:cNvPr id="6" name="Picture 5">
            <a:extLst>
              <a:ext uri="{FF2B5EF4-FFF2-40B4-BE49-F238E27FC236}">
                <a16:creationId xmlns:a16="http://schemas.microsoft.com/office/drawing/2014/main" id="{950B3126-34A1-424E-A0B6-430EF103471C}"/>
              </a:ext>
            </a:extLst>
          </p:cNvPr>
          <p:cNvPicPr>
            <a:picLocks noChangeAspect="1"/>
          </p:cNvPicPr>
          <p:nvPr/>
        </p:nvPicPr>
        <p:blipFill>
          <a:blip r:embed="rId4"/>
          <a:stretch>
            <a:fillRect/>
          </a:stretch>
        </p:blipFill>
        <p:spPr>
          <a:xfrm>
            <a:off x="13886034" y="6254687"/>
            <a:ext cx="3508592" cy="1558011"/>
          </a:xfrm>
          <a:prstGeom prst="rect">
            <a:avLst/>
          </a:prstGeom>
        </p:spPr>
      </p:pic>
      <p:pic>
        <p:nvPicPr>
          <p:cNvPr id="3" name="Picture 2">
            <a:extLst>
              <a:ext uri="{FF2B5EF4-FFF2-40B4-BE49-F238E27FC236}">
                <a16:creationId xmlns:a16="http://schemas.microsoft.com/office/drawing/2014/main" id="{8864FDBA-4AF6-4713-992C-7CEC04B46A01}"/>
              </a:ext>
            </a:extLst>
          </p:cNvPr>
          <p:cNvPicPr>
            <a:picLocks noChangeAspect="1"/>
          </p:cNvPicPr>
          <p:nvPr/>
        </p:nvPicPr>
        <p:blipFill>
          <a:blip r:embed="rId5"/>
          <a:stretch>
            <a:fillRect/>
          </a:stretch>
        </p:blipFill>
        <p:spPr>
          <a:xfrm>
            <a:off x="325120" y="6459366"/>
            <a:ext cx="4795715" cy="1148651"/>
          </a:xfrm>
          <a:prstGeom prst="rect">
            <a:avLst/>
          </a:prstGeom>
        </p:spPr>
      </p:pic>
      <p:pic>
        <p:nvPicPr>
          <p:cNvPr id="13" name="Picture 12">
            <a:extLst>
              <a:ext uri="{FF2B5EF4-FFF2-40B4-BE49-F238E27FC236}">
                <a16:creationId xmlns:a16="http://schemas.microsoft.com/office/drawing/2014/main" id="{F937D483-B901-4B1D-8B1D-5260F4B969BC}"/>
              </a:ext>
            </a:extLst>
          </p:cNvPr>
          <p:cNvPicPr>
            <a:picLocks noChangeAspect="1"/>
          </p:cNvPicPr>
          <p:nvPr/>
        </p:nvPicPr>
        <p:blipFill>
          <a:blip r:embed="rId6"/>
          <a:stretch>
            <a:fillRect/>
          </a:stretch>
        </p:blipFill>
        <p:spPr>
          <a:xfrm>
            <a:off x="5510118" y="5892674"/>
            <a:ext cx="4150871" cy="1815250"/>
          </a:xfrm>
          <a:prstGeom prst="rect">
            <a:avLst/>
          </a:prstGeom>
        </p:spPr>
      </p:pic>
    </p:spTree>
    <p:extLst>
      <p:ext uri="{BB962C8B-B14F-4D97-AF65-F5344CB8AC3E}">
        <p14:creationId xmlns:p14="http://schemas.microsoft.com/office/powerpoint/2010/main" val="190457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98F437-FDF4-4EA8-898D-28194E99ADDD}"/>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Test Rigs</a:t>
            </a:r>
            <a:endParaRPr lang="en-US" sz="4800" b="1" dirty="0">
              <a:solidFill>
                <a:srgbClr val="002060"/>
              </a:solidFill>
            </a:endParaRPr>
          </a:p>
        </p:txBody>
      </p:sp>
      <p:sp>
        <p:nvSpPr>
          <p:cNvPr id="4" name="Rectangle 3">
            <a:extLst>
              <a:ext uri="{FF2B5EF4-FFF2-40B4-BE49-F238E27FC236}">
                <a16:creationId xmlns:a16="http://schemas.microsoft.com/office/drawing/2014/main" id="{CFE0B67F-A8CE-417D-BE03-B7CCF859344E}"/>
              </a:ext>
            </a:extLst>
          </p:cNvPr>
          <p:cNvSpPr/>
          <p:nvPr/>
        </p:nvSpPr>
        <p:spPr>
          <a:xfrm>
            <a:off x="10712868" y="985249"/>
            <a:ext cx="5764620" cy="830997"/>
          </a:xfrm>
          <a:prstGeom prst="rect">
            <a:avLst/>
          </a:prstGeom>
        </p:spPr>
        <p:txBody>
          <a:bodyPr wrap="square">
            <a:spAutoFit/>
          </a:bodyPr>
          <a:lstStyle/>
          <a:p>
            <a:pPr algn="ctr"/>
            <a:r>
              <a:rPr lang="en-US" sz="2400" b="1" u="sng" dirty="0">
                <a:solidFill>
                  <a:srgbClr val="002060"/>
                </a:solidFill>
              </a:rPr>
              <a:t>GER high-speed, pressure and temperature flow rig</a:t>
            </a:r>
          </a:p>
        </p:txBody>
      </p:sp>
      <p:sp>
        <p:nvSpPr>
          <p:cNvPr id="9" name="Rectangle 8">
            <a:extLst>
              <a:ext uri="{FF2B5EF4-FFF2-40B4-BE49-F238E27FC236}">
                <a16:creationId xmlns:a16="http://schemas.microsoft.com/office/drawing/2014/main" id="{FAC65116-366B-4133-9115-F77FBE8CD38A}"/>
              </a:ext>
            </a:extLst>
          </p:cNvPr>
          <p:cNvSpPr/>
          <p:nvPr/>
        </p:nvSpPr>
        <p:spPr>
          <a:xfrm>
            <a:off x="2434500" y="1187667"/>
            <a:ext cx="5764620" cy="461665"/>
          </a:xfrm>
          <a:prstGeom prst="rect">
            <a:avLst/>
          </a:prstGeom>
        </p:spPr>
        <p:txBody>
          <a:bodyPr wrap="square">
            <a:spAutoFit/>
          </a:bodyPr>
          <a:lstStyle/>
          <a:p>
            <a:r>
              <a:rPr lang="en-US" sz="2400" b="1" u="sng" dirty="0">
                <a:solidFill>
                  <a:srgbClr val="002060"/>
                </a:solidFill>
              </a:rPr>
              <a:t>GER Water Erosion Test Rig</a:t>
            </a:r>
          </a:p>
        </p:txBody>
      </p:sp>
      <p:pic>
        <p:nvPicPr>
          <p:cNvPr id="6" name="Picture 5">
            <a:extLst>
              <a:ext uri="{FF2B5EF4-FFF2-40B4-BE49-F238E27FC236}">
                <a16:creationId xmlns:a16="http://schemas.microsoft.com/office/drawing/2014/main" id="{8E96F368-5D6F-4C97-B471-5A515D1FB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86" y="1978979"/>
            <a:ext cx="8512200" cy="5674800"/>
          </a:xfrm>
          <a:prstGeom prst="rect">
            <a:avLst/>
          </a:prstGeom>
        </p:spPr>
      </p:pic>
      <p:pic>
        <p:nvPicPr>
          <p:cNvPr id="12" name="Picture 14" descr="H:\CRD Rub Rig\Rub rig photos\MVC-004F.JPG">
            <a:extLst>
              <a:ext uri="{FF2B5EF4-FFF2-40B4-BE49-F238E27FC236}">
                <a16:creationId xmlns:a16="http://schemas.microsoft.com/office/drawing/2014/main" id="{007D71C9-163F-4C05-9515-759AC255A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30" y="1978979"/>
            <a:ext cx="7561628" cy="56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325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94252" y="356909"/>
            <a:ext cx="15267540" cy="103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000">
                <a:solidFill>
                  <a:srgbClr val="1E4191"/>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a:lstStyle>
          <a:p>
            <a:r>
              <a:rPr lang="en-US" sz="4800" b="1" dirty="0">
                <a:solidFill>
                  <a:srgbClr val="002060"/>
                </a:solidFill>
                <a:latin typeface="GE Inspira Sans" panose="020B0503060000000003" pitchFamily="34" charset="0"/>
                <a:ea typeface="+mn-ea"/>
                <a:cs typeface="+mn-cs"/>
              </a:rPr>
              <a:t>Commercialization and Technology Maturation Plan</a:t>
            </a:r>
            <a:br>
              <a:rPr lang="en-US" sz="4107" dirty="0">
                <a:latin typeface="GE Inspira Pitch" panose="020F0603030400020203" pitchFamily="34" charset="0"/>
              </a:rPr>
            </a:br>
            <a:endParaRPr lang="en-US" sz="4107" dirty="0">
              <a:solidFill>
                <a:srgbClr val="FF0000"/>
              </a:solidFill>
              <a:latin typeface="GE Inspira Pitch" panose="020F0603030400020203" pitchFamily="34" charset="0"/>
            </a:endParaRPr>
          </a:p>
        </p:txBody>
      </p:sp>
      <p:sp>
        <p:nvSpPr>
          <p:cNvPr id="29" name="TextBox 28">
            <a:extLst>
              <a:ext uri="{FF2B5EF4-FFF2-40B4-BE49-F238E27FC236}">
                <a16:creationId xmlns:a16="http://schemas.microsoft.com/office/drawing/2014/main" id="{2F065A7C-607C-44E5-B35F-F65BE74A87C9}"/>
              </a:ext>
            </a:extLst>
          </p:cNvPr>
          <p:cNvSpPr txBox="1"/>
          <p:nvPr/>
        </p:nvSpPr>
        <p:spPr>
          <a:xfrm>
            <a:off x="1538636" y="1474380"/>
            <a:ext cx="14252349" cy="6678751"/>
          </a:xfrm>
          <a:prstGeom prst="rect">
            <a:avLst/>
          </a:prstGeom>
          <a:noFill/>
        </p:spPr>
        <p:txBody>
          <a:bodyPr wrap="square" rtlCol="0">
            <a:spAutoFit/>
          </a:bodyPr>
          <a:lstStyle/>
          <a:p>
            <a:r>
              <a:rPr lang="en-US" sz="3200" u="sng" dirty="0">
                <a:solidFill>
                  <a:srgbClr val="1E4191"/>
                </a:solidFill>
              </a:rPr>
              <a:t>Last stage blade repairs</a:t>
            </a:r>
          </a:p>
          <a:p>
            <a:r>
              <a:rPr lang="en-US" sz="2800" dirty="0">
                <a:solidFill>
                  <a:srgbClr val="1E4191"/>
                </a:solidFill>
              </a:rPr>
              <a:t>Develop business model for offering repairs versus replacement blades</a:t>
            </a:r>
          </a:p>
          <a:p>
            <a:pPr>
              <a:tabLst>
                <a:tab pos="335288" algn="l"/>
              </a:tabLst>
            </a:pPr>
            <a:r>
              <a:rPr lang="en-US" sz="2800" dirty="0">
                <a:solidFill>
                  <a:srgbClr val="1E4191"/>
                </a:solidFill>
              </a:rPr>
              <a:t>	- Understand historical and evolving industry needs</a:t>
            </a:r>
          </a:p>
          <a:p>
            <a:pPr>
              <a:tabLst>
                <a:tab pos="335288" algn="l"/>
              </a:tabLst>
            </a:pPr>
            <a:r>
              <a:rPr lang="en-US" sz="2800" dirty="0">
                <a:solidFill>
                  <a:srgbClr val="1E4191"/>
                </a:solidFill>
              </a:rPr>
              <a:t>	- Understand impact of evolving utility maintenance practices</a:t>
            </a:r>
          </a:p>
          <a:p>
            <a:pPr>
              <a:tabLst>
                <a:tab pos="335288" algn="l"/>
              </a:tabLst>
            </a:pPr>
            <a:r>
              <a:rPr lang="en-US" sz="2800" dirty="0">
                <a:solidFill>
                  <a:srgbClr val="1E4191"/>
                </a:solidFill>
              </a:rPr>
              <a:t>	- Characterize value of new blade cycle versus current repair cycle</a:t>
            </a:r>
          </a:p>
          <a:p>
            <a:r>
              <a:rPr lang="en-US" sz="2800" dirty="0">
                <a:solidFill>
                  <a:srgbClr val="1E4191"/>
                </a:solidFill>
              </a:rPr>
              <a:t>Identify logistic/facility requirements for repair offering</a:t>
            </a:r>
          </a:p>
          <a:p>
            <a:r>
              <a:rPr lang="en-US" sz="2800" dirty="0">
                <a:solidFill>
                  <a:srgbClr val="1E4191"/>
                </a:solidFill>
              </a:rPr>
              <a:t>Develop offering introduction plan for risk mitigation</a:t>
            </a:r>
          </a:p>
          <a:p>
            <a:pPr>
              <a:tabLst>
                <a:tab pos="332960" algn="l"/>
              </a:tabLst>
            </a:pPr>
            <a:endParaRPr lang="en-US" sz="2800" dirty="0">
              <a:solidFill>
                <a:srgbClr val="1E4191"/>
              </a:solidFill>
            </a:endParaRPr>
          </a:p>
          <a:p>
            <a:pPr>
              <a:tabLst>
                <a:tab pos="332960" algn="l"/>
              </a:tabLst>
            </a:pPr>
            <a:endParaRPr lang="en-US" sz="2800" dirty="0">
              <a:solidFill>
                <a:srgbClr val="1E4191"/>
              </a:solidFill>
            </a:endParaRPr>
          </a:p>
          <a:p>
            <a:r>
              <a:rPr lang="en-US" sz="3200" u="sng" dirty="0">
                <a:solidFill>
                  <a:srgbClr val="1E4191"/>
                </a:solidFill>
              </a:rPr>
              <a:t>Novel packing rings</a:t>
            </a:r>
          </a:p>
          <a:p>
            <a:r>
              <a:rPr lang="en-US" sz="2800" dirty="0">
                <a:solidFill>
                  <a:srgbClr val="1E4191"/>
                </a:solidFill>
              </a:rPr>
              <a:t>Develop business model for offering novel design packing rings</a:t>
            </a:r>
          </a:p>
          <a:p>
            <a:pPr>
              <a:tabLst>
                <a:tab pos="256122" algn="l"/>
              </a:tabLst>
            </a:pPr>
            <a:r>
              <a:rPr lang="en-US" sz="2800" dirty="0">
                <a:solidFill>
                  <a:srgbClr val="1E4191"/>
                </a:solidFill>
              </a:rPr>
              <a:t>	- Identify required delivery cycles</a:t>
            </a:r>
          </a:p>
          <a:p>
            <a:pPr>
              <a:tabLst>
                <a:tab pos="256122" algn="l"/>
              </a:tabLst>
            </a:pPr>
            <a:r>
              <a:rPr lang="en-US" sz="2800" dirty="0">
                <a:solidFill>
                  <a:srgbClr val="1E4191"/>
                </a:solidFill>
              </a:rPr>
              <a:t>	- Characterize value of improved clearance</a:t>
            </a:r>
          </a:p>
          <a:p>
            <a:r>
              <a:rPr lang="en-US" sz="2800" dirty="0">
                <a:solidFill>
                  <a:srgbClr val="1E4191"/>
                </a:solidFill>
              </a:rPr>
              <a:t>Identify logistic/facility requirements for product offering</a:t>
            </a:r>
          </a:p>
          <a:p>
            <a:r>
              <a:rPr lang="en-US" sz="2800" dirty="0">
                <a:solidFill>
                  <a:srgbClr val="1E4191"/>
                </a:solidFill>
              </a:rPr>
              <a:t>Develop offering introduction plan for risk mitigation</a:t>
            </a:r>
          </a:p>
        </p:txBody>
      </p:sp>
    </p:spTree>
    <p:extLst>
      <p:ext uri="{BB962C8B-B14F-4D97-AF65-F5344CB8AC3E}">
        <p14:creationId xmlns:p14="http://schemas.microsoft.com/office/powerpoint/2010/main" val="3730457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77952" y="502041"/>
            <a:ext cx="8021633" cy="103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000">
                <a:solidFill>
                  <a:srgbClr val="1E4191"/>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a:lstStyle>
          <a:p>
            <a:r>
              <a:rPr lang="en-US" sz="4800" b="1" dirty="0">
                <a:solidFill>
                  <a:srgbClr val="002060"/>
                </a:solidFill>
                <a:latin typeface="GE Inspira Sans" panose="020B0503060000000003" pitchFamily="34" charset="0"/>
                <a:ea typeface="+mn-ea"/>
                <a:cs typeface="+mn-cs"/>
              </a:rPr>
              <a:t>Schedule and Tasks</a:t>
            </a:r>
            <a:br>
              <a:rPr lang="en-US" sz="4107" dirty="0">
                <a:latin typeface="GE Inspira Pitch" panose="020F0603030400020203" pitchFamily="34" charset="0"/>
              </a:rPr>
            </a:br>
            <a:endParaRPr lang="en-US" sz="4107" dirty="0">
              <a:solidFill>
                <a:srgbClr val="FF0000"/>
              </a:solidFill>
              <a:latin typeface="GE Inspira Pitch" panose="020F0603030400020203" pitchFamily="34" charset="0"/>
            </a:endParaRPr>
          </a:p>
        </p:txBody>
      </p:sp>
      <p:sp>
        <p:nvSpPr>
          <p:cNvPr id="2" name="TextBox 1">
            <a:extLst>
              <a:ext uri="{FF2B5EF4-FFF2-40B4-BE49-F238E27FC236}">
                <a16:creationId xmlns:a16="http://schemas.microsoft.com/office/drawing/2014/main" id="{062D2EF4-0B5E-4ADA-BE22-06B91BEE1F66}"/>
              </a:ext>
            </a:extLst>
          </p:cNvPr>
          <p:cNvSpPr txBox="1"/>
          <p:nvPr/>
        </p:nvSpPr>
        <p:spPr>
          <a:xfrm>
            <a:off x="1758461" y="1150101"/>
            <a:ext cx="13721862" cy="615553"/>
          </a:xfrm>
          <a:prstGeom prst="rect">
            <a:avLst/>
          </a:prstGeom>
          <a:noFill/>
        </p:spPr>
        <p:txBody>
          <a:bodyPr wrap="square" lIns="0" tIns="0" rIns="0" bIns="0" rtlCol="0">
            <a:spAutoFit/>
          </a:bodyPr>
          <a:lstStyle/>
          <a:p>
            <a:r>
              <a:rPr lang="en-US" sz="4000" b="1" dirty="0">
                <a:solidFill>
                  <a:srgbClr val="002060"/>
                </a:solidFill>
              </a:rPr>
              <a:t>2019                         2020                             2021                           2022</a:t>
            </a:r>
          </a:p>
        </p:txBody>
      </p:sp>
      <p:sp>
        <p:nvSpPr>
          <p:cNvPr id="3" name="TextBox 2">
            <a:extLst>
              <a:ext uri="{FF2B5EF4-FFF2-40B4-BE49-F238E27FC236}">
                <a16:creationId xmlns:a16="http://schemas.microsoft.com/office/drawing/2014/main" id="{005783C8-192E-40F4-A7B1-DDA4B84AD28D}"/>
              </a:ext>
            </a:extLst>
          </p:cNvPr>
          <p:cNvSpPr txBox="1"/>
          <p:nvPr/>
        </p:nvSpPr>
        <p:spPr>
          <a:xfrm>
            <a:off x="1055078" y="2039366"/>
            <a:ext cx="3505200" cy="184665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400" dirty="0">
                <a:solidFill>
                  <a:srgbClr val="002060"/>
                </a:solidFill>
              </a:rPr>
              <a:t>LSB damage identification &amp; material properties targets</a:t>
            </a:r>
          </a:p>
          <a:p>
            <a:pPr marL="342900" indent="-342900">
              <a:buFont typeface="Arial" panose="020B0604020202020204" pitchFamily="34" charset="0"/>
              <a:buChar char="•"/>
            </a:pPr>
            <a:r>
              <a:rPr lang="en-US" sz="2400" dirty="0">
                <a:solidFill>
                  <a:srgbClr val="002060"/>
                </a:solidFill>
              </a:rPr>
              <a:t>Identify candidate packing rings</a:t>
            </a:r>
          </a:p>
        </p:txBody>
      </p:sp>
      <p:sp>
        <p:nvSpPr>
          <p:cNvPr id="6" name="TextBox 5">
            <a:extLst>
              <a:ext uri="{FF2B5EF4-FFF2-40B4-BE49-F238E27FC236}">
                <a16:creationId xmlns:a16="http://schemas.microsoft.com/office/drawing/2014/main" id="{04378962-36E7-430E-A1B1-35C085331EBB}"/>
              </a:ext>
            </a:extLst>
          </p:cNvPr>
          <p:cNvSpPr txBox="1"/>
          <p:nvPr/>
        </p:nvSpPr>
        <p:spPr>
          <a:xfrm>
            <a:off x="5398479" y="2099990"/>
            <a:ext cx="4097214" cy="1846659"/>
          </a:xfrm>
          <a:prstGeom prst="rect">
            <a:avLst/>
          </a:prstGeom>
          <a:noFill/>
        </p:spPr>
        <p:txBody>
          <a:bodyPr wrap="square" lIns="0" tIns="0" rIns="0" bIns="0" rtlCol="0">
            <a:spAutoFit/>
          </a:bodyPr>
          <a:lstStyle/>
          <a:p>
            <a:r>
              <a:rPr lang="en-US" sz="2400" dirty="0">
                <a:solidFill>
                  <a:srgbClr val="002060"/>
                </a:solidFill>
              </a:rPr>
              <a:t>Binder jet – coupon</a:t>
            </a:r>
          </a:p>
          <a:p>
            <a:pPr marL="342900" indent="-342900">
              <a:buFont typeface="Arial" panose="020B0604020202020204" pitchFamily="34" charset="0"/>
              <a:buChar char="•"/>
            </a:pPr>
            <a:r>
              <a:rPr lang="en-US" sz="2400" dirty="0">
                <a:solidFill>
                  <a:srgbClr val="002060"/>
                </a:solidFill>
              </a:rPr>
              <a:t>Process development for candidate materials</a:t>
            </a:r>
          </a:p>
          <a:p>
            <a:pPr marL="342900" indent="-342900">
              <a:buFont typeface="Arial" panose="020B0604020202020204" pitchFamily="34" charset="0"/>
              <a:buChar char="•"/>
            </a:pPr>
            <a:r>
              <a:rPr lang="en-US" sz="2400" dirty="0">
                <a:solidFill>
                  <a:srgbClr val="002060"/>
                </a:solidFill>
              </a:rPr>
              <a:t>Printing coupons</a:t>
            </a:r>
          </a:p>
          <a:p>
            <a:pPr marL="342900" indent="-342900">
              <a:buFont typeface="Arial" panose="020B0604020202020204" pitchFamily="34" charset="0"/>
              <a:buChar char="•"/>
            </a:pPr>
            <a:r>
              <a:rPr lang="en-US" sz="2400" dirty="0">
                <a:solidFill>
                  <a:srgbClr val="002060"/>
                </a:solidFill>
              </a:rPr>
              <a:t>Coupon tests</a:t>
            </a:r>
          </a:p>
        </p:txBody>
      </p:sp>
      <p:sp>
        <p:nvSpPr>
          <p:cNvPr id="7" name="TextBox 6">
            <a:extLst>
              <a:ext uri="{FF2B5EF4-FFF2-40B4-BE49-F238E27FC236}">
                <a16:creationId xmlns:a16="http://schemas.microsoft.com/office/drawing/2014/main" id="{8B20B8B2-5D0D-47C7-A940-B4780D145DDA}"/>
              </a:ext>
            </a:extLst>
          </p:cNvPr>
          <p:cNvSpPr txBox="1"/>
          <p:nvPr/>
        </p:nvSpPr>
        <p:spPr>
          <a:xfrm>
            <a:off x="5465399" y="5742419"/>
            <a:ext cx="4003432" cy="2215991"/>
          </a:xfrm>
          <a:prstGeom prst="rect">
            <a:avLst/>
          </a:prstGeom>
          <a:noFill/>
        </p:spPr>
        <p:txBody>
          <a:bodyPr wrap="square" lIns="0" tIns="0" rIns="0" bIns="0" rtlCol="0">
            <a:spAutoFit/>
          </a:bodyPr>
          <a:lstStyle/>
          <a:p>
            <a:r>
              <a:rPr lang="en-US" sz="2400" dirty="0">
                <a:solidFill>
                  <a:srgbClr val="002060"/>
                </a:solidFill>
              </a:rPr>
              <a:t>Directed energy deposition - coupon</a:t>
            </a:r>
          </a:p>
          <a:p>
            <a:pPr marL="342900" indent="-342900">
              <a:buFont typeface="Arial" panose="020B0604020202020204" pitchFamily="34" charset="0"/>
              <a:buChar char="•"/>
            </a:pPr>
            <a:r>
              <a:rPr lang="en-US" sz="2400" dirty="0">
                <a:solidFill>
                  <a:srgbClr val="002060"/>
                </a:solidFill>
              </a:rPr>
              <a:t>Process development for candidate materials</a:t>
            </a:r>
          </a:p>
          <a:p>
            <a:pPr marL="342900" indent="-342900">
              <a:buFont typeface="Arial" panose="020B0604020202020204" pitchFamily="34" charset="0"/>
              <a:buChar char="•"/>
            </a:pPr>
            <a:r>
              <a:rPr lang="en-US" sz="2400" dirty="0">
                <a:solidFill>
                  <a:srgbClr val="002060"/>
                </a:solidFill>
              </a:rPr>
              <a:t>Printing coupons</a:t>
            </a:r>
          </a:p>
          <a:p>
            <a:pPr marL="342900" indent="-342900">
              <a:buFont typeface="Arial" panose="020B0604020202020204" pitchFamily="34" charset="0"/>
              <a:buChar char="•"/>
            </a:pPr>
            <a:r>
              <a:rPr lang="en-US" sz="2400" dirty="0">
                <a:solidFill>
                  <a:srgbClr val="002060"/>
                </a:solidFill>
              </a:rPr>
              <a:t>Coupon tests</a:t>
            </a:r>
          </a:p>
        </p:txBody>
      </p:sp>
      <p:sp>
        <p:nvSpPr>
          <p:cNvPr id="8" name="TextBox 7">
            <a:extLst>
              <a:ext uri="{FF2B5EF4-FFF2-40B4-BE49-F238E27FC236}">
                <a16:creationId xmlns:a16="http://schemas.microsoft.com/office/drawing/2014/main" id="{2DEA1200-8F11-476C-84B0-C1098DDF4ADE}"/>
              </a:ext>
            </a:extLst>
          </p:cNvPr>
          <p:cNvSpPr txBox="1"/>
          <p:nvPr/>
        </p:nvSpPr>
        <p:spPr>
          <a:xfrm>
            <a:off x="9645160" y="2371625"/>
            <a:ext cx="6790594" cy="1477328"/>
          </a:xfrm>
          <a:prstGeom prst="rect">
            <a:avLst/>
          </a:prstGeom>
          <a:noFill/>
        </p:spPr>
        <p:txBody>
          <a:bodyPr wrap="square" lIns="0" tIns="0" rIns="0" bIns="0" rtlCol="0">
            <a:spAutoFit/>
          </a:bodyPr>
          <a:lstStyle/>
          <a:p>
            <a:r>
              <a:rPr lang="en-US" sz="2400" dirty="0">
                <a:solidFill>
                  <a:srgbClr val="002060"/>
                </a:solidFill>
              </a:rPr>
              <a:t>Binder jet - subscale</a:t>
            </a:r>
          </a:p>
          <a:p>
            <a:pPr marL="342900" indent="-342900">
              <a:buFont typeface="Arial" panose="020B0604020202020204" pitchFamily="34" charset="0"/>
              <a:buChar char="•"/>
            </a:pPr>
            <a:r>
              <a:rPr lang="en-US" sz="2400" dirty="0">
                <a:solidFill>
                  <a:srgbClr val="002060"/>
                </a:solidFill>
              </a:rPr>
              <a:t>Fabrication of LSB leading edge erosion shield</a:t>
            </a:r>
          </a:p>
          <a:p>
            <a:pPr marL="342900" indent="-342900">
              <a:buFont typeface="Arial" panose="020B0604020202020204" pitchFamily="34" charset="0"/>
              <a:buChar char="•"/>
            </a:pPr>
            <a:r>
              <a:rPr lang="en-US" sz="2400" dirty="0">
                <a:solidFill>
                  <a:srgbClr val="002060"/>
                </a:solidFill>
              </a:rPr>
              <a:t>Fabrication of packing ring</a:t>
            </a:r>
          </a:p>
          <a:p>
            <a:pPr marL="342900" indent="-342900">
              <a:buFont typeface="Arial" panose="020B0604020202020204" pitchFamily="34" charset="0"/>
              <a:buChar char="•"/>
            </a:pPr>
            <a:r>
              <a:rPr lang="en-US" sz="2400" dirty="0">
                <a:solidFill>
                  <a:srgbClr val="002060"/>
                </a:solidFill>
              </a:rPr>
              <a:t>Subscale testing</a:t>
            </a:r>
          </a:p>
        </p:txBody>
      </p:sp>
      <p:sp>
        <p:nvSpPr>
          <p:cNvPr id="9" name="TextBox 8">
            <a:extLst>
              <a:ext uri="{FF2B5EF4-FFF2-40B4-BE49-F238E27FC236}">
                <a16:creationId xmlns:a16="http://schemas.microsoft.com/office/drawing/2014/main" id="{3EA22B08-A784-425B-8568-93167AE1B6FB}"/>
              </a:ext>
            </a:extLst>
          </p:cNvPr>
          <p:cNvSpPr txBox="1"/>
          <p:nvPr/>
        </p:nvSpPr>
        <p:spPr>
          <a:xfrm>
            <a:off x="9645160" y="4267519"/>
            <a:ext cx="6878517" cy="1477328"/>
          </a:xfrm>
          <a:prstGeom prst="rect">
            <a:avLst/>
          </a:prstGeom>
          <a:noFill/>
        </p:spPr>
        <p:txBody>
          <a:bodyPr wrap="square" lIns="0" tIns="0" rIns="0" bIns="0" rtlCol="0">
            <a:spAutoFit/>
          </a:bodyPr>
          <a:lstStyle/>
          <a:p>
            <a:r>
              <a:rPr lang="en-US" sz="2400" dirty="0">
                <a:solidFill>
                  <a:srgbClr val="002060"/>
                </a:solidFill>
              </a:rPr>
              <a:t>Directed energy deposition - subscale</a:t>
            </a:r>
          </a:p>
          <a:p>
            <a:pPr marL="342900" indent="-342900">
              <a:buFont typeface="Arial" panose="020B0604020202020204" pitchFamily="34" charset="0"/>
              <a:buChar char="•"/>
            </a:pPr>
            <a:r>
              <a:rPr lang="en-US" sz="2400" dirty="0">
                <a:solidFill>
                  <a:srgbClr val="002060"/>
                </a:solidFill>
              </a:rPr>
              <a:t>Fabrication of LSB leading edge erosion shield</a:t>
            </a:r>
          </a:p>
          <a:p>
            <a:pPr marL="342900" indent="-342900">
              <a:buFont typeface="Arial" panose="020B0604020202020204" pitchFamily="34" charset="0"/>
              <a:buChar char="•"/>
            </a:pPr>
            <a:r>
              <a:rPr lang="en-US" sz="2400" dirty="0">
                <a:solidFill>
                  <a:srgbClr val="002060"/>
                </a:solidFill>
              </a:rPr>
              <a:t>Fabrication of packing ring</a:t>
            </a:r>
          </a:p>
          <a:p>
            <a:pPr marL="342900" indent="-342900">
              <a:buFont typeface="Arial" panose="020B0604020202020204" pitchFamily="34" charset="0"/>
              <a:buChar char="•"/>
            </a:pPr>
            <a:r>
              <a:rPr lang="en-US" sz="2400" dirty="0">
                <a:solidFill>
                  <a:srgbClr val="002060"/>
                </a:solidFill>
              </a:rPr>
              <a:t>Subscale testing</a:t>
            </a:r>
          </a:p>
        </p:txBody>
      </p:sp>
      <p:sp>
        <p:nvSpPr>
          <p:cNvPr id="10" name="TextBox 9">
            <a:extLst>
              <a:ext uri="{FF2B5EF4-FFF2-40B4-BE49-F238E27FC236}">
                <a16:creationId xmlns:a16="http://schemas.microsoft.com/office/drawing/2014/main" id="{6635F412-1A40-407B-B8C7-A61C3BDA510D}"/>
              </a:ext>
            </a:extLst>
          </p:cNvPr>
          <p:cNvSpPr txBox="1"/>
          <p:nvPr/>
        </p:nvSpPr>
        <p:spPr>
          <a:xfrm>
            <a:off x="14247446" y="1881088"/>
            <a:ext cx="3380153" cy="369332"/>
          </a:xfrm>
          <a:prstGeom prst="rect">
            <a:avLst/>
          </a:prstGeom>
          <a:noFill/>
        </p:spPr>
        <p:txBody>
          <a:bodyPr wrap="square" lIns="0" tIns="0" rIns="0" bIns="0" rtlCol="0">
            <a:spAutoFit/>
          </a:bodyPr>
          <a:lstStyle/>
          <a:p>
            <a:r>
              <a:rPr lang="en-US" sz="2400" dirty="0">
                <a:solidFill>
                  <a:srgbClr val="002060"/>
                </a:solidFill>
              </a:rPr>
              <a:t>Commercialization plan</a:t>
            </a:r>
          </a:p>
        </p:txBody>
      </p:sp>
      <p:pic>
        <p:nvPicPr>
          <p:cNvPr id="11" name="Picture 10">
            <a:extLst>
              <a:ext uri="{FF2B5EF4-FFF2-40B4-BE49-F238E27FC236}">
                <a16:creationId xmlns:a16="http://schemas.microsoft.com/office/drawing/2014/main" id="{32255D1A-A292-47C9-AAAF-A164BFA010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8823" y="6089306"/>
            <a:ext cx="2570894" cy="1713930"/>
          </a:xfrm>
          <a:prstGeom prst="rect">
            <a:avLst/>
          </a:prstGeom>
        </p:spPr>
      </p:pic>
      <p:pic>
        <p:nvPicPr>
          <p:cNvPr id="12" name="Picture 14" descr="H:\CRD Rub Rig\Rub rig photos\MVC-004F.JPG">
            <a:extLst>
              <a:ext uri="{FF2B5EF4-FFF2-40B4-BE49-F238E27FC236}">
                <a16:creationId xmlns:a16="http://schemas.microsoft.com/office/drawing/2014/main" id="{7B137456-2435-4F36-AD7C-AF6E423B86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5087" y="6145755"/>
            <a:ext cx="2133363" cy="16010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7F181F5-B42B-4B25-9D9F-CC51246C0DEA}"/>
              </a:ext>
            </a:extLst>
          </p:cNvPr>
          <p:cNvPicPr>
            <a:picLocks noChangeAspect="1"/>
          </p:cNvPicPr>
          <p:nvPr/>
        </p:nvPicPr>
        <p:blipFill>
          <a:blip r:embed="rId4"/>
          <a:stretch>
            <a:fillRect/>
          </a:stretch>
        </p:blipFill>
        <p:spPr>
          <a:xfrm>
            <a:off x="10119885" y="8040605"/>
            <a:ext cx="1633617" cy="1742210"/>
          </a:xfrm>
          <a:prstGeom prst="rect">
            <a:avLst/>
          </a:prstGeom>
        </p:spPr>
      </p:pic>
      <p:pic>
        <p:nvPicPr>
          <p:cNvPr id="14" name="Picture 13">
            <a:extLst>
              <a:ext uri="{FF2B5EF4-FFF2-40B4-BE49-F238E27FC236}">
                <a16:creationId xmlns:a16="http://schemas.microsoft.com/office/drawing/2014/main" id="{CDF3D928-730B-435D-B41C-779F4CB91106}"/>
              </a:ext>
            </a:extLst>
          </p:cNvPr>
          <p:cNvPicPr>
            <a:picLocks noChangeAspect="1"/>
          </p:cNvPicPr>
          <p:nvPr/>
        </p:nvPicPr>
        <p:blipFill>
          <a:blip r:embed="rId5"/>
          <a:stretch>
            <a:fillRect/>
          </a:stretch>
        </p:blipFill>
        <p:spPr>
          <a:xfrm>
            <a:off x="12237836" y="8333682"/>
            <a:ext cx="2009610" cy="892379"/>
          </a:xfrm>
          <a:prstGeom prst="rect">
            <a:avLst/>
          </a:prstGeom>
        </p:spPr>
      </p:pic>
      <p:pic>
        <p:nvPicPr>
          <p:cNvPr id="15" name="Picture 14">
            <a:extLst>
              <a:ext uri="{FF2B5EF4-FFF2-40B4-BE49-F238E27FC236}">
                <a16:creationId xmlns:a16="http://schemas.microsoft.com/office/drawing/2014/main" id="{399B3128-D760-48E3-AD51-043C1CA7EFE6}"/>
              </a:ext>
            </a:extLst>
          </p:cNvPr>
          <p:cNvPicPr>
            <a:picLocks noChangeAspect="1"/>
          </p:cNvPicPr>
          <p:nvPr/>
        </p:nvPicPr>
        <p:blipFill>
          <a:blip r:embed="rId5"/>
          <a:stretch>
            <a:fillRect/>
          </a:stretch>
        </p:blipFill>
        <p:spPr>
          <a:xfrm>
            <a:off x="2338685" y="5743476"/>
            <a:ext cx="2418813" cy="1074088"/>
          </a:xfrm>
          <a:prstGeom prst="rect">
            <a:avLst/>
          </a:prstGeom>
        </p:spPr>
      </p:pic>
      <p:pic>
        <p:nvPicPr>
          <p:cNvPr id="16" name="Picture 15">
            <a:extLst>
              <a:ext uri="{FF2B5EF4-FFF2-40B4-BE49-F238E27FC236}">
                <a16:creationId xmlns:a16="http://schemas.microsoft.com/office/drawing/2014/main" id="{BF77CC21-6E4C-4A9F-978D-12C41DEC6273}"/>
              </a:ext>
            </a:extLst>
          </p:cNvPr>
          <p:cNvPicPr>
            <a:picLocks noChangeAspect="1"/>
          </p:cNvPicPr>
          <p:nvPr/>
        </p:nvPicPr>
        <p:blipFill rotWithShape="1">
          <a:blip r:embed="rId6"/>
          <a:srcRect t="42257" r="2441" b="31076"/>
          <a:stretch/>
        </p:blipFill>
        <p:spPr>
          <a:xfrm rot="16200000">
            <a:off x="-99909" y="5958608"/>
            <a:ext cx="3436137" cy="939238"/>
          </a:xfrm>
          <a:prstGeom prst="rect">
            <a:avLst/>
          </a:prstGeom>
        </p:spPr>
      </p:pic>
      <p:pic>
        <p:nvPicPr>
          <p:cNvPr id="17" name="Picture 16">
            <a:extLst>
              <a:ext uri="{FF2B5EF4-FFF2-40B4-BE49-F238E27FC236}">
                <a16:creationId xmlns:a16="http://schemas.microsoft.com/office/drawing/2014/main" id="{678E75A7-9345-4DD9-931F-6297042272DC}"/>
              </a:ext>
            </a:extLst>
          </p:cNvPr>
          <p:cNvPicPr>
            <a:picLocks noChangeAspect="1"/>
          </p:cNvPicPr>
          <p:nvPr/>
        </p:nvPicPr>
        <p:blipFill rotWithShape="1">
          <a:blip r:embed="rId7"/>
          <a:srcRect l="8889" t="35556" r="11111" b="43333"/>
          <a:stretch/>
        </p:blipFill>
        <p:spPr>
          <a:xfrm rot="16200000">
            <a:off x="14031983" y="7811536"/>
            <a:ext cx="3119386" cy="823171"/>
          </a:xfrm>
          <a:prstGeom prst="rect">
            <a:avLst/>
          </a:prstGeom>
        </p:spPr>
      </p:pic>
      <p:pic>
        <p:nvPicPr>
          <p:cNvPr id="18" name="Picture 2" descr="image003">
            <a:extLst>
              <a:ext uri="{FF2B5EF4-FFF2-40B4-BE49-F238E27FC236}">
                <a16:creationId xmlns:a16="http://schemas.microsoft.com/office/drawing/2014/main" id="{B227CFE3-9BD4-4B6D-ABF7-929E47F90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0082" y="4031158"/>
            <a:ext cx="266787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B0384D5-99DD-4E56-A208-7AC353F7279F}"/>
              </a:ext>
            </a:extLst>
          </p:cNvPr>
          <p:cNvPicPr>
            <a:picLocks noChangeAspect="1"/>
          </p:cNvPicPr>
          <p:nvPr/>
        </p:nvPicPr>
        <p:blipFill rotWithShape="1">
          <a:blip r:embed="rId9"/>
          <a:srcRect r="55739"/>
          <a:stretch/>
        </p:blipFill>
        <p:spPr>
          <a:xfrm>
            <a:off x="5924689" y="8040605"/>
            <a:ext cx="2118663" cy="1935068"/>
          </a:xfrm>
          <a:prstGeom prst="rect">
            <a:avLst/>
          </a:prstGeom>
        </p:spPr>
      </p:pic>
      <p:sp>
        <p:nvSpPr>
          <p:cNvPr id="20" name="Arrow: Right 19">
            <a:extLst>
              <a:ext uri="{FF2B5EF4-FFF2-40B4-BE49-F238E27FC236}">
                <a16:creationId xmlns:a16="http://schemas.microsoft.com/office/drawing/2014/main" id="{99B41B01-D478-4D65-8E39-75F4D3FCEEC7}"/>
              </a:ext>
            </a:extLst>
          </p:cNvPr>
          <p:cNvSpPr/>
          <p:nvPr/>
        </p:nvSpPr>
        <p:spPr>
          <a:xfrm rot="5400000">
            <a:off x="9563231" y="743899"/>
            <a:ext cx="439897" cy="463814"/>
          </a:xfrm>
          <a:prstGeom prst="rightArrow">
            <a:avLst/>
          </a:prstGeom>
          <a:solidFill>
            <a:srgbClr val="E9A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4D7169A-C576-4E0E-B1EE-D2C26DEAD97E}"/>
              </a:ext>
            </a:extLst>
          </p:cNvPr>
          <p:cNvSpPr txBox="1"/>
          <p:nvPr/>
        </p:nvSpPr>
        <p:spPr>
          <a:xfrm>
            <a:off x="8712360" y="280478"/>
            <a:ext cx="2605454" cy="369332"/>
          </a:xfrm>
          <a:prstGeom prst="rect">
            <a:avLst/>
          </a:prstGeom>
          <a:noFill/>
        </p:spPr>
        <p:txBody>
          <a:bodyPr wrap="square" lIns="0" tIns="0" rIns="0" bIns="0" rtlCol="0">
            <a:spAutoFit/>
          </a:bodyPr>
          <a:lstStyle/>
          <a:p>
            <a:r>
              <a:rPr lang="en-US" sz="2400" dirty="0">
                <a:solidFill>
                  <a:srgbClr val="002060"/>
                </a:solidFill>
                <a:highlight>
                  <a:srgbClr val="E9AF00"/>
                </a:highlight>
              </a:rPr>
              <a:t>Go/No-go decision</a:t>
            </a:r>
          </a:p>
        </p:txBody>
      </p:sp>
      <p:sp>
        <p:nvSpPr>
          <p:cNvPr id="22" name="TextBox 21">
            <a:extLst>
              <a:ext uri="{FF2B5EF4-FFF2-40B4-BE49-F238E27FC236}">
                <a16:creationId xmlns:a16="http://schemas.microsoft.com/office/drawing/2014/main" id="{D895DECC-1C5B-4E0C-AF5C-B64664235C31}"/>
              </a:ext>
            </a:extLst>
          </p:cNvPr>
          <p:cNvSpPr txBox="1"/>
          <p:nvPr/>
        </p:nvSpPr>
        <p:spPr>
          <a:xfrm>
            <a:off x="5414983" y="1682058"/>
            <a:ext cx="4097214" cy="369332"/>
          </a:xfrm>
          <a:prstGeom prst="rect">
            <a:avLst/>
          </a:prstGeom>
          <a:noFill/>
        </p:spPr>
        <p:txBody>
          <a:bodyPr wrap="square" lIns="0" tIns="0" rIns="0" bIns="0" rtlCol="0">
            <a:spAutoFit/>
          </a:bodyPr>
          <a:lstStyle/>
          <a:p>
            <a:r>
              <a:rPr lang="en-US" sz="2400" dirty="0">
                <a:solidFill>
                  <a:srgbClr val="002060"/>
                </a:solidFill>
              </a:rPr>
              <a:t>Novel packing ring design</a:t>
            </a:r>
          </a:p>
        </p:txBody>
      </p:sp>
    </p:spTree>
    <p:extLst>
      <p:ext uri="{BB962C8B-B14F-4D97-AF65-F5344CB8AC3E}">
        <p14:creationId xmlns:p14="http://schemas.microsoft.com/office/powerpoint/2010/main" val="1968848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98F437-FDF4-4EA8-898D-28194E99ADDD}"/>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Team</a:t>
            </a:r>
            <a:endParaRPr lang="en-US" sz="4800" b="1" dirty="0">
              <a:solidFill>
                <a:srgbClr val="002060"/>
              </a:solidFill>
            </a:endParaRPr>
          </a:p>
        </p:txBody>
      </p:sp>
      <p:pic>
        <p:nvPicPr>
          <p:cNvPr id="5" name="Picture 4">
            <a:extLst>
              <a:ext uri="{FF2B5EF4-FFF2-40B4-BE49-F238E27FC236}">
                <a16:creationId xmlns:a16="http://schemas.microsoft.com/office/drawing/2014/main" id="{24E5764B-EC9A-432B-B6D3-A0DB59C9EE98}"/>
              </a:ext>
            </a:extLst>
          </p:cNvPr>
          <p:cNvPicPr>
            <a:picLocks noChangeAspect="1"/>
          </p:cNvPicPr>
          <p:nvPr/>
        </p:nvPicPr>
        <p:blipFill>
          <a:blip r:embed="rId3"/>
          <a:stretch>
            <a:fillRect/>
          </a:stretch>
        </p:blipFill>
        <p:spPr>
          <a:xfrm>
            <a:off x="2802509" y="1175183"/>
            <a:ext cx="5857875" cy="8391525"/>
          </a:xfrm>
          <a:prstGeom prst="rect">
            <a:avLst/>
          </a:prstGeom>
        </p:spPr>
      </p:pic>
      <p:sp>
        <p:nvSpPr>
          <p:cNvPr id="2" name="TextBox 1">
            <a:extLst>
              <a:ext uri="{FF2B5EF4-FFF2-40B4-BE49-F238E27FC236}">
                <a16:creationId xmlns:a16="http://schemas.microsoft.com/office/drawing/2014/main" id="{96E0125C-70EC-46A4-8C37-3BD8825EE53C}"/>
              </a:ext>
            </a:extLst>
          </p:cNvPr>
          <p:cNvSpPr txBox="1"/>
          <p:nvPr/>
        </p:nvSpPr>
        <p:spPr>
          <a:xfrm>
            <a:off x="8288215" y="1635369"/>
            <a:ext cx="7895493" cy="492443"/>
          </a:xfrm>
          <a:prstGeom prst="rect">
            <a:avLst/>
          </a:prstGeom>
          <a:noFill/>
        </p:spPr>
        <p:txBody>
          <a:bodyPr wrap="square" lIns="0" tIns="0" rIns="0" bIns="0" rtlCol="0">
            <a:spAutoFit/>
          </a:bodyPr>
          <a:lstStyle/>
          <a:p>
            <a:r>
              <a:rPr lang="en-US" sz="3200" dirty="0">
                <a:solidFill>
                  <a:srgbClr val="002060"/>
                </a:solidFill>
              </a:rPr>
              <a:t>NETL Program Manager: Dr. Seth Lawson</a:t>
            </a:r>
          </a:p>
        </p:txBody>
      </p:sp>
    </p:spTree>
    <p:extLst>
      <p:ext uri="{BB962C8B-B14F-4D97-AF65-F5344CB8AC3E}">
        <p14:creationId xmlns:p14="http://schemas.microsoft.com/office/powerpoint/2010/main" val="348415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FB4AC1D-EFAA-4788-A478-3E6828531324}"/>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Executive Summary</a:t>
            </a:r>
            <a:endParaRPr lang="en-US" sz="4800" b="1" dirty="0">
              <a:solidFill>
                <a:srgbClr val="002060"/>
              </a:solidFill>
            </a:endParaRPr>
          </a:p>
        </p:txBody>
      </p:sp>
      <p:sp>
        <p:nvSpPr>
          <p:cNvPr id="2" name="TextBox 1">
            <a:extLst>
              <a:ext uri="{FF2B5EF4-FFF2-40B4-BE49-F238E27FC236}">
                <a16:creationId xmlns:a16="http://schemas.microsoft.com/office/drawing/2014/main" id="{9E9342FC-788E-4A57-B2BB-34367940A9DA}"/>
              </a:ext>
            </a:extLst>
          </p:cNvPr>
          <p:cNvSpPr txBox="1"/>
          <p:nvPr/>
        </p:nvSpPr>
        <p:spPr>
          <a:xfrm>
            <a:off x="485569" y="1038394"/>
            <a:ext cx="16852862" cy="787908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3200" dirty="0">
                <a:solidFill>
                  <a:srgbClr val="002060"/>
                </a:solidFill>
              </a:rPr>
              <a:t>Additive manufacturing technologies for steam turbine maintenance, repair and overhaul (MRO)</a:t>
            </a:r>
          </a:p>
          <a:p>
            <a:pPr marL="285750" indent="-285750">
              <a:buFont typeface="Arial" panose="020B0604020202020204" pitchFamily="34" charset="0"/>
              <a:buChar char="•"/>
            </a:pPr>
            <a:r>
              <a:rPr lang="en-US" sz="3200" dirty="0">
                <a:solidFill>
                  <a:srgbClr val="002060"/>
                </a:solidFill>
              </a:rPr>
              <a:t>39-month program </a:t>
            </a:r>
          </a:p>
          <a:p>
            <a:pPr marL="285750" indent="-285750">
              <a:buFont typeface="Arial" panose="020B0604020202020204" pitchFamily="34" charset="0"/>
              <a:buChar char="•"/>
            </a:pPr>
            <a:r>
              <a:rPr lang="en-US" sz="3200" dirty="0">
                <a:solidFill>
                  <a:srgbClr val="002060"/>
                </a:solidFill>
              </a:rPr>
              <a:t>Binder jet</a:t>
            </a:r>
          </a:p>
          <a:p>
            <a:pPr marL="914400" lvl="1" indent="-457200">
              <a:buFont typeface="Wingdings" panose="05000000000000000000" pitchFamily="2" charset="2"/>
              <a:buChar char="Ø"/>
            </a:pPr>
            <a:r>
              <a:rPr lang="en-US" sz="2800" dirty="0">
                <a:solidFill>
                  <a:srgbClr val="002060"/>
                </a:solidFill>
              </a:rPr>
              <a:t>Binder and sintering process development</a:t>
            </a:r>
          </a:p>
          <a:p>
            <a:pPr marL="914400" lvl="1" indent="-457200">
              <a:buFont typeface="Wingdings" panose="05000000000000000000" pitchFamily="2" charset="2"/>
              <a:buChar char="Ø"/>
            </a:pPr>
            <a:r>
              <a:rPr lang="en-US" sz="2800" dirty="0">
                <a:solidFill>
                  <a:srgbClr val="002060"/>
                </a:solidFill>
              </a:rPr>
              <a:t>Distortion control</a:t>
            </a:r>
          </a:p>
          <a:p>
            <a:pPr marL="285750" indent="-285750">
              <a:buFont typeface="Arial" panose="020B0604020202020204" pitchFamily="34" charset="0"/>
              <a:buChar char="•"/>
            </a:pPr>
            <a:r>
              <a:rPr lang="en-US" sz="3200" dirty="0">
                <a:solidFill>
                  <a:srgbClr val="002060"/>
                </a:solidFill>
              </a:rPr>
              <a:t>Directed energy deposition</a:t>
            </a:r>
          </a:p>
          <a:p>
            <a:pPr marL="914400" lvl="1" indent="-457200">
              <a:buFont typeface="Wingdings" panose="05000000000000000000" pitchFamily="2" charset="2"/>
              <a:buChar char="Ø"/>
            </a:pPr>
            <a:r>
              <a:rPr lang="en-US" sz="2800" dirty="0">
                <a:solidFill>
                  <a:srgbClr val="002060"/>
                </a:solidFill>
              </a:rPr>
              <a:t>Residual stress mitigation</a:t>
            </a:r>
          </a:p>
          <a:p>
            <a:pPr marL="914400" lvl="1" indent="-457200">
              <a:buFont typeface="Wingdings" panose="05000000000000000000" pitchFamily="2" charset="2"/>
              <a:buChar char="Ø"/>
            </a:pPr>
            <a:r>
              <a:rPr lang="en-US" sz="2800" dirty="0">
                <a:solidFill>
                  <a:srgbClr val="002060"/>
                </a:solidFill>
              </a:rPr>
              <a:t>Distortion control</a:t>
            </a:r>
          </a:p>
          <a:p>
            <a:pPr marL="914400" lvl="1" indent="-457200">
              <a:buFont typeface="Wingdings" panose="05000000000000000000" pitchFamily="2" charset="2"/>
              <a:buChar char="Ø"/>
            </a:pPr>
            <a:r>
              <a:rPr lang="en-US" sz="2800" dirty="0">
                <a:solidFill>
                  <a:srgbClr val="002060"/>
                </a:solidFill>
              </a:rPr>
              <a:t>Scan path optimization</a:t>
            </a:r>
          </a:p>
          <a:p>
            <a:pPr marL="285750" indent="-285750">
              <a:buFont typeface="Arial" panose="020B0604020202020204" pitchFamily="34" charset="0"/>
              <a:buChar char="•"/>
            </a:pPr>
            <a:r>
              <a:rPr lang="en-US" sz="3200" dirty="0">
                <a:solidFill>
                  <a:srgbClr val="002060"/>
                </a:solidFill>
              </a:rPr>
              <a:t>Last-stage bucket leading edge erosion shield repair</a:t>
            </a:r>
          </a:p>
          <a:p>
            <a:pPr marL="914400" lvl="1" indent="-457200">
              <a:buFont typeface="Wingdings" panose="05000000000000000000" pitchFamily="2" charset="2"/>
              <a:buChar char="Ø"/>
            </a:pPr>
            <a:r>
              <a:rPr lang="en-US" sz="2800" dirty="0">
                <a:solidFill>
                  <a:srgbClr val="002060"/>
                </a:solidFill>
              </a:rPr>
              <a:t>Reduce cost by 20-50%</a:t>
            </a:r>
          </a:p>
          <a:p>
            <a:pPr marL="285750" indent="-285750">
              <a:buFont typeface="Arial" panose="020B0604020202020204" pitchFamily="34" charset="0"/>
              <a:buChar char="•"/>
            </a:pPr>
            <a:r>
              <a:rPr lang="en-US" sz="3200" dirty="0">
                <a:solidFill>
                  <a:srgbClr val="002060"/>
                </a:solidFill>
              </a:rPr>
              <a:t>Packing ring replacement </a:t>
            </a:r>
          </a:p>
          <a:p>
            <a:pPr marL="914400" lvl="1" indent="-457200">
              <a:buFont typeface="Wingdings" panose="05000000000000000000" pitchFamily="2" charset="2"/>
              <a:buChar char="Ø"/>
            </a:pPr>
            <a:r>
              <a:rPr lang="en-US" sz="2800" dirty="0">
                <a:solidFill>
                  <a:srgbClr val="002060"/>
                </a:solidFill>
              </a:rPr>
              <a:t>Thermally tailored packing ring design</a:t>
            </a:r>
          </a:p>
          <a:p>
            <a:pPr marL="914400" lvl="1" indent="-457200">
              <a:buFont typeface="Wingdings" panose="05000000000000000000" pitchFamily="2" charset="2"/>
              <a:buChar char="Ø"/>
            </a:pPr>
            <a:r>
              <a:rPr lang="en-US" sz="2800" dirty="0">
                <a:solidFill>
                  <a:srgbClr val="002060"/>
                </a:solidFill>
              </a:rPr>
              <a:t>Reduce leakage by 50% for 0.1% efficiency improvement</a:t>
            </a:r>
          </a:p>
          <a:p>
            <a:pPr marL="285750" indent="-285750">
              <a:buFont typeface="Arial" panose="020B0604020202020204" pitchFamily="34" charset="0"/>
              <a:buChar char="•"/>
            </a:pPr>
            <a:r>
              <a:rPr lang="en-US" sz="3200" dirty="0">
                <a:solidFill>
                  <a:srgbClr val="002060"/>
                </a:solidFill>
              </a:rPr>
              <a:t>If successful, developed technologies could be leveraged toward other steam turbine parts such as diaphragms, film-riding seals, valves etc.</a:t>
            </a:r>
          </a:p>
          <a:p>
            <a:pPr marL="285750" indent="-285750">
              <a:buFont typeface="Arial" panose="020B0604020202020204" pitchFamily="34" charset="0"/>
              <a:buChar char="•"/>
            </a:pPr>
            <a:r>
              <a:rPr lang="en-US" sz="3200" dirty="0">
                <a:solidFill>
                  <a:srgbClr val="002060"/>
                </a:solidFill>
              </a:rPr>
              <a:t>Mature technologies to Technology Readiness  Level 5 and develop a plan for commercialization</a:t>
            </a:r>
          </a:p>
        </p:txBody>
      </p:sp>
    </p:spTree>
    <p:extLst>
      <p:ext uri="{BB962C8B-B14F-4D97-AF65-F5344CB8AC3E}">
        <p14:creationId xmlns:p14="http://schemas.microsoft.com/office/powerpoint/2010/main" val="428670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67404" y="293195"/>
            <a:ext cx="12580983" cy="103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000">
                <a:solidFill>
                  <a:srgbClr val="1E4191"/>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4000">
                <a:solidFill>
                  <a:srgbClr val="1E4191"/>
                </a:solidFill>
                <a:latin typeface="GE Inspira Pitch" pitchFamily="34" charset="0"/>
              </a:defRPr>
            </a:lvl2pPr>
            <a:lvl3pPr algn="l" rtl="0" eaLnBrk="1" fontAlgn="base" hangingPunct="1">
              <a:lnSpc>
                <a:spcPct val="90000"/>
              </a:lnSpc>
              <a:spcBef>
                <a:spcPct val="0"/>
              </a:spcBef>
              <a:spcAft>
                <a:spcPct val="0"/>
              </a:spcAft>
              <a:defRPr sz="4000">
                <a:solidFill>
                  <a:srgbClr val="1E4191"/>
                </a:solidFill>
                <a:latin typeface="GE Inspira Pitch" pitchFamily="34" charset="0"/>
              </a:defRPr>
            </a:lvl3pPr>
            <a:lvl4pPr algn="l" rtl="0" eaLnBrk="1" fontAlgn="base" hangingPunct="1">
              <a:lnSpc>
                <a:spcPct val="90000"/>
              </a:lnSpc>
              <a:spcBef>
                <a:spcPct val="0"/>
              </a:spcBef>
              <a:spcAft>
                <a:spcPct val="0"/>
              </a:spcAft>
              <a:defRPr sz="4000">
                <a:solidFill>
                  <a:srgbClr val="1E4191"/>
                </a:solidFill>
                <a:latin typeface="GE Inspira Pitch" pitchFamily="34" charset="0"/>
              </a:defRPr>
            </a:lvl4pPr>
            <a:lvl5pPr algn="l" rtl="0" eaLnBrk="1" fontAlgn="base" hangingPunct="1">
              <a:lnSpc>
                <a:spcPct val="90000"/>
              </a:lnSpc>
              <a:spcBef>
                <a:spcPct val="0"/>
              </a:spcBef>
              <a:spcAft>
                <a:spcPct val="0"/>
              </a:spcAft>
              <a:defRPr sz="4000">
                <a:solidFill>
                  <a:srgbClr val="1E4191"/>
                </a:solidFill>
                <a:latin typeface="GE Inspira Pitch" pitchFamily="34" charset="0"/>
              </a:defRPr>
            </a:lvl5pPr>
            <a:lvl6pPr marL="457200" algn="l" rtl="0" eaLnBrk="1" fontAlgn="base" hangingPunct="1">
              <a:lnSpc>
                <a:spcPct val="90000"/>
              </a:lnSpc>
              <a:spcBef>
                <a:spcPct val="0"/>
              </a:spcBef>
              <a:spcAft>
                <a:spcPct val="0"/>
              </a:spcAft>
              <a:defRPr sz="4000">
                <a:solidFill>
                  <a:srgbClr val="1E4191"/>
                </a:solidFill>
                <a:latin typeface="GE Inspira Pitch" pitchFamily="34" charset="0"/>
              </a:defRPr>
            </a:lvl6pPr>
            <a:lvl7pPr marL="914400" algn="l" rtl="0" eaLnBrk="1" fontAlgn="base" hangingPunct="1">
              <a:lnSpc>
                <a:spcPct val="90000"/>
              </a:lnSpc>
              <a:spcBef>
                <a:spcPct val="0"/>
              </a:spcBef>
              <a:spcAft>
                <a:spcPct val="0"/>
              </a:spcAft>
              <a:defRPr sz="4000">
                <a:solidFill>
                  <a:srgbClr val="1E4191"/>
                </a:solidFill>
                <a:latin typeface="GE Inspira Pitch" pitchFamily="34" charset="0"/>
              </a:defRPr>
            </a:lvl7pPr>
            <a:lvl8pPr marL="1371600" algn="l" rtl="0" eaLnBrk="1" fontAlgn="base" hangingPunct="1">
              <a:lnSpc>
                <a:spcPct val="90000"/>
              </a:lnSpc>
              <a:spcBef>
                <a:spcPct val="0"/>
              </a:spcBef>
              <a:spcAft>
                <a:spcPct val="0"/>
              </a:spcAft>
              <a:defRPr sz="4000">
                <a:solidFill>
                  <a:srgbClr val="1E4191"/>
                </a:solidFill>
                <a:latin typeface="GE Inspira Pitch" pitchFamily="34" charset="0"/>
              </a:defRPr>
            </a:lvl8pPr>
            <a:lvl9pPr marL="1828800" algn="l" rtl="0" eaLnBrk="1" fontAlgn="base" hangingPunct="1">
              <a:lnSpc>
                <a:spcPct val="90000"/>
              </a:lnSpc>
              <a:spcBef>
                <a:spcPct val="0"/>
              </a:spcBef>
              <a:spcAft>
                <a:spcPct val="0"/>
              </a:spcAft>
              <a:defRPr sz="4000">
                <a:solidFill>
                  <a:srgbClr val="1E4191"/>
                </a:solidFill>
                <a:latin typeface="GE Inspira Pitch" pitchFamily="34" charset="0"/>
              </a:defRPr>
            </a:lvl9pPr>
          </a:lstStyle>
          <a:p>
            <a:r>
              <a:rPr lang="en-US" sz="4800" b="1" dirty="0">
                <a:solidFill>
                  <a:srgbClr val="002060"/>
                </a:solidFill>
                <a:latin typeface="GE Inspira Sans" panose="020B0503060000000003" pitchFamily="34" charset="0"/>
                <a:ea typeface="+mn-ea"/>
                <a:cs typeface="+mn-cs"/>
              </a:rPr>
              <a:t>Background </a:t>
            </a:r>
            <a:br>
              <a:rPr lang="en-US" sz="4800" b="1" dirty="0">
                <a:solidFill>
                  <a:srgbClr val="002060"/>
                </a:solidFill>
                <a:latin typeface="GE Inspira Sans" panose="020B0503060000000003" pitchFamily="34" charset="0"/>
                <a:ea typeface="+mn-ea"/>
                <a:cs typeface="+mn-cs"/>
              </a:rPr>
            </a:br>
            <a:endParaRPr lang="en-US" sz="4800" b="1" dirty="0">
              <a:solidFill>
                <a:srgbClr val="002060"/>
              </a:solidFill>
              <a:latin typeface="GE Inspira Sans" panose="020B0503060000000003" pitchFamily="34" charset="0"/>
              <a:ea typeface="+mn-ea"/>
              <a:cs typeface="+mn-cs"/>
            </a:endParaRPr>
          </a:p>
        </p:txBody>
      </p:sp>
      <p:sp>
        <p:nvSpPr>
          <p:cNvPr id="7" name="TextBox 6">
            <a:extLst>
              <a:ext uri="{FF2B5EF4-FFF2-40B4-BE49-F238E27FC236}">
                <a16:creationId xmlns:a16="http://schemas.microsoft.com/office/drawing/2014/main" id="{F1EEE0DA-2522-4429-86BD-02B869C27210}"/>
              </a:ext>
            </a:extLst>
          </p:cNvPr>
          <p:cNvSpPr txBox="1"/>
          <p:nvPr/>
        </p:nvSpPr>
        <p:spPr>
          <a:xfrm>
            <a:off x="789323" y="1330961"/>
            <a:ext cx="14743285" cy="7263527"/>
          </a:xfrm>
          <a:prstGeom prst="rect">
            <a:avLst/>
          </a:prstGeom>
          <a:noFill/>
        </p:spPr>
        <p:txBody>
          <a:bodyPr wrap="square" rtlCol="0">
            <a:spAutoFit/>
          </a:bodyPr>
          <a:lstStyle/>
          <a:p>
            <a:pPr>
              <a:spcBef>
                <a:spcPts val="1760"/>
              </a:spcBef>
            </a:pPr>
            <a:r>
              <a:rPr lang="en-US" sz="3600" dirty="0">
                <a:solidFill>
                  <a:srgbClr val="1E4191"/>
                </a:solidFill>
              </a:rPr>
              <a:t>DOE objective</a:t>
            </a:r>
          </a:p>
          <a:p>
            <a:pPr lvl="1">
              <a:spcBef>
                <a:spcPts val="880"/>
              </a:spcBef>
            </a:pPr>
            <a:r>
              <a:rPr lang="en-US" sz="3200" dirty="0">
                <a:solidFill>
                  <a:srgbClr val="1E4191"/>
                </a:solidFill>
              </a:rPr>
              <a:t>Performance improvements in steam-based power cycles applicable to coal boilers</a:t>
            </a:r>
          </a:p>
          <a:p>
            <a:pPr lvl="1">
              <a:spcBef>
                <a:spcPts val="880"/>
              </a:spcBef>
            </a:pPr>
            <a:r>
              <a:rPr lang="en-US" sz="3200" dirty="0">
                <a:solidFill>
                  <a:srgbClr val="1E4191"/>
                </a:solidFill>
              </a:rPr>
              <a:t>advanced manufacturing applied to steam turbine parts for higher efficiency and lower costs</a:t>
            </a:r>
          </a:p>
          <a:p>
            <a:pPr>
              <a:spcBef>
                <a:spcPts val="1760"/>
              </a:spcBef>
            </a:pPr>
            <a:r>
              <a:rPr lang="en-US" sz="3600" dirty="0">
                <a:solidFill>
                  <a:srgbClr val="1E4191"/>
                </a:solidFill>
              </a:rPr>
              <a:t>GE’s fleet</a:t>
            </a:r>
          </a:p>
          <a:p>
            <a:pPr lvl="1">
              <a:spcBef>
                <a:spcPts val="880"/>
              </a:spcBef>
            </a:pPr>
            <a:r>
              <a:rPr lang="en-US" sz="3200" dirty="0">
                <a:solidFill>
                  <a:srgbClr val="1E4191"/>
                </a:solidFill>
              </a:rPr>
              <a:t>GE’s large steam turbine fleet includes 30% of the world’s fossil power plants</a:t>
            </a:r>
          </a:p>
          <a:p>
            <a:pPr>
              <a:spcBef>
                <a:spcPts val="1760"/>
              </a:spcBef>
            </a:pPr>
            <a:r>
              <a:rPr lang="en-US" sz="3600" dirty="0">
                <a:solidFill>
                  <a:srgbClr val="1E4191"/>
                </a:solidFill>
              </a:rPr>
              <a:t>Operating environment</a:t>
            </a:r>
          </a:p>
          <a:p>
            <a:pPr lvl="1">
              <a:spcBef>
                <a:spcPts val="880"/>
              </a:spcBef>
            </a:pPr>
            <a:r>
              <a:rPr lang="en-US" sz="3200" dirty="0">
                <a:solidFill>
                  <a:srgbClr val="1E4191"/>
                </a:solidFill>
              </a:rPr>
              <a:t>Utilities replace packing rings based on steam path audit results at the beginning of maintenance outages</a:t>
            </a:r>
          </a:p>
          <a:p>
            <a:pPr lvl="1">
              <a:spcBef>
                <a:spcPts val="880"/>
              </a:spcBef>
            </a:pPr>
            <a:r>
              <a:rPr lang="en-US" sz="3200" dirty="0">
                <a:solidFill>
                  <a:srgbClr val="1E4191"/>
                </a:solidFill>
              </a:rPr>
              <a:t>More plants operate at part load which accelerates last stage blade water erosion</a:t>
            </a:r>
          </a:p>
          <a:p>
            <a:pPr lvl="1">
              <a:spcBef>
                <a:spcPts val="880"/>
              </a:spcBef>
            </a:pPr>
            <a:endParaRPr lang="en-US" sz="2053" dirty="0">
              <a:solidFill>
                <a:srgbClr val="1E4191"/>
              </a:solidFill>
            </a:endParaRPr>
          </a:p>
          <a:p>
            <a:pPr>
              <a:spcBef>
                <a:spcPts val="1760"/>
              </a:spcBef>
            </a:pPr>
            <a:endParaRPr lang="en-US" sz="2347" dirty="0">
              <a:solidFill>
                <a:srgbClr val="1E4191"/>
              </a:solidFill>
              <a:latin typeface="GE Inspira Pitch" panose="020F0603030400020203" pitchFamily="34" charset="0"/>
              <a:ea typeface="+mj-ea"/>
              <a:cs typeface="Arial" pitchFamily="34" charset="0"/>
            </a:endParaRPr>
          </a:p>
        </p:txBody>
      </p:sp>
      <p:sp>
        <p:nvSpPr>
          <p:cNvPr id="4" name="TextBox 3">
            <a:extLst>
              <a:ext uri="{FF2B5EF4-FFF2-40B4-BE49-F238E27FC236}">
                <a16:creationId xmlns:a16="http://schemas.microsoft.com/office/drawing/2014/main" id="{F13B53A4-2CC9-48A4-99C1-4425CB9A8D3B}"/>
              </a:ext>
            </a:extLst>
          </p:cNvPr>
          <p:cNvSpPr txBox="1"/>
          <p:nvPr/>
        </p:nvSpPr>
        <p:spPr>
          <a:xfrm>
            <a:off x="1848957" y="8358107"/>
            <a:ext cx="14199929" cy="492443"/>
          </a:xfrm>
          <a:prstGeom prst="rect">
            <a:avLst/>
          </a:prstGeom>
          <a:solidFill>
            <a:srgbClr val="1E4191"/>
          </a:solidFill>
        </p:spPr>
        <p:txBody>
          <a:bodyPr wrap="square" lIns="0" tIns="0" rIns="0" bIns="0" rtlCol="0">
            <a:spAutoFit/>
          </a:bodyPr>
          <a:lstStyle/>
          <a:p>
            <a:pPr algn="ctr"/>
            <a:r>
              <a:rPr lang="en-US" sz="3200" b="1" dirty="0">
                <a:solidFill>
                  <a:schemeClr val="bg1"/>
                </a:solidFill>
              </a:rPr>
              <a:t>Leveraging GE additive manufacturing experience and ST fleet knowledge</a:t>
            </a:r>
          </a:p>
        </p:txBody>
      </p:sp>
    </p:spTree>
    <p:extLst>
      <p:ext uri="{BB962C8B-B14F-4D97-AF65-F5344CB8AC3E}">
        <p14:creationId xmlns:p14="http://schemas.microsoft.com/office/powerpoint/2010/main" val="282359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005">
            <a:extLst>
              <a:ext uri="{FF2B5EF4-FFF2-40B4-BE49-F238E27FC236}">
                <a16:creationId xmlns:a16="http://schemas.microsoft.com/office/drawing/2014/main" id="{6CFF11E2-AC7B-4F54-A984-434250974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050" y="4145916"/>
            <a:ext cx="4676075" cy="25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45A61BF-8EE6-4E51-B15B-73AC1817689B}"/>
              </a:ext>
            </a:extLst>
          </p:cNvPr>
          <p:cNvSpPr txBox="1">
            <a:spLocks/>
          </p:cNvSpPr>
          <p:nvPr/>
        </p:nvSpPr>
        <p:spPr>
          <a:xfrm>
            <a:off x="293927" y="120132"/>
            <a:ext cx="15991260" cy="103970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4800" b="1" dirty="0">
                <a:solidFill>
                  <a:schemeClr val="accent1">
                    <a:lumMod val="50000"/>
                  </a:schemeClr>
                </a:solidFill>
              </a:rPr>
              <a:t>Binder Jet</a:t>
            </a:r>
          </a:p>
        </p:txBody>
      </p:sp>
      <p:sp>
        <p:nvSpPr>
          <p:cNvPr id="72" name="TextBox 71">
            <a:extLst>
              <a:ext uri="{FF2B5EF4-FFF2-40B4-BE49-F238E27FC236}">
                <a16:creationId xmlns:a16="http://schemas.microsoft.com/office/drawing/2014/main" id="{24903F43-3522-41CE-BC22-6A232A2EDEA5}"/>
              </a:ext>
            </a:extLst>
          </p:cNvPr>
          <p:cNvSpPr txBox="1"/>
          <p:nvPr/>
        </p:nvSpPr>
        <p:spPr>
          <a:xfrm>
            <a:off x="7362457" y="749116"/>
            <a:ext cx="2419317" cy="361189"/>
          </a:xfrm>
          <a:prstGeom prst="rect">
            <a:avLst/>
          </a:prstGeom>
          <a:noFill/>
        </p:spPr>
        <p:txBody>
          <a:bodyPr wrap="square" lIns="0" tIns="0" rIns="0" bIns="0" rtlCol="0">
            <a:spAutoFit/>
          </a:bodyPr>
          <a:lstStyle/>
          <a:p>
            <a:pPr defTabSz="1341150" eaLnBrk="0" fontAlgn="base" hangingPunct="0">
              <a:spcBef>
                <a:spcPct val="0"/>
              </a:spcBef>
              <a:spcAft>
                <a:spcPct val="0"/>
              </a:spcAft>
              <a:defRPr/>
            </a:pPr>
            <a:r>
              <a:rPr lang="en-US" sz="2347" b="1" dirty="0">
                <a:solidFill>
                  <a:srgbClr val="002060"/>
                </a:solidFill>
                <a:latin typeface="GE Inspira Pitch" pitchFamily="34" charset="0"/>
              </a:rPr>
              <a:t>Print &amp; Cure</a:t>
            </a:r>
          </a:p>
        </p:txBody>
      </p:sp>
      <p:sp>
        <p:nvSpPr>
          <p:cNvPr id="74" name="TextBox 73">
            <a:extLst>
              <a:ext uri="{FF2B5EF4-FFF2-40B4-BE49-F238E27FC236}">
                <a16:creationId xmlns:a16="http://schemas.microsoft.com/office/drawing/2014/main" id="{32B300FC-0EDE-4A3B-8413-D6BD2F82B477}"/>
              </a:ext>
            </a:extLst>
          </p:cNvPr>
          <p:cNvSpPr txBox="1"/>
          <p:nvPr/>
        </p:nvSpPr>
        <p:spPr>
          <a:xfrm>
            <a:off x="7731141" y="6847736"/>
            <a:ext cx="2419317" cy="361189"/>
          </a:xfrm>
          <a:prstGeom prst="rect">
            <a:avLst/>
          </a:prstGeom>
          <a:noFill/>
        </p:spPr>
        <p:txBody>
          <a:bodyPr wrap="square" lIns="0" tIns="0" rIns="0" bIns="0" rtlCol="0">
            <a:spAutoFit/>
          </a:bodyPr>
          <a:lstStyle/>
          <a:p>
            <a:pPr defTabSz="1341150" eaLnBrk="0" fontAlgn="base" hangingPunct="0">
              <a:spcBef>
                <a:spcPct val="0"/>
              </a:spcBef>
              <a:spcAft>
                <a:spcPct val="0"/>
              </a:spcAft>
              <a:defRPr/>
            </a:pPr>
            <a:r>
              <a:rPr lang="en-US" sz="2347" b="1" dirty="0">
                <a:solidFill>
                  <a:srgbClr val="002060"/>
                </a:solidFill>
                <a:latin typeface="GE Inspira Pitch" pitchFamily="34" charset="0"/>
              </a:rPr>
              <a:t>Sinter</a:t>
            </a:r>
          </a:p>
        </p:txBody>
      </p:sp>
      <p:pic>
        <p:nvPicPr>
          <p:cNvPr id="20" name="Picture 19">
            <a:extLst>
              <a:ext uri="{FF2B5EF4-FFF2-40B4-BE49-F238E27FC236}">
                <a16:creationId xmlns:a16="http://schemas.microsoft.com/office/drawing/2014/main" id="{76D5D7FF-68D4-44A1-A711-355170DD3D76}"/>
              </a:ext>
            </a:extLst>
          </p:cNvPr>
          <p:cNvPicPr>
            <a:picLocks noChangeAspect="1"/>
          </p:cNvPicPr>
          <p:nvPr/>
        </p:nvPicPr>
        <p:blipFill>
          <a:blip r:embed="rId3"/>
          <a:stretch>
            <a:fillRect/>
          </a:stretch>
        </p:blipFill>
        <p:spPr>
          <a:xfrm>
            <a:off x="897352" y="1888763"/>
            <a:ext cx="4591538" cy="7154859"/>
          </a:xfrm>
          <a:prstGeom prst="rect">
            <a:avLst/>
          </a:prstGeom>
        </p:spPr>
      </p:pic>
      <p:sp>
        <p:nvSpPr>
          <p:cNvPr id="102" name="TextBox 101">
            <a:extLst>
              <a:ext uri="{FF2B5EF4-FFF2-40B4-BE49-F238E27FC236}">
                <a16:creationId xmlns:a16="http://schemas.microsoft.com/office/drawing/2014/main" id="{306E1D60-E925-4718-80AD-0D3550B993D4}"/>
              </a:ext>
            </a:extLst>
          </p:cNvPr>
          <p:cNvSpPr txBox="1"/>
          <p:nvPr/>
        </p:nvSpPr>
        <p:spPr>
          <a:xfrm>
            <a:off x="2660063" y="1159833"/>
            <a:ext cx="2703245" cy="406265"/>
          </a:xfrm>
          <a:prstGeom prst="rect">
            <a:avLst/>
          </a:prstGeom>
          <a:noFill/>
        </p:spPr>
        <p:txBody>
          <a:bodyPr wrap="square" lIns="0" tIns="0" rIns="0" bIns="0" rtlCol="0">
            <a:spAutoFit/>
          </a:bodyPr>
          <a:lstStyle/>
          <a:p>
            <a:r>
              <a:rPr lang="en-US" sz="2640" b="1" dirty="0">
                <a:solidFill>
                  <a:srgbClr val="002060"/>
                </a:solidFill>
              </a:rPr>
              <a:t>Binder Jet </a:t>
            </a:r>
          </a:p>
        </p:txBody>
      </p:sp>
      <p:pic>
        <p:nvPicPr>
          <p:cNvPr id="23" name="Picture 22">
            <a:extLst>
              <a:ext uri="{FF2B5EF4-FFF2-40B4-BE49-F238E27FC236}">
                <a16:creationId xmlns:a16="http://schemas.microsoft.com/office/drawing/2014/main" id="{0B0E79B2-2A87-4989-9117-FF1303A8E82B}"/>
              </a:ext>
            </a:extLst>
          </p:cNvPr>
          <p:cNvPicPr>
            <a:picLocks noChangeAspect="1"/>
          </p:cNvPicPr>
          <p:nvPr/>
        </p:nvPicPr>
        <p:blipFill rotWithShape="1">
          <a:blip r:embed="rId4"/>
          <a:srcRect t="58942" b="18388"/>
          <a:stretch/>
        </p:blipFill>
        <p:spPr>
          <a:xfrm>
            <a:off x="6083750" y="7174558"/>
            <a:ext cx="4390313" cy="1670305"/>
          </a:xfrm>
          <a:prstGeom prst="rect">
            <a:avLst/>
          </a:prstGeom>
        </p:spPr>
      </p:pic>
      <p:sp>
        <p:nvSpPr>
          <p:cNvPr id="30" name="TextBox 29">
            <a:extLst>
              <a:ext uri="{FF2B5EF4-FFF2-40B4-BE49-F238E27FC236}">
                <a16:creationId xmlns:a16="http://schemas.microsoft.com/office/drawing/2014/main" id="{1D76A48F-C827-4F74-8E62-981B13C4E857}"/>
              </a:ext>
            </a:extLst>
          </p:cNvPr>
          <p:cNvSpPr txBox="1"/>
          <p:nvPr/>
        </p:nvSpPr>
        <p:spPr>
          <a:xfrm>
            <a:off x="7362457" y="3722323"/>
            <a:ext cx="2419317" cy="361189"/>
          </a:xfrm>
          <a:prstGeom prst="rect">
            <a:avLst/>
          </a:prstGeom>
          <a:noFill/>
        </p:spPr>
        <p:txBody>
          <a:bodyPr wrap="square" lIns="0" tIns="0" rIns="0" bIns="0" rtlCol="0">
            <a:spAutoFit/>
          </a:bodyPr>
          <a:lstStyle/>
          <a:p>
            <a:pPr defTabSz="1341150" eaLnBrk="0" fontAlgn="base" hangingPunct="0">
              <a:spcBef>
                <a:spcPct val="0"/>
              </a:spcBef>
              <a:spcAft>
                <a:spcPct val="0"/>
              </a:spcAft>
              <a:defRPr/>
            </a:pPr>
            <a:r>
              <a:rPr lang="en-US" sz="2347" b="1" dirty="0">
                <a:solidFill>
                  <a:srgbClr val="002060"/>
                </a:solidFill>
                <a:latin typeface="GE Inspira Pitch" pitchFamily="34" charset="0"/>
              </a:rPr>
              <a:t>De-powder</a:t>
            </a:r>
          </a:p>
        </p:txBody>
      </p:sp>
      <p:sp>
        <p:nvSpPr>
          <p:cNvPr id="7" name="Rectangle: Rounded Corners 6">
            <a:extLst>
              <a:ext uri="{FF2B5EF4-FFF2-40B4-BE49-F238E27FC236}">
                <a16:creationId xmlns:a16="http://schemas.microsoft.com/office/drawing/2014/main" id="{9B70925F-7581-4D96-A9A0-559132B57726}"/>
              </a:ext>
            </a:extLst>
          </p:cNvPr>
          <p:cNvSpPr/>
          <p:nvPr/>
        </p:nvSpPr>
        <p:spPr>
          <a:xfrm>
            <a:off x="6083750" y="7249470"/>
            <a:ext cx="4365927" cy="2030341"/>
          </a:xfrm>
          <a:prstGeom prst="roundRect">
            <a:avLst>
              <a:gd name="adj" fmla="val 2805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2" name="Rectangle 31">
            <a:extLst>
              <a:ext uri="{FF2B5EF4-FFF2-40B4-BE49-F238E27FC236}">
                <a16:creationId xmlns:a16="http://schemas.microsoft.com/office/drawing/2014/main" id="{8DFB6946-87CF-4083-B85D-36F32BE2E4B9}"/>
              </a:ext>
            </a:extLst>
          </p:cNvPr>
          <p:cNvSpPr/>
          <p:nvPr/>
        </p:nvSpPr>
        <p:spPr>
          <a:xfrm>
            <a:off x="11319985" y="587777"/>
            <a:ext cx="6120384" cy="4403770"/>
          </a:xfrm>
          <a:prstGeom prst="rect">
            <a:avLst/>
          </a:prstGeom>
        </p:spPr>
        <p:txBody>
          <a:bodyPr wrap="square">
            <a:spAutoFit/>
          </a:bodyPr>
          <a:lstStyle/>
          <a:p>
            <a:pPr>
              <a:lnSpc>
                <a:spcPct val="90000"/>
              </a:lnSpc>
              <a:spcAft>
                <a:spcPts val="147"/>
              </a:spcAft>
            </a:pPr>
            <a:r>
              <a:rPr lang="en-US" sz="4000" u="sng" dirty="0">
                <a:solidFill>
                  <a:srgbClr val="000000"/>
                </a:solidFill>
                <a:latin typeface="Times New Roman" panose="02020603050405020304" pitchFamily="18" charset="0"/>
                <a:cs typeface="Times New Roman" panose="02020603050405020304" pitchFamily="18" charset="0"/>
              </a:rPr>
              <a:t>BJ advantages:</a:t>
            </a:r>
          </a:p>
          <a:p>
            <a:pPr marL="109435" indent="-109435">
              <a:spcAft>
                <a:spcPts val="147"/>
              </a:spcAft>
              <a:buFont typeface="Arial" panose="020B0604020202020204" pitchFamily="34" charset="0"/>
              <a:buChar char="•"/>
            </a:pPr>
            <a:r>
              <a:rPr lang="en-US" sz="4000" dirty="0">
                <a:solidFill>
                  <a:srgbClr val="000000"/>
                </a:solidFill>
                <a:latin typeface="Times New Roman" panose="02020603050405020304" pitchFamily="18" charset="0"/>
                <a:cs typeface="Times New Roman" panose="02020603050405020304" pitchFamily="18" charset="0"/>
              </a:rPr>
              <a:t>Good feature fidelity</a:t>
            </a:r>
          </a:p>
          <a:p>
            <a:pPr marL="109435" indent="-109435">
              <a:spcAft>
                <a:spcPts val="147"/>
              </a:spcAft>
              <a:buFont typeface="Arial" panose="020B0604020202020204" pitchFamily="34" charset="0"/>
              <a:buChar char="•"/>
            </a:pPr>
            <a:r>
              <a:rPr lang="en-US" sz="4000" dirty="0">
                <a:solidFill>
                  <a:srgbClr val="000000"/>
                </a:solidFill>
                <a:latin typeface="Times New Roman" panose="02020603050405020304" pitchFamily="18" charset="0"/>
                <a:cs typeface="Times New Roman" panose="02020603050405020304" pitchFamily="18" charset="0"/>
              </a:rPr>
              <a:t>Fast printing speed – 10X DMLM</a:t>
            </a:r>
          </a:p>
          <a:p>
            <a:pPr marL="109435" indent="-109435">
              <a:spcAft>
                <a:spcPts val="147"/>
              </a:spcAft>
              <a:buFont typeface="Arial" panose="020B0604020202020204" pitchFamily="34" charset="0"/>
              <a:buChar char="•"/>
            </a:pPr>
            <a:r>
              <a:rPr lang="en-US" sz="4000" dirty="0">
                <a:solidFill>
                  <a:srgbClr val="000000"/>
                </a:solidFill>
                <a:latin typeface="Times New Roman" panose="02020603050405020304" pitchFamily="18" charset="0"/>
                <a:cs typeface="Times New Roman" panose="02020603050405020304" pitchFamily="18" charset="0"/>
              </a:rPr>
              <a:t>Batch sintering</a:t>
            </a:r>
          </a:p>
          <a:p>
            <a:pPr marL="109435" indent="-109435">
              <a:spcAft>
                <a:spcPts val="147"/>
              </a:spcAft>
              <a:buFont typeface="Arial" panose="020B0604020202020204" pitchFamily="34" charset="0"/>
              <a:buChar char="•"/>
            </a:pPr>
            <a:r>
              <a:rPr lang="en-US" sz="4000" dirty="0">
                <a:solidFill>
                  <a:srgbClr val="000000"/>
                </a:solidFill>
                <a:latin typeface="Times New Roman" panose="02020603050405020304" pitchFamily="18" charset="0"/>
                <a:cs typeface="Times New Roman" panose="02020603050405020304" pitchFamily="18" charset="0"/>
              </a:rPr>
              <a:t>Low residual stresses</a:t>
            </a:r>
          </a:p>
          <a:p>
            <a:pPr marL="109435" indent="-109435">
              <a:spcAft>
                <a:spcPts val="147"/>
              </a:spcAft>
              <a:buFont typeface="Arial" panose="020B0604020202020204" pitchFamily="34" charset="0"/>
              <a:buChar char="•"/>
            </a:pPr>
            <a:r>
              <a:rPr lang="en-US" sz="4000" dirty="0">
                <a:solidFill>
                  <a:srgbClr val="000000"/>
                </a:solidFill>
                <a:latin typeface="Times New Roman" panose="02020603050405020304" pitchFamily="18" charset="0"/>
                <a:cs typeface="Times New Roman" panose="02020603050405020304" pitchFamily="18" charset="0"/>
              </a:rPr>
              <a:t>Equiaxed microstructures</a:t>
            </a:r>
          </a:p>
        </p:txBody>
      </p:sp>
      <p:pic>
        <p:nvPicPr>
          <p:cNvPr id="1026" name="Picture 2" descr="image003">
            <a:extLst>
              <a:ext uri="{FF2B5EF4-FFF2-40B4-BE49-F238E27FC236}">
                <a16:creationId xmlns:a16="http://schemas.microsoft.com/office/drawing/2014/main" id="{3AB543DC-64D6-46DD-B937-0DC99F853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498" y="1272719"/>
            <a:ext cx="3728040" cy="215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E67BE62A-A391-4511-B895-DEA275A1B5BC}"/>
              </a:ext>
            </a:extLst>
          </p:cNvPr>
          <p:cNvSpPr/>
          <p:nvPr/>
        </p:nvSpPr>
        <p:spPr>
          <a:xfrm>
            <a:off x="6005555" y="1110305"/>
            <a:ext cx="4390313" cy="2493413"/>
          </a:xfrm>
          <a:prstGeom prst="roundRect">
            <a:avLst>
              <a:gd name="adj" fmla="val 2805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5" name="Rectangle: Rounded Corners 14">
            <a:extLst>
              <a:ext uri="{FF2B5EF4-FFF2-40B4-BE49-F238E27FC236}">
                <a16:creationId xmlns:a16="http://schemas.microsoft.com/office/drawing/2014/main" id="{CDFAF92C-7C8E-47E8-953F-E3954BD5585A}"/>
              </a:ext>
            </a:extLst>
          </p:cNvPr>
          <p:cNvSpPr/>
          <p:nvPr/>
        </p:nvSpPr>
        <p:spPr>
          <a:xfrm>
            <a:off x="5967770" y="4104652"/>
            <a:ext cx="4665761" cy="2561212"/>
          </a:xfrm>
          <a:prstGeom prst="roundRect">
            <a:avLst>
              <a:gd name="adj" fmla="val 28051"/>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val="27552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5A61BF-8EE6-4E51-B15B-73AC1817689B}"/>
              </a:ext>
            </a:extLst>
          </p:cNvPr>
          <p:cNvSpPr txBox="1">
            <a:spLocks/>
          </p:cNvSpPr>
          <p:nvPr/>
        </p:nvSpPr>
        <p:spPr>
          <a:xfrm>
            <a:off x="328066" y="158430"/>
            <a:ext cx="15991260" cy="103970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4800" b="1" dirty="0">
                <a:solidFill>
                  <a:schemeClr val="accent1">
                    <a:lumMod val="50000"/>
                  </a:schemeClr>
                </a:solidFill>
              </a:rPr>
              <a:t>Typical Binder Jet Process</a:t>
            </a:r>
          </a:p>
        </p:txBody>
      </p:sp>
      <p:pic>
        <p:nvPicPr>
          <p:cNvPr id="2" name="Picture 1">
            <a:extLst>
              <a:ext uri="{FF2B5EF4-FFF2-40B4-BE49-F238E27FC236}">
                <a16:creationId xmlns:a16="http://schemas.microsoft.com/office/drawing/2014/main" id="{A344FC1E-7B18-4D76-8F19-00ED7472B050}"/>
              </a:ext>
            </a:extLst>
          </p:cNvPr>
          <p:cNvPicPr>
            <a:picLocks noChangeAspect="1"/>
          </p:cNvPicPr>
          <p:nvPr/>
        </p:nvPicPr>
        <p:blipFill>
          <a:blip r:embed="rId2"/>
          <a:stretch>
            <a:fillRect/>
          </a:stretch>
        </p:blipFill>
        <p:spPr>
          <a:xfrm>
            <a:off x="1780457" y="938741"/>
            <a:ext cx="14837004" cy="8961229"/>
          </a:xfrm>
          <a:prstGeom prst="rect">
            <a:avLst/>
          </a:prstGeom>
        </p:spPr>
      </p:pic>
    </p:spTree>
    <p:extLst>
      <p:ext uri="{BB962C8B-B14F-4D97-AF65-F5344CB8AC3E}">
        <p14:creationId xmlns:p14="http://schemas.microsoft.com/office/powerpoint/2010/main" val="183221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2274" y="1004337"/>
            <a:ext cx="15178256" cy="8772786"/>
          </a:xfrm>
          <a:prstGeom prst="rect">
            <a:avLst/>
          </a:prstGeom>
          <a:noFill/>
        </p:spPr>
        <p:txBody>
          <a:bodyPr wrap="square" lIns="0" tIns="0" rIns="0" bIns="0" rtlCol="0">
            <a:spAutoFit/>
          </a:bodyPr>
          <a:lstStyle/>
          <a:p>
            <a:pPr>
              <a:lnSpc>
                <a:spcPct val="150000"/>
              </a:lnSpc>
            </a:pPr>
            <a:r>
              <a:rPr lang="en-US" sz="3200" dirty="0">
                <a:solidFill>
                  <a:srgbClr val="002060"/>
                </a:solidFill>
              </a:rPr>
              <a:t>Large shrinkage and distortions</a:t>
            </a:r>
          </a:p>
          <a:p>
            <a:pPr marL="960131" lvl="1" indent="-502931">
              <a:lnSpc>
                <a:spcPct val="150000"/>
              </a:lnSpc>
              <a:buFont typeface="Arial" panose="020B0604020202020204" pitchFamily="34" charset="0"/>
              <a:buChar char="•"/>
            </a:pPr>
            <a:r>
              <a:rPr lang="en-US" sz="2800" dirty="0">
                <a:solidFill>
                  <a:srgbClr val="002060"/>
                </a:solidFill>
              </a:rPr>
              <a:t>Composition of green part ~ 60% metal powder, 39% porosity, 1% binder;</a:t>
            </a:r>
          </a:p>
          <a:p>
            <a:pPr marL="960131" lvl="1" indent="-502931">
              <a:lnSpc>
                <a:spcPct val="150000"/>
              </a:lnSpc>
              <a:buFont typeface="Arial" panose="020B0604020202020204" pitchFamily="34" charset="0"/>
              <a:buChar char="•"/>
            </a:pPr>
            <a:r>
              <a:rPr lang="en-US" sz="2800" dirty="0">
                <a:solidFill>
                  <a:srgbClr val="002060"/>
                </a:solidFill>
              </a:rPr>
              <a:t>Part shrinks ~20% laterally and 24% in build direction during sintering;</a:t>
            </a:r>
          </a:p>
          <a:p>
            <a:pPr marL="960131" lvl="1" indent="-502931">
              <a:lnSpc>
                <a:spcPct val="150000"/>
              </a:lnSpc>
              <a:buFont typeface="Arial" panose="020B0604020202020204" pitchFamily="34" charset="0"/>
              <a:buChar char="•"/>
            </a:pPr>
            <a:r>
              <a:rPr lang="en-US" sz="2800" dirty="0">
                <a:solidFill>
                  <a:srgbClr val="002060"/>
                </a:solidFill>
              </a:rPr>
              <a:t>Excellent geometry compensation capability at GER</a:t>
            </a:r>
          </a:p>
          <a:p>
            <a:pPr>
              <a:lnSpc>
                <a:spcPct val="150000"/>
              </a:lnSpc>
            </a:pPr>
            <a:r>
              <a:rPr lang="en-US" sz="3200" dirty="0">
                <a:solidFill>
                  <a:srgbClr val="002060"/>
                </a:solidFill>
              </a:rPr>
              <a:t>Binder Development</a:t>
            </a:r>
          </a:p>
          <a:p>
            <a:pPr marL="960131" lvl="1" indent="-502931">
              <a:lnSpc>
                <a:spcPct val="150000"/>
              </a:lnSpc>
              <a:buFont typeface="Arial" panose="020B0604020202020204" pitchFamily="34" charset="0"/>
              <a:buChar char="•"/>
            </a:pPr>
            <a:r>
              <a:rPr lang="en-US" sz="2800" dirty="0">
                <a:solidFill>
                  <a:srgbClr val="002060"/>
                </a:solidFill>
              </a:rPr>
              <a:t>Dependent on powder used</a:t>
            </a:r>
          </a:p>
          <a:p>
            <a:pPr marL="960131" lvl="1" indent="-502931">
              <a:lnSpc>
                <a:spcPct val="150000"/>
              </a:lnSpc>
              <a:buFont typeface="Arial" panose="020B0604020202020204" pitchFamily="34" charset="0"/>
              <a:buChar char="•"/>
            </a:pPr>
            <a:r>
              <a:rPr lang="en-US" sz="2800" dirty="0">
                <a:solidFill>
                  <a:srgbClr val="002060"/>
                </a:solidFill>
              </a:rPr>
              <a:t>Green part strength</a:t>
            </a:r>
          </a:p>
          <a:p>
            <a:pPr marL="960131" lvl="1" indent="-502931">
              <a:lnSpc>
                <a:spcPct val="150000"/>
              </a:lnSpc>
              <a:buFont typeface="Arial" panose="020B0604020202020204" pitchFamily="34" charset="0"/>
              <a:buChar char="•"/>
            </a:pPr>
            <a:r>
              <a:rPr lang="en-US" sz="2800" dirty="0">
                <a:solidFill>
                  <a:srgbClr val="002060"/>
                </a:solidFill>
              </a:rPr>
              <a:t>Binder development at GER</a:t>
            </a:r>
          </a:p>
          <a:p>
            <a:pPr>
              <a:lnSpc>
                <a:spcPct val="150000"/>
              </a:lnSpc>
            </a:pPr>
            <a:r>
              <a:rPr lang="en-US" sz="3200" dirty="0">
                <a:solidFill>
                  <a:srgbClr val="002060"/>
                </a:solidFill>
              </a:rPr>
              <a:t>De-powder for small parts with small passages</a:t>
            </a:r>
          </a:p>
          <a:p>
            <a:pPr marL="960131" lvl="1" indent="-502931">
              <a:lnSpc>
                <a:spcPct val="150000"/>
              </a:lnSpc>
              <a:buFont typeface="Arial" panose="020B0604020202020204" pitchFamily="34" charset="0"/>
              <a:buChar char="•"/>
            </a:pPr>
            <a:r>
              <a:rPr lang="en-US" sz="2800" dirty="0">
                <a:solidFill>
                  <a:srgbClr val="002060"/>
                </a:solidFill>
              </a:rPr>
              <a:t>De-powder technology development at GER</a:t>
            </a:r>
          </a:p>
          <a:p>
            <a:pPr>
              <a:lnSpc>
                <a:spcPct val="150000"/>
              </a:lnSpc>
            </a:pPr>
            <a:r>
              <a:rPr lang="en-US" sz="3200" dirty="0">
                <a:solidFill>
                  <a:srgbClr val="002060"/>
                </a:solidFill>
              </a:rPr>
              <a:t>Material development</a:t>
            </a:r>
          </a:p>
          <a:p>
            <a:pPr marL="960131" lvl="1" indent="-502931">
              <a:lnSpc>
                <a:spcPct val="150000"/>
              </a:lnSpc>
              <a:buFont typeface="Arial" panose="020B0604020202020204" pitchFamily="34" charset="0"/>
              <a:buChar char="•"/>
            </a:pPr>
            <a:r>
              <a:rPr lang="en-US" sz="2800" dirty="0">
                <a:solidFill>
                  <a:srgbClr val="002060"/>
                </a:solidFill>
              </a:rPr>
              <a:t>Optimized powder size distribution and sintering process development at GER</a:t>
            </a:r>
          </a:p>
          <a:p>
            <a:pPr>
              <a:lnSpc>
                <a:spcPct val="150000"/>
              </a:lnSpc>
            </a:pPr>
            <a:r>
              <a:rPr lang="en-US" sz="3200" dirty="0">
                <a:solidFill>
                  <a:srgbClr val="002060"/>
                </a:solidFill>
              </a:rPr>
              <a:t>Part dimensions limited by machine size</a:t>
            </a:r>
          </a:p>
        </p:txBody>
      </p:sp>
      <p:sp>
        <p:nvSpPr>
          <p:cNvPr id="13" name="Title 1">
            <a:extLst>
              <a:ext uri="{FF2B5EF4-FFF2-40B4-BE49-F238E27FC236}">
                <a16:creationId xmlns:a16="http://schemas.microsoft.com/office/drawing/2014/main" id="{7A6FE49F-73A0-4E8C-ADDA-A8BB57D7F33C}"/>
              </a:ext>
            </a:extLst>
          </p:cNvPr>
          <p:cNvSpPr txBox="1">
            <a:spLocks/>
          </p:cNvSpPr>
          <p:nvPr/>
        </p:nvSpPr>
        <p:spPr>
          <a:xfrm>
            <a:off x="328066" y="158430"/>
            <a:ext cx="15991260" cy="1039701"/>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4800" b="1" dirty="0">
                <a:solidFill>
                  <a:schemeClr val="accent1">
                    <a:lumMod val="50000"/>
                  </a:schemeClr>
                </a:solidFill>
              </a:rPr>
              <a:t>Binder Jet Challenges</a:t>
            </a:r>
          </a:p>
        </p:txBody>
      </p:sp>
    </p:spTree>
    <p:extLst>
      <p:ext uri="{BB962C8B-B14F-4D97-AF65-F5344CB8AC3E}">
        <p14:creationId xmlns:p14="http://schemas.microsoft.com/office/powerpoint/2010/main" val="2125008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5309" y="0"/>
            <a:ext cx="13196621" cy="1341120"/>
          </a:xfrm>
        </p:spPr>
        <p:txBody>
          <a:bodyPr/>
          <a:lstStyle/>
          <a:p>
            <a:pPr defTabSz="914400"/>
            <a:r>
              <a:rPr lang="en-US" sz="4800" b="1" dirty="0">
                <a:solidFill>
                  <a:schemeClr val="accent1">
                    <a:lumMod val="50000"/>
                  </a:schemeClr>
                </a:solidFill>
              </a:rPr>
              <a:t>Directed Energy Deposition</a:t>
            </a:r>
          </a:p>
        </p:txBody>
      </p:sp>
      <p:sp>
        <p:nvSpPr>
          <p:cNvPr id="8" name="Content Placeholder 7"/>
          <p:cNvSpPr>
            <a:spLocks noGrp="1"/>
          </p:cNvSpPr>
          <p:nvPr>
            <p:ph sz="quarter" idx="14"/>
          </p:nvPr>
        </p:nvSpPr>
        <p:spPr>
          <a:xfrm>
            <a:off x="674078" y="1904973"/>
            <a:ext cx="12495822" cy="2461870"/>
          </a:xfrm>
        </p:spPr>
        <p:txBody>
          <a:bodyPr/>
          <a:lstStyle/>
          <a:p>
            <a:pPr marL="0" indent="0">
              <a:buNone/>
            </a:pPr>
            <a:r>
              <a:rPr lang="en-US" sz="2640" dirty="0">
                <a:solidFill>
                  <a:srgbClr val="002060"/>
                </a:solidFill>
              </a:rPr>
              <a:t>ASTM F2792</a:t>
            </a:r>
          </a:p>
          <a:p>
            <a:pPr marL="0" indent="0">
              <a:buNone/>
            </a:pPr>
            <a:r>
              <a:rPr lang="en-US" sz="2640" dirty="0">
                <a:solidFill>
                  <a:srgbClr val="002060"/>
                </a:solidFill>
              </a:rPr>
              <a:t>Directed Energy Deposition (DED)  - An additive manufacturing process in which focused thermal energy is used to fuse materials by melting as they are being deposited</a:t>
            </a:r>
          </a:p>
        </p:txBody>
      </p:sp>
      <p:cxnSp>
        <p:nvCxnSpPr>
          <p:cNvPr id="11" name="Straight Connector 10">
            <a:extLst>
              <a:ext uri="{FF2B5EF4-FFF2-40B4-BE49-F238E27FC236}">
                <a16:creationId xmlns:a16="http://schemas.microsoft.com/office/drawing/2014/main" id="{19FC7FD4-3E35-48F5-9F67-84AD9266AF38}"/>
              </a:ext>
            </a:extLst>
          </p:cNvPr>
          <p:cNvCxnSpPr/>
          <p:nvPr/>
        </p:nvCxnSpPr>
        <p:spPr>
          <a:xfrm>
            <a:off x="422957" y="4128309"/>
            <a:ext cx="16316960" cy="0"/>
          </a:xfrm>
          <a:prstGeom prst="line">
            <a:avLst/>
          </a:prstGeom>
          <a:ln w="28575">
            <a:solidFill>
              <a:schemeClr val="accent1">
                <a:lumMod val="75000"/>
              </a:schemeClr>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BF548066-AFF2-44A0-BB7F-46228DBCD698}"/>
              </a:ext>
            </a:extLst>
          </p:cNvPr>
          <p:cNvSpPr/>
          <p:nvPr/>
        </p:nvSpPr>
        <p:spPr>
          <a:xfrm>
            <a:off x="422957" y="1215337"/>
            <a:ext cx="2480166" cy="634020"/>
          </a:xfrm>
          <a:prstGeom prst="rect">
            <a:avLst/>
          </a:prstGeom>
        </p:spPr>
        <p:txBody>
          <a:bodyPr wrap="none">
            <a:spAutoFit/>
          </a:bodyPr>
          <a:lstStyle/>
          <a:p>
            <a:r>
              <a:rPr lang="en-US" sz="3520" b="1" dirty="0">
                <a:solidFill>
                  <a:srgbClr val="002060"/>
                </a:solidFill>
              </a:rPr>
              <a:t>What is it ?</a:t>
            </a:r>
          </a:p>
        </p:txBody>
      </p:sp>
      <p:pic>
        <p:nvPicPr>
          <p:cNvPr id="9" name="Picture 8">
            <a:extLst>
              <a:ext uri="{FF2B5EF4-FFF2-40B4-BE49-F238E27FC236}">
                <a16:creationId xmlns:a16="http://schemas.microsoft.com/office/drawing/2014/main" id="{0132F5B7-1AA9-4FC5-9E6C-7B6BA34F76B7}"/>
              </a:ext>
            </a:extLst>
          </p:cNvPr>
          <p:cNvPicPr>
            <a:picLocks noChangeAspect="1"/>
          </p:cNvPicPr>
          <p:nvPr/>
        </p:nvPicPr>
        <p:blipFill>
          <a:blip r:embed="rId2"/>
          <a:stretch>
            <a:fillRect/>
          </a:stretch>
        </p:blipFill>
        <p:spPr>
          <a:xfrm>
            <a:off x="0" y="4607605"/>
            <a:ext cx="10744181" cy="3873016"/>
          </a:xfrm>
          <a:prstGeom prst="rect">
            <a:avLst/>
          </a:prstGeom>
        </p:spPr>
      </p:pic>
      <p:sp>
        <p:nvSpPr>
          <p:cNvPr id="39" name="Rectangle 38">
            <a:extLst>
              <a:ext uri="{FF2B5EF4-FFF2-40B4-BE49-F238E27FC236}">
                <a16:creationId xmlns:a16="http://schemas.microsoft.com/office/drawing/2014/main" id="{0DFCE778-4B15-4E32-9BBB-6AF7E088E7C5}"/>
              </a:ext>
            </a:extLst>
          </p:cNvPr>
          <p:cNvSpPr/>
          <p:nvPr/>
        </p:nvSpPr>
        <p:spPr>
          <a:xfrm>
            <a:off x="10997751" y="4486812"/>
            <a:ext cx="6226245" cy="1958870"/>
          </a:xfrm>
          <a:prstGeom prst="rect">
            <a:avLst/>
          </a:prstGeom>
        </p:spPr>
        <p:txBody>
          <a:bodyPr wrap="square">
            <a:spAutoFit/>
          </a:bodyPr>
          <a:lstStyle/>
          <a:p>
            <a:pPr>
              <a:lnSpc>
                <a:spcPct val="90000"/>
              </a:lnSpc>
              <a:spcAft>
                <a:spcPts val="147"/>
              </a:spcAft>
            </a:pPr>
            <a:r>
              <a:rPr lang="en-US" sz="2640" u="sng" dirty="0">
                <a:solidFill>
                  <a:srgbClr val="000000"/>
                </a:solidFill>
                <a:latin typeface="Times New Roman" panose="02020603050405020304" pitchFamily="18" charset="0"/>
                <a:cs typeface="Times New Roman" panose="02020603050405020304" pitchFamily="18" charset="0"/>
              </a:rPr>
              <a:t>DED advantages:</a:t>
            </a:r>
          </a:p>
          <a:p>
            <a:pPr marL="109435" indent="-109435">
              <a:lnSpc>
                <a:spcPct val="90000"/>
              </a:lnSpc>
              <a:spcAft>
                <a:spcPts val="147"/>
              </a:spcAft>
              <a:buFont typeface="Arial" panose="020B0604020202020204" pitchFamily="34" charset="0"/>
              <a:buChar char="•"/>
            </a:pPr>
            <a:r>
              <a:rPr lang="en-US" sz="2640" dirty="0">
                <a:solidFill>
                  <a:srgbClr val="000000"/>
                </a:solidFill>
                <a:latin typeface="Times New Roman" panose="02020603050405020304" pitchFamily="18" charset="0"/>
                <a:cs typeface="Times New Roman" panose="02020603050405020304" pitchFamily="18" charset="0"/>
              </a:rPr>
              <a:t>Multi hoppers or changing wires for multiple material printing</a:t>
            </a:r>
          </a:p>
          <a:p>
            <a:pPr marL="109435" indent="-109435">
              <a:lnSpc>
                <a:spcPct val="90000"/>
              </a:lnSpc>
              <a:spcAft>
                <a:spcPts val="147"/>
              </a:spcAft>
              <a:buFont typeface="Arial" panose="020B0604020202020204" pitchFamily="34" charset="0"/>
              <a:buChar char="•"/>
            </a:pPr>
            <a:r>
              <a:rPr lang="en-US" sz="2640" dirty="0">
                <a:solidFill>
                  <a:srgbClr val="000000"/>
                </a:solidFill>
                <a:latin typeface="Times New Roman" panose="02020603050405020304" pitchFamily="18" charset="0"/>
                <a:cs typeface="Times New Roman" panose="02020603050405020304" pitchFamily="18" charset="0"/>
              </a:rPr>
              <a:t>Fast printing speed – 10X DMLM</a:t>
            </a:r>
          </a:p>
          <a:p>
            <a:pPr marL="109435" indent="-109435">
              <a:lnSpc>
                <a:spcPct val="90000"/>
              </a:lnSpc>
              <a:spcAft>
                <a:spcPts val="147"/>
              </a:spcAft>
              <a:buFont typeface="Arial" panose="020B0604020202020204" pitchFamily="34" charset="0"/>
              <a:buChar char="•"/>
            </a:pPr>
            <a:r>
              <a:rPr lang="en-US" sz="2640" dirty="0">
                <a:solidFill>
                  <a:srgbClr val="000000"/>
                </a:solidFill>
                <a:latin typeface="Times New Roman" panose="02020603050405020304" pitchFamily="18" charset="0"/>
                <a:cs typeface="Times New Roman" panose="02020603050405020304" pitchFamily="18" charset="0"/>
              </a:rPr>
              <a:t>Large parts – up to meters</a:t>
            </a:r>
          </a:p>
        </p:txBody>
      </p:sp>
      <p:sp>
        <p:nvSpPr>
          <p:cNvPr id="40" name="Rectangle 39">
            <a:extLst>
              <a:ext uri="{FF2B5EF4-FFF2-40B4-BE49-F238E27FC236}">
                <a16:creationId xmlns:a16="http://schemas.microsoft.com/office/drawing/2014/main" id="{CC0F914F-1508-4543-AF5D-45ABB3416D60}"/>
              </a:ext>
            </a:extLst>
          </p:cNvPr>
          <p:cNvSpPr/>
          <p:nvPr/>
        </p:nvSpPr>
        <p:spPr>
          <a:xfrm>
            <a:off x="10997751" y="6884193"/>
            <a:ext cx="6137688" cy="1958870"/>
          </a:xfrm>
          <a:prstGeom prst="rect">
            <a:avLst/>
          </a:prstGeom>
        </p:spPr>
        <p:txBody>
          <a:bodyPr wrap="square">
            <a:spAutoFit/>
          </a:bodyPr>
          <a:lstStyle/>
          <a:p>
            <a:pPr>
              <a:lnSpc>
                <a:spcPct val="90000"/>
              </a:lnSpc>
              <a:spcAft>
                <a:spcPts val="147"/>
              </a:spcAft>
            </a:pPr>
            <a:r>
              <a:rPr lang="en-US" sz="2640" u="sng" dirty="0">
                <a:solidFill>
                  <a:srgbClr val="000000"/>
                </a:solidFill>
                <a:latin typeface="Times New Roman" panose="02020603050405020304" pitchFamily="18" charset="0"/>
                <a:cs typeface="Times New Roman" panose="02020603050405020304" pitchFamily="18" charset="0"/>
              </a:rPr>
              <a:t>DED challenges:</a:t>
            </a:r>
          </a:p>
          <a:p>
            <a:pPr marL="109435" indent="-109435">
              <a:lnSpc>
                <a:spcPct val="90000"/>
              </a:lnSpc>
              <a:spcAft>
                <a:spcPts val="147"/>
              </a:spcAft>
              <a:buFont typeface="Arial" panose="020B0604020202020204" pitchFamily="34" charset="0"/>
              <a:buChar char="•"/>
            </a:pPr>
            <a:r>
              <a:rPr lang="en-US" sz="2640" dirty="0">
                <a:solidFill>
                  <a:srgbClr val="000000"/>
                </a:solidFill>
                <a:latin typeface="Times New Roman" panose="02020603050405020304" pitchFamily="18" charset="0"/>
                <a:cs typeface="Times New Roman" panose="02020603050405020304" pitchFamily="18" charset="0"/>
              </a:rPr>
              <a:t>Large distortions</a:t>
            </a:r>
          </a:p>
          <a:p>
            <a:pPr marL="109435" indent="-109435">
              <a:lnSpc>
                <a:spcPct val="90000"/>
              </a:lnSpc>
              <a:spcAft>
                <a:spcPts val="147"/>
              </a:spcAft>
              <a:buFont typeface="Arial" panose="020B0604020202020204" pitchFamily="34" charset="0"/>
              <a:buChar char="•"/>
            </a:pPr>
            <a:r>
              <a:rPr lang="en-US" sz="2640" dirty="0">
                <a:solidFill>
                  <a:srgbClr val="000000"/>
                </a:solidFill>
                <a:latin typeface="Times New Roman" panose="02020603050405020304" pitchFamily="18" charset="0"/>
                <a:cs typeface="Times New Roman" panose="02020603050405020304" pitchFamily="18" charset="0"/>
              </a:rPr>
              <a:t>Large residual stresses</a:t>
            </a:r>
          </a:p>
          <a:p>
            <a:pPr marL="109435" indent="-109435">
              <a:lnSpc>
                <a:spcPct val="90000"/>
              </a:lnSpc>
              <a:spcAft>
                <a:spcPts val="147"/>
              </a:spcAft>
              <a:buFont typeface="Arial" panose="020B0604020202020204" pitchFamily="34" charset="0"/>
              <a:buChar char="•"/>
            </a:pPr>
            <a:r>
              <a:rPr lang="en-US" sz="2640" dirty="0">
                <a:solidFill>
                  <a:srgbClr val="000000"/>
                </a:solidFill>
                <a:latin typeface="Times New Roman" panose="02020603050405020304" pitchFamily="18" charset="0"/>
                <a:cs typeface="Times New Roman" panose="02020603050405020304" pitchFamily="18" charset="0"/>
              </a:rPr>
              <a:t>Relatively low feature fidelity compared to DMLM and binder jet</a:t>
            </a:r>
          </a:p>
        </p:txBody>
      </p:sp>
    </p:spTree>
    <p:extLst>
      <p:ext uri="{BB962C8B-B14F-4D97-AF65-F5344CB8AC3E}">
        <p14:creationId xmlns:p14="http://schemas.microsoft.com/office/powerpoint/2010/main" val="1382783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E58A39-AB28-4CAB-9CC7-20167464B5FE}"/>
              </a:ext>
            </a:extLst>
          </p:cNvPr>
          <p:cNvGrpSpPr/>
          <p:nvPr/>
        </p:nvGrpSpPr>
        <p:grpSpPr>
          <a:xfrm>
            <a:off x="495835" y="1415985"/>
            <a:ext cx="5898369" cy="684643"/>
            <a:chOff x="644275" y="1300766"/>
            <a:chExt cx="4021615" cy="466802"/>
          </a:xfrm>
        </p:grpSpPr>
        <p:sp>
          <p:nvSpPr>
            <p:cNvPr id="4" name="Rectangle: Top Corners Rounded 3">
              <a:extLst>
                <a:ext uri="{FF2B5EF4-FFF2-40B4-BE49-F238E27FC236}">
                  <a16:creationId xmlns:a16="http://schemas.microsoft.com/office/drawing/2014/main" id="{B686DF82-9010-46F8-9010-34FC10CA8BEF}"/>
                </a:ext>
              </a:extLst>
            </p:cNvPr>
            <p:cNvSpPr/>
            <p:nvPr/>
          </p:nvSpPr>
          <p:spPr>
            <a:xfrm rot="5400000">
              <a:off x="2421682" y="-476641"/>
              <a:ext cx="466802" cy="4021615"/>
            </a:xfrm>
            <a:prstGeom prst="round2SameRect">
              <a:avLst>
                <a:gd name="adj1" fmla="val 44972"/>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b="1" dirty="0"/>
            </a:p>
          </p:txBody>
        </p:sp>
        <p:sp>
          <p:nvSpPr>
            <p:cNvPr id="5" name="TextBox 4">
              <a:extLst>
                <a:ext uri="{FF2B5EF4-FFF2-40B4-BE49-F238E27FC236}">
                  <a16:creationId xmlns:a16="http://schemas.microsoft.com/office/drawing/2014/main" id="{043E101A-B8DF-4A64-9B6E-ACFC24E83B86}"/>
                </a:ext>
              </a:extLst>
            </p:cNvPr>
            <p:cNvSpPr txBox="1"/>
            <p:nvPr/>
          </p:nvSpPr>
          <p:spPr>
            <a:xfrm>
              <a:off x="907518" y="1393924"/>
              <a:ext cx="3495131" cy="276999"/>
            </a:xfrm>
            <a:prstGeom prst="rect">
              <a:avLst/>
            </a:prstGeom>
            <a:noFill/>
          </p:spPr>
          <p:txBody>
            <a:bodyPr wrap="square" lIns="0" tIns="0" rIns="0" bIns="0" rtlCol="0">
              <a:spAutoFit/>
            </a:bodyPr>
            <a:lstStyle/>
            <a:p>
              <a:pPr defTabSz="1005863">
                <a:spcAft>
                  <a:spcPts val="293"/>
                </a:spcAft>
              </a:pPr>
              <a:r>
                <a:rPr lang="en-US" sz="2640" b="1" kern="0" dirty="0">
                  <a:solidFill>
                    <a:schemeClr val="bg1"/>
                  </a:solidFill>
                  <a:cs typeface="Arial" charset="0"/>
                </a:rPr>
                <a:t>Bi Metallic Interface Connector</a:t>
              </a:r>
            </a:p>
          </p:txBody>
        </p:sp>
      </p:grpSp>
      <p:grpSp>
        <p:nvGrpSpPr>
          <p:cNvPr id="61" name="Group 60">
            <a:extLst>
              <a:ext uri="{FF2B5EF4-FFF2-40B4-BE49-F238E27FC236}">
                <a16:creationId xmlns:a16="http://schemas.microsoft.com/office/drawing/2014/main" id="{0211CED4-8459-4EF3-B09B-830EBE558319}"/>
              </a:ext>
            </a:extLst>
          </p:cNvPr>
          <p:cNvGrpSpPr/>
          <p:nvPr/>
        </p:nvGrpSpPr>
        <p:grpSpPr>
          <a:xfrm>
            <a:off x="7458355" y="1384525"/>
            <a:ext cx="4669801" cy="1883801"/>
            <a:chOff x="432140" y="1796751"/>
            <a:chExt cx="3183955" cy="1284410"/>
          </a:xfrm>
        </p:grpSpPr>
        <p:sp>
          <p:nvSpPr>
            <p:cNvPr id="46" name="Rectangle: Top Corners Rounded 45">
              <a:extLst>
                <a:ext uri="{FF2B5EF4-FFF2-40B4-BE49-F238E27FC236}">
                  <a16:creationId xmlns:a16="http://schemas.microsoft.com/office/drawing/2014/main" id="{FF949230-C695-49B4-94C1-99F88231A1EE}"/>
                </a:ext>
              </a:extLst>
            </p:cNvPr>
            <p:cNvSpPr/>
            <p:nvPr/>
          </p:nvSpPr>
          <p:spPr>
            <a:xfrm rot="5400000">
              <a:off x="1532609" y="696282"/>
              <a:ext cx="381237" cy="2582175"/>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p>
          </p:txBody>
        </p:sp>
        <p:sp>
          <p:nvSpPr>
            <p:cNvPr id="47" name="TextBox 46">
              <a:extLst>
                <a:ext uri="{FF2B5EF4-FFF2-40B4-BE49-F238E27FC236}">
                  <a16:creationId xmlns:a16="http://schemas.microsoft.com/office/drawing/2014/main" id="{2A2212E8-659D-4888-853C-6A6023680EE4}"/>
                </a:ext>
              </a:extLst>
            </p:cNvPr>
            <p:cNvSpPr txBox="1"/>
            <p:nvPr/>
          </p:nvSpPr>
          <p:spPr>
            <a:xfrm>
              <a:off x="689258" y="1851196"/>
              <a:ext cx="2044577" cy="246265"/>
            </a:xfrm>
            <a:prstGeom prst="rect">
              <a:avLst/>
            </a:prstGeom>
            <a:noFill/>
          </p:spPr>
          <p:txBody>
            <a:bodyPr wrap="square" lIns="0" tIns="0" rIns="0" bIns="0" rtlCol="0">
              <a:spAutoFit/>
            </a:bodyPr>
            <a:lstStyle/>
            <a:p>
              <a:pPr algn="ctr" defTabSz="1005863">
                <a:spcAft>
                  <a:spcPts val="293"/>
                </a:spcAft>
              </a:pPr>
              <a:r>
                <a:rPr lang="en-US" sz="2347" b="1" kern="0" dirty="0">
                  <a:solidFill>
                    <a:schemeClr val="bg1"/>
                  </a:solidFill>
                  <a:cs typeface="Arial" charset="0"/>
                </a:rPr>
                <a:t>DED Additive</a:t>
              </a:r>
              <a:endParaRPr lang="en-US" sz="1760" kern="0" dirty="0">
                <a:solidFill>
                  <a:schemeClr val="bg1"/>
                </a:solidFill>
                <a:cs typeface="Arial" charset="0"/>
              </a:endParaRPr>
            </a:p>
          </p:txBody>
        </p:sp>
        <p:sp>
          <p:nvSpPr>
            <p:cNvPr id="48" name="TextBox 47">
              <a:extLst>
                <a:ext uri="{FF2B5EF4-FFF2-40B4-BE49-F238E27FC236}">
                  <a16:creationId xmlns:a16="http://schemas.microsoft.com/office/drawing/2014/main" id="{4A383E96-CC53-44F9-9111-5B143C85B5A4}"/>
                </a:ext>
              </a:extLst>
            </p:cNvPr>
            <p:cNvSpPr txBox="1"/>
            <p:nvPr/>
          </p:nvSpPr>
          <p:spPr>
            <a:xfrm>
              <a:off x="470238" y="2219562"/>
              <a:ext cx="3145857" cy="861599"/>
            </a:xfrm>
            <a:prstGeom prst="rect">
              <a:avLst/>
            </a:prstGeom>
            <a:noFill/>
          </p:spPr>
          <p:txBody>
            <a:bodyPr wrap="square" lIns="0" tIns="0" rIns="0" bIns="0" rtlCol="0">
              <a:spAutoFit/>
            </a:bodyPr>
            <a:lstStyle/>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Process – Single Wire CMT</a:t>
              </a:r>
            </a:p>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Inconel – 3lbs - 0.5hr</a:t>
              </a:r>
            </a:p>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Carbon Steel Build – 40lbs – 8hr</a:t>
              </a:r>
            </a:p>
            <a:p>
              <a:pPr marL="167644" indent="-167644">
                <a:buFont typeface="Arial" panose="020B0604020202020204" pitchFamily="34" charset="0"/>
                <a:buChar char="•"/>
              </a:pPr>
              <a:endParaRPr lang="en-US" sz="2053" dirty="0">
                <a:solidFill>
                  <a:schemeClr val="accent3"/>
                </a:solidFill>
                <a:latin typeface="GE Inspira Pitch" panose="020F0603030400020203" pitchFamily="34" charset="0"/>
              </a:endParaRPr>
            </a:p>
          </p:txBody>
        </p:sp>
      </p:grpSp>
      <p:grpSp>
        <p:nvGrpSpPr>
          <p:cNvPr id="51" name="Group 50">
            <a:extLst>
              <a:ext uri="{FF2B5EF4-FFF2-40B4-BE49-F238E27FC236}">
                <a16:creationId xmlns:a16="http://schemas.microsoft.com/office/drawing/2014/main" id="{93673E96-014A-4078-9679-CFA753634AC7}"/>
              </a:ext>
            </a:extLst>
          </p:cNvPr>
          <p:cNvGrpSpPr/>
          <p:nvPr/>
        </p:nvGrpSpPr>
        <p:grpSpPr>
          <a:xfrm>
            <a:off x="12309696" y="1384524"/>
            <a:ext cx="5007435" cy="2635010"/>
            <a:chOff x="377195" y="3881766"/>
            <a:chExt cx="3414160" cy="1796598"/>
          </a:xfrm>
        </p:grpSpPr>
        <p:sp>
          <p:nvSpPr>
            <p:cNvPr id="57" name="Rectangle: Top Corners Rounded 56">
              <a:extLst>
                <a:ext uri="{FF2B5EF4-FFF2-40B4-BE49-F238E27FC236}">
                  <a16:creationId xmlns:a16="http://schemas.microsoft.com/office/drawing/2014/main" id="{32D53FFB-2662-4DBB-B100-0308F6F3643D}"/>
                </a:ext>
              </a:extLst>
            </p:cNvPr>
            <p:cNvSpPr/>
            <p:nvPr/>
          </p:nvSpPr>
          <p:spPr>
            <a:xfrm rot="5400000">
              <a:off x="1477664" y="2781297"/>
              <a:ext cx="381237" cy="2582175"/>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p>
          </p:txBody>
        </p:sp>
        <p:sp>
          <p:nvSpPr>
            <p:cNvPr id="58" name="TextBox 57">
              <a:extLst>
                <a:ext uri="{FF2B5EF4-FFF2-40B4-BE49-F238E27FC236}">
                  <a16:creationId xmlns:a16="http://schemas.microsoft.com/office/drawing/2014/main" id="{B06D8D51-9FBA-44E6-B890-0255A2384B33}"/>
                </a:ext>
              </a:extLst>
            </p:cNvPr>
            <p:cNvSpPr txBox="1"/>
            <p:nvPr/>
          </p:nvSpPr>
          <p:spPr>
            <a:xfrm>
              <a:off x="634313" y="3936211"/>
              <a:ext cx="2044577" cy="246265"/>
            </a:xfrm>
            <a:prstGeom prst="rect">
              <a:avLst/>
            </a:prstGeom>
            <a:noFill/>
          </p:spPr>
          <p:txBody>
            <a:bodyPr wrap="square" lIns="0" tIns="0" rIns="0" bIns="0" rtlCol="0">
              <a:spAutoFit/>
            </a:bodyPr>
            <a:lstStyle/>
            <a:p>
              <a:pPr algn="ctr" defTabSz="1005863">
                <a:spcAft>
                  <a:spcPts val="293"/>
                </a:spcAft>
              </a:pPr>
              <a:r>
                <a:rPr lang="en-US" sz="2347" b="1" kern="0" dirty="0">
                  <a:solidFill>
                    <a:schemeClr val="bg1"/>
                  </a:solidFill>
                  <a:cs typeface="Arial" charset="0"/>
                </a:rPr>
                <a:t>Total Cost</a:t>
              </a:r>
              <a:endParaRPr lang="en-US" sz="1760" kern="0" dirty="0">
                <a:solidFill>
                  <a:schemeClr val="bg1"/>
                </a:solidFill>
                <a:cs typeface="Arial" charset="0"/>
              </a:endParaRPr>
            </a:p>
          </p:txBody>
        </p:sp>
        <p:sp>
          <p:nvSpPr>
            <p:cNvPr id="59" name="TextBox 58">
              <a:extLst>
                <a:ext uri="{FF2B5EF4-FFF2-40B4-BE49-F238E27FC236}">
                  <a16:creationId xmlns:a16="http://schemas.microsoft.com/office/drawing/2014/main" id="{E74D9750-0306-465B-AF4C-2EA232F33F11}"/>
                </a:ext>
              </a:extLst>
            </p:cNvPr>
            <p:cNvSpPr txBox="1"/>
            <p:nvPr/>
          </p:nvSpPr>
          <p:spPr>
            <a:xfrm>
              <a:off x="645498" y="4385965"/>
              <a:ext cx="3145857" cy="1292399"/>
            </a:xfrm>
            <a:prstGeom prst="rect">
              <a:avLst/>
            </a:prstGeom>
            <a:noFill/>
          </p:spPr>
          <p:txBody>
            <a:bodyPr wrap="square" lIns="0" tIns="0" rIns="0" bIns="0" rtlCol="0">
              <a:spAutoFit/>
            </a:bodyPr>
            <a:lstStyle/>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ER70S-6 – 40lbs - $80</a:t>
              </a:r>
            </a:p>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Inconel625 – 3lbs - $75</a:t>
              </a:r>
            </a:p>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Time – 10.5hr (process)</a:t>
              </a:r>
            </a:p>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Time – 3hr (setup)</a:t>
              </a:r>
            </a:p>
            <a:p>
              <a:pPr marL="167644" indent="-167644">
                <a:buFont typeface="Arial" panose="020B0604020202020204" pitchFamily="34" charset="0"/>
                <a:buChar char="•"/>
              </a:pPr>
              <a:r>
                <a:rPr lang="en-US" sz="2053" dirty="0">
                  <a:solidFill>
                    <a:schemeClr val="accent3"/>
                  </a:solidFill>
                  <a:latin typeface="GE Inspira Pitch" panose="020F0603030400020203" pitchFamily="34" charset="0"/>
                </a:rPr>
                <a:t>Machining time - ~2 hrs.</a:t>
              </a:r>
            </a:p>
            <a:p>
              <a:pPr marL="167644" indent="-167644">
                <a:buFont typeface="Arial" panose="020B0604020202020204" pitchFamily="34" charset="0"/>
                <a:buChar char="•"/>
              </a:pPr>
              <a:endParaRPr lang="en-US" sz="2053" dirty="0">
                <a:solidFill>
                  <a:schemeClr val="accent3"/>
                </a:solidFill>
                <a:latin typeface="GE Inspira Pitch" panose="020F0603030400020203" pitchFamily="34" charset="0"/>
              </a:endParaRPr>
            </a:p>
          </p:txBody>
        </p:sp>
      </p:grpSp>
      <p:grpSp>
        <p:nvGrpSpPr>
          <p:cNvPr id="3" name="Group 2">
            <a:extLst>
              <a:ext uri="{FF2B5EF4-FFF2-40B4-BE49-F238E27FC236}">
                <a16:creationId xmlns:a16="http://schemas.microsoft.com/office/drawing/2014/main" id="{C43BD699-8792-468B-A9B9-21FE696FA5FF}"/>
              </a:ext>
            </a:extLst>
          </p:cNvPr>
          <p:cNvGrpSpPr/>
          <p:nvPr/>
        </p:nvGrpSpPr>
        <p:grpSpPr>
          <a:xfrm>
            <a:off x="1632375" y="2653624"/>
            <a:ext cx="10605223" cy="3695361"/>
            <a:chOff x="1580548" y="2178985"/>
            <a:chExt cx="7230834" cy="2519564"/>
          </a:xfrm>
        </p:grpSpPr>
        <p:pic>
          <p:nvPicPr>
            <p:cNvPr id="6" name="Picture 5">
              <a:extLst>
                <a:ext uri="{FF2B5EF4-FFF2-40B4-BE49-F238E27FC236}">
                  <a16:creationId xmlns:a16="http://schemas.microsoft.com/office/drawing/2014/main" id="{339BB22C-6A92-4729-87EB-3A0B55B69272}"/>
                </a:ext>
              </a:extLst>
            </p:cNvPr>
            <p:cNvPicPr>
              <a:picLocks noChangeAspect="1"/>
            </p:cNvPicPr>
            <p:nvPr/>
          </p:nvPicPr>
          <p:blipFill>
            <a:blip r:embed="rId2"/>
            <a:stretch>
              <a:fillRect/>
            </a:stretch>
          </p:blipFill>
          <p:spPr>
            <a:xfrm>
              <a:off x="1580548" y="2378375"/>
              <a:ext cx="3145857" cy="2066282"/>
            </a:xfrm>
            <a:prstGeom prst="rect">
              <a:avLst/>
            </a:prstGeom>
          </p:spPr>
        </p:pic>
        <p:pic>
          <p:nvPicPr>
            <p:cNvPr id="50" name="Picture 49">
              <a:extLst>
                <a:ext uri="{FF2B5EF4-FFF2-40B4-BE49-F238E27FC236}">
                  <a16:creationId xmlns:a16="http://schemas.microsoft.com/office/drawing/2014/main" id="{B2D3790A-9E05-4B34-ACCC-18691994BE9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824" y1="69952" x2="39824" y2="69952"/>
                          <a14:foregroundMark x1="33646" y1="63368" x2="33646" y2="63368"/>
                          <a14:foregroundMark x1="33131" y1="61712" x2="33131" y2="61712"/>
                          <a14:foregroundMark x1="37250" y1="53756" x2="37250" y2="53756"/>
                          <a14:foregroundMark x1="33131" y1="59774" x2="33131" y2="59774"/>
                          <a14:foregroundMark x1="32829" y1="60622" x2="32829" y2="60622"/>
                          <a14:foregroundMark x1="32617" y1="59370" x2="32617" y2="59370"/>
                          <a14:foregroundMark x1="44064" y1="71405" x2="44064" y2="71405"/>
                          <a14:foregroundMark x1="32677" y1="54321" x2="32677" y2="54321"/>
                          <a14:foregroundMark x1="32617" y1="54079" x2="32617" y2="54079"/>
                          <a14:foregroundMark x1="32556" y1="55291" x2="32556" y2="55291"/>
                          <a14:foregroundMark x1="32556" y1="56462" x2="32556" y2="56462"/>
                          <a14:foregroundMark x1="32465" y1="56866" x2="32465" y2="56866"/>
                          <a14:foregroundMark x1="32889" y1="53352" x2="32980" y2="58481"/>
                          <a14:foregroundMark x1="32889" y1="53554" x2="32738" y2="58845"/>
                          <a14:foregroundMark x1="35897" y1="15556" x2="38205" y2="15556"/>
                          <a14:foregroundMark x1="64103" y1="71453" x2="64103" y2="71453"/>
                          <a14:foregroundMark x1="67179" y1="69402" x2="67179" y2="69402"/>
                          <a14:foregroundMark x1="71154" y1="62051" x2="71923" y2="61026"/>
                          <a14:foregroundMark x1="71154" y1="65470" x2="71154" y2="65470"/>
                          <a14:foregroundMark x1="71410" y1="63932" x2="71410" y2="63932"/>
                          <a14:foregroundMark x1="71795" y1="62564" x2="71795" y2="62564"/>
                          <a14:foregroundMark x1="71795" y1="60171" x2="71795" y2="58632"/>
                          <a14:backgroundMark x1="30133" y1="50323" x2="30133" y2="50323"/>
                          <a14:backgroundMark x1="33434" y1="47698" x2="33434" y2="47698"/>
                          <a14:backgroundMark x1="78589" y1="19669" x2="78589" y2="19669"/>
                          <a14:backgroundMark x1="34252" y1="47577" x2="34252" y2="47577"/>
                          <a14:backgroundMark x1="34676" y1="46729" x2="34676" y2="46729"/>
                          <a14:backgroundMark x1="35191" y1="46890" x2="35191" y2="46890"/>
                          <a14:backgroundMark x1="32465" y1="61268" x2="32465" y2="61268"/>
                          <a14:backgroundMark x1="32314" y1="60057" x2="32214" y2="58819"/>
                          <a14:backgroundMark x1="83404" y1="38813" x2="83404" y2="38813"/>
                          <a14:backgroundMark x1="82011" y1="37682" x2="82011" y2="37682"/>
                          <a14:backgroundMark x1="81466" y1="37924" x2="85039" y2="41478"/>
                          <a14:backgroundMark x1="79830" y1="37601" x2="78649" y2="40711"/>
                          <a14:backgroundMark x1="60781" y1="11672" x2="61841" y2="12359"/>
                          <a14:backgroundMark x1="12051" y1="27009" x2="25385" y2="21368"/>
                        </a14:backgroundRemoval>
                      </a14:imgEffect>
                    </a14:imgLayer>
                  </a14:imgProps>
                </a:ext>
                <a:ext uri="{28A0092B-C50C-407E-A947-70E740481C1C}">
                  <a14:useLocalDpi xmlns:a14="http://schemas.microsoft.com/office/drawing/2010/main" val="0"/>
                </a:ext>
              </a:extLst>
            </a:blip>
            <a:stretch>
              <a:fillRect/>
            </a:stretch>
          </p:blipFill>
          <p:spPr>
            <a:xfrm>
              <a:off x="5451963" y="2178985"/>
              <a:ext cx="3359419" cy="2519564"/>
            </a:xfrm>
            <a:prstGeom prst="rect">
              <a:avLst/>
            </a:prstGeom>
          </p:spPr>
        </p:pic>
        <p:sp>
          <p:nvSpPr>
            <p:cNvPr id="52" name="Arrow: Right 51">
              <a:extLst>
                <a:ext uri="{FF2B5EF4-FFF2-40B4-BE49-F238E27FC236}">
                  <a16:creationId xmlns:a16="http://schemas.microsoft.com/office/drawing/2014/main" id="{027F1ED9-7498-4E59-A264-CD60F222D0C2}"/>
                </a:ext>
              </a:extLst>
            </p:cNvPr>
            <p:cNvSpPr/>
            <p:nvPr/>
          </p:nvSpPr>
          <p:spPr>
            <a:xfrm>
              <a:off x="5027271" y="2733993"/>
              <a:ext cx="1068729" cy="1137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p>
          </p:txBody>
        </p:sp>
      </p:grpSp>
      <p:grpSp>
        <p:nvGrpSpPr>
          <p:cNvPr id="18" name="Group 17">
            <a:extLst>
              <a:ext uri="{FF2B5EF4-FFF2-40B4-BE49-F238E27FC236}">
                <a16:creationId xmlns:a16="http://schemas.microsoft.com/office/drawing/2014/main" id="{5C1BB6A5-161B-4F42-BECD-FB6ED273E5DC}"/>
              </a:ext>
            </a:extLst>
          </p:cNvPr>
          <p:cNvGrpSpPr/>
          <p:nvPr/>
        </p:nvGrpSpPr>
        <p:grpSpPr>
          <a:xfrm>
            <a:off x="1632376" y="6057515"/>
            <a:ext cx="11397741" cy="2931017"/>
            <a:chOff x="0" y="1937656"/>
            <a:chExt cx="12192000" cy="3129644"/>
          </a:xfrm>
        </p:grpSpPr>
        <p:pic>
          <p:nvPicPr>
            <p:cNvPr id="19" name="Picture 18">
              <a:extLst>
                <a:ext uri="{FF2B5EF4-FFF2-40B4-BE49-F238E27FC236}">
                  <a16:creationId xmlns:a16="http://schemas.microsoft.com/office/drawing/2014/main" id="{AB47229B-9AB0-4613-9FC6-D5E27BAA3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43100"/>
              <a:ext cx="4165600" cy="3124200"/>
            </a:xfrm>
            <a:prstGeom prst="rect">
              <a:avLst/>
            </a:prstGeom>
          </p:spPr>
        </p:pic>
        <p:pic>
          <p:nvPicPr>
            <p:cNvPr id="20" name="Picture 19">
              <a:extLst>
                <a:ext uri="{FF2B5EF4-FFF2-40B4-BE49-F238E27FC236}">
                  <a16:creationId xmlns:a16="http://schemas.microsoft.com/office/drawing/2014/main" id="{B17E8AFE-2407-4724-B2C8-98D42BDB01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3242" y="1943100"/>
              <a:ext cx="4165600" cy="3124200"/>
            </a:xfrm>
            <a:prstGeom prst="rect">
              <a:avLst/>
            </a:prstGeom>
          </p:spPr>
        </p:pic>
        <p:pic>
          <p:nvPicPr>
            <p:cNvPr id="21" name="Picture 20">
              <a:extLst>
                <a:ext uri="{FF2B5EF4-FFF2-40B4-BE49-F238E27FC236}">
                  <a16:creationId xmlns:a16="http://schemas.microsoft.com/office/drawing/2014/main" id="{9A883235-66C2-48C7-9F31-ACA35ACEC2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9142" y="1937656"/>
              <a:ext cx="4172858" cy="3129644"/>
            </a:xfrm>
            <a:prstGeom prst="rect">
              <a:avLst/>
            </a:prstGeom>
          </p:spPr>
        </p:pic>
      </p:grpSp>
      <p:sp>
        <p:nvSpPr>
          <p:cNvPr id="9" name="TextBox 8">
            <a:extLst>
              <a:ext uri="{FF2B5EF4-FFF2-40B4-BE49-F238E27FC236}">
                <a16:creationId xmlns:a16="http://schemas.microsoft.com/office/drawing/2014/main" id="{66E88318-64AE-4BA4-8629-037FCDDDBAB9}"/>
              </a:ext>
            </a:extLst>
          </p:cNvPr>
          <p:cNvSpPr txBox="1"/>
          <p:nvPr/>
        </p:nvSpPr>
        <p:spPr>
          <a:xfrm>
            <a:off x="11831183" y="4082114"/>
            <a:ext cx="4927149" cy="1625060"/>
          </a:xfrm>
          <a:prstGeom prst="rect">
            <a:avLst/>
          </a:prstGeom>
          <a:noFill/>
        </p:spPr>
        <p:txBody>
          <a:bodyPr wrap="square" lIns="0" tIns="0" rIns="0" bIns="0" rtlCol="0">
            <a:spAutoFit/>
          </a:bodyPr>
          <a:lstStyle/>
          <a:p>
            <a:r>
              <a:rPr lang="en-US" sz="2640" b="1" dirty="0">
                <a:solidFill>
                  <a:srgbClr val="0070C0"/>
                </a:solidFill>
              </a:rPr>
              <a:t>Complete Conical section Build</a:t>
            </a:r>
          </a:p>
          <a:p>
            <a:r>
              <a:rPr lang="en-US" sz="2640" b="1" dirty="0">
                <a:solidFill>
                  <a:srgbClr val="0070C0"/>
                </a:solidFill>
              </a:rPr>
              <a:t>Built in place Flange</a:t>
            </a:r>
          </a:p>
          <a:p>
            <a:r>
              <a:rPr lang="en-US" sz="2640" b="1" dirty="0">
                <a:solidFill>
                  <a:srgbClr val="0070C0"/>
                </a:solidFill>
              </a:rPr>
              <a:t>Two Materials – Steel with Inconel overlay</a:t>
            </a:r>
          </a:p>
        </p:txBody>
      </p:sp>
      <p:sp>
        <p:nvSpPr>
          <p:cNvPr id="27" name="Rectangle 26">
            <a:extLst>
              <a:ext uri="{FF2B5EF4-FFF2-40B4-BE49-F238E27FC236}">
                <a16:creationId xmlns:a16="http://schemas.microsoft.com/office/drawing/2014/main" id="{C3A92871-E1CA-4BB0-8A42-890FB38A9C32}"/>
              </a:ext>
            </a:extLst>
          </p:cNvPr>
          <p:cNvSpPr/>
          <p:nvPr/>
        </p:nvSpPr>
        <p:spPr>
          <a:xfrm>
            <a:off x="325120" y="154252"/>
            <a:ext cx="16670528" cy="830997"/>
          </a:xfrm>
          <a:prstGeom prst="rect">
            <a:avLst/>
          </a:prstGeom>
        </p:spPr>
        <p:txBody>
          <a:bodyPr wrap="square">
            <a:spAutoFit/>
          </a:bodyPr>
          <a:lstStyle/>
          <a:p>
            <a:r>
              <a:rPr lang="en-US" sz="4800" b="1" dirty="0">
                <a:solidFill>
                  <a:srgbClr val="002060"/>
                </a:solidFill>
                <a:latin typeface="GE Inspira Sans" panose="020B0503060000000003" pitchFamily="34" charset="0"/>
              </a:rPr>
              <a:t>Wire-fed Directed Energy Deposition</a:t>
            </a:r>
            <a:endParaRPr lang="en-US" sz="4800" b="1" dirty="0">
              <a:solidFill>
                <a:srgbClr val="002060"/>
              </a:solidFill>
            </a:endParaRPr>
          </a:p>
        </p:txBody>
      </p:sp>
    </p:spTree>
    <p:extLst>
      <p:ext uri="{BB962C8B-B14F-4D97-AF65-F5344CB8AC3E}">
        <p14:creationId xmlns:p14="http://schemas.microsoft.com/office/powerpoint/2010/main" val="1793196858"/>
      </p:ext>
    </p:extLst>
  </p:cSld>
  <p:clrMapOvr>
    <a:masterClrMapping/>
  </p:clrMapOvr>
</p:sld>
</file>

<file path=ppt/theme/theme1.xml><?xml version="1.0" encoding="utf-8"?>
<a:theme xmlns:a="http://schemas.openxmlformats.org/drawingml/2006/main" name="GRC Classification Templat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GRC Classification Template 2017 16x9.potx" id="{F9546E75-BD90-4F7B-AD91-974D0B16AEAC}" vid="{29D551C3-DA80-49AD-9559-DACB2A3A8BCB}"/>
    </a:ext>
  </a:extLst>
</a:theme>
</file>

<file path=ppt/theme/theme2.xml><?xml version="1.0" encoding="utf-8"?>
<a:theme xmlns:a="http://schemas.openxmlformats.org/drawingml/2006/main" name="No Marking">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GRC Classification Template 2017 16x9.potx" id="{F9546E75-BD90-4F7B-AD91-974D0B16AEAC}" vid="{6341A517-671A-43D4-B549-BB2C2AA5CD7D}"/>
    </a:ext>
  </a:extLst>
</a:theme>
</file>

<file path=ppt/theme/theme3.xml><?xml version="1.0" encoding="utf-8"?>
<a:theme xmlns:a="http://schemas.openxmlformats.org/drawingml/2006/main" name="-NON-PUBLIC-">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GRC Classification Template 2017 16x9.potx" id="{F9546E75-BD90-4F7B-AD91-974D0B16AEAC}" vid="{564C7A0C-B805-4A64-B526-9145782FAFB6}"/>
    </a:ext>
  </a:extLst>
</a:theme>
</file>

<file path=ppt/theme/theme4.xml><?xml version="1.0" encoding="utf-8"?>
<a:theme xmlns:a="http://schemas.openxmlformats.org/drawingml/2006/main" name="-CONFIDENTIAL-">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GRC Classification Template 2017 16x9.potx" id="{F9546E75-BD90-4F7B-AD91-974D0B16AEAC}" vid="{1916E092-E10F-4107-980C-84B452C0A37E}"/>
    </a:ext>
  </a:extLst>
</a:theme>
</file>

<file path=ppt/theme/theme5.xml><?xml version="1.0" encoding="utf-8"?>
<a:theme xmlns:a="http://schemas.openxmlformats.org/drawingml/2006/main" name="-HIGHLY CONFIDENTIAL-">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GRC Classification Template 2017 16x9.potx" id="{F9546E75-BD90-4F7B-AD91-974D0B16AEAC}" vid="{65E3F494-2C23-48BC-8820-1A5167BC1BAF}"/>
    </a:ext>
  </a:extLst>
</a:theme>
</file>

<file path=ppt/theme/theme6.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GE Colors">
      <a:dk1>
        <a:sysClr val="windowText" lastClr="000000"/>
      </a:dk1>
      <a:lt1>
        <a:sysClr val="window" lastClr="FFFFFF"/>
      </a:lt1>
      <a:dk2>
        <a:srgbClr val="B1B3B3"/>
      </a:dk2>
      <a:lt2>
        <a:srgbClr val="F0F0F0"/>
      </a:lt2>
      <a:accent1>
        <a:srgbClr val="005CB9"/>
      </a:accent1>
      <a:accent2>
        <a:srgbClr val="63666A"/>
      </a:accent2>
      <a:accent3>
        <a:srgbClr val="00B5E2"/>
      </a:accent3>
      <a:accent4>
        <a:srgbClr val="0A0A37"/>
      </a:accent4>
      <a:accent5>
        <a:srgbClr val="FE5000"/>
      </a:accent5>
      <a:accent6>
        <a:srgbClr val="00BF6F"/>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14089</TotalTime>
  <Words>1991</Words>
  <Application>Microsoft Office PowerPoint</Application>
  <PresentationFormat>Custom</PresentationFormat>
  <Paragraphs>169</Paragraphs>
  <Slides>15</Slides>
  <Notes>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15</vt:i4>
      </vt:variant>
    </vt:vector>
  </HeadingPairs>
  <TitlesOfParts>
    <vt:vector size="25" baseType="lpstr">
      <vt:lpstr>Arial</vt:lpstr>
      <vt:lpstr>GE Inspira Pitch</vt:lpstr>
      <vt:lpstr>GE Inspira Sans</vt:lpstr>
      <vt:lpstr>Times New Roman</vt:lpstr>
      <vt:lpstr>Wingdings</vt:lpstr>
      <vt:lpstr>GRC Classification Template</vt:lpstr>
      <vt:lpstr>No Marking</vt:lpstr>
      <vt:lpstr>-NON-PUBLIC-</vt:lpstr>
      <vt:lpstr>-CONFIDENTIAL-</vt:lpstr>
      <vt:lpstr>-HIGHLY CONFIDENTIAL-</vt:lpstr>
      <vt:lpstr>Improve Performance and Cost for Steam Turbine Maintenance, Repair, and Overhaul Using Additive Manufacturing Award number: DE-FE0031807</vt:lpstr>
      <vt:lpstr>PowerPoint Presentation</vt:lpstr>
      <vt:lpstr>PowerPoint Presentation</vt:lpstr>
      <vt:lpstr>PowerPoint Presentation</vt:lpstr>
      <vt:lpstr>PowerPoint Presentation</vt:lpstr>
      <vt:lpstr>PowerPoint Presentation</vt:lpstr>
      <vt:lpstr>PowerPoint Presentation</vt:lpstr>
      <vt:lpstr>Directed Energy Deposition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Puleo, Christopher (GE Global Research, US)</dc:creator>
  <cp:keywords/>
  <dc:description>Version 1.08
Job 1437
August 25, 2016</dc:description>
  <cp:lastModifiedBy>Karen Lockhart</cp:lastModifiedBy>
  <cp:revision>1409</cp:revision>
  <cp:lastPrinted>2019-01-27T23:39:47Z</cp:lastPrinted>
  <dcterms:created xsi:type="dcterms:W3CDTF">2017-12-20T20:48:57Z</dcterms:created>
  <dcterms:modified xsi:type="dcterms:W3CDTF">2019-11-14T18:41:05Z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9ce23d-b10a-46db-9941-323d4cdb1a52_Enabled">
    <vt:lpwstr>False</vt:lpwstr>
  </property>
  <property fmtid="{D5CDD505-2E9C-101B-9397-08002B2CF9AE}" pid="3" name="MSIP_Label_209ce23d-b10a-46db-9941-323d4cdb1a52_SiteId">
    <vt:lpwstr>Local</vt:lpwstr>
  </property>
  <property fmtid="{D5CDD505-2E9C-101B-9397-08002B2CF9AE}" pid="4" name="MSIP_Label_209ce23d-b10a-46db-9941-323d4cdb1a52_Owner">
    <vt:lpwstr>200013360@logon.ds.ge.com</vt:lpwstr>
  </property>
  <property fmtid="{D5CDD505-2E9C-101B-9397-08002B2CF9AE}" pid="5" name="MSIP_Label_209ce23d-b10a-46db-9941-323d4cdb1a52_SetDate">
    <vt:lpwstr>2019-10-16T00:30:32.1975164Z</vt:lpwstr>
  </property>
  <property fmtid="{D5CDD505-2E9C-101B-9397-08002B2CF9AE}" pid="6" name="MSIP_Label_209ce23d-b10a-46db-9941-323d4cdb1a52_Name">
    <vt:lpwstr>GE Non-Public</vt:lpwstr>
  </property>
  <property fmtid="{D5CDD505-2E9C-101B-9397-08002B2CF9AE}" pid="7" name="MSIP_Label_209ce23d-b10a-46db-9941-323d4cdb1a52_Application">
    <vt:lpwstr>Microsoft Azure Information Protection</vt:lpwstr>
  </property>
  <property fmtid="{D5CDD505-2E9C-101B-9397-08002B2CF9AE}" pid="8" name="MSIP_Label_209ce23d-b10a-46db-9941-323d4cdb1a52_Extended_MSFT_Method">
    <vt:lpwstr>Manual</vt:lpwstr>
  </property>
</Properties>
</file>