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1717" r:id="rId2"/>
    <p:sldId id="1719" r:id="rId3"/>
    <p:sldId id="1802" r:id="rId4"/>
    <p:sldId id="1751" r:id="rId5"/>
    <p:sldId id="1820" r:id="rId6"/>
    <p:sldId id="1847" r:id="rId7"/>
    <p:sldId id="1848" r:id="rId8"/>
    <p:sldId id="1828" r:id="rId9"/>
    <p:sldId id="1829" r:id="rId10"/>
    <p:sldId id="1761" r:id="rId11"/>
    <p:sldId id="1859" r:id="rId12"/>
    <p:sldId id="1841" r:id="rId13"/>
    <p:sldId id="1842" r:id="rId14"/>
    <p:sldId id="1821" r:id="rId15"/>
    <p:sldId id="1861" r:id="rId16"/>
    <p:sldId id="1860" r:id="rId17"/>
    <p:sldId id="1743" r:id="rId18"/>
    <p:sldId id="1773" r:id="rId19"/>
    <p:sldId id="1774" r:id="rId20"/>
    <p:sldId id="1788" r:id="rId21"/>
    <p:sldId id="1823" r:id="rId22"/>
    <p:sldId id="1863" r:id="rId23"/>
    <p:sldId id="1791" r:id="rId24"/>
    <p:sldId id="1792" r:id="rId25"/>
    <p:sldId id="1824" r:id="rId26"/>
    <p:sldId id="1770" r:id="rId27"/>
    <p:sldId id="1727" r:id="rId28"/>
    <p:sldId id="1864" r:id="rId29"/>
    <p:sldId id="1866" r:id="rId30"/>
    <p:sldId id="1722" r:id="rId31"/>
    <p:sldId id="1862" r:id="rId32"/>
    <p:sldId id="1753" r:id="rId33"/>
    <p:sldId id="1845" r:id="rId34"/>
    <p:sldId id="1760" r:id="rId35"/>
    <p:sldId id="1762" r:id="rId36"/>
    <p:sldId id="1822" r:id="rId37"/>
    <p:sldId id="1772" r:id="rId38"/>
    <p:sldId id="1775" r:id="rId39"/>
  </p:sldIdLst>
  <p:sldSz cx="12192000" cy="6858000"/>
  <p:notesSz cx="6858000" cy="9144000"/>
  <p:custDataLst>
    <p:tags r:id="rId4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F9F"/>
    <a:srgbClr val="EAAA00"/>
    <a:srgbClr val="335161"/>
    <a:srgbClr val="003057"/>
    <a:srgbClr val="012C56"/>
    <a:srgbClr val="EFB22E"/>
    <a:srgbClr val="F5D376"/>
    <a:srgbClr val="335170"/>
    <a:srgbClr val="D26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90"/>
  </p:normalViewPr>
  <p:slideViewPr>
    <p:cSldViewPr showGuides="1">
      <p:cViewPr varScale="1">
        <p:scale>
          <a:sx n="53" d="100"/>
          <a:sy n="53" d="100"/>
        </p:scale>
        <p:origin x="703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7" d="100"/>
          <a:sy n="117" d="100"/>
        </p:scale>
        <p:origin x="299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8DD253-C6F3-3540-9E84-1FDDE063DE6F}" type="datetime1">
              <a:rPr lang="en-US"/>
              <a:pPr>
                <a:defRPr/>
              </a:pPr>
              <a:t>12/3/2019</a:t>
            </a:fld>
            <a:endParaRPr lang="en-US" dirty="0"/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4F3548-4792-1440-9B8D-FDCB2B70E4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5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F9A657-E3CE-8C46-890F-38016CF7D369}" type="datetime1">
              <a:rPr lang="en-US"/>
              <a:pPr>
                <a:defRPr/>
              </a:pPr>
              <a:t>12/3/2019</a:t>
            </a:fld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DEDE985-FB8D-984C-B5EB-CB377803F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18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6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EDE985-FB8D-984C-B5EB-CB377803F75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38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DE985-FB8D-984C-B5EB-CB377803F75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0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DE985-FB8D-984C-B5EB-CB377803F75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55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EDE985-FB8D-984C-B5EB-CB377803F75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048" y="91440"/>
            <a:ext cx="10058400" cy="10149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6152"/>
            <a:ext cx="10972800" cy="487375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3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014217"/>
            <a:ext cx="10363200" cy="1362075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68" y="251460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0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6152"/>
            <a:ext cx="5388864" cy="48737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1216152"/>
            <a:ext cx="5388864" cy="48737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3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048" y="91440"/>
            <a:ext cx="10058400" cy="101498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6152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37249"/>
            <a:ext cx="5386917" cy="4114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7" y="1216152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37249"/>
            <a:ext cx="5389033" cy="4114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8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2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8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8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ctr" anchorCtr="0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4F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4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7048" y="91440"/>
            <a:ext cx="10058400" cy="101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6152"/>
            <a:ext cx="10972800" cy="48737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96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0" y="6537960"/>
            <a:ext cx="75895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61A2C4-E7B2-8942-B5D8-737219DEA5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766560"/>
            <a:ext cx="12192000" cy="914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7000">
                <a:srgbClr val="EAAA00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556248" y="6537960"/>
            <a:ext cx="487375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"/>
            <a:ext cx="12192000" cy="91440"/>
          </a:xfrm>
          <a:prstGeom prst="rect">
            <a:avLst/>
          </a:prstGeom>
          <a:gradFill>
            <a:gsLst>
              <a:gs pos="33000">
                <a:srgbClr val="003057"/>
              </a:gs>
              <a:gs pos="100000">
                <a:schemeClr val="accent3">
                  <a:lumMod val="97000"/>
                  <a:lumOff val="3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E29AB-026B-7742-B122-0D5C5184407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8600" y="365760"/>
            <a:ext cx="996696" cy="455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0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-111" charset="-128"/>
          <a:cs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-111" charset="-128"/>
          <a:cs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-111" charset="-128"/>
          <a:cs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-111" charset="-128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rgbClr val="AD4025"/>
        </a:buClr>
        <a:buChar char="•"/>
        <a:defRPr sz="2000" b="1">
          <a:solidFill>
            <a:schemeClr val="tx1"/>
          </a:solidFill>
          <a:latin typeface="Arial" charset="0"/>
          <a:ea typeface="+mn-ea"/>
          <a:cs typeface="Calibri"/>
        </a:defRPr>
      </a:lvl1pPr>
      <a:lvl2pPr marL="5715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rgbClr val="808080"/>
        </a:buClr>
        <a:buFont typeface="Arial" charset="0"/>
        <a:buChar char="–"/>
        <a:defRPr sz="1800" b="1" baseline="0">
          <a:solidFill>
            <a:srgbClr val="004F9F"/>
          </a:solidFill>
          <a:latin typeface="Arial" charset="0"/>
          <a:ea typeface="+mn-ea"/>
          <a:cs typeface="Calibri"/>
        </a:defRPr>
      </a:lvl2pPr>
      <a:lvl3pPr marL="914400" indent="-22860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AD4025"/>
        </a:buClr>
        <a:buChar char="•"/>
        <a:defRPr sz="1600" b="1">
          <a:solidFill>
            <a:schemeClr val="tx1"/>
          </a:solidFill>
          <a:latin typeface="Arial" charset="0"/>
          <a:ea typeface="+mn-ea"/>
          <a:cs typeface="Calibri"/>
        </a:defRPr>
      </a:lvl3pPr>
      <a:lvl4pPr marL="1257300" indent="-228600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808080"/>
        </a:buClr>
        <a:buFont typeface="Arial" charset="0"/>
        <a:buChar char="–"/>
        <a:defRPr sz="1400" b="1" baseline="0">
          <a:solidFill>
            <a:srgbClr val="004F9F"/>
          </a:solidFill>
          <a:latin typeface="Arial" charset="0"/>
          <a:ea typeface="+mn-ea"/>
          <a:cs typeface="Calibri"/>
        </a:defRPr>
      </a:lvl4pPr>
      <a:lvl5pPr marL="1600200" indent="-228600" algn="l" rtl="0" eaLnBrk="1" fontAlgn="base" hangingPunct="1">
        <a:lnSpc>
          <a:spcPct val="90000"/>
        </a:lnSpc>
        <a:spcBef>
          <a:spcPts val="100"/>
        </a:spcBef>
        <a:spcAft>
          <a:spcPct val="0"/>
        </a:spcAft>
        <a:buClr>
          <a:srgbClr val="AD4025"/>
        </a:buClr>
        <a:buFont typeface="Arial" charset="0"/>
        <a:buChar char="»"/>
        <a:defRPr sz="1200" b="1">
          <a:solidFill>
            <a:schemeClr val="tx1"/>
          </a:solidFill>
          <a:latin typeface="Arial" charset="0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0"/>
            <a:ext cx="10363200" cy="954107"/>
          </a:xfrm>
        </p:spPr>
        <p:txBody>
          <a:bodyPr>
            <a:spAutoFit/>
          </a:bodyPr>
          <a:lstStyle/>
          <a:p>
            <a:r>
              <a:rPr lang="en-US" sz="2800" dirty="0"/>
              <a:t>Advanced Model Development for Large Eddy Simulation</a:t>
            </a:r>
            <a:br>
              <a:rPr lang="en-US" sz="2800" dirty="0"/>
            </a:br>
            <a:r>
              <a:rPr lang="en-US" sz="2800" dirty="0"/>
              <a:t>of Oxy-Combustion and Supercritical CO</a:t>
            </a:r>
            <a:r>
              <a:rPr lang="en-US" sz="2800" baseline="-25000" dirty="0"/>
              <a:t>2</a:t>
            </a:r>
            <a:r>
              <a:rPr lang="en-US" sz="2800" dirty="0"/>
              <a:t> Power Cycles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5241" y="3200400"/>
            <a:ext cx="9905276" cy="2463751"/>
          </a:xfrm>
        </p:spPr>
        <p:txBody>
          <a:bodyPr wrap="none">
            <a:spAutoFit/>
          </a:bodyPr>
          <a:lstStyle/>
          <a:p>
            <a:r>
              <a:rPr lang="en-US" sz="2400" dirty="0"/>
              <a:t>Joe Oefelein,</a:t>
            </a:r>
            <a:r>
              <a:rPr lang="en-US" sz="2400" baseline="300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Adam Steinberg,</a:t>
            </a:r>
            <a:r>
              <a:rPr lang="en-US" sz="2400" baseline="300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 Devesh Ranjan,</a:t>
            </a:r>
            <a:r>
              <a:rPr lang="en-US" sz="2400" baseline="30000" dirty="0">
                <a:solidFill>
                  <a:srgbClr val="FF0000"/>
                </a:solidFill>
              </a:rPr>
              <a:t>b</a:t>
            </a:r>
            <a:r>
              <a:rPr lang="en-US" sz="2400" dirty="0"/>
              <a:t> Jacob Delimont</a:t>
            </a:r>
            <a:r>
              <a:rPr lang="en-US" sz="2400" baseline="30000" dirty="0">
                <a:solidFill>
                  <a:srgbClr val="FF0000"/>
                </a:solidFill>
              </a:rPr>
              <a:t>c</a:t>
            </a:r>
          </a:p>
          <a:p>
            <a:pPr>
              <a:spcBef>
                <a:spcPts val="1800"/>
              </a:spcBef>
            </a:pPr>
            <a:r>
              <a:rPr lang="en-US" sz="2000" baseline="30000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Daniel Guggenheim School of Aerospace Engineering</a:t>
            </a:r>
          </a:p>
          <a:p>
            <a:pPr>
              <a:spcBef>
                <a:spcPts val="300"/>
              </a:spcBef>
            </a:pPr>
            <a:r>
              <a:rPr lang="en-US" sz="2000" baseline="30000" dirty="0">
                <a:solidFill>
                  <a:srgbClr val="FF0000"/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George W. Woodruff School of Mechanical Engineering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Georgia Institute of Technology, Atlanta, GA 30332</a:t>
            </a:r>
          </a:p>
          <a:p>
            <a:pPr>
              <a:spcBef>
                <a:spcPts val="1800"/>
              </a:spcBef>
            </a:pPr>
            <a:r>
              <a:rPr lang="en-US" sz="2000" baseline="30000" dirty="0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chemeClr val="tx1"/>
                </a:solidFill>
              </a:rPr>
              <a:t>Propulsion and Energy Machinery Technologies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Southwest Research Institute, San Antonio, TX 78238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9B65F-6DCE-0146-B3DF-B1FE3601D4D6}"/>
              </a:ext>
            </a:extLst>
          </p:cNvPr>
          <p:cNvSpPr txBox="1"/>
          <p:nvPr/>
        </p:nvSpPr>
        <p:spPr>
          <a:xfrm>
            <a:off x="1715139" y="6400800"/>
            <a:ext cx="8770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DE-FOA-0001993 UTSR Project Review Meeting, Project FE0031772, November 5-7, 2019</a:t>
            </a:r>
          </a:p>
        </p:txBody>
      </p:sp>
    </p:spTree>
    <p:extLst>
      <p:ext uri="{BB962C8B-B14F-4D97-AF65-F5344CB8AC3E}">
        <p14:creationId xmlns:p14="http://schemas.microsoft.com/office/powerpoint/2010/main" val="66356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8B58-EF11-6E4D-9248-5101C06E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solvers produce similar results consistently over relevant ranges of conditions</a:t>
            </a:r>
          </a:p>
        </p:txBody>
      </p:sp>
      <p:pic>
        <p:nvPicPr>
          <p:cNvPr id="4" name="Picture 3" descr="Screen Shot 2014-11-05 at 5.56.05 PM.png">
            <a:extLst>
              <a:ext uri="{FF2B5EF4-FFF2-40B4-BE49-F238E27FC236}">
                <a16:creationId xmlns:a16="http://schemas.microsoft.com/office/drawing/2014/main" id="{D5E85B56-8BAC-F44F-BE14-DF425F7E5B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527047"/>
            <a:ext cx="10972800" cy="3657600"/>
          </a:xfrm>
          <a:prstGeom prst="rect">
            <a:avLst/>
          </a:prstGeom>
          <a:ln>
            <a:solidFill>
              <a:srgbClr val="00317E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51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B936-CC50-DA41-A28E-82BFA85E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running DNS of methane-oxygen mixing layer at device relevant conditions on Summit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D44C6-E643-F749-9937-473714A9D840}"/>
              </a:ext>
            </a:extLst>
          </p:cNvPr>
          <p:cNvSpPr txBox="1"/>
          <p:nvPr/>
        </p:nvSpPr>
        <p:spPr>
          <a:xfrm>
            <a:off x="495425" y="54864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</a:rPr>
              <a:t>DNS of 3D methane/LOX mixing layer dynamics providing unique </a:t>
            </a:r>
            <a:r>
              <a:rPr lang="en-US" sz="1400" b="1" dirty="0"/>
              <a:t>data for understanding and modeling liquid-vapor interfacial dynamics, and treatment of nonlinearities associated with real-fluid EOS’s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Qcrit_isoH2_coloreT_2.png">
            <a:extLst>
              <a:ext uri="{FF2B5EF4-FFF2-40B4-BE49-F238E27FC236}">
                <a16:creationId xmlns:a16="http://schemas.microsoft.com/office/drawing/2014/main" id="{A559AF34-9A02-BF4D-B762-EFDBDAC4B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66" y="1020160"/>
            <a:ext cx="4266810" cy="2505456"/>
          </a:xfrm>
          <a:prstGeom prst="rect">
            <a:avLst/>
          </a:prstGeom>
        </p:spPr>
      </p:pic>
      <p:pic>
        <p:nvPicPr>
          <p:cNvPr id="5" name="Picture 4" descr="Qcrit_colorU_2.png">
            <a:extLst>
              <a:ext uri="{FF2B5EF4-FFF2-40B4-BE49-F238E27FC236}">
                <a16:creationId xmlns:a16="http://schemas.microsoft.com/office/drawing/2014/main" id="{5BB009BA-8789-C746-A8BC-6BB23BC2F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8" y="3886200"/>
            <a:ext cx="4270128" cy="2532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B4495-62B2-1F4B-896D-B228D3B0363D}"/>
              </a:ext>
            </a:extLst>
          </p:cNvPr>
          <p:cNvSpPr txBox="1"/>
          <p:nvPr/>
        </p:nvSpPr>
        <p:spPr>
          <a:xfrm>
            <a:off x="7609380" y="3429000"/>
            <a:ext cx="3069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Vorticity and Mixture 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DB508-B723-AD48-B71C-D7FEE08663F7}"/>
              </a:ext>
            </a:extLst>
          </p:cNvPr>
          <p:cNvSpPr txBox="1"/>
          <p:nvPr/>
        </p:nvSpPr>
        <p:spPr>
          <a:xfrm>
            <a:off x="7887886" y="6441118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Scalar-Dissipation Field</a:t>
            </a:r>
          </a:p>
        </p:txBody>
      </p:sp>
      <p:pic>
        <p:nvPicPr>
          <p:cNvPr id="9" name="movie_H50_Qcrit_isoRho100_colorU_highRes">
            <a:hlinkClick r:id="" action="ppaction://media"/>
            <a:extLst>
              <a:ext uri="{FF2B5EF4-FFF2-40B4-BE49-F238E27FC236}">
                <a16:creationId xmlns:a16="http://schemas.microsoft.com/office/drawing/2014/main" id="{0EBF26EE-8698-A440-86BD-974ED65695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16152"/>
            <a:ext cx="6401051" cy="39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D965-C7E9-614A-B0D4-2D6D8B26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turbulent inflow conditions                   in complex geometries</a:t>
            </a:r>
          </a:p>
        </p:txBody>
      </p:sp>
      <p:pic>
        <p:nvPicPr>
          <p:cNvPr id="5" name="Picture 15" descr="TGP">
            <a:extLst>
              <a:ext uri="{FF2B5EF4-FFF2-40B4-BE49-F238E27FC236}">
                <a16:creationId xmlns:a16="http://schemas.microsoft.com/office/drawing/2014/main" id="{2A580F9C-AE77-804A-B06D-440C6B82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52" y="1188508"/>
            <a:ext cx="136926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0E9A2-7B18-3942-8E57-2A1C277FB5D9}"/>
              </a:ext>
            </a:extLst>
          </p:cNvPr>
          <p:cNvSpPr txBox="1"/>
          <p:nvPr/>
        </p:nvSpPr>
        <p:spPr>
          <a:xfrm>
            <a:off x="77381" y="4869335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Co-Flowing</a:t>
            </a:r>
          </a:p>
          <a:p>
            <a:pPr algn="ctr"/>
            <a:r>
              <a:rPr lang="en-US" sz="1000" b="1" dirty="0"/>
              <a:t>Nitrogen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2820CF9-B93F-8D43-8C92-A060573751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73224" y="4593636"/>
          <a:ext cx="3834869" cy="1645920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232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Pressure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 bar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Temperature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300 K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Fuel/Oxidizer Flow Rate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85 SLM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Annular Nitrogen Flow Rate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55 SLM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Grid</a:t>
                      </a:r>
                      <a:r>
                        <a:rPr lang="en-US" sz="1200" b="1" baseline="0" dirty="0"/>
                        <a:t> Spacing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d/30, d/45,</a:t>
                      </a:r>
                      <a:r>
                        <a:rPr lang="en-US" sz="1200" b="1" baseline="0" dirty="0"/>
                        <a:t> d/60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Cells Per Nozzle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10M,</a:t>
                      </a:r>
                      <a:r>
                        <a:rPr lang="en-US" sz="1200" b="1" baseline="0" dirty="0"/>
                        <a:t> 40M, 120M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3">
            <a:extLst>
              <a:ext uri="{FF2B5EF4-FFF2-40B4-BE49-F238E27FC236}">
                <a16:creationId xmlns:a16="http://schemas.microsoft.com/office/drawing/2014/main" id="{F3968137-8486-EB43-8C24-0390CD68E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lum contrast="8000"/>
            <a:grayscl/>
          </a:blip>
          <a:srcRect l="8453" t="5545" r="45647" b="49202"/>
          <a:stretch/>
        </p:blipFill>
        <p:spPr bwMode="auto">
          <a:xfrm>
            <a:off x="876935" y="1433590"/>
            <a:ext cx="944359" cy="23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>
            <a:extLst>
              <a:ext uri="{FF2B5EF4-FFF2-40B4-BE49-F238E27FC236}">
                <a16:creationId xmlns:a16="http://schemas.microsoft.com/office/drawing/2014/main" id="{000BEE46-F043-544A-BF56-4D7A3A17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contrast="8000"/>
            <a:grayscl/>
          </a:blip>
          <a:srcRect l="8453" t="5545" r="45647" b="49202"/>
          <a:stretch/>
        </p:blipFill>
        <p:spPr bwMode="auto">
          <a:xfrm rot="10800000">
            <a:off x="876361" y="3865866"/>
            <a:ext cx="944359" cy="23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EA3003-2E0E-3D4D-8D5D-C6CBF411514B}"/>
              </a:ext>
            </a:extLst>
          </p:cNvPr>
          <p:cNvSpPr>
            <a:spLocks noChangeAspect="1"/>
          </p:cNvSpPr>
          <p:nvPr/>
        </p:nvSpPr>
        <p:spPr bwMode="auto">
          <a:xfrm>
            <a:off x="1255493" y="3782440"/>
            <a:ext cx="182880" cy="1152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8844D-593C-5A40-A514-732EA599383A}"/>
              </a:ext>
            </a:extLst>
          </p:cNvPr>
          <p:cNvSpPr txBox="1"/>
          <p:nvPr/>
        </p:nvSpPr>
        <p:spPr>
          <a:xfrm>
            <a:off x="153128" y="3642105"/>
            <a:ext cx="7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317E"/>
                </a:solidFill>
              </a:rPr>
              <a:t>Nitrogen</a:t>
            </a:r>
          </a:p>
          <a:p>
            <a:r>
              <a:rPr lang="en-US" sz="1000" b="1" dirty="0">
                <a:solidFill>
                  <a:srgbClr val="00317E"/>
                </a:solidFill>
              </a:rPr>
              <a:t>Shrouds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E6F99-73C0-F140-97D8-9B16EEDD5C29}"/>
              </a:ext>
            </a:extLst>
          </p:cNvPr>
          <p:cNvSpPr txBox="1"/>
          <p:nvPr/>
        </p:nvSpPr>
        <p:spPr>
          <a:xfrm>
            <a:off x="2207574" y="1421859"/>
            <a:ext cx="989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317E"/>
                </a:solidFill>
              </a:rPr>
              <a:t>Honeycombs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487E90-6640-D545-80C6-F23F503495AA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1508752" y="1544970"/>
            <a:ext cx="698822" cy="3526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56B6F1A-E499-5D41-A51C-2ECE8B94B0A4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1537327" y="1544970"/>
            <a:ext cx="670247" cy="7971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B79BF-45F2-0440-B17C-573E0E7A5E34}"/>
              </a:ext>
            </a:extLst>
          </p:cNvPr>
          <p:cNvCxnSpPr/>
          <p:nvPr/>
        </p:nvCxnSpPr>
        <p:spPr bwMode="auto">
          <a:xfrm flipH="1">
            <a:off x="1350138" y="1413792"/>
            <a:ext cx="2684" cy="83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1CF6F1-0FCA-B34A-B2BB-C68FB3077B3D}"/>
              </a:ext>
            </a:extLst>
          </p:cNvPr>
          <p:cNvSpPr txBox="1"/>
          <p:nvPr/>
        </p:nvSpPr>
        <p:spPr>
          <a:xfrm>
            <a:off x="844645" y="1227964"/>
            <a:ext cx="1025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Fuel (CH4/N2)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58ED0-3D60-A045-8378-B047E33695BB}"/>
              </a:ext>
            </a:extLst>
          </p:cNvPr>
          <p:cNvSpPr txBox="1"/>
          <p:nvPr/>
        </p:nvSpPr>
        <p:spPr>
          <a:xfrm>
            <a:off x="862055" y="6189018"/>
            <a:ext cx="982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Oxidizer (O2)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EE8C00-A277-B04F-8B5D-4842B37BCD55}"/>
              </a:ext>
            </a:extLst>
          </p:cNvPr>
          <p:cNvCxnSpPr/>
          <p:nvPr/>
        </p:nvCxnSpPr>
        <p:spPr bwMode="auto">
          <a:xfrm flipH="1">
            <a:off x="1346226" y="5402349"/>
            <a:ext cx="2684" cy="83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276FC14-9E0D-004B-9D5E-59BC51667D84}"/>
              </a:ext>
            </a:extLst>
          </p:cNvPr>
          <p:cNvSpPr txBox="1"/>
          <p:nvPr/>
        </p:nvSpPr>
        <p:spPr>
          <a:xfrm>
            <a:off x="4842105" y="1994041"/>
            <a:ext cx="119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Turbulence</a:t>
            </a:r>
          </a:p>
          <a:p>
            <a:pPr algn="ctr"/>
            <a:r>
              <a:rPr lang="en-US" sz="1200" b="1" dirty="0"/>
              <a:t>Generator Plate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ABE498-3451-0642-A8DF-61187FD9FD33}"/>
              </a:ext>
            </a:extLst>
          </p:cNvPr>
          <p:cNvCxnSpPr/>
          <p:nvPr/>
        </p:nvCxnSpPr>
        <p:spPr bwMode="auto">
          <a:xfrm>
            <a:off x="1183124" y="2683967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C01499-A057-2142-AEE0-2565BA49EA98}"/>
              </a:ext>
            </a:extLst>
          </p:cNvPr>
          <p:cNvCxnSpPr/>
          <p:nvPr/>
        </p:nvCxnSpPr>
        <p:spPr bwMode="auto">
          <a:xfrm flipH="1">
            <a:off x="1560298" y="2086724"/>
            <a:ext cx="1936754" cy="5805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2CCE6A-36C0-114A-88C2-66557F0160CC}"/>
              </a:ext>
            </a:extLst>
          </p:cNvPr>
          <p:cNvCxnSpPr/>
          <p:nvPr/>
        </p:nvCxnSpPr>
        <p:spPr bwMode="auto">
          <a:xfrm>
            <a:off x="1187676" y="2894984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0FBB8F-089E-544A-BE91-1A2DD2C2477D}"/>
              </a:ext>
            </a:extLst>
          </p:cNvPr>
          <p:cNvCxnSpPr/>
          <p:nvPr/>
        </p:nvCxnSpPr>
        <p:spPr bwMode="auto">
          <a:xfrm>
            <a:off x="1187676" y="4994771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2D78F0-5D64-E24F-AE1C-6F02A9CA1503}"/>
              </a:ext>
            </a:extLst>
          </p:cNvPr>
          <p:cNvCxnSpPr/>
          <p:nvPr/>
        </p:nvCxnSpPr>
        <p:spPr bwMode="auto">
          <a:xfrm>
            <a:off x="1187676" y="4762904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CF1413-1527-5448-8831-EDDF393FA09C}"/>
              </a:ext>
            </a:extLst>
          </p:cNvPr>
          <p:cNvCxnSpPr/>
          <p:nvPr/>
        </p:nvCxnSpPr>
        <p:spPr bwMode="auto">
          <a:xfrm>
            <a:off x="1423973" y="3771685"/>
            <a:ext cx="914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850C45-09E9-FA47-A215-54137E32D172}"/>
              </a:ext>
            </a:extLst>
          </p:cNvPr>
          <p:cNvCxnSpPr/>
          <p:nvPr/>
        </p:nvCxnSpPr>
        <p:spPr bwMode="auto">
          <a:xfrm>
            <a:off x="1576373" y="2890664"/>
            <a:ext cx="530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0B0E0F-BE92-5449-89F2-33C43A3DD5F7}"/>
              </a:ext>
            </a:extLst>
          </p:cNvPr>
          <p:cNvCxnSpPr/>
          <p:nvPr/>
        </p:nvCxnSpPr>
        <p:spPr bwMode="auto">
          <a:xfrm>
            <a:off x="1580868" y="2681603"/>
            <a:ext cx="7589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C15733-8EA1-4045-99B5-CDB9A7B07DCF}"/>
              </a:ext>
            </a:extLst>
          </p:cNvPr>
          <p:cNvCxnSpPr/>
          <p:nvPr/>
        </p:nvCxnSpPr>
        <p:spPr bwMode="auto">
          <a:xfrm>
            <a:off x="2292298" y="2680509"/>
            <a:ext cx="8" cy="1088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DF2AB7-9A71-C548-BB64-D8ABF7D93D0D}"/>
              </a:ext>
            </a:extLst>
          </p:cNvPr>
          <p:cNvCxnSpPr/>
          <p:nvPr/>
        </p:nvCxnSpPr>
        <p:spPr bwMode="auto">
          <a:xfrm>
            <a:off x="2059616" y="2888514"/>
            <a:ext cx="8" cy="877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80C955-1114-9F40-812B-E3428E56C96A}"/>
              </a:ext>
            </a:extLst>
          </p:cNvPr>
          <p:cNvSpPr txBox="1"/>
          <p:nvPr/>
        </p:nvSpPr>
        <p:spPr>
          <a:xfrm rot="16200000">
            <a:off x="1976219" y="3130105"/>
            <a:ext cx="470569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113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43EF31-C2E7-1A4D-A321-3F274E7CC2F7}"/>
              </a:ext>
            </a:extLst>
          </p:cNvPr>
          <p:cNvSpPr txBox="1"/>
          <p:nvPr/>
        </p:nvSpPr>
        <p:spPr>
          <a:xfrm rot="16200000">
            <a:off x="1776567" y="3235595"/>
            <a:ext cx="406324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94 mm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4B30EAF-F1DE-3943-A3A5-B5A477561F70}"/>
              </a:ext>
            </a:extLst>
          </p:cNvPr>
          <p:cNvCxnSpPr/>
          <p:nvPr/>
        </p:nvCxnSpPr>
        <p:spPr bwMode="auto">
          <a:xfrm flipH="1">
            <a:off x="667265" y="4561667"/>
            <a:ext cx="416779" cy="323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EC97A7-A38D-4846-988C-9BB920E3EF93}"/>
              </a:ext>
            </a:extLst>
          </p:cNvPr>
          <p:cNvCxnSpPr/>
          <p:nvPr/>
        </p:nvCxnSpPr>
        <p:spPr bwMode="auto">
          <a:xfrm>
            <a:off x="740047" y="2780724"/>
            <a:ext cx="368390" cy="354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lg"/>
            <a:tailEnd type="stealth" w="med" len="lg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E1BEE0-6493-1144-965D-C844C3453279}"/>
              </a:ext>
            </a:extLst>
          </p:cNvPr>
          <p:cNvSpPr txBox="1"/>
          <p:nvPr/>
        </p:nvSpPr>
        <p:spPr>
          <a:xfrm>
            <a:off x="19884" y="2455706"/>
            <a:ext cx="88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Co-Flowing</a:t>
            </a:r>
          </a:p>
          <a:p>
            <a:pPr algn="ctr"/>
            <a:r>
              <a:rPr lang="en-US" sz="1000" b="1" dirty="0"/>
              <a:t>Nitrogen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42AB1-7C9E-0B4E-9EBC-26379FB48300}"/>
              </a:ext>
            </a:extLst>
          </p:cNvPr>
          <p:cNvSpPr txBox="1"/>
          <p:nvPr/>
        </p:nvSpPr>
        <p:spPr>
          <a:xfrm>
            <a:off x="2425405" y="2583818"/>
            <a:ext cx="2183716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200" b="1" dirty="0">
                <a:sym typeface="Wingdings"/>
              </a:rPr>
              <a:t> </a:t>
            </a:r>
            <a:r>
              <a:rPr lang="en-US" sz="1200" b="1" dirty="0"/>
              <a:t>Low Turbulence (Re</a:t>
            </a:r>
            <a:r>
              <a:rPr lang="en-US" sz="1200" b="1" baseline="-25000" dirty="0"/>
              <a:t>t</a:t>
            </a:r>
            <a:r>
              <a:rPr lang="en-US" sz="1200" b="1" dirty="0"/>
              <a:t> = 600)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26D9A0-75B3-644F-AEAC-81E4396ACF3E}"/>
              </a:ext>
            </a:extLst>
          </p:cNvPr>
          <p:cNvSpPr txBox="1"/>
          <p:nvPr/>
        </p:nvSpPr>
        <p:spPr>
          <a:xfrm>
            <a:off x="2429194" y="2798336"/>
            <a:ext cx="2308324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200" b="1" dirty="0">
                <a:sym typeface="Wingdings"/>
              </a:rPr>
              <a:t> </a:t>
            </a:r>
            <a:r>
              <a:rPr lang="en-US" sz="1200" b="1" dirty="0"/>
              <a:t>High Turbulence (Re</a:t>
            </a:r>
            <a:r>
              <a:rPr lang="en-US" sz="1200" b="1" baseline="-25000" dirty="0"/>
              <a:t>t</a:t>
            </a:r>
            <a:r>
              <a:rPr lang="en-US" sz="1200" b="1" dirty="0"/>
              <a:t> = 1000)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436DA5-0A57-5648-9C82-4447467B34C3}"/>
              </a:ext>
            </a:extLst>
          </p:cNvPr>
          <p:cNvCxnSpPr/>
          <p:nvPr/>
        </p:nvCxnSpPr>
        <p:spPr bwMode="auto">
          <a:xfrm>
            <a:off x="1446650" y="3781491"/>
            <a:ext cx="329076" cy="238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EA0CB04-6DC9-144B-BC5B-3D3E06B5618D}"/>
              </a:ext>
            </a:extLst>
          </p:cNvPr>
          <p:cNvSpPr txBox="1"/>
          <p:nvPr/>
        </p:nvSpPr>
        <p:spPr>
          <a:xfrm>
            <a:off x="1750698" y="3996846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Nozzle Diameter</a:t>
            </a:r>
          </a:p>
          <a:p>
            <a:pPr algn="ctr"/>
            <a:r>
              <a:rPr lang="en-US" sz="1000" b="1" dirty="0"/>
              <a:t>12.7 mm</a:t>
            </a:r>
          </a:p>
        </p:txBody>
      </p:sp>
      <p:pic>
        <p:nvPicPr>
          <p:cNvPr id="39" name="jetToHIT_volumeLin_clipx0_3D_petalForeFront_v2_blackLV_greenishMV.mov">
            <a:hlinkClick r:id="" action="ppaction://media"/>
            <a:extLst>
              <a:ext uri="{FF2B5EF4-FFF2-40B4-BE49-F238E27FC236}">
                <a16:creationId xmlns:a16="http://schemas.microsoft.com/office/drawing/2014/main" id="{E9ED61D0-3813-E742-A91B-0480705D0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4496" y="1391696"/>
            <a:ext cx="5783630" cy="4050791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285101D-5297-D642-B092-4A3128DFDE7E}"/>
              </a:ext>
            </a:extLst>
          </p:cNvPr>
          <p:cNvCxnSpPr>
            <a:cxnSpLocks/>
          </p:cNvCxnSpPr>
          <p:nvPr/>
        </p:nvCxnSpPr>
        <p:spPr bwMode="auto">
          <a:xfrm>
            <a:off x="4797276" y="2385370"/>
            <a:ext cx="1603524" cy="138096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8654FC9-4194-4548-BF14-4FFAC9837B3D}"/>
              </a:ext>
            </a:extLst>
          </p:cNvPr>
          <p:cNvCxnSpPr/>
          <p:nvPr/>
        </p:nvCxnSpPr>
        <p:spPr bwMode="auto">
          <a:xfrm flipV="1">
            <a:off x="798294" y="3600197"/>
            <a:ext cx="368001" cy="2451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9EED28-9121-7C42-B3EA-BCEBADB223C1}"/>
              </a:ext>
            </a:extLst>
          </p:cNvPr>
          <p:cNvCxnSpPr/>
          <p:nvPr/>
        </p:nvCxnSpPr>
        <p:spPr bwMode="auto">
          <a:xfrm>
            <a:off x="798294" y="3845335"/>
            <a:ext cx="365760" cy="2436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1674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6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1F3-118D-604A-903B-4FDF18FFD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turbulent inflow conditions                   in complex geometries</a:t>
            </a:r>
          </a:p>
        </p:txBody>
      </p:sp>
      <p:pic>
        <p:nvPicPr>
          <p:cNvPr id="5" name="Picture 15" descr="TGP">
            <a:extLst>
              <a:ext uri="{FF2B5EF4-FFF2-40B4-BE49-F238E27FC236}">
                <a16:creationId xmlns:a16="http://schemas.microsoft.com/office/drawing/2014/main" id="{31047092-7BA4-CA42-9CFD-2C58B582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52" y="1188508"/>
            <a:ext cx="136926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6382D-DE2E-B241-B3A4-CDA350DE7CF5}"/>
              </a:ext>
            </a:extLst>
          </p:cNvPr>
          <p:cNvSpPr txBox="1"/>
          <p:nvPr/>
        </p:nvSpPr>
        <p:spPr>
          <a:xfrm>
            <a:off x="77381" y="4869335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Co-Flowing</a:t>
            </a:r>
          </a:p>
          <a:p>
            <a:pPr algn="ctr"/>
            <a:r>
              <a:rPr lang="en-US" sz="1000" b="1" dirty="0"/>
              <a:t>Nitrogen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7D8E85-E91D-694C-A29D-4993842197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73224" y="4593636"/>
          <a:ext cx="3834869" cy="1645920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232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Pressure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 bar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Temperature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300 K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Fuel/Oxidizer Flow Rate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85 SLM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Annular Nitrogen Flow Rate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55 SLM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Grid</a:t>
                      </a:r>
                      <a:r>
                        <a:rPr lang="en-US" sz="1200" b="1" baseline="0" dirty="0"/>
                        <a:t> Spacing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d/30, d/45,</a:t>
                      </a:r>
                      <a:r>
                        <a:rPr lang="en-US" sz="1200" b="1" baseline="0" dirty="0"/>
                        <a:t> d/60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420">
                <a:tc>
                  <a:txBody>
                    <a:bodyPr/>
                    <a:lstStyle/>
                    <a:p>
                      <a:r>
                        <a:rPr lang="en-US" sz="1200" b="1" dirty="0"/>
                        <a:t>Cells Per Nozzle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10M,</a:t>
                      </a:r>
                      <a:r>
                        <a:rPr lang="en-US" sz="1200" b="1" baseline="0" dirty="0"/>
                        <a:t> 40M, 120M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33">
            <a:extLst>
              <a:ext uri="{FF2B5EF4-FFF2-40B4-BE49-F238E27FC236}">
                <a16:creationId xmlns:a16="http://schemas.microsoft.com/office/drawing/2014/main" id="{2725DB2F-E944-9348-AB50-38A82241C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lum contrast="8000"/>
            <a:grayscl/>
          </a:blip>
          <a:srcRect l="8453" t="5545" r="45647" b="49202"/>
          <a:stretch/>
        </p:blipFill>
        <p:spPr bwMode="auto">
          <a:xfrm>
            <a:off x="876935" y="1433590"/>
            <a:ext cx="944359" cy="23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3">
            <a:extLst>
              <a:ext uri="{FF2B5EF4-FFF2-40B4-BE49-F238E27FC236}">
                <a16:creationId xmlns:a16="http://schemas.microsoft.com/office/drawing/2014/main" id="{0B9571C5-2709-614D-9BA9-F2F873A98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contrast="8000"/>
            <a:grayscl/>
          </a:blip>
          <a:srcRect l="8453" t="5545" r="45647" b="49202"/>
          <a:stretch/>
        </p:blipFill>
        <p:spPr bwMode="auto">
          <a:xfrm rot="10800000">
            <a:off x="876361" y="3865866"/>
            <a:ext cx="944359" cy="237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76F8D2-89D5-EE41-A21B-31CB07F03B52}"/>
              </a:ext>
            </a:extLst>
          </p:cNvPr>
          <p:cNvSpPr>
            <a:spLocks noChangeAspect="1"/>
          </p:cNvSpPr>
          <p:nvPr/>
        </p:nvSpPr>
        <p:spPr bwMode="auto">
          <a:xfrm>
            <a:off x="1255493" y="3782440"/>
            <a:ext cx="182880" cy="11521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13DAE-1195-884C-ADDF-CE3DA58950BC}"/>
              </a:ext>
            </a:extLst>
          </p:cNvPr>
          <p:cNvSpPr txBox="1"/>
          <p:nvPr/>
        </p:nvSpPr>
        <p:spPr>
          <a:xfrm>
            <a:off x="153128" y="3642105"/>
            <a:ext cx="71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317E"/>
                </a:solidFill>
              </a:rPr>
              <a:t>Nitrogen</a:t>
            </a:r>
          </a:p>
          <a:p>
            <a:r>
              <a:rPr lang="en-US" sz="1000" b="1" dirty="0">
                <a:solidFill>
                  <a:srgbClr val="00317E"/>
                </a:solidFill>
              </a:rPr>
              <a:t>Shrouds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903D8-C5CB-1E44-8B35-3F03FB0A8A69}"/>
              </a:ext>
            </a:extLst>
          </p:cNvPr>
          <p:cNvSpPr txBox="1"/>
          <p:nvPr/>
        </p:nvSpPr>
        <p:spPr>
          <a:xfrm>
            <a:off x="2207574" y="1421859"/>
            <a:ext cx="989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317E"/>
                </a:solidFill>
              </a:rPr>
              <a:t>Honeycombs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ADC1E7-8680-384F-BBBF-F24F02ED96F3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1508752" y="1544970"/>
            <a:ext cx="698822" cy="3526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88C77A-193E-914D-A802-2CBFBD2F6608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1537327" y="1544970"/>
            <a:ext cx="670247" cy="7971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B6B143-A3EA-2045-B4DA-58CDD3F0F7D9}"/>
              </a:ext>
            </a:extLst>
          </p:cNvPr>
          <p:cNvCxnSpPr/>
          <p:nvPr/>
        </p:nvCxnSpPr>
        <p:spPr bwMode="auto">
          <a:xfrm flipH="1">
            <a:off x="1350138" y="1413792"/>
            <a:ext cx="2684" cy="83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029A93F-EADD-8B43-B54A-B81B58E7855E}"/>
              </a:ext>
            </a:extLst>
          </p:cNvPr>
          <p:cNvSpPr txBox="1"/>
          <p:nvPr/>
        </p:nvSpPr>
        <p:spPr>
          <a:xfrm>
            <a:off x="844645" y="1227964"/>
            <a:ext cx="1025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Fuel (CH4/N2)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0657D-13AE-3941-B89F-97BBD8A0AB4B}"/>
              </a:ext>
            </a:extLst>
          </p:cNvPr>
          <p:cNvSpPr txBox="1"/>
          <p:nvPr/>
        </p:nvSpPr>
        <p:spPr>
          <a:xfrm>
            <a:off x="862055" y="6189018"/>
            <a:ext cx="982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Oxidizer (O2)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F41E59-7CEB-2241-979D-4B88F5DA3F09}"/>
              </a:ext>
            </a:extLst>
          </p:cNvPr>
          <p:cNvCxnSpPr/>
          <p:nvPr/>
        </p:nvCxnSpPr>
        <p:spPr bwMode="auto">
          <a:xfrm flipH="1">
            <a:off x="1346226" y="5402349"/>
            <a:ext cx="2684" cy="8355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89B72E-6DE2-1F4B-938D-C8FBC5CA23AA}"/>
              </a:ext>
            </a:extLst>
          </p:cNvPr>
          <p:cNvSpPr txBox="1"/>
          <p:nvPr/>
        </p:nvSpPr>
        <p:spPr>
          <a:xfrm>
            <a:off x="4842105" y="1994041"/>
            <a:ext cx="119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Turbulence</a:t>
            </a:r>
          </a:p>
          <a:p>
            <a:pPr algn="ctr"/>
            <a:r>
              <a:rPr lang="en-US" sz="1200" b="1" dirty="0"/>
              <a:t>Generator Plate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BBEEE0-100F-9449-B1D1-F03A9CAC45C1}"/>
              </a:ext>
            </a:extLst>
          </p:cNvPr>
          <p:cNvCxnSpPr/>
          <p:nvPr/>
        </p:nvCxnSpPr>
        <p:spPr bwMode="auto">
          <a:xfrm>
            <a:off x="1183124" y="2683967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D5EF77-ED21-0F4F-993D-DAD229183FAE}"/>
              </a:ext>
            </a:extLst>
          </p:cNvPr>
          <p:cNvCxnSpPr/>
          <p:nvPr/>
        </p:nvCxnSpPr>
        <p:spPr bwMode="auto">
          <a:xfrm flipH="1">
            <a:off x="1560298" y="2086724"/>
            <a:ext cx="1936754" cy="5805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1A3624-F0BF-3846-AA5F-5A74ADAF0CA7}"/>
              </a:ext>
            </a:extLst>
          </p:cNvPr>
          <p:cNvCxnSpPr/>
          <p:nvPr/>
        </p:nvCxnSpPr>
        <p:spPr bwMode="auto">
          <a:xfrm>
            <a:off x="1187676" y="2894984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855CF6-2C04-6C4C-BDA4-2BA39B9764D5}"/>
              </a:ext>
            </a:extLst>
          </p:cNvPr>
          <p:cNvCxnSpPr/>
          <p:nvPr/>
        </p:nvCxnSpPr>
        <p:spPr bwMode="auto">
          <a:xfrm>
            <a:off x="1187676" y="4994771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C73A1D-090B-B849-B72C-DA9D3AAE4964}"/>
              </a:ext>
            </a:extLst>
          </p:cNvPr>
          <p:cNvCxnSpPr/>
          <p:nvPr/>
        </p:nvCxnSpPr>
        <p:spPr bwMode="auto">
          <a:xfrm>
            <a:off x="1187676" y="4762904"/>
            <a:ext cx="33832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ED506DB-49D4-5F45-9E4B-98F221239727}"/>
              </a:ext>
            </a:extLst>
          </p:cNvPr>
          <p:cNvCxnSpPr/>
          <p:nvPr/>
        </p:nvCxnSpPr>
        <p:spPr bwMode="auto">
          <a:xfrm>
            <a:off x="1423973" y="3771685"/>
            <a:ext cx="914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E420F7-BCD9-9348-920D-DD5B8F544A33}"/>
              </a:ext>
            </a:extLst>
          </p:cNvPr>
          <p:cNvCxnSpPr/>
          <p:nvPr/>
        </p:nvCxnSpPr>
        <p:spPr bwMode="auto">
          <a:xfrm>
            <a:off x="1576373" y="2890664"/>
            <a:ext cx="530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C75A54-20E7-DA41-AB92-3ECF9E1D13D7}"/>
              </a:ext>
            </a:extLst>
          </p:cNvPr>
          <p:cNvCxnSpPr/>
          <p:nvPr/>
        </p:nvCxnSpPr>
        <p:spPr bwMode="auto">
          <a:xfrm>
            <a:off x="1580868" y="2681603"/>
            <a:ext cx="7589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D9A8B8-3784-5D45-8C95-D88E1B454150}"/>
              </a:ext>
            </a:extLst>
          </p:cNvPr>
          <p:cNvCxnSpPr/>
          <p:nvPr/>
        </p:nvCxnSpPr>
        <p:spPr bwMode="auto">
          <a:xfrm>
            <a:off x="2292298" y="2680509"/>
            <a:ext cx="8" cy="1088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2F4BFB-6CFE-6945-9423-19A049E6F644}"/>
              </a:ext>
            </a:extLst>
          </p:cNvPr>
          <p:cNvCxnSpPr/>
          <p:nvPr/>
        </p:nvCxnSpPr>
        <p:spPr bwMode="auto">
          <a:xfrm>
            <a:off x="2059616" y="2888514"/>
            <a:ext cx="8" cy="877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E6EB876-F1D4-C44D-AD10-12C8FC1189F6}"/>
              </a:ext>
            </a:extLst>
          </p:cNvPr>
          <p:cNvSpPr txBox="1"/>
          <p:nvPr/>
        </p:nvSpPr>
        <p:spPr>
          <a:xfrm rot="16200000">
            <a:off x="1976219" y="3130105"/>
            <a:ext cx="470569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113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283142-C787-644F-881D-B5224B0963A4}"/>
              </a:ext>
            </a:extLst>
          </p:cNvPr>
          <p:cNvSpPr txBox="1"/>
          <p:nvPr/>
        </p:nvSpPr>
        <p:spPr>
          <a:xfrm rot="16200000">
            <a:off x="1776567" y="3235595"/>
            <a:ext cx="406324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94 mm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4F7DF0-E1EC-C341-9356-0C788D54A86E}"/>
              </a:ext>
            </a:extLst>
          </p:cNvPr>
          <p:cNvCxnSpPr/>
          <p:nvPr/>
        </p:nvCxnSpPr>
        <p:spPr bwMode="auto">
          <a:xfrm flipH="1">
            <a:off x="667265" y="4561667"/>
            <a:ext cx="416779" cy="323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4DE0E3-87DC-074E-99A5-1F541EBE3342}"/>
              </a:ext>
            </a:extLst>
          </p:cNvPr>
          <p:cNvCxnSpPr/>
          <p:nvPr/>
        </p:nvCxnSpPr>
        <p:spPr bwMode="auto">
          <a:xfrm>
            <a:off x="740047" y="2780724"/>
            <a:ext cx="368390" cy="354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lg"/>
            <a:tailEnd type="stealth" w="med" len="lg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3871230-43E2-4249-AFE1-82B476DEF7EE}"/>
              </a:ext>
            </a:extLst>
          </p:cNvPr>
          <p:cNvSpPr txBox="1"/>
          <p:nvPr/>
        </p:nvSpPr>
        <p:spPr>
          <a:xfrm>
            <a:off x="19884" y="2455706"/>
            <a:ext cx="88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Co-Flowing</a:t>
            </a:r>
          </a:p>
          <a:p>
            <a:pPr algn="ctr"/>
            <a:r>
              <a:rPr lang="en-US" sz="1000" b="1" dirty="0"/>
              <a:t>Nitrogen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72286A-815F-8E48-9B3A-F488BC904B63}"/>
              </a:ext>
            </a:extLst>
          </p:cNvPr>
          <p:cNvSpPr txBox="1"/>
          <p:nvPr/>
        </p:nvSpPr>
        <p:spPr>
          <a:xfrm>
            <a:off x="2425405" y="2583818"/>
            <a:ext cx="2183716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200" b="1" dirty="0">
                <a:sym typeface="Wingdings"/>
              </a:rPr>
              <a:t> </a:t>
            </a:r>
            <a:r>
              <a:rPr lang="en-US" sz="1200" b="1" dirty="0"/>
              <a:t>Low Turbulence (Re</a:t>
            </a:r>
            <a:r>
              <a:rPr lang="en-US" sz="1200" b="1" baseline="-25000" dirty="0"/>
              <a:t>t</a:t>
            </a:r>
            <a:r>
              <a:rPr lang="en-US" sz="1200" b="1" dirty="0"/>
              <a:t> = 600)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8A333F-1452-1B46-84B2-E8575804F993}"/>
              </a:ext>
            </a:extLst>
          </p:cNvPr>
          <p:cNvSpPr txBox="1"/>
          <p:nvPr/>
        </p:nvSpPr>
        <p:spPr>
          <a:xfrm>
            <a:off x="2429194" y="2798336"/>
            <a:ext cx="2308324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2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200" b="1" dirty="0">
                <a:sym typeface="Wingdings"/>
              </a:rPr>
              <a:t> </a:t>
            </a:r>
            <a:r>
              <a:rPr lang="en-US" sz="1200" b="1" dirty="0"/>
              <a:t>High Turbulence (Re</a:t>
            </a:r>
            <a:r>
              <a:rPr lang="en-US" sz="1200" b="1" baseline="-25000" dirty="0"/>
              <a:t>t</a:t>
            </a:r>
            <a:r>
              <a:rPr lang="en-US" sz="1200" b="1" dirty="0"/>
              <a:t> = 1000)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5B07B2-34AC-A34F-9BFF-B52E2C34FFF8}"/>
              </a:ext>
            </a:extLst>
          </p:cNvPr>
          <p:cNvCxnSpPr/>
          <p:nvPr/>
        </p:nvCxnSpPr>
        <p:spPr bwMode="auto">
          <a:xfrm>
            <a:off x="1446650" y="3781491"/>
            <a:ext cx="329076" cy="238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lg"/>
            <a:tailEnd type="none" w="med" len="lg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DABBFF7-CB9A-B74F-9D07-360E0C67AF10}"/>
              </a:ext>
            </a:extLst>
          </p:cNvPr>
          <p:cNvSpPr txBox="1"/>
          <p:nvPr/>
        </p:nvSpPr>
        <p:spPr>
          <a:xfrm>
            <a:off x="1750698" y="3996846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Nozzle Diameter</a:t>
            </a:r>
          </a:p>
          <a:p>
            <a:pPr algn="ctr"/>
            <a:r>
              <a:rPr lang="en-US" sz="1000" b="1" dirty="0"/>
              <a:t>12.7 mm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F947CB5-1845-224E-814F-0EC0F9BD43B5}"/>
              </a:ext>
            </a:extLst>
          </p:cNvPr>
          <p:cNvCxnSpPr/>
          <p:nvPr/>
        </p:nvCxnSpPr>
        <p:spPr bwMode="auto">
          <a:xfrm flipV="1">
            <a:off x="798294" y="3600197"/>
            <a:ext cx="368001" cy="2451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DA1A86-764A-754F-8DD3-E429B56A96B7}"/>
              </a:ext>
            </a:extLst>
          </p:cNvPr>
          <p:cNvCxnSpPr/>
          <p:nvPr/>
        </p:nvCxnSpPr>
        <p:spPr bwMode="auto">
          <a:xfrm>
            <a:off x="798294" y="3845335"/>
            <a:ext cx="365760" cy="2436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17E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972AAD-0EB8-F44A-86AF-B654841EC5FE}"/>
              </a:ext>
            </a:extLst>
          </p:cNvPr>
          <p:cNvGrpSpPr/>
          <p:nvPr/>
        </p:nvGrpSpPr>
        <p:grpSpPr>
          <a:xfrm>
            <a:off x="6217920" y="1143000"/>
            <a:ext cx="5753955" cy="2610148"/>
            <a:chOff x="6217920" y="3922776"/>
            <a:chExt cx="5753955" cy="26101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1C4160-C4C1-7044-A867-11258FA6EAAC}"/>
                </a:ext>
              </a:extLst>
            </p:cNvPr>
            <p:cNvGrpSpPr/>
            <p:nvPr/>
          </p:nvGrpSpPr>
          <p:grpSpPr>
            <a:xfrm>
              <a:off x="6327648" y="3922776"/>
              <a:ext cx="5644227" cy="2185997"/>
              <a:chOff x="6185708" y="3657599"/>
              <a:chExt cx="5644227" cy="218599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1E033B-9763-5E45-BAC1-C5CDD3C9D792}"/>
                  </a:ext>
                </a:extLst>
              </p:cNvPr>
              <p:cNvSpPr/>
              <p:nvPr/>
            </p:nvSpPr>
            <p:spPr bwMode="auto">
              <a:xfrm>
                <a:off x="7365724" y="4604709"/>
                <a:ext cx="152400" cy="990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pic>
            <p:nvPicPr>
              <p:cNvPr id="45" name="Picture 44" descr="u.jpg">
                <a:extLst>
                  <a:ext uri="{FF2B5EF4-FFF2-40B4-BE49-F238E27FC236}">
                    <a16:creationId xmlns:a16="http://schemas.microsoft.com/office/drawing/2014/main" id="{C4C419A4-B73F-6843-B0E2-499F9C819E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30" t="4259" r="29818" b="8670"/>
              <a:stretch/>
            </p:blipFill>
            <p:spPr>
              <a:xfrm>
                <a:off x="6427459" y="3697900"/>
                <a:ext cx="2510236" cy="2020824"/>
              </a:xfrm>
              <a:prstGeom prst="rect">
                <a:avLst/>
              </a:prstGeom>
            </p:spPr>
          </p:pic>
          <p:pic>
            <p:nvPicPr>
              <p:cNvPr id="46" name="Picture 45" descr="rms_u.jpg">
                <a:extLst>
                  <a:ext uri="{FF2B5EF4-FFF2-40B4-BE49-F238E27FC236}">
                    <a16:creationId xmlns:a16="http://schemas.microsoft.com/office/drawing/2014/main" id="{34955C5B-D174-1543-9115-CA70EF525E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9" t="2577" r="30100" b="11013"/>
              <a:stretch/>
            </p:blipFill>
            <p:spPr>
              <a:xfrm>
                <a:off x="9312004" y="3657599"/>
                <a:ext cx="2517931" cy="201168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C3DAE32-1E4D-8441-85F3-229BB20F6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2362" y="4694352"/>
                <a:ext cx="886991" cy="70064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A8CC3C-659D-BF44-8F6F-B0CA42478D5F}"/>
                  </a:ext>
                </a:extLst>
              </p:cNvPr>
              <p:cNvSpPr txBox="1"/>
              <p:nvPr/>
            </p:nvSpPr>
            <p:spPr>
              <a:xfrm>
                <a:off x="7531809" y="5565553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r/d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3B250C9-8D44-DA4C-AEDA-916E3F8A91DA}"/>
                  </a:ext>
                </a:extLst>
              </p:cNvPr>
              <p:cNvSpPr txBox="1"/>
              <p:nvPr/>
            </p:nvSpPr>
            <p:spPr>
              <a:xfrm>
                <a:off x="10435150" y="556659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r/d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0C2FA6-19E6-F349-AC4B-743CBBA83CB2}"/>
                  </a:ext>
                </a:extLst>
              </p:cNvPr>
              <p:cNvSpPr txBox="1"/>
              <p:nvPr/>
            </p:nvSpPr>
            <p:spPr>
              <a:xfrm rot="16200000">
                <a:off x="5584550" y="4487937"/>
                <a:ext cx="14793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Mean Velocity (m/s)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16C0128-5226-B842-A2B5-F5743FA5AEA9}"/>
                  </a:ext>
                </a:extLst>
              </p:cNvPr>
              <p:cNvSpPr txBox="1"/>
              <p:nvPr/>
            </p:nvSpPr>
            <p:spPr>
              <a:xfrm rot="16200000">
                <a:off x="8576886" y="4487041"/>
                <a:ext cx="14023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RMS Velocity (m/s)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009F547-0881-B84C-AE9C-15025800FE92}"/>
                  </a:ext>
                </a:extLst>
              </p:cNvPr>
              <p:cNvSpPr/>
              <p:nvPr/>
            </p:nvSpPr>
            <p:spPr>
              <a:xfrm flipH="1">
                <a:off x="8881369" y="3749716"/>
                <a:ext cx="137160" cy="834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A5C1FC-7FA1-2E4E-9300-AC4502B92D9B}"/>
                </a:ext>
              </a:extLst>
            </p:cNvPr>
            <p:cNvSpPr txBox="1"/>
            <p:nvPr/>
          </p:nvSpPr>
          <p:spPr>
            <a:xfrm>
              <a:off x="6217920" y="6108192"/>
              <a:ext cx="541627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b="1" dirty="0">
                  <a:solidFill>
                    <a:srgbClr val="000000"/>
                  </a:solidFill>
                </a:rPr>
                <a:t>Demonstrated good agreement with velocity measurements at nozzle exits by simply changing position of turbulence generator plate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FCF86D5-EB39-D14C-B3F9-24BDD8B64AA4}"/>
              </a:ext>
            </a:extLst>
          </p:cNvPr>
          <p:cNvGrpSpPr/>
          <p:nvPr/>
        </p:nvGrpSpPr>
        <p:grpSpPr>
          <a:xfrm>
            <a:off x="6400800" y="4114800"/>
            <a:ext cx="5571075" cy="2286000"/>
            <a:chOff x="6400800" y="4114800"/>
            <a:chExt cx="5571075" cy="22860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E746FC8-9970-1343-A269-3C7A94668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114800"/>
              <a:ext cx="3048000" cy="2286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9C54F7-4725-BB48-983C-AE48445FB104}"/>
                </a:ext>
              </a:extLst>
            </p:cNvPr>
            <p:cNvSpPr txBox="1"/>
            <p:nvPr/>
          </p:nvSpPr>
          <p:spPr>
            <a:xfrm>
              <a:off x="9744122" y="4261841"/>
              <a:ext cx="2227753" cy="199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Time-evolving turbulent boundary layer dynamics reconstructed using Synthetic Eddy Method (Jarrin et al., 2008)</a:t>
              </a:r>
            </a:p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0000"/>
                  </a:solidFill>
                </a:rPr>
                <a:t>Uses assumed, measured, or calculated turbulence properties as input (i.e., integral scale distribution, Reynolds stress tensor, and mean velocity profile)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47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A086-6ECA-FE48-A941-B4625B8C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Synergistic coupling of simulations and experiments provides unique insights; e.g., Spray-A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261B-1FFA-9842-8B84-3FA67627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8448"/>
            <a:ext cx="4799012" cy="5143500"/>
          </a:xfrm>
          <a:prstGeom prst="rect">
            <a:avLst/>
          </a:prstGeom>
          <a:solidFill>
            <a:srgbClr val="777777"/>
          </a:solidFill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2C7D6-44FA-BB4D-B396-776ED8C99EA0}"/>
              </a:ext>
            </a:extLst>
          </p:cNvPr>
          <p:cNvSpPr txBox="1"/>
          <p:nvPr/>
        </p:nvSpPr>
        <p:spPr>
          <a:xfrm>
            <a:off x="230495" y="6142605"/>
            <a:ext cx="490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Sandia high-pressure combustion vessel (Pickett et al.)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6C6DF80-5C4E-B842-8136-84E50FD77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792" y="1463040"/>
            <a:ext cx="4121641" cy="481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2000" b="1" dirty="0"/>
              <a:t>n-Dodecane – Air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2000" b="1" u="sng" dirty="0">
                <a:solidFill>
                  <a:srgbClr val="00317E"/>
                </a:solidFill>
              </a:rPr>
              <a:t>Injection and Initial Conditions</a:t>
            </a:r>
          </a:p>
          <a:p>
            <a:pPr eaLnBrk="1" hangingPunct="1">
              <a:spcBef>
                <a:spcPts val="200"/>
              </a:spcBef>
              <a:defRPr/>
            </a:pPr>
            <a:r>
              <a:rPr lang="en-US" sz="1800" b="1" dirty="0">
                <a:solidFill>
                  <a:srgbClr val="000000"/>
                </a:solidFill>
              </a:rPr>
              <a:t>Fuel Temperature:</a:t>
            </a:r>
            <a:r>
              <a:rPr lang="es-ES_tradnl" sz="1800" b="1" dirty="0">
                <a:solidFill>
                  <a:srgbClr val="000000"/>
                </a:solidFill>
              </a:rPr>
              <a:t>	363 </a:t>
            </a:r>
            <a:r>
              <a:rPr lang="es-ES_tradnl" sz="1800" b="1" i="1" dirty="0">
                <a:solidFill>
                  <a:srgbClr val="000000"/>
                </a:solidFill>
              </a:rPr>
              <a:t>K</a:t>
            </a:r>
            <a:endParaRPr lang="es-ES_tradnl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200"/>
              </a:spcBef>
              <a:defRPr/>
            </a:pPr>
            <a:r>
              <a:rPr lang="en-US" sz="1800" b="1" dirty="0">
                <a:solidFill>
                  <a:srgbClr val="000000"/>
                </a:solidFill>
              </a:rPr>
              <a:t>Chamber Pressure:	</a:t>
            </a:r>
            <a:r>
              <a:rPr lang="en-US" sz="1800" b="1" dirty="0">
                <a:solidFill>
                  <a:srgbClr val="FF0000"/>
                </a:solidFill>
              </a:rPr>
              <a:t>30</a:t>
            </a:r>
            <a:r>
              <a:rPr lang="en-US" sz="1800" b="1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0000FF"/>
                </a:solidFill>
              </a:rPr>
              <a:t>60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i="1" dirty="0">
                <a:solidFill>
                  <a:srgbClr val="000000"/>
                </a:solidFill>
              </a:rPr>
              <a:t>bar</a:t>
            </a:r>
            <a:endParaRPr lang="es-ES_tradnl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200"/>
              </a:spcBef>
              <a:defRPr/>
            </a:pPr>
            <a:r>
              <a:rPr lang="es-ES_tradnl" sz="1800" b="1" dirty="0">
                <a:solidFill>
                  <a:srgbClr val="000000"/>
                </a:solidFill>
              </a:rPr>
              <a:t>Chamber Temperature:	</a:t>
            </a:r>
            <a:r>
              <a:rPr lang="es-ES_tradnl" sz="1800" b="1" dirty="0">
                <a:solidFill>
                  <a:srgbClr val="FF0000"/>
                </a:solidFill>
              </a:rPr>
              <a:t>450</a:t>
            </a:r>
            <a:r>
              <a:rPr lang="es-ES_tradnl" sz="1800" b="1" dirty="0">
                <a:solidFill>
                  <a:srgbClr val="000000"/>
                </a:solidFill>
              </a:rPr>
              <a:t>, </a:t>
            </a:r>
            <a:r>
              <a:rPr lang="es-ES_tradnl" sz="1800" b="1" dirty="0">
                <a:solidFill>
                  <a:srgbClr val="0000FF"/>
                </a:solidFill>
              </a:rPr>
              <a:t>900</a:t>
            </a:r>
            <a:r>
              <a:rPr lang="es-ES_tradnl" sz="1800" b="1" dirty="0">
                <a:solidFill>
                  <a:srgbClr val="000000"/>
                </a:solidFill>
              </a:rPr>
              <a:t> </a:t>
            </a:r>
            <a:r>
              <a:rPr lang="es-ES_tradnl" sz="1800" b="1" i="1" dirty="0">
                <a:solidFill>
                  <a:srgbClr val="000000"/>
                </a:solidFill>
              </a:rPr>
              <a:t>K</a:t>
            </a:r>
            <a:endParaRPr lang="es-ES_tradnl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200"/>
              </a:spcBef>
              <a:defRPr/>
            </a:pPr>
            <a:r>
              <a:rPr lang="en-US" sz="1800" b="1" dirty="0">
                <a:solidFill>
                  <a:srgbClr val="000000"/>
                </a:solidFill>
              </a:rPr>
              <a:t>Peak Velocity:		600 </a:t>
            </a:r>
            <a:r>
              <a:rPr lang="en-US" sz="1800" b="1" i="1" dirty="0">
                <a:solidFill>
                  <a:srgbClr val="000000"/>
                </a:solidFill>
              </a:rPr>
              <a:t>m/s</a:t>
            </a:r>
          </a:p>
          <a:p>
            <a:pPr eaLnBrk="1" hangingPunct="1">
              <a:spcBef>
                <a:spcPts val="200"/>
              </a:spcBef>
              <a:defRPr/>
            </a:pPr>
            <a:r>
              <a:rPr lang="en-US" sz="1800" b="1" dirty="0">
                <a:solidFill>
                  <a:srgbClr val="000000"/>
                </a:solidFill>
              </a:rPr>
              <a:t>Peak Re</a:t>
            </a:r>
            <a:r>
              <a:rPr lang="en-US" sz="1800" b="1" baseline="-25000" dirty="0">
                <a:solidFill>
                  <a:srgbClr val="000000"/>
                </a:solidFill>
              </a:rPr>
              <a:t>d</a:t>
            </a:r>
            <a:r>
              <a:rPr lang="en-US" sz="1800" b="1" dirty="0">
                <a:solidFill>
                  <a:srgbClr val="000000"/>
                </a:solidFill>
              </a:rPr>
              <a:t>:		O(100,000)</a:t>
            </a:r>
            <a:endParaRPr lang="es-ES_tradnl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4800"/>
              </a:spcBef>
              <a:defRPr/>
            </a:pPr>
            <a:r>
              <a:rPr lang="en-US" sz="2000" b="1" u="sng" dirty="0">
                <a:solidFill>
                  <a:srgbClr val="00317E"/>
                </a:solidFill>
              </a:rPr>
              <a:t>Available Data</a:t>
            </a:r>
            <a:endParaRPr lang="en-US" sz="2000" b="1" dirty="0">
              <a:solidFill>
                <a:srgbClr val="000000"/>
              </a:solidFill>
            </a:endParaRPr>
          </a:p>
          <a:p>
            <a:pPr marL="171450" indent="-171450" eaLnBrk="1" hangingPunct="1">
              <a:spcBef>
                <a:spcPts val="200"/>
              </a:spcBef>
              <a:buClr>
                <a:srgbClr val="C80000"/>
              </a:buClr>
              <a:buFont typeface="Arial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Rate of injection</a:t>
            </a:r>
          </a:p>
          <a:p>
            <a:pPr marL="171450" indent="-171450" eaLnBrk="1" hangingPunct="1">
              <a:spcBef>
                <a:spcPts val="200"/>
              </a:spcBef>
              <a:buClr>
                <a:srgbClr val="C80000"/>
              </a:buClr>
              <a:buFont typeface="Arial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Rayleigh scattering images</a:t>
            </a:r>
          </a:p>
          <a:p>
            <a:pPr marL="171450" indent="-171450" eaLnBrk="1" hangingPunct="1">
              <a:spcBef>
                <a:spcPts val="200"/>
              </a:spcBef>
              <a:buClr>
                <a:srgbClr val="C80000"/>
              </a:buClr>
              <a:buFont typeface="Arial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Schlieren movies</a:t>
            </a:r>
          </a:p>
          <a:p>
            <a:pPr marL="171450" indent="-171450" eaLnBrk="1" hangingPunct="1">
              <a:spcBef>
                <a:spcPts val="200"/>
              </a:spcBef>
              <a:buClr>
                <a:srgbClr val="C80000"/>
              </a:buClr>
              <a:buFont typeface="Arial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Liquid length versus time</a:t>
            </a:r>
          </a:p>
          <a:p>
            <a:pPr marL="171450" indent="-171450" eaLnBrk="1" hangingPunct="1">
              <a:spcBef>
                <a:spcPts val="200"/>
              </a:spcBef>
              <a:buClr>
                <a:srgbClr val="C80000"/>
              </a:buClr>
              <a:buFont typeface="Arial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Vapor length versus time</a:t>
            </a:r>
          </a:p>
        </p:txBody>
      </p:sp>
    </p:spTree>
    <p:extLst>
      <p:ext uri="{BB962C8B-B14F-4D97-AF65-F5344CB8AC3E}">
        <p14:creationId xmlns:p14="http://schemas.microsoft.com/office/powerpoint/2010/main" val="68138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B8C3-EA81-2444-B7FD-F29D4E74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treatment of complex thermophysics …</a:t>
            </a:r>
          </a:p>
        </p:txBody>
      </p:sp>
      <p:pic>
        <p:nvPicPr>
          <p:cNvPr id="3" name="Picture 2" descr="Regime_C12_TheoryExp.jpeg">
            <a:extLst>
              <a:ext uri="{FF2B5EF4-FFF2-40B4-BE49-F238E27FC236}">
                <a16:creationId xmlns:a16="http://schemas.microsoft.com/office/drawing/2014/main" id="{66940757-2BEF-1E44-B35D-F2D2739B2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89" y="1447800"/>
            <a:ext cx="4114800" cy="338530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6E6B8E-0EC5-074E-90B8-43A6D6DFB338}"/>
              </a:ext>
            </a:extLst>
          </p:cNvPr>
          <p:cNvCxnSpPr/>
          <p:nvPr/>
        </p:nvCxnSpPr>
        <p:spPr bwMode="auto">
          <a:xfrm flipH="1" flipV="1">
            <a:off x="2854344" y="3851405"/>
            <a:ext cx="4613273" cy="2633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5" name="cxlra009.mov">
            <a:hlinkClick r:id="" action="ppaction://media"/>
            <a:extLst>
              <a:ext uri="{FF2B5EF4-FFF2-40B4-BE49-F238E27FC236}">
                <a16:creationId xmlns:a16="http://schemas.microsoft.com/office/drawing/2014/main" id="{8B1F0B3C-7E52-C447-BCC4-F1F8DBED1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3337" y="3200400"/>
            <a:ext cx="2461847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324CD-4E1F-604D-BB38-628D7F0033E8}"/>
              </a:ext>
            </a:extLst>
          </p:cNvPr>
          <p:cNvSpPr txBox="1"/>
          <p:nvPr/>
        </p:nvSpPr>
        <p:spPr>
          <a:xfrm>
            <a:off x="1435608" y="5715000"/>
            <a:ext cx="675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We see drops when n-Dodecane is injected at </a:t>
            </a:r>
            <a:r>
              <a:rPr lang="en-US" sz="1800" b="1" dirty="0">
                <a:solidFill>
                  <a:srgbClr val="FF0000"/>
                </a:solidFill>
              </a:rPr>
              <a:t>363 K, 30 bar</a:t>
            </a:r>
            <a:endParaRPr lang="en-US" sz="1800" b="1" u="sng" dirty="0"/>
          </a:p>
        </p:txBody>
      </p:sp>
    </p:spTree>
    <p:extLst>
      <p:ext uri="{BB962C8B-B14F-4D97-AF65-F5344CB8AC3E}">
        <p14:creationId xmlns:p14="http://schemas.microsoft.com/office/powerpoint/2010/main" val="2293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39E3-CEF8-C549-B494-48BFD2C2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treatment of complex thermophysics …</a:t>
            </a:r>
          </a:p>
        </p:txBody>
      </p:sp>
      <p:pic>
        <p:nvPicPr>
          <p:cNvPr id="3" name="Picture 2" descr="Regime_C12_TheoryExp.jpeg">
            <a:extLst>
              <a:ext uri="{FF2B5EF4-FFF2-40B4-BE49-F238E27FC236}">
                <a16:creationId xmlns:a16="http://schemas.microsoft.com/office/drawing/2014/main" id="{50E2D86E-7DF1-7F4A-9D03-AB270851B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37" y="1447800"/>
            <a:ext cx="4114800" cy="3385307"/>
          </a:xfrm>
          <a:prstGeom prst="rect">
            <a:avLst/>
          </a:prstGeom>
        </p:spPr>
      </p:pic>
      <p:pic>
        <p:nvPicPr>
          <p:cNvPr id="4" name="Picture 3" descr="vlcsnap-2013-04-10-05h02m34s157.png">
            <a:extLst>
              <a:ext uri="{FF2B5EF4-FFF2-40B4-BE49-F238E27FC236}">
                <a16:creationId xmlns:a16="http://schemas.microsoft.com/office/drawing/2014/main" id="{F4B0FB4A-96AA-9441-B0F1-F9753B41D6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82" y="3195273"/>
            <a:ext cx="2461847" cy="1828800"/>
          </a:xfrm>
          <a:prstGeom prst="rect">
            <a:avLst/>
          </a:prstGeom>
        </p:spPr>
      </p:pic>
      <p:pic>
        <p:nvPicPr>
          <p:cNvPr id="5" name="bklra049.mov">
            <a:hlinkClick r:id="" action="ppaction://media"/>
            <a:extLst>
              <a:ext uri="{FF2B5EF4-FFF2-40B4-BE49-F238E27FC236}">
                <a16:creationId xmlns:a16="http://schemas.microsoft.com/office/drawing/2014/main" id="{AA8C5721-5621-5346-8F43-DB3669BAC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9993" y="1298448"/>
            <a:ext cx="3094893" cy="1828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28BAE8-97F3-A741-9018-111F5A6903E1}"/>
              </a:ext>
            </a:extLst>
          </p:cNvPr>
          <p:cNvCxnSpPr/>
          <p:nvPr/>
        </p:nvCxnSpPr>
        <p:spPr bwMode="auto">
          <a:xfrm flipH="1" flipV="1">
            <a:off x="2862792" y="3851405"/>
            <a:ext cx="4613273" cy="2633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EABDC1-29FE-2240-83FB-B39FD2B44446}"/>
              </a:ext>
            </a:extLst>
          </p:cNvPr>
          <p:cNvCxnSpPr/>
          <p:nvPr/>
        </p:nvCxnSpPr>
        <p:spPr bwMode="auto">
          <a:xfrm flipH="1">
            <a:off x="4783665" y="2200275"/>
            <a:ext cx="2090930" cy="1066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6F821F-44EE-6B4E-B7CD-2D535E7116CB}"/>
              </a:ext>
            </a:extLst>
          </p:cNvPr>
          <p:cNvSpPr txBox="1"/>
          <p:nvPr/>
        </p:nvSpPr>
        <p:spPr>
          <a:xfrm>
            <a:off x="1435608" y="5715000"/>
            <a:ext cx="932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We see drops when n-Dodecane is injected at </a:t>
            </a:r>
            <a:r>
              <a:rPr lang="en-US" sz="1800" b="1" dirty="0">
                <a:solidFill>
                  <a:srgbClr val="FF0000"/>
                </a:solidFill>
              </a:rPr>
              <a:t>363 K, 30 bar</a:t>
            </a:r>
            <a:r>
              <a:rPr lang="en-US" sz="1800" b="1" dirty="0"/>
              <a:t>, but not at </a:t>
            </a:r>
            <a:r>
              <a:rPr lang="en-US" sz="1800" b="1" dirty="0">
                <a:solidFill>
                  <a:srgbClr val="0000FF"/>
                </a:solidFill>
              </a:rPr>
              <a:t>363 K, 60 bar</a:t>
            </a:r>
          </a:p>
        </p:txBody>
      </p:sp>
    </p:spTree>
    <p:extLst>
      <p:ext uri="{BB962C8B-B14F-4D97-AF65-F5344CB8AC3E}">
        <p14:creationId xmlns:p14="http://schemas.microsoft.com/office/powerpoint/2010/main" val="12133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A086-6ECA-FE48-A941-B4625B8C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focus on conditions at 60 bar                          assuming “transcritical” injection, mixing, combustion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D900B-A129-9C4C-8CB0-1489E9F9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8448"/>
            <a:ext cx="4799012" cy="5143500"/>
          </a:xfrm>
          <a:prstGeom prst="rect">
            <a:avLst/>
          </a:prstGeom>
          <a:solidFill>
            <a:srgbClr val="777777"/>
          </a:solidFill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FF7E2F-0FD8-D54D-988F-3946CB770939}"/>
              </a:ext>
            </a:extLst>
          </p:cNvPr>
          <p:cNvSpPr txBox="1"/>
          <p:nvPr/>
        </p:nvSpPr>
        <p:spPr>
          <a:xfrm>
            <a:off x="230495" y="6142605"/>
            <a:ext cx="490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Sandia high-pressure combustion vessel (Pickett et al.)</a:t>
            </a:r>
          </a:p>
        </p:txBody>
      </p:sp>
      <p:pic>
        <p:nvPicPr>
          <p:cNvPr id="21" name="Picture 20" descr="prps-0.jpg">
            <a:extLst>
              <a:ext uri="{FF2B5EF4-FFF2-40B4-BE49-F238E27FC236}">
                <a16:creationId xmlns:a16="http://schemas.microsoft.com/office/drawing/2014/main" id="{4C7E27C7-06FF-E84F-839C-1EE367876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0"/>
          <a:stretch/>
        </p:blipFill>
        <p:spPr>
          <a:xfrm>
            <a:off x="5134302" y="1376615"/>
            <a:ext cx="6862401" cy="4495799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B21407-1826-AB4B-A32D-DBE2F3383DD9}"/>
              </a:ext>
            </a:extLst>
          </p:cNvPr>
          <p:cNvSpPr txBox="1"/>
          <p:nvPr/>
        </p:nvSpPr>
        <p:spPr>
          <a:xfrm>
            <a:off x="6353240" y="1718835"/>
            <a:ext cx="158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Compressed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Liquid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E4F822-BBCC-704B-B838-CB9515978F34}"/>
              </a:ext>
            </a:extLst>
          </p:cNvPr>
          <p:cNvSpPr txBox="1"/>
          <p:nvPr/>
        </p:nvSpPr>
        <p:spPr>
          <a:xfrm>
            <a:off x="8231212" y="3100928"/>
            <a:ext cx="160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Critical Point</a:t>
            </a:r>
          </a:p>
          <a:p>
            <a:pPr algn="ctr"/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(658, 18.2)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43837-A6BB-C743-8539-001460ECD0C9}"/>
              </a:ext>
            </a:extLst>
          </p:cNvPr>
          <p:cNvSpPr txBox="1"/>
          <p:nvPr/>
        </p:nvSpPr>
        <p:spPr>
          <a:xfrm>
            <a:off x="8728100" y="4275263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Ideal Gas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174EF9-35A8-0644-B534-B07E6557314C}"/>
              </a:ext>
            </a:extLst>
          </p:cNvPr>
          <p:cNvSpPr txBox="1"/>
          <p:nvPr/>
        </p:nvSpPr>
        <p:spPr>
          <a:xfrm>
            <a:off x="9078392" y="1714943"/>
            <a:ext cx="1583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Supercritical</a:t>
            </a:r>
          </a:p>
          <a:p>
            <a:pPr algn="ctr"/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Fluid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FFF2F8-B63A-064D-AB0B-B7E32BD27060}"/>
              </a:ext>
            </a:extLst>
          </p:cNvPr>
          <p:cNvCxnSpPr/>
          <p:nvPr/>
        </p:nvCxnSpPr>
        <p:spPr bwMode="auto">
          <a:xfrm flipH="1">
            <a:off x="7956575" y="3757865"/>
            <a:ext cx="457200" cy="457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BD4CD4-2D18-C64B-9E59-F32F2AB627CC}"/>
              </a:ext>
            </a:extLst>
          </p:cNvPr>
          <p:cNvGrpSpPr/>
          <p:nvPr/>
        </p:nvGrpSpPr>
        <p:grpSpPr>
          <a:xfrm>
            <a:off x="6469532" y="3799775"/>
            <a:ext cx="1096674" cy="602458"/>
            <a:chOff x="2542032" y="3794760"/>
            <a:chExt cx="1096674" cy="602458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0D2FF18-5F5A-E54D-B262-A97CEEFD3BA9}"/>
                </a:ext>
              </a:extLst>
            </p:cNvPr>
            <p:cNvCxnSpPr/>
            <p:nvPr/>
          </p:nvCxnSpPr>
          <p:spPr bwMode="auto">
            <a:xfrm>
              <a:off x="2670048" y="3794760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stealth" w="lg" len="lg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299581-5576-DF4F-8E04-14484ED30479}"/>
                </a:ext>
              </a:extLst>
            </p:cNvPr>
            <p:cNvSpPr txBox="1"/>
            <p:nvPr/>
          </p:nvSpPr>
          <p:spPr>
            <a:xfrm>
              <a:off x="2542032" y="3812442"/>
              <a:ext cx="109667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(363, 30)</a:t>
              </a:r>
            </a:p>
            <a:p>
              <a:r>
                <a:rPr lang="en-US" sz="16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… Drops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F7710D-642A-0D4B-AB8F-F2ACDC528AD4}"/>
              </a:ext>
            </a:extLst>
          </p:cNvPr>
          <p:cNvGrpSpPr/>
          <p:nvPr/>
        </p:nvGrpSpPr>
        <p:grpSpPr>
          <a:xfrm>
            <a:off x="6468478" y="2480835"/>
            <a:ext cx="1427194" cy="601446"/>
            <a:chOff x="2540978" y="2475820"/>
            <a:chExt cx="1427194" cy="60144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5E44FEF-C45A-074F-B259-9CB22E20168A}"/>
                </a:ext>
              </a:extLst>
            </p:cNvPr>
            <p:cNvCxnSpPr/>
            <p:nvPr/>
          </p:nvCxnSpPr>
          <p:spPr bwMode="auto">
            <a:xfrm>
              <a:off x="2667000" y="2475820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stealth" w="lg" len="lg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22CA0FB-EA45-0840-B8E7-4EEF40045278}"/>
                </a:ext>
              </a:extLst>
            </p:cNvPr>
            <p:cNvSpPr txBox="1"/>
            <p:nvPr/>
          </p:nvSpPr>
          <p:spPr>
            <a:xfrm>
              <a:off x="2540978" y="2492490"/>
              <a:ext cx="142719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(363, 60)</a:t>
              </a:r>
            </a:p>
            <a:p>
              <a:r>
                <a:rPr lang="en-US" sz="16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… No Drops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9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6DAB-8206-0743-84DD-84C3531E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treatment of BC’s, thermophysics, dynamic modeling, appropriate resolution provides unique insights</a:t>
            </a:r>
          </a:p>
        </p:txBody>
      </p:sp>
      <p:pic>
        <p:nvPicPr>
          <p:cNvPr id="5" name="MOVIE_3d_sprayA_Qcrit_LiqCore_Pcut_Tcut_15fps_HD_1920x1000.mov">
            <a:hlinkClick r:id="" action="ppaction://media"/>
            <a:extLst>
              <a:ext uri="{FF2B5EF4-FFF2-40B4-BE49-F238E27FC236}">
                <a16:creationId xmlns:a16="http://schemas.microsoft.com/office/drawing/2014/main" id="{6A935432-1C1B-1042-92F0-224375E51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5204" y="1280160"/>
            <a:ext cx="8229600" cy="4629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2AF73-2EB0-8648-B314-C95502068316}"/>
              </a:ext>
            </a:extLst>
          </p:cNvPr>
          <p:cNvSpPr txBox="1"/>
          <p:nvPr/>
        </p:nvSpPr>
        <p:spPr>
          <a:xfrm>
            <a:off x="2373739" y="2335788"/>
            <a:ext cx="1700205" cy="30777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Pressure (± 5 bar)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E3B02-8346-4348-9429-3135BAC394E3}"/>
              </a:ext>
            </a:extLst>
          </p:cNvPr>
          <p:cNvSpPr txBox="1"/>
          <p:nvPr/>
        </p:nvSpPr>
        <p:spPr>
          <a:xfrm>
            <a:off x="3112799" y="5105400"/>
            <a:ext cx="1282485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Temperature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(363 – 900 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C2470-0ADA-AC47-9F88-B673C63900BA}"/>
              </a:ext>
            </a:extLst>
          </p:cNvPr>
          <p:cNvSpPr txBox="1"/>
          <p:nvPr/>
        </p:nvSpPr>
        <p:spPr>
          <a:xfrm>
            <a:off x="2549623" y="4258785"/>
            <a:ext cx="1184940" cy="30777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Liquid 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B370F-8745-F84C-8B75-6EF54CB79BAE}"/>
              </a:ext>
            </a:extLst>
          </p:cNvPr>
          <p:cNvSpPr txBox="1"/>
          <p:nvPr/>
        </p:nvSpPr>
        <p:spPr>
          <a:xfrm>
            <a:off x="6424856" y="1693052"/>
            <a:ext cx="2867304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Turbulent Flow Structures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500 m/s (yellow) – 50 m/s (blue)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FDB558-043C-1B45-84D0-F87355D14347}"/>
              </a:ext>
            </a:extLst>
          </p:cNvPr>
          <p:cNvCxnSpPr/>
          <p:nvPr/>
        </p:nvCxnSpPr>
        <p:spPr bwMode="auto">
          <a:xfrm flipV="1">
            <a:off x="3142093" y="3990695"/>
            <a:ext cx="145891" cy="3003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60D355-BC41-7F4C-B6F4-10066C5030DE}"/>
              </a:ext>
            </a:extLst>
          </p:cNvPr>
          <p:cNvCxnSpPr/>
          <p:nvPr/>
        </p:nvCxnSpPr>
        <p:spPr bwMode="auto">
          <a:xfrm>
            <a:off x="3142093" y="4553668"/>
            <a:ext cx="55636" cy="3782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006B11-2607-AF4F-AFB3-7A3F22EA830B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7547804" y="2216272"/>
            <a:ext cx="310704" cy="5269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296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41B1-705F-D946-812E-784ABAB1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agreement with available data using no adjustable parameters except resolution and BC’s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047CE7-3088-AB48-BB2B-4AC27545E006}"/>
              </a:ext>
            </a:extLst>
          </p:cNvPr>
          <p:cNvGrpSpPr/>
          <p:nvPr/>
        </p:nvGrpSpPr>
        <p:grpSpPr>
          <a:xfrm>
            <a:off x="1618643" y="1099344"/>
            <a:ext cx="8961120" cy="5406881"/>
            <a:chOff x="91440" y="1099344"/>
            <a:chExt cx="8961120" cy="5406881"/>
          </a:xfrm>
        </p:grpSpPr>
        <p:pic>
          <p:nvPicPr>
            <p:cNvPr id="5" name="Picture 4" descr="Screen Shot 2015-08-13 at 11.28.40 AM.png">
              <a:extLst>
                <a:ext uri="{FF2B5EF4-FFF2-40B4-BE49-F238E27FC236}">
                  <a16:creationId xmlns:a16="http://schemas.microsoft.com/office/drawing/2014/main" id="{CBF00384-875B-B448-BF51-F7F3DA2A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1099344"/>
              <a:ext cx="8961120" cy="319431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4C87365-20E4-D448-BC21-88D55CC5C3A1}"/>
                </a:ext>
              </a:extLst>
            </p:cNvPr>
            <p:cNvCxnSpPr/>
            <p:nvPr/>
          </p:nvCxnSpPr>
          <p:spPr bwMode="auto">
            <a:xfrm flipV="1">
              <a:off x="683752" y="1785144"/>
              <a:ext cx="6326648" cy="8567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7DE18B-043A-9C41-94CD-4CAE8E063EBE}"/>
                </a:ext>
              </a:extLst>
            </p:cNvPr>
            <p:cNvCxnSpPr/>
            <p:nvPr/>
          </p:nvCxnSpPr>
          <p:spPr bwMode="auto">
            <a:xfrm flipV="1">
              <a:off x="678800" y="2650364"/>
              <a:ext cx="632764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277919-AB34-BB43-9918-B7BE53E0FBE4}"/>
                </a:ext>
              </a:extLst>
            </p:cNvPr>
            <p:cNvCxnSpPr/>
            <p:nvPr/>
          </p:nvCxnSpPr>
          <p:spPr bwMode="auto">
            <a:xfrm flipV="1">
              <a:off x="4849928" y="1305784"/>
              <a:ext cx="0" cy="24871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6D504C-947D-4A4B-AE8F-1595188A7A76}"/>
                </a:ext>
              </a:extLst>
            </p:cNvPr>
            <p:cNvCxnSpPr/>
            <p:nvPr/>
          </p:nvCxnSpPr>
          <p:spPr bwMode="auto">
            <a:xfrm flipV="1">
              <a:off x="2678615" y="1305784"/>
              <a:ext cx="0" cy="24871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30CBA9-550E-5244-A9C5-5556DE1AC379}"/>
                </a:ext>
              </a:extLst>
            </p:cNvPr>
            <p:cNvCxnSpPr/>
            <p:nvPr/>
          </p:nvCxnSpPr>
          <p:spPr bwMode="auto">
            <a:xfrm flipV="1">
              <a:off x="7022015" y="1305784"/>
              <a:ext cx="0" cy="248716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0F47E8-5F6F-F942-91BD-5BC994C7FCAD}"/>
                </a:ext>
              </a:extLst>
            </p:cNvPr>
            <p:cNvSpPr txBox="1"/>
            <p:nvPr/>
          </p:nvSpPr>
          <p:spPr>
            <a:xfrm>
              <a:off x="766803" y="1444950"/>
              <a:ext cx="28645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Jet Spreading Angle: 7.1° ± 0.8°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D9477A-FAE6-894C-870E-C95FC1D162DA}"/>
                </a:ext>
              </a:extLst>
            </p:cNvPr>
            <p:cNvSpPr txBox="1"/>
            <p:nvPr/>
          </p:nvSpPr>
          <p:spPr>
            <a:xfrm>
              <a:off x="7313902" y="2455294"/>
              <a:ext cx="633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LES</a:t>
              </a:r>
            </a:p>
          </p:txBody>
        </p:sp>
        <p:pic>
          <p:nvPicPr>
            <p:cNvPr id="13" name="Picture 12" descr="SprayA_penetration_Raptor_vs_Exp.eps">
              <a:extLst>
                <a:ext uri="{FF2B5EF4-FFF2-40B4-BE49-F238E27FC236}">
                  <a16:creationId xmlns:a16="http://schemas.microsoft.com/office/drawing/2014/main" id="{F1220062-29BF-3E4A-8E47-FA761386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025" y="3866658"/>
              <a:ext cx="3959352" cy="26395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0DC0E1-4347-C44B-876E-647B69280F69}"/>
                </a:ext>
              </a:extLst>
            </p:cNvPr>
            <p:cNvSpPr txBox="1"/>
            <p:nvPr/>
          </p:nvSpPr>
          <p:spPr>
            <a:xfrm>
              <a:off x="768096" y="4814772"/>
              <a:ext cx="14816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Jet Penetration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4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27E0-F215-AA4D-935B-03A6636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79638" indent="-2179638"/>
            <a:r>
              <a:rPr lang="en-US" dirty="0"/>
              <a:t>Objective …	Enable detailed predictions and analysis        of direct sCO</a:t>
            </a:r>
            <a:r>
              <a:rPr lang="en-US" baseline="-25000" dirty="0"/>
              <a:t>2</a:t>
            </a:r>
            <a:r>
              <a:rPr lang="en-US" dirty="0"/>
              <a:t> power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D2BD-7E7E-BE43-8623-D84D4839C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Challenges:</a:t>
            </a:r>
          </a:p>
          <a:p>
            <a:pPr lvl="1"/>
            <a:r>
              <a:rPr lang="en-US" dirty="0"/>
              <a:t>sCO</a:t>
            </a:r>
            <a:r>
              <a:rPr lang="en-US" baseline="-25000" dirty="0"/>
              <a:t>2</a:t>
            </a:r>
            <a:r>
              <a:rPr lang="en-US" dirty="0"/>
              <a:t> cycles rely on a high degree of recuperation compared to traditional Rankine or open Brayton cycles, </a:t>
            </a:r>
            <a:r>
              <a:rPr lang="en-US" dirty="0">
                <a:solidFill>
                  <a:srgbClr val="FF0000"/>
                </a:solidFill>
              </a:rPr>
              <a:t>which results in high combustor inlet temperatures</a:t>
            </a:r>
          </a:p>
          <a:p>
            <a:pPr lvl="1"/>
            <a:r>
              <a:rPr lang="en-US" dirty="0"/>
              <a:t>Large variation in density of inflowing CO</a:t>
            </a:r>
            <a:r>
              <a:rPr lang="en-US" baseline="-25000" dirty="0"/>
              <a:t>2</a:t>
            </a:r>
            <a:r>
              <a:rPr lang="en-US" dirty="0"/>
              <a:t> occurs between the start-up and design point conditions, </a:t>
            </a:r>
            <a:r>
              <a:rPr lang="en-US" dirty="0">
                <a:solidFill>
                  <a:srgbClr val="FF0000"/>
                </a:solidFill>
              </a:rPr>
              <a:t>which results in high 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concentrations in high-pressure environments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Multiphysics models must handle these atypical conditions to optimize cycle performance</a:t>
            </a:r>
          </a:p>
          <a:p>
            <a:r>
              <a:rPr lang="en-US" dirty="0"/>
              <a:t>Approach:</a:t>
            </a:r>
          </a:p>
          <a:p>
            <a:pPr lvl="1"/>
            <a:r>
              <a:rPr lang="en-US" dirty="0"/>
              <a:t>Multiphysics model development for LES (Oefelein)</a:t>
            </a:r>
          </a:p>
          <a:p>
            <a:pPr lvl="2"/>
            <a:r>
              <a:rPr lang="en-US" dirty="0"/>
              <a:t>Massively-parallel solver designed to treat high-pressure, high-temperature processes               inherent to oxy-fueled combustion in complex geometries (1500 K, 30 MPa turbine inlet conditions)</a:t>
            </a:r>
          </a:p>
          <a:p>
            <a:pPr lvl="1"/>
            <a:r>
              <a:rPr lang="en-US" dirty="0"/>
              <a:t>Combination of laser and optical measurement techniques for model validation               applied in two complementary sCO</a:t>
            </a:r>
            <a:r>
              <a:rPr lang="en-US" baseline="-25000" dirty="0"/>
              <a:t>2</a:t>
            </a:r>
            <a:r>
              <a:rPr lang="en-US" dirty="0"/>
              <a:t> configurations (Steinberg/Ranjan/Delimont)</a:t>
            </a:r>
          </a:p>
          <a:p>
            <a:pPr lvl="2"/>
            <a:r>
              <a:rPr lang="en-US" dirty="0"/>
              <a:t>Quantitative density distributions using 2D burst-mode Raman scattering in sCO</a:t>
            </a:r>
            <a:r>
              <a:rPr lang="en-US" baseline="-25000" dirty="0"/>
              <a:t>2</a:t>
            </a:r>
            <a:r>
              <a:rPr lang="en-US" dirty="0"/>
              <a:t> loop at G. Tech</a:t>
            </a:r>
          </a:p>
          <a:p>
            <a:pPr lvl="2"/>
            <a:r>
              <a:rPr lang="en-US" dirty="0"/>
              <a:t>Chemiluminescence imaging of H</a:t>
            </a:r>
            <a:r>
              <a:rPr lang="en-US" baseline="-25000" dirty="0"/>
              <a:t>2</a:t>
            </a:r>
            <a:r>
              <a:rPr lang="en-US" dirty="0"/>
              <a:t>O and post-flame CO</a:t>
            </a:r>
            <a:r>
              <a:rPr lang="en-US" baseline="-25000" dirty="0"/>
              <a:t>2</a:t>
            </a:r>
            <a:r>
              <a:rPr lang="en-US" dirty="0"/>
              <a:t> in the 1 MW sCO</a:t>
            </a:r>
            <a:r>
              <a:rPr lang="en-US" baseline="-25000" dirty="0"/>
              <a:t>2</a:t>
            </a:r>
            <a:r>
              <a:rPr lang="en-US" dirty="0"/>
              <a:t> combustor at SwRI</a:t>
            </a:r>
          </a:p>
        </p:txBody>
      </p:sp>
    </p:spTree>
    <p:extLst>
      <p:ext uri="{BB962C8B-B14F-4D97-AF65-F5344CB8AC3E}">
        <p14:creationId xmlns:p14="http://schemas.microsoft.com/office/powerpoint/2010/main" val="1423317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4097-B73E-424F-98B8-4F8CDD32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reveal transient mixture state                                just prior to autoignition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EBF93-F25C-1147-8040-360B7C682A2C}"/>
              </a:ext>
            </a:extLst>
          </p:cNvPr>
          <p:cNvSpPr txBox="1"/>
          <p:nvPr/>
        </p:nvSpPr>
        <p:spPr>
          <a:xfrm>
            <a:off x="228600" y="5084064"/>
            <a:ext cx="3533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317E"/>
                </a:solidFill>
              </a:rPr>
              <a:t>Autoignition most likely to occur where</a:t>
            </a:r>
          </a:p>
          <a:p>
            <a:pPr marL="169863" indent="-169863">
              <a:spcBef>
                <a:spcPts val="600"/>
              </a:spcBef>
              <a:spcAft>
                <a:spcPts val="0"/>
              </a:spcAft>
              <a:buClr>
                <a:srgbClr val="C80000"/>
              </a:buClr>
              <a:buFont typeface="Arial"/>
              <a:buChar char="•"/>
            </a:pPr>
            <a:r>
              <a:rPr lang="en-US" sz="1200" b="1" dirty="0"/>
              <a:t>Ignition delay time</a:t>
            </a:r>
          </a:p>
          <a:p>
            <a:pPr marL="169863" indent="-169863">
              <a:spcBef>
                <a:spcPts val="600"/>
              </a:spcBef>
              <a:spcAft>
                <a:spcPts val="0"/>
              </a:spcAft>
              <a:buClr>
                <a:srgbClr val="C80000"/>
              </a:buClr>
              <a:buFont typeface="Arial"/>
              <a:buChar char="•"/>
            </a:pPr>
            <a:r>
              <a:rPr lang="en-US" sz="1200" b="1" dirty="0"/>
              <a:t>Scalar dissipation rate</a:t>
            </a:r>
          </a:p>
          <a:p>
            <a:pPr marL="169863" indent="-169863">
              <a:spcBef>
                <a:spcPts val="600"/>
              </a:spcBef>
              <a:spcAft>
                <a:spcPts val="0"/>
              </a:spcAft>
              <a:buClr>
                <a:srgbClr val="C80000"/>
              </a:buClr>
              <a:buFont typeface="Arial"/>
              <a:buChar char="•"/>
            </a:pPr>
            <a:r>
              <a:rPr lang="en-US" sz="1200" b="1" dirty="0"/>
              <a:t>Strain rate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317E"/>
                </a:solidFill>
              </a:rPr>
              <a:t>are simultaneously minimized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775261-2CF2-E847-8237-74837DC630B2}"/>
              </a:ext>
            </a:extLst>
          </p:cNvPr>
          <p:cNvGrpSpPr/>
          <p:nvPr/>
        </p:nvGrpSpPr>
        <p:grpSpPr>
          <a:xfrm>
            <a:off x="228600" y="1325880"/>
            <a:ext cx="2996889" cy="3629799"/>
            <a:chOff x="228600" y="1371600"/>
            <a:chExt cx="2996889" cy="3629799"/>
          </a:xfrm>
        </p:grpSpPr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9CE68CB6-F4E1-3E4F-B0E0-8F875822A1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4724400"/>
              <a:ext cx="18013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rgbClr val="052B73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Skeen et al., PCI, 2014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B0ED78-2284-B44C-B1CB-567811AD9D4F}"/>
                </a:ext>
              </a:extLst>
            </p:cNvPr>
            <p:cNvGrpSpPr/>
            <p:nvPr/>
          </p:nvGrpSpPr>
          <p:grpSpPr>
            <a:xfrm>
              <a:off x="301752" y="2514600"/>
              <a:ext cx="2914212" cy="1096963"/>
              <a:chOff x="530352" y="2971800"/>
              <a:chExt cx="2914212" cy="1096963"/>
            </a:xfrm>
          </p:grpSpPr>
          <p:pic>
            <p:nvPicPr>
              <p:cNvPr id="17" name="Picture 2" descr="Screen Shot 2014-08-12 at 10.14.39 AM.png">
                <a:extLst>
                  <a:ext uri="{FF2B5EF4-FFF2-40B4-BE49-F238E27FC236}">
                    <a16:creationId xmlns:a16="http://schemas.microsoft.com/office/drawing/2014/main" id="{4637C6A6-AA97-5248-95C9-9BF37D29A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439" y="2971800"/>
                <a:ext cx="2905125" cy="1096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id="{F3608AC5-8AC6-B844-BB0C-FA1593028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4839" y="2971800"/>
                <a:ext cx="990600" cy="109696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92999EAD-CE85-C34E-ACD4-D73A0B36FC3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0352" y="3785965"/>
                <a:ext cx="158248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buFont typeface="Arial" charset="0"/>
                  <a:buNone/>
                </a:pPr>
                <a:r>
                  <a:rPr lang="en-US" sz="12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chemeClr val="tx1">
                          <a:alpha val="40000"/>
                        </a:schemeClr>
                      </a:outerShdw>
                    </a:effectLst>
                    <a:latin typeface="Arial"/>
                    <a:cs typeface="Arial"/>
                  </a:rPr>
                  <a:t>Cool-flame ignition</a:t>
                </a:r>
                <a:endParaRPr lang="en-US" sz="1200" b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3FEAFA-575E-F84C-B977-7B1E4FCDECFE}"/>
                </a:ext>
              </a:extLst>
            </p:cNvPr>
            <p:cNvGrpSpPr/>
            <p:nvPr/>
          </p:nvGrpSpPr>
          <p:grpSpPr>
            <a:xfrm>
              <a:off x="301752" y="3657600"/>
              <a:ext cx="2896749" cy="1096963"/>
              <a:chOff x="530352" y="1828800"/>
              <a:chExt cx="2896749" cy="1096963"/>
            </a:xfrm>
          </p:grpSpPr>
          <p:pic>
            <p:nvPicPr>
              <p:cNvPr id="14" name="Picture 3" descr="Screen Shot 2014-08-12 at 10.14.58 AM.png">
                <a:extLst>
                  <a:ext uri="{FF2B5EF4-FFF2-40B4-BE49-F238E27FC236}">
                    <a16:creationId xmlns:a16="http://schemas.microsoft.com/office/drawing/2014/main" id="{54271A30-B139-2240-B25E-C524BFB07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439" y="1828800"/>
                <a:ext cx="2887662" cy="1096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id="{BEFFC712-9DB8-534B-A688-CA2623D67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3439" y="1828800"/>
                <a:ext cx="990600" cy="109696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A180113-CB59-794D-89AA-9099CF5DD9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0352" y="2622729"/>
                <a:ext cx="104387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buFont typeface="Arial" charset="0"/>
                  <a:buNone/>
                </a:pPr>
                <a:r>
                  <a:rPr lang="en-US" sz="12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chemeClr val="tx1">
                          <a:alpha val="40000"/>
                        </a:schemeClr>
                      </a:outerShdw>
                    </a:effectLst>
                    <a:latin typeface="Arial"/>
                    <a:cs typeface="Arial"/>
                  </a:rPr>
                  <a:t>Hot ignition</a:t>
                </a:r>
                <a:endParaRPr lang="en-US" sz="1200" b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35493C-B7B6-DE4E-B7BE-C906F126A388}"/>
                </a:ext>
              </a:extLst>
            </p:cNvPr>
            <p:cNvGrpSpPr/>
            <p:nvPr/>
          </p:nvGrpSpPr>
          <p:grpSpPr>
            <a:xfrm>
              <a:off x="301752" y="1371600"/>
              <a:ext cx="2923737" cy="1096963"/>
              <a:chOff x="530352" y="4114800"/>
              <a:chExt cx="2923737" cy="1096963"/>
            </a:xfrm>
          </p:grpSpPr>
          <p:pic>
            <p:nvPicPr>
              <p:cNvPr id="11" name="Picture 1" descr="Screen Shot 2014-08-12 at 10.13.51 AM.png">
                <a:extLst>
                  <a:ext uri="{FF2B5EF4-FFF2-40B4-BE49-F238E27FC236}">
                    <a16:creationId xmlns:a16="http://schemas.microsoft.com/office/drawing/2014/main" id="{A00F758F-6675-9E40-A03B-0D88B8CC7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439" y="4114800"/>
                <a:ext cx="2914650" cy="109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33790BD-5E6C-724A-9625-5048846E55C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0352" y="4924487"/>
                <a:ext cx="21339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rgbClr val="052B73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buFont typeface="Arial" charset="0"/>
                  <a:buNone/>
                </a:pPr>
                <a:r>
                  <a:rPr lang="en-US" sz="12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chemeClr val="tx1">
                          <a:alpha val="40000"/>
                        </a:schemeClr>
                      </a:outerShdw>
                    </a:effectLst>
                    <a:latin typeface="Arial"/>
                    <a:cs typeface="Arial"/>
                  </a:rPr>
                  <a:t>Flow just prior autoigniton</a:t>
                </a:r>
                <a:endParaRPr lang="en-US" sz="1200" b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4FCCA-D37C-B74A-9893-1778C1BD3499}"/>
              </a:ext>
            </a:extLst>
          </p:cNvPr>
          <p:cNvGrpSpPr/>
          <p:nvPr/>
        </p:nvGrpSpPr>
        <p:grpSpPr>
          <a:xfrm>
            <a:off x="3886200" y="1265637"/>
            <a:ext cx="3505200" cy="1775480"/>
            <a:chOff x="5102352" y="1265637"/>
            <a:chExt cx="3505200" cy="1775480"/>
          </a:xfrm>
        </p:grpSpPr>
        <p:pic>
          <p:nvPicPr>
            <p:cNvPr id="20" name="Picture 19" descr="tauIg.png">
              <a:extLst>
                <a:ext uri="{FF2B5EF4-FFF2-40B4-BE49-F238E27FC236}">
                  <a16:creationId xmlns:a16="http://schemas.microsoft.com/office/drawing/2014/main" id="{2B215E63-164B-FF4A-81AF-2E8FE267C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52" y="1265637"/>
              <a:ext cx="3505200" cy="177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14B6E2-63A4-EE4D-96C6-CBCF999C3718}"/>
                </a:ext>
              </a:extLst>
            </p:cNvPr>
            <p:cNvSpPr txBox="1"/>
            <p:nvPr/>
          </p:nvSpPr>
          <p:spPr>
            <a:xfrm>
              <a:off x="6062472" y="2390001"/>
              <a:ext cx="1828800" cy="369332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none" tIns="91440" bIns="9144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Ignition Delay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648D7D-4B5E-E949-BDE7-9896223AB3D7}"/>
              </a:ext>
            </a:extLst>
          </p:cNvPr>
          <p:cNvGrpSpPr/>
          <p:nvPr/>
        </p:nvGrpSpPr>
        <p:grpSpPr>
          <a:xfrm>
            <a:off x="3886200" y="4770837"/>
            <a:ext cx="3509405" cy="1726161"/>
            <a:chOff x="5102352" y="4770837"/>
            <a:chExt cx="3509405" cy="1726161"/>
          </a:xfrm>
        </p:grpSpPr>
        <p:pic>
          <p:nvPicPr>
            <p:cNvPr id="23" name="Picture 22" descr="grad_velo.png">
              <a:extLst>
                <a:ext uri="{FF2B5EF4-FFF2-40B4-BE49-F238E27FC236}">
                  <a16:creationId xmlns:a16="http://schemas.microsoft.com/office/drawing/2014/main" id="{C6917197-3FE4-474D-B4A1-175D2E04C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52" y="4770837"/>
              <a:ext cx="3509405" cy="17261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06A5B-4579-D546-95E5-A494514C44FF}"/>
                </a:ext>
              </a:extLst>
            </p:cNvPr>
            <p:cNvSpPr txBox="1"/>
            <p:nvPr/>
          </p:nvSpPr>
          <p:spPr>
            <a:xfrm>
              <a:off x="6062472" y="5850726"/>
              <a:ext cx="1828800" cy="369332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none" tIns="91440" bIns="9144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Strain Rate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8A41E9-51CB-8C4C-B209-5D63F4EDA8F9}"/>
              </a:ext>
            </a:extLst>
          </p:cNvPr>
          <p:cNvGrpSpPr/>
          <p:nvPr/>
        </p:nvGrpSpPr>
        <p:grpSpPr>
          <a:xfrm>
            <a:off x="3886200" y="3028158"/>
            <a:ext cx="3505200" cy="1759464"/>
            <a:chOff x="5102352" y="3028158"/>
            <a:chExt cx="3505200" cy="1759464"/>
          </a:xfrm>
        </p:grpSpPr>
        <p:pic>
          <p:nvPicPr>
            <p:cNvPr id="26" name="Picture 25" descr="gradZ.png">
              <a:extLst>
                <a:ext uri="{FF2B5EF4-FFF2-40B4-BE49-F238E27FC236}">
                  <a16:creationId xmlns:a16="http://schemas.microsoft.com/office/drawing/2014/main" id="{E86DCE6A-2421-9C4F-94B8-BE23D13B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352" y="3028158"/>
              <a:ext cx="3505200" cy="17594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AADC65-BC69-2746-AFF5-067B3E93732B}"/>
                </a:ext>
              </a:extLst>
            </p:cNvPr>
            <p:cNvSpPr txBox="1"/>
            <p:nvPr/>
          </p:nvSpPr>
          <p:spPr>
            <a:xfrm>
              <a:off x="6062472" y="4114383"/>
              <a:ext cx="1828800" cy="369332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none" tIns="91440" bIns="91440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Scalar Dissipation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1F8A64-7155-3445-8CCE-9CF2931D8333}"/>
              </a:ext>
            </a:extLst>
          </p:cNvPr>
          <p:cNvGrpSpPr/>
          <p:nvPr/>
        </p:nvGrpSpPr>
        <p:grpSpPr>
          <a:xfrm>
            <a:off x="7594921" y="1302678"/>
            <a:ext cx="4391696" cy="5126760"/>
            <a:chOff x="7718491" y="1302678"/>
            <a:chExt cx="4391696" cy="5126760"/>
          </a:xfrm>
        </p:grpSpPr>
        <p:pic>
          <p:nvPicPr>
            <p:cNvPr id="28" name="Picture 27" descr="phi.png">
              <a:extLst>
                <a:ext uri="{FF2B5EF4-FFF2-40B4-BE49-F238E27FC236}">
                  <a16:creationId xmlns:a16="http://schemas.microsoft.com/office/drawing/2014/main" id="{8F835A51-862C-0644-8F87-2A12E1852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067" y="3715720"/>
              <a:ext cx="4389120" cy="235965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B289BE-7873-4441-9637-69A19D9F5DDB}"/>
                </a:ext>
              </a:extLst>
            </p:cNvPr>
            <p:cNvSpPr txBox="1"/>
            <p:nvPr/>
          </p:nvSpPr>
          <p:spPr>
            <a:xfrm>
              <a:off x="7718491" y="6090884"/>
              <a:ext cx="2019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Pressure: 60±5 bar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AF42A4-A79F-F841-8112-5F9D38A4C2BC}"/>
                </a:ext>
              </a:extLst>
            </p:cNvPr>
            <p:cNvSpPr txBox="1"/>
            <p:nvPr/>
          </p:nvSpPr>
          <p:spPr>
            <a:xfrm>
              <a:off x="7721067" y="3722774"/>
              <a:ext cx="2806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</a:rPr>
                <a:t>Equivalence Ratio (0.5 &lt; Φ &lt; 4)</a:t>
              </a:r>
            </a:p>
          </p:txBody>
        </p:sp>
        <p:pic>
          <p:nvPicPr>
            <p:cNvPr id="31" name="Picture 30" descr="T.png">
              <a:extLst>
                <a:ext uri="{FF2B5EF4-FFF2-40B4-BE49-F238E27FC236}">
                  <a16:creationId xmlns:a16="http://schemas.microsoft.com/office/drawing/2014/main" id="{0B1FAC41-7D2B-AC49-81E4-EF5DD847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067" y="1302678"/>
              <a:ext cx="4389120" cy="24184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3E683D-C5F3-284F-8C13-DFC7333E6034}"/>
                </a:ext>
              </a:extLst>
            </p:cNvPr>
            <p:cNvSpPr txBox="1"/>
            <p:nvPr/>
          </p:nvSpPr>
          <p:spPr>
            <a:xfrm>
              <a:off x="7721067" y="1309985"/>
              <a:ext cx="2775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Temperature, K (700 &lt; T &lt; 900)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F298BFC-46C2-5240-B9AF-C043F1BA6E23}"/>
              </a:ext>
            </a:extLst>
          </p:cNvPr>
          <p:cNvSpPr txBox="1">
            <a:spLocks/>
          </p:cNvSpPr>
          <p:nvPr/>
        </p:nvSpPr>
        <p:spPr>
          <a:xfrm>
            <a:off x="3518940" y="2487168"/>
            <a:ext cx="5181600" cy="190205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Identification of flammable regions quantifies range of conditions where chemical mechanism must be accurate</a:t>
            </a:r>
          </a:p>
          <a:p>
            <a:pPr lvl="1"/>
            <a:r>
              <a:rPr lang="en-US" kern="0" dirty="0"/>
              <a:t>Temperature, K (700 &lt; T &lt; 900)</a:t>
            </a:r>
          </a:p>
          <a:p>
            <a:pPr lvl="1"/>
            <a:r>
              <a:rPr lang="en-US" kern="0" dirty="0"/>
              <a:t>Equivalence Ratio (0.5 &lt; </a:t>
            </a:r>
            <a:r>
              <a:rPr lang="el-GR" kern="0" dirty="0"/>
              <a:t>Φ &lt; 4)</a:t>
            </a:r>
          </a:p>
          <a:p>
            <a:pPr lvl="1"/>
            <a:r>
              <a:rPr lang="en-US" kern="0" dirty="0"/>
              <a:t>Pressure: 60±5 bar</a:t>
            </a:r>
          </a:p>
        </p:txBody>
      </p:sp>
    </p:spTree>
    <p:extLst>
      <p:ext uri="{BB962C8B-B14F-4D97-AF65-F5344CB8AC3E}">
        <p14:creationId xmlns:p14="http://schemas.microsoft.com/office/powerpoint/2010/main" val="37060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CFC1-0068-2348-AA00-7BBE51BD1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candidate mechanisms presents       interesting questions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07D263-2BD3-BF40-B201-825705CC05CE}"/>
              </a:ext>
            </a:extLst>
          </p:cNvPr>
          <p:cNvSpPr txBox="1">
            <a:spLocks/>
          </p:cNvSpPr>
          <p:nvPr/>
        </p:nvSpPr>
        <p:spPr>
          <a:xfrm>
            <a:off x="1126545" y="1371600"/>
            <a:ext cx="3429000" cy="49121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80000"/>
              </a:buClr>
              <a:buChar char="•"/>
              <a:defRPr sz="2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2000" b="1">
                <a:solidFill>
                  <a:srgbClr val="00317E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C80000"/>
              </a:buClr>
              <a:buChar char="•"/>
              <a:defRPr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 b="1">
                <a:solidFill>
                  <a:srgbClr val="00317E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C80000"/>
              </a:buClr>
              <a:buFont typeface="Arial" charset="0"/>
              <a:buChar char="»"/>
              <a:defRPr sz="14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Sarathy et al., 2011</a:t>
            </a:r>
          </a:p>
          <a:p>
            <a:pPr marL="458788" lvl="1" indent="-225425"/>
            <a:r>
              <a:rPr lang="en-US" sz="1800" kern="0" dirty="0"/>
              <a:t>2-methyl-alkanes and      n-alkanes up to C12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2755 species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11173 reactions</a:t>
            </a:r>
          </a:p>
          <a:p>
            <a:r>
              <a:rPr lang="en-US" sz="1800" kern="0" dirty="0"/>
              <a:t>Narayanaswami et al., 2013</a:t>
            </a:r>
          </a:p>
          <a:p>
            <a:pPr marL="458788" lvl="1" indent="-225425"/>
            <a:r>
              <a:rPr lang="en-US" sz="1800" kern="0" dirty="0"/>
              <a:t>Skeletal mechanism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255 species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2289 reactions</a:t>
            </a:r>
          </a:p>
          <a:p>
            <a:r>
              <a:rPr lang="en-US" sz="1800" kern="0" dirty="0"/>
              <a:t>Luo et al., 2014</a:t>
            </a:r>
          </a:p>
          <a:p>
            <a:pPr marL="458788" lvl="1" indent="-225425"/>
            <a:r>
              <a:rPr lang="en-US" sz="1800" kern="0" dirty="0"/>
              <a:t>Skeletal mechanism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105 species</a:t>
            </a:r>
          </a:p>
          <a:p>
            <a:pPr marL="458788" lvl="1" indent="-225425"/>
            <a:r>
              <a:rPr lang="en-US" sz="1800" kern="0" dirty="0">
                <a:solidFill>
                  <a:srgbClr val="C00000"/>
                </a:solidFill>
              </a:rPr>
              <a:t>420 reactions</a:t>
            </a:r>
          </a:p>
          <a:p>
            <a:r>
              <a:rPr lang="en-US" sz="1800" kern="0" dirty="0"/>
              <a:t>All designed for up to         </a:t>
            </a:r>
            <a:r>
              <a:rPr lang="en-US" sz="2400" u="sng" kern="0" dirty="0">
                <a:solidFill>
                  <a:srgbClr val="FF0000"/>
                </a:solidFill>
              </a:rPr>
              <a:t>20 bar</a:t>
            </a:r>
            <a:r>
              <a:rPr lang="en-US" sz="1800" kern="0" dirty="0"/>
              <a:t>, 600 – 1500 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799A00-E2FE-A342-A982-E3F6F891B5A1}"/>
              </a:ext>
            </a:extLst>
          </p:cNvPr>
          <p:cNvGrpSpPr/>
          <p:nvPr/>
        </p:nvGrpSpPr>
        <p:grpSpPr>
          <a:xfrm>
            <a:off x="6126480" y="1143000"/>
            <a:ext cx="5486400" cy="5512832"/>
            <a:chOff x="6126480" y="1143000"/>
            <a:chExt cx="5486400" cy="5512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CF62F3-7635-CB49-B808-6CDE7BE1035D}"/>
                </a:ext>
              </a:extLst>
            </p:cNvPr>
            <p:cNvGrpSpPr/>
            <p:nvPr/>
          </p:nvGrpSpPr>
          <p:grpSpPr>
            <a:xfrm>
              <a:off x="6126480" y="1143000"/>
              <a:ext cx="5486400" cy="4100156"/>
              <a:chOff x="6126480" y="1252728"/>
              <a:chExt cx="5486400" cy="4100156"/>
            </a:xfrm>
          </p:grpSpPr>
          <p:pic>
            <p:nvPicPr>
              <p:cNvPr id="9" name="Picture 8" descr="comp2Vasu.eps">
                <a:extLst>
                  <a:ext uri="{FF2B5EF4-FFF2-40B4-BE49-F238E27FC236}">
                    <a16:creationId xmlns:a16="http://schemas.microsoft.com/office/drawing/2014/main" id="{B6C65447-2A21-5543-AD91-861A8DECE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6480" y="1252728"/>
                <a:ext cx="5486400" cy="4100156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14E482-0DE2-EB48-879B-5EFAF82143F5}"/>
                  </a:ext>
                </a:extLst>
              </p:cNvPr>
              <p:cNvSpPr txBox="1"/>
              <p:nvPr/>
            </p:nvSpPr>
            <p:spPr>
              <a:xfrm>
                <a:off x="6852537" y="1686231"/>
                <a:ext cx="1864613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b="1" dirty="0">
                    <a:latin typeface="Arial"/>
                    <a:cs typeface="Arial"/>
                  </a:rPr>
                  <a:t>n-Dodecane – Air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600" b="1" dirty="0">
                    <a:latin typeface="Symbol" charset="2"/>
                    <a:cs typeface="Symbol" charset="2"/>
                  </a:rPr>
                  <a:t>φ</a:t>
                </a:r>
                <a:r>
                  <a:rPr lang="en-US" sz="1600" b="1" dirty="0">
                    <a:latin typeface="Arial"/>
                    <a:cs typeface="Arial"/>
                  </a:rPr>
                  <a:t> = 1, p = 20 bar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C0B7A-1722-F440-BFE1-0CFE64FAA74B}"/>
                </a:ext>
              </a:extLst>
            </p:cNvPr>
            <p:cNvSpPr txBox="1"/>
            <p:nvPr/>
          </p:nvSpPr>
          <p:spPr>
            <a:xfrm>
              <a:off x="6682298" y="5455503"/>
              <a:ext cx="43740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2000" b="1" dirty="0"/>
                <a:t>There is a wide range of variability between mechanisms with no monotonic convergence in accuracy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885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E6AA-F80A-9F4F-AC9F-14E74AA6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order modeling applied to design chemical “model” for specific sets of operating conditions</a:t>
            </a:r>
          </a:p>
        </p:txBody>
      </p:sp>
      <p:pic>
        <p:nvPicPr>
          <p:cNvPr id="6" name="Picture 5" descr="error_bars.pdf">
            <a:extLst>
              <a:ext uri="{FF2B5EF4-FFF2-40B4-BE49-F238E27FC236}">
                <a16:creationId xmlns:a16="http://schemas.microsoft.com/office/drawing/2014/main" id="{02CAEA76-3280-5E4B-85D0-541BB214D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216152"/>
            <a:ext cx="7310300" cy="5358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926E5-7BF5-4248-9B43-4B67EF54D77D}"/>
              </a:ext>
            </a:extLst>
          </p:cNvPr>
          <p:cNvSpPr txBox="1"/>
          <p:nvPr/>
        </p:nvSpPr>
        <p:spPr>
          <a:xfrm>
            <a:off x="8156448" y="2690336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Reduces computational cost of finite-rate chemistry while maintaining quantified level of accuracy in key chemical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F52339-8053-9C43-95D1-26F303EF0400}"/>
              </a:ext>
            </a:extLst>
          </p:cNvPr>
          <p:cNvSpPr txBox="1"/>
          <p:nvPr/>
        </p:nvSpPr>
        <p:spPr>
          <a:xfrm>
            <a:off x="7757922" y="5853267"/>
            <a:ext cx="4226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L. Hakim, G. Lacaze, M. Khalil, K. Sargsyan, H. Najm, and J. Oefelein. Probabilistic parameter estimation in a 2-step chemical kinetics model for n-dodecane jet autoignition. </a:t>
            </a:r>
            <a:r>
              <a:rPr lang="en-US" sz="1200" i="1" dirty="0"/>
              <a:t>Combustion Theory and Modelling</a:t>
            </a:r>
            <a:r>
              <a:rPr lang="en-US" sz="1200" dirty="0"/>
              <a:t>, </a:t>
            </a:r>
            <a:r>
              <a:rPr lang="en-US" sz="1200" b="1" dirty="0"/>
              <a:t>22</a:t>
            </a:r>
            <a:r>
              <a:rPr lang="en-US" sz="1200" dirty="0"/>
              <a:t>:446–466, 2018. </a:t>
            </a:r>
          </a:p>
        </p:txBody>
      </p:sp>
    </p:spTree>
    <p:extLst>
      <p:ext uri="{BB962C8B-B14F-4D97-AF65-F5344CB8AC3E}">
        <p14:creationId xmlns:p14="http://schemas.microsoft.com/office/powerpoint/2010/main" val="134711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7F0C-83FD-C548-91CB-C2A32374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investigating the merits of a new combustion closure based on space-time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3CE78-2442-7E44-9B7B-EB54E58C7B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50" y="1371598"/>
            <a:ext cx="8229600" cy="49377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5D8D97-A57E-6044-A86B-EF4944F720AF}"/>
              </a:ext>
            </a:extLst>
          </p:cNvPr>
          <p:cNvGrpSpPr/>
          <p:nvPr/>
        </p:nvGrpSpPr>
        <p:grpSpPr>
          <a:xfrm>
            <a:off x="6353462" y="1640039"/>
            <a:ext cx="4550135" cy="4253673"/>
            <a:chOff x="4572480" y="1640039"/>
            <a:chExt cx="4550135" cy="42536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379DD2D-DAF8-0A47-AAF8-8D2348F163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6721" y="5454800"/>
              <a:ext cx="438912" cy="43891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25885D7-8DF8-C346-BBF1-2D07E5709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1482" y="3774628"/>
              <a:ext cx="438912" cy="43891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7735FF-C7F0-0349-868E-58F506B5C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1019" y="2642845"/>
              <a:ext cx="438912" cy="43891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7DDBDF-FB32-3748-8C1A-F1E0F922ED09}"/>
                </a:ext>
              </a:extLst>
            </p:cNvPr>
            <p:cNvCxnSpPr/>
            <p:nvPr/>
          </p:nvCxnSpPr>
          <p:spPr>
            <a:xfrm>
              <a:off x="7195145" y="4139182"/>
              <a:ext cx="73152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751627-B0F9-E74D-9700-61075428BF2C}"/>
                </a:ext>
              </a:extLst>
            </p:cNvPr>
            <p:cNvCxnSpPr/>
            <p:nvPr/>
          </p:nvCxnSpPr>
          <p:spPr>
            <a:xfrm>
              <a:off x="6485334" y="4697380"/>
              <a:ext cx="73152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128184-D505-F241-B9A7-9E8EBE8A8E15}"/>
                </a:ext>
              </a:extLst>
            </p:cNvPr>
            <p:cNvCxnSpPr/>
            <p:nvPr/>
          </p:nvCxnSpPr>
          <p:spPr>
            <a:xfrm>
              <a:off x="4572480" y="4700014"/>
              <a:ext cx="73152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100F-DB6B-9B42-9AC0-F8EE75D7840E}"/>
                </a:ext>
              </a:extLst>
            </p:cNvPr>
            <p:cNvSpPr txBox="1"/>
            <p:nvPr/>
          </p:nvSpPr>
          <p:spPr>
            <a:xfrm>
              <a:off x="7257553" y="1640039"/>
              <a:ext cx="1865062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FF0000"/>
                  </a:solidFill>
                </a:rPr>
                <a:t>Turbulent stresses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FF0000"/>
                  </a:solidFill>
                </a:rPr>
                <a:t>and fluxes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AC82329-7BED-EA4F-81C6-9AAE36B719FD}"/>
                </a:ext>
              </a:extLst>
            </p:cNvPr>
            <p:cNvCxnSpPr>
              <a:stCxn id="14" idx="2"/>
              <a:endCxn id="10" idx="6"/>
            </p:cNvCxnSpPr>
            <p:nvPr/>
          </p:nvCxnSpPr>
          <p:spPr>
            <a:xfrm flipH="1">
              <a:off x="6959931" y="2175570"/>
              <a:ext cx="1230153" cy="6867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E25B82-F099-DC47-AFA6-458105FC828D}"/>
                </a:ext>
              </a:extLst>
            </p:cNvPr>
            <p:cNvCxnSpPr>
              <a:stCxn id="14" idx="2"/>
              <a:endCxn id="9" idx="7"/>
            </p:cNvCxnSpPr>
            <p:nvPr/>
          </p:nvCxnSpPr>
          <p:spPr>
            <a:xfrm flipH="1">
              <a:off x="6746117" y="2175570"/>
              <a:ext cx="1443967" cy="16633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34E541-72AE-924E-B134-70A11DB1F837}"/>
                </a:ext>
              </a:extLst>
            </p:cNvPr>
            <p:cNvCxnSpPr>
              <a:endCxn id="8" idx="7"/>
            </p:cNvCxnSpPr>
            <p:nvPr/>
          </p:nvCxnSpPr>
          <p:spPr>
            <a:xfrm flipH="1">
              <a:off x="5121356" y="4832392"/>
              <a:ext cx="619380" cy="68668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79CF88B-B3AD-EC44-8CFC-03ADFC900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/>
          <a:stretch/>
        </p:blipFill>
        <p:spPr>
          <a:xfrm>
            <a:off x="9169533" y="4206881"/>
            <a:ext cx="1053518" cy="72197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234CDD8-FECB-7447-A662-2C1BB9638E56}"/>
              </a:ext>
            </a:extLst>
          </p:cNvPr>
          <p:cNvGrpSpPr/>
          <p:nvPr/>
        </p:nvGrpSpPr>
        <p:grpSpPr>
          <a:xfrm>
            <a:off x="7030766" y="4183647"/>
            <a:ext cx="3656582" cy="1711446"/>
            <a:chOff x="5249784" y="4183647"/>
            <a:chExt cx="3656582" cy="171144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0037D85-9B02-A64C-87E6-CC4DF48BA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9784" y="5456181"/>
              <a:ext cx="438912" cy="438912"/>
            </a:xfrm>
            <a:prstGeom prst="ellipse">
              <a:avLst/>
            </a:prstGeom>
            <a:noFill/>
            <a:ln w="25400">
              <a:solidFill>
                <a:srgbClr val="0000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8C12E1-E781-E043-9F4E-21934D557606}"/>
                </a:ext>
              </a:extLst>
            </p:cNvPr>
            <p:cNvSpPr txBox="1"/>
            <p:nvPr/>
          </p:nvSpPr>
          <p:spPr>
            <a:xfrm>
              <a:off x="7115491" y="4967838"/>
              <a:ext cx="1790875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DA"/>
                  </a:solidFill>
                </a:rPr>
                <a:t>Filtered chemical 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DA"/>
                  </a:solidFill>
                </a:rPr>
                <a:t>source terms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1EBA48F-51FC-374A-B0D0-A580E5829BBB}"/>
                </a:ext>
              </a:extLst>
            </p:cNvPr>
            <p:cNvCxnSpPr/>
            <p:nvPr/>
          </p:nvCxnSpPr>
          <p:spPr>
            <a:xfrm flipH="1">
              <a:off x="5624419" y="5235604"/>
              <a:ext cx="1491072" cy="284854"/>
            </a:xfrm>
            <a:prstGeom prst="straightConnector1">
              <a:avLst/>
            </a:prstGeom>
            <a:ln w="25400">
              <a:solidFill>
                <a:srgbClr val="0000DA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9A0BEB-02D8-1940-BC37-A21369D01236}"/>
                </a:ext>
              </a:extLst>
            </p:cNvPr>
            <p:cNvSpPr>
              <a:spLocks/>
            </p:cNvSpPr>
            <p:nvPr/>
          </p:nvSpPr>
          <p:spPr>
            <a:xfrm>
              <a:off x="7380750" y="4183647"/>
              <a:ext cx="1145575" cy="751265"/>
            </a:xfrm>
            <a:prstGeom prst="ellipse">
              <a:avLst/>
            </a:prstGeom>
            <a:noFill/>
            <a:ln w="25400">
              <a:solidFill>
                <a:srgbClr val="0000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59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F3B9-D764-9E47-99F2-A340ECEB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investigating the merits of a new combustion closure based on space-time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1FC4D-6AC6-954E-8334-E1524B002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12831" r="8568" b="59697"/>
          <a:stretch/>
        </p:blipFill>
        <p:spPr>
          <a:xfrm>
            <a:off x="2446415" y="1335024"/>
            <a:ext cx="7315200" cy="15218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A826E30-69D1-934F-B264-14B0D05CDB09}"/>
              </a:ext>
            </a:extLst>
          </p:cNvPr>
          <p:cNvGrpSpPr/>
          <p:nvPr/>
        </p:nvGrpSpPr>
        <p:grpSpPr>
          <a:xfrm>
            <a:off x="7407092" y="2731210"/>
            <a:ext cx="3745104" cy="3436842"/>
            <a:chOff x="5268397" y="2809812"/>
            <a:chExt cx="3745104" cy="34368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91A37D-183F-2346-8E97-11B5C72A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062" y="3240054"/>
              <a:ext cx="2742438" cy="22311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D3C5A7-5EE7-104C-9640-2E59322920C5}"/>
                </a:ext>
              </a:extLst>
            </p:cNvPr>
            <p:cNvSpPr txBox="1"/>
            <p:nvPr/>
          </p:nvSpPr>
          <p:spPr>
            <a:xfrm>
              <a:off x="6104801" y="5655723"/>
              <a:ext cx="290870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/>
                <a:t>e.g., Modeled instantaneous fluctuations of fuel on centerline at 100 diameters downstream of injection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05A07D-95DB-D742-A8E4-BB636613D5B3}"/>
                </a:ext>
              </a:extLst>
            </p:cNvPr>
            <p:cNvCxnSpPr/>
            <p:nvPr/>
          </p:nvCxnSpPr>
          <p:spPr>
            <a:xfrm flipH="1">
              <a:off x="7220753" y="3417449"/>
              <a:ext cx="0" cy="17556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87B52CA-12A1-E448-BC04-4AA055C7B63D}"/>
                </a:ext>
              </a:extLst>
            </p:cNvPr>
            <p:cNvCxnSpPr/>
            <p:nvPr/>
          </p:nvCxnSpPr>
          <p:spPr>
            <a:xfrm flipH="1">
              <a:off x="7327201" y="3417449"/>
              <a:ext cx="0" cy="175564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B458F8-2864-FF43-938A-BD62AB6FC023}"/>
                </a:ext>
              </a:extLst>
            </p:cNvPr>
            <p:cNvSpPr txBox="1"/>
            <p:nvPr/>
          </p:nvSpPr>
          <p:spPr>
            <a:xfrm>
              <a:off x="7027183" y="2965543"/>
              <a:ext cx="600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∆t</a:t>
              </a:r>
              <a:r>
                <a:rPr lang="en-US" baseline="-25000" dirty="0"/>
                <a:t>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D98A8B-972D-E144-B396-0C2E65A3220F}"/>
                </a:ext>
              </a:extLst>
            </p:cNvPr>
            <p:cNvSpPr txBox="1"/>
            <p:nvPr/>
          </p:nvSpPr>
          <p:spPr>
            <a:xfrm>
              <a:off x="7363276" y="5351233"/>
              <a:ext cx="8098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Time, 𝜇s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9F250-EE1F-2343-AF81-2900D329E832}"/>
                </a:ext>
              </a:extLst>
            </p:cNvPr>
            <p:cNvSpPr txBox="1"/>
            <p:nvPr/>
          </p:nvSpPr>
          <p:spPr>
            <a:xfrm rot="16200000">
              <a:off x="5648874" y="4147868"/>
              <a:ext cx="12196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Mass Fraction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DBC048-92AE-7F4F-B63E-563654FBEB3D}"/>
                </a:ext>
              </a:extLst>
            </p:cNvPr>
            <p:cNvSpPr txBox="1"/>
            <p:nvPr/>
          </p:nvSpPr>
          <p:spPr>
            <a:xfrm>
              <a:off x="7920911" y="4861863"/>
              <a:ext cx="9256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n-dodecane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55E755D-6E21-F642-A739-DBD568DCC569}"/>
                </a:ext>
              </a:extLst>
            </p:cNvPr>
            <p:cNvCxnSpPr/>
            <p:nvPr/>
          </p:nvCxnSpPr>
          <p:spPr>
            <a:xfrm>
              <a:off x="5268397" y="2809812"/>
              <a:ext cx="978441" cy="46581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8838B2-2D38-6B47-BD5B-AABD9BBB15C8}"/>
              </a:ext>
            </a:extLst>
          </p:cNvPr>
          <p:cNvSpPr txBox="1">
            <a:spLocks/>
          </p:cNvSpPr>
          <p:nvPr/>
        </p:nvSpPr>
        <p:spPr>
          <a:xfrm>
            <a:off x="114300" y="3474720"/>
            <a:ext cx="7665298" cy="30531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Hypothesis … space-time filtering can be used to close the filtered chemical source terms directly</a:t>
            </a:r>
          </a:p>
          <a:p>
            <a:pPr lvl="1"/>
            <a:r>
              <a:rPr lang="en-US" sz="1600" kern="0" dirty="0"/>
              <a:t>Apply approximate deconvolution model with assumed scalar spectrum to calculate subfilter variance/covariance matrix</a:t>
            </a:r>
          </a:p>
          <a:p>
            <a:pPr lvl="1"/>
            <a:r>
              <a:rPr lang="en-US" sz="1600" kern="0" dirty="0"/>
              <a:t>Variance/covariance matrix used as input to generate correlated scalar fluctuations on subfilter scales in time</a:t>
            </a:r>
          </a:p>
          <a:p>
            <a:pPr lvl="1"/>
            <a:r>
              <a:rPr lang="en-US" sz="1600" kern="0" dirty="0"/>
              <a:t>Modeled instantaneous signal used to evaluate filtered chemical source terms directly</a:t>
            </a:r>
          </a:p>
          <a:p>
            <a:r>
              <a:rPr lang="en-US" sz="1800" kern="0" dirty="0"/>
              <a:t>Benefits … </a:t>
            </a:r>
            <a:r>
              <a:rPr lang="en-US" sz="1800" kern="0" dirty="0">
                <a:solidFill>
                  <a:srgbClr val="FF0000"/>
                </a:solidFill>
              </a:rPr>
              <a:t>1)</a:t>
            </a:r>
            <a:r>
              <a:rPr lang="en-US" sz="1800" kern="0" dirty="0"/>
              <a:t> conceptually regime independent, </a:t>
            </a:r>
            <a:r>
              <a:rPr lang="en-US" sz="1800" kern="0" dirty="0">
                <a:solidFill>
                  <a:srgbClr val="FF0000"/>
                </a:solidFill>
              </a:rPr>
              <a:t>2)</a:t>
            </a:r>
            <a:r>
              <a:rPr lang="en-US" sz="1800" kern="0" dirty="0"/>
              <a:t> minimizes assumptions required for closure, </a:t>
            </a:r>
            <a:r>
              <a:rPr lang="en-US" sz="1800" kern="0" dirty="0">
                <a:solidFill>
                  <a:srgbClr val="FF0000"/>
                </a:solidFill>
              </a:rPr>
              <a:t>3)</a:t>
            </a:r>
            <a:r>
              <a:rPr lang="en-US" sz="1800" kern="0" dirty="0"/>
              <a:t> approaches correct behavior in limit of DNS (i.e., facilitates hybrid-DNS/LES approach)</a:t>
            </a:r>
          </a:p>
        </p:txBody>
      </p:sp>
    </p:spTree>
    <p:extLst>
      <p:ext uri="{BB962C8B-B14F-4D97-AF65-F5344CB8AC3E}">
        <p14:creationId xmlns:p14="http://schemas.microsoft.com/office/powerpoint/2010/main" val="42062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603A-7C18-8747-9DE1-AC4D7D28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instantaneous fluctuations facilitate         formation of ignition kernels</a:t>
            </a:r>
          </a:p>
        </p:txBody>
      </p:sp>
      <p:pic>
        <p:nvPicPr>
          <p:cNvPr id="5" name="3D_sprayA_ignition_volrender_50fps_1080p.mov">
            <a:hlinkClick r:id="" action="ppaction://media"/>
            <a:extLst>
              <a:ext uri="{FF2B5EF4-FFF2-40B4-BE49-F238E27FC236}">
                <a16:creationId xmlns:a16="http://schemas.microsoft.com/office/drawing/2014/main" id="{8F9351A2-7E3F-BA4A-9FC6-4F2E943C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078" y="1371600"/>
            <a:ext cx="7311846" cy="441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EBDD1-B442-794A-8BCF-DC426E6D9F95}"/>
              </a:ext>
            </a:extLst>
          </p:cNvPr>
          <p:cNvSpPr txBox="1"/>
          <p:nvPr/>
        </p:nvSpPr>
        <p:spPr>
          <a:xfrm>
            <a:off x="2537256" y="361726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Volume rendered fuel mass fraction</a:t>
            </a:r>
          </a:p>
          <a:p>
            <a:pPr marL="115888" indent="-115888">
              <a:buClr>
                <a:srgbClr val="C80000"/>
              </a:buClr>
              <a:buFont typeface="Arial"/>
              <a:buChar char="•"/>
            </a:pPr>
            <a:r>
              <a:rPr lang="en-US" sz="1200" b="1" dirty="0">
                <a:solidFill>
                  <a:srgbClr val="00317E"/>
                </a:solidFill>
              </a:rPr>
              <a:t>Highlighting mixing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38695B-063A-9A44-BCDB-0853796CCDA6}"/>
              </a:ext>
            </a:extLst>
          </p:cNvPr>
          <p:cNvCxnSpPr/>
          <p:nvPr/>
        </p:nvCxnSpPr>
        <p:spPr bwMode="auto">
          <a:xfrm flipV="1">
            <a:off x="3858572" y="3142189"/>
            <a:ext cx="6858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98B155-CDD3-524F-88DE-29F0BE109E9A}"/>
              </a:ext>
            </a:extLst>
          </p:cNvPr>
          <p:cNvCxnSpPr/>
          <p:nvPr/>
        </p:nvCxnSpPr>
        <p:spPr bwMode="auto">
          <a:xfrm flipV="1">
            <a:off x="5352886" y="4922142"/>
            <a:ext cx="6858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820EEB-C9A3-9748-9CA8-28E3795B422B}"/>
              </a:ext>
            </a:extLst>
          </p:cNvPr>
          <p:cNvSpPr txBox="1"/>
          <p:nvPr/>
        </p:nvSpPr>
        <p:spPr>
          <a:xfrm>
            <a:off x="4031570" y="5398782"/>
            <a:ext cx="205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Volume rendered temperature</a:t>
            </a:r>
          </a:p>
          <a:p>
            <a:pPr marL="115888" indent="-115888">
              <a:buClr>
                <a:srgbClr val="C80000"/>
              </a:buClr>
              <a:buFont typeface="Arial"/>
              <a:buChar char="•"/>
            </a:pPr>
            <a:r>
              <a:rPr lang="en-US" sz="1200" b="1" dirty="0">
                <a:solidFill>
                  <a:srgbClr val="00317E"/>
                </a:solidFill>
              </a:rPr>
              <a:t>Highlighting ignition kernel development</a:t>
            </a:r>
          </a:p>
        </p:txBody>
      </p:sp>
    </p:spTree>
    <p:extLst>
      <p:ext uri="{BB962C8B-B14F-4D97-AF65-F5344CB8AC3E}">
        <p14:creationId xmlns:p14="http://schemas.microsoft.com/office/powerpoint/2010/main" val="345579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7605-A6D9-8A4D-BEDB-BB6C1A80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goal moving forward is to tightly couple simulations to key companion experiments</a:t>
            </a:r>
          </a:p>
        </p:txBody>
      </p:sp>
      <p:pic>
        <p:nvPicPr>
          <p:cNvPr id="9" name="Picture 8" descr="Screen Shot 2014-08-12 at 10.13.51 AM.png">
            <a:extLst>
              <a:ext uri="{FF2B5EF4-FFF2-40B4-BE49-F238E27FC236}">
                <a16:creationId xmlns:a16="http://schemas.microsoft.com/office/drawing/2014/main" id="{53CA6921-B003-5946-9394-4CC2C6E82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3" y="2371535"/>
            <a:ext cx="2282010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2E29C7-549D-C04C-84B6-1EE93A20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12" y="5945697"/>
            <a:ext cx="24400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52B73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24242"/>
                </a:solidFill>
                <a:latin typeface="Calibri" panose="020F0502020204030204"/>
                <a:cs typeface="Hevetica" charset="0"/>
              </a:rPr>
              <a:t>Schlieren images by Skeen </a:t>
            </a:r>
            <a:r>
              <a:rPr lang="en-US" i="1" dirty="0">
                <a:solidFill>
                  <a:srgbClr val="424242"/>
                </a:solidFill>
                <a:latin typeface="Calibri" panose="020F0502020204030204"/>
                <a:cs typeface="Hevetica" charset="0"/>
              </a:rPr>
              <a:t>et al.</a:t>
            </a:r>
            <a:r>
              <a:rPr lang="en-US" dirty="0">
                <a:solidFill>
                  <a:srgbClr val="424242"/>
                </a:solidFill>
                <a:latin typeface="Calibri" panose="020F0502020204030204"/>
                <a:cs typeface="Hevetica" charset="0"/>
              </a:rPr>
              <a:t>, PCI, 2015</a:t>
            </a:r>
          </a:p>
        </p:txBody>
      </p:sp>
      <p:pic>
        <p:nvPicPr>
          <p:cNvPr id="11" name="Picture 10" descr="Screen Shot 2014-08-12 at 10.14.58 AM.png">
            <a:extLst>
              <a:ext uri="{FF2B5EF4-FFF2-40B4-BE49-F238E27FC236}">
                <a16:creationId xmlns:a16="http://schemas.microsoft.com/office/drawing/2014/main" id="{1431B167-E136-794B-9AA3-E163559E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4" y="5056115"/>
            <a:ext cx="2286729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3D_sprayA_jet_flame_vol_render_nice_colors_dtms_0274000.png">
            <a:extLst>
              <a:ext uri="{FF2B5EF4-FFF2-40B4-BE49-F238E27FC236}">
                <a16:creationId xmlns:a16="http://schemas.microsoft.com/office/drawing/2014/main" id="{5F5273A5-077D-2142-8E43-E5049B20E3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12557" r="18286" b="24347"/>
          <a:stretch/>
        </p:blipFill>
        <p:spPr>
          <a:xfrm>
            <a:off x="2668734" y="2794937"/>
            <a:ext cx="2365567" cy="1188602"/>
          </a:xfrm>
          <a:prstGeom prst="rect">
            <a:avLst/>
          </a:prstGeom>
        </p:spPr>
      </p:pic>
      <p:pic>
        <p:nvPicPr>
          <p:cNvPr id="13" name="Picture 12" descr="3D_sprayA_jet_flame_vol_render_nice_colors_dtms_0257500.png">
            <a:extLst>
              <a:ext uri="{FF2B5EF4-FFF2-40B4-BE49-F238E27FC236}">
                <a16:creationId xmlns:a16="http://schemas.microsoft.com/office/drawing/2014/main" id="{291A493E-6E76-3143-AD84-8002021DE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11165" r="19751" b="24925"/>
          <a:stretch/>
        </p:blipFill>
        <p:spPr>
          <a:xfrm>
            <a:off x="2668732" y="1888952"/>
            <a:ext cx="2283429" cy="1169099"/>
          </a:xfrm>
          <a:prstGeom prst="rect">
            <a:avLst/>
          </a:prstGeom>
        </p:spPr>
      </p:pic>
      <p:pic>
        <p:nvPicPr>
          <p:cNvPr id="14" name="Picture 13" descr="3D_sprayA_jet_flame_vol_render_nice_colors_dtms_0231000.png">
            <a:extLst>
              <a:ext uri="{FF2B5EF4-FFF2-40B4-BE49-F238E27FC236}">
                <a16:creationId xmlns:a16="http://schemas.microsoft.com/office/drawing/2014/main" id="{9C1A154A-F482-5041-8925-D9A1946FE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11231" r="22406" b="30928"/>
          <a:stretch/>
        </p:blipFill>
        <p:spPr>
          <a:xfrm>
            <a:off x="2668733" y="1077815"/>
            <a:ext cx="2149184" cy="103858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3DEEC58-FB0D-4240-8BD0-E3C4554DB097}"/>
              </a:ext>
            </a:extLst>
          </p:cNvPr>
          <p:cNvSpPr>
            <a:spLocks/>
          </p:cNvSpPr>
          <p:nvPr/>
        </p:nvSpPr>
        <p:spPr bwMode="auto">
          <a:xfrm>
            <a:off x="4079645" y="1841303"/>
            <a:ext cx="228600" cy="2264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424242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6" name="Picture 15" descr="3D_sprayA_jet_flame_vol_render_nice_colors_dtms_0290000.png">
            <a:extLst>
              <a:ext uri="{FF2B5EF4-FFF2-40B4-BE49-F238E27FC236}">
                <a16:creationId xmlns:a16="http://schemas.microsoft.com/office/drawing/2014/main" id="{E8B46C21-ED98-8D4E-BA90-AB9A98D9A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11311" r="15626" b="18632"/>
          <a:stretch/>
        </p:blipFill>
        <p:spPr>
          <a:xfrm>
            <a:off x="2668732" y="3586082"/>
            <a:ext cx="2923570" cy="1555644"/>
          </a:xfrm>
          <a:prstGeom prst="rect">
            <a:avLst/>
          </a:prstGeom>
        </p:spPr>
      </p:pic>
      <p:pic>
        <p:nvPicPr>
          <p:cNvPr id="17" name="Picture 16" descr="3D_sprayA_jet_flame_vol_render_nice_colors_dtms_0395000.png">
            <a:extLst>
              <a:ext uri="{FF2B5EF4-FFF2-40B4-BE49-F238E27FC236}">
                <a16:creationId xmlns:a16="http://schemas.microsoft.com/office/drawing/2014/main" id="{2BC472F9-1A4B-D448-87A9-7D56006118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10086"/>
          <a:stretch/>
        </p:blipFill>
        <p:spPr>
          <a:xfrm>
            <a:off x="2668731" y="4832755"/>
            <a:ext cx="3426553" cy="19556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DD08FE-A055-194A-B58F-7A57C2CD9697}"/>
              </a:ext>
            </a:extLst>
          </p:cNvPr>
          <p:cNvSpPr txBox="1"/>
          <p:nvPr/>
        </p:nvSpPr>
        <p:spPr>
          <a:xfrm>
            <a:off x="2616160" y="2123808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250 μs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D8013-1747-9248-A811-36B55883A535}"/>
              </a:ext>
            </a:extLst>
          </p:cNvPr>
          <p:cNvSpPr txBox="1"/>
          <p:nvPr/>
        </p:nvSpPr>
        <p:spPr>
          <a:xfrm>
            <a:off x="2616160" y="1289873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220 μs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A4C5FE-6E29-364F-B5A2-462C00133168}"/>
              </a:ext>
            </a:extLst>
          </p:cNvPr>
          <p:cNvSpPr txBox="1"/>
          <p:nvPr/>
        </p:nvSpPr>
        <p:spPr>
          <a:xfrm>
            <a:off x="2616160" y="3016708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270 μs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53E10F-5AF4-EB41-ABC0-F0EAF182EF07}"/>
              </a:ext>
            </a:extLst>
          </p:cNvPr>
          <p:cNvSpPr txBox="1"/>
          <p:nvPr/>
        </p:nvSpPr>
        <p:spPr>
          <a:xfrm>
            <a:off x="2616160" y="3826800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300 μs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2FEE3F-55F4-D648-9F70-5DEB114CB42D}"/>
              </a:ext>
            </a:extLst>
          </p:cNvPr>
          <p:cNvSpPr txBox="1"/>
          <p:nvPr/>
        </p:nvSpPr>
        <p:spPr>
          <a:xfrm>
            <a:off x="2616160" y="5120741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380 μs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B1E22-D0CC-F442-92C0-973D8E974038}"/>
              </a:ext>
            </a:extLst>
          </p:cNvPr>
          <p:cNvSpPr txBox="1"/>
          <p:nvPr/>
        </p:nvSpPr>
        <p:spPr>
          <a:xfrm>
            <a:off x="238720" y="1085297"/>
            <a:ext cx="2002323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First kernel</a:t>
            </a: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, diameter ≈ 500 μm (too small to be optically detected)</a:t>
            </a:r>
          </a:p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Location: tip of the jet, off-axis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F0D39A-CFBF-4B4F-83CE-4017053B9F2D}"/>
              </a:ext>
            </a:extLst>
          </p:cNvPr>
          <p:cNvSpPr txBox="1"/>
          <p:nvPr/>
        </p:nvSpPr>
        <p:spPr>
          <a:xfrm>
            <a:off x="238720" y="1666634"/>
            <a:ext cx="1890640" cy="67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Independent kernels appear</a:t>
            </a: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, diameter ≈ 500μm to 2mm (still very small for optical detection)</a:t>
            </a:r>
          </a:p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Location: tip of the jet, off-axis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BE9BC9-863D-2C4C-AF58-9EDC25A2E596}"/>
              </a:ext>
            </a:extLst>
          </p:cNvPr>
          <p:cNvSpPr txBox="1"/>
          <p:nvPr/>
        </p:nvSpPr>
        <p:spPr>
          <a:xfrm>
            <a:off x="238720" y="3266866"/>
            <a:ext cx="1778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Many small kernels present in the “jet edge” region</a:t>
            </a: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, what is the impact on Schlieren?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115DFD-FE4B-9945-AE89-CD197F23AC9F}"/>
              </a:ext>
            </a:extLst>
          </p:cNvPr>
          <p:cNvSpPr txBox="1"/>
          <p:nvPr/>
        </p:nvSpPr>
        <p:spPr>
          <a:xfrm>
            <a:off x="238720" y="3815822"/>
            <a:ext cx="189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Single flame structure with upstream independent kernels</a:t>
            </a: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, flame expands through dilatation and autoignition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5D46ED-4B48-4729-8EC8-C09748A00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1219200"/>
            <a:ext cx="5742930" cy="48650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84766E-8DCA-9348-93A0-BF2A79EA9C70}"/>
              </a:ext>
            </a:extLst>
          </p:cNvPr>
          <p:cNvSpPr txBox="1"/>
          <p:nvPr/>
        </p:nvSpPr>
        <p:spPr>
          <a:xfrm>
            <a:off x="238720" y="4512027"/>
            <a:ext cx="18906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 eaLnBrk="1" fontAlgn="auto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Main flame region at the jet extremity</a:t>
            </a:r>
            <a:r>
              <a:rPr lang="en-US" sz="1000" dirty="0">
                <a:solidFill>
                  <a:srgbClr val="424242"/>
                </a:solidFill>
                <a:latin typeface="Calibri" panose="020F0502020204030204"/>
                <a:ea typeface="+mn-ea"/>
                <a:cs typeface="+mn-cs"/>
              </a:rPr>
              <a:t>, autoignition locations observed ahead of main front </a:t>
            </a:r>
          </a:p>
        </p:txBody>
      </p:sp>
    </p:spTree>
    <p:extLst>
      <p:ext uri="{BB962C8B-B14F-4D97-AF65-F5344CB8AC3E}">
        <p14:creationId xmlns:p14="http://schemas.microsoft.com/office/powerpoint/2010/main" val="3664692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 goals … apply same approach via two complementary experiments 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1 – Non-Reacting sCO</a:t>
            </a:r>
            <a:r>
              <a:rPr lang="en-US" baseline="-25000" dirty="0"/>
              <a:t>2</a:t>
            </a:r>
            <a:r>
              <a:rPr lang="en-US" dirty="0"/>
              <a:t> Loop</a:t>
            </a:r>
            <a:endParaRPr lang="en-US" baseline="-25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5" y="1936750"/>
            <a:ext cx="4948517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Phase 2 – SwRI sCO</a:t>
            </a:r>
            <a:r>
              <a:rPr lang="en-US" baseline="-25000" dirty="0"/>
              <a:t>2</a:t>
            </a:r>
            <a:r>
              <a:rPr lang="en-US" dirty="0"/>
              <a:t> Combustor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46" y="1855914"/>
            <a:ext cx="5662218" cy="322647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605404"/>
            <a:ext cx="1143000" cy="648211"/>
          </a:xfrm>
          <a:prstGeom prst="rect">
            <a:avLst/>
          </a:prstGeom>
        </p:spPr>
      </p:pic>
      <p:pic>
        <p:nvPicPr>
          <p:cNvPr id="1028" name="Picture 4" descr="Image result for georgia tech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1371473" cy="6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0800" y="6016218"/>
            <a:ext cx="1063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2208" y="6051550"/>
            <a:ext cx="149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Years 2-3</a:t>
            </a:r>
          </a:p>
        </p:txBody>
      </p:sp>
      <p:sp>
        <p:nvSpPr>
          <p:cNvPr id="13" name="Left Arrow 12"/>
          <p:cNvSpPr/>
          <p:nvPr/>
        </p:nvSpPr>
        <p:spPr bwMode="auto">
          <a:xfrm>
            <a:off x="183836" y="3429000"/>
            <a:ext cx="1371600" cy="26464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80" y="2638154"/>
            <a:ext cx="107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Physics + </a:t>
            </a:r>
            <a:r>
              <a:rPr lang="en-US" sz="1600" u="sng" dirty="0"/>
              <a:t>Validation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68149" y="4959832"/>
            <a:ext cx="107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Physics + </a:t>
            </a:r>
            <a:r>
              <a:rPr lang="en-US" sz="1600" u="sng" dirty="0"/>
              <a:t>Validation Data</a:t>
            </a:r>
          </a:p>
        </p:txBody>
      </p:sp>
      <p:sp>
        <p:nvSpPr>
          <p:cNvPr id="19" name="Left Arrow 18"/>
          <p:cNvSpPr/>
          <p:nvPr/>
        </p:nvSpPr>
        <p:spPr bwMode="auto">
          <a:xfrm rot="13500000">
            <a:off x="9088531" y="4696008"/>
            <a:ext cx="1538004" cy="26464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62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0932-CAA3-F542-93D7-5E4CA0F3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Non-reacting sCO</a:t>
            </a:r>
            <a:r>
              <a:rPr lang="en-US" baseline="-25000" dirty="0"/>
              <a:t>2</a:t>
            </a:r>
            <a:r>
              <a:rPr lang="en-US" dirty="0"/>
              <a:t>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466C6-FA71-854B-880D-1E6E64188574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5434355" cy="43365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Objectives … generate progressive set of high-quality quantitative data for validation</a:t>
            </a:r>
          </a:p>
          <a:p>
            <a:pPr lvl="1"/>
            <a:r>
              <a:rPr lang="en-US" sz="1600" kern="0" dirty="0"/>
              <a:t>Focus on fluid mechanics, heat transfer, and turbulence in vicinity of vapor dome and at supercritical flow conditions</a:t>
            </a:r>
          </a:p>
          <a:p>
            <a:pPr lvl="1"/>
            <a:r>
              <a:rPr lang="en-US" sz="1600" kern="0" dirty="0"/>
              <a:t>Investigate nuances with respect to coupled treatment of turbulence, equation of state, thermodynamics, and transport</a:t>
            </a:r>
          </a:p>
          <a:p>
            <a:pPr lvl="1"/>
            <a:r>
              <a:rPr lang="en-US" sz="1600" kern="0" dirty="0"/>
              <a:t>E.g., scalar-scalar variance/co-variance fields</a:t>
            </a:r>
          </a:p>
          <a:p>
            <a:r>
              <a:rPr lang="en-US" sz="1800" kern="0" dirty="0"/>
              <a:t>Diagnostics and measurement plan …</a:t>
            </a:r>
          </a:p>
          <a:p>
            <a:pPr lvl="1"/>
            <a:r>
              <a:rPr lang="en-US" sz="1600" kern="0" dirty="0"/>
              <a:t>Raman scattering measurements of sCO</a:t>
            </a:r>
            <a:r>
              <a:rPr lang="en-US" sz="1600" kern="0" baseline="-25000" dirty="0"/>
              <a:t>2</a:t>
            </a:r>
            <a:r>
              <a:rPr lang="en-US" sz="1600" kern="0" dirty="0"/>
              <a:t> density fields</a:t>
            </a:r>
          </a:p>
          <a:p>
            <a:pPr lvl="1"/>
            <a:r>
              <a:rPr lang="en-US" sz="1600" kern="0" dirty="0"/>
              <a:t>Manufacture new test section to investigate scalar mixing processes (e.g., heated cylinder)</a:t>
            </a:r>
          </a:p>
          <a:p>
            <a:pPr lvl="1"/>
            <a:r>
              <a:rPr lang="en-US" sz="1600" kern="0" dirty="0"/>
              <a:t>Apply new “pulse burst” laser (1 J/pulse, 532 nm, 10 kHz repetition-rate, 100 pulses per burst)</a:t>
            </a:r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7DE87-55FC-B54B-8A35-56F3799EA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55" t="5632" r="28545" b="12612"/>
          <a:stretch/>
        </p:blipFill>
        <p:spPr>
          <a:xfrm>
            <a:off x="8330875" y="3276600"/>
            <a:ext cx="3510662" cy="343496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D5C3FF-50BF-B348-A616-F4E945D3B1E7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9463599" y="6045617"/>
            <a:ext cx="928217" cy="2283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E1B771-B5F7-0B42-962A-F172C0AF8CAA}"/>
              </a:ext>
            </a:extLst>
          </p:cNvPr>
          <p:cNvSpPr txBox="1"/>
          <p:nvPr/>
        </p:nvSpPr>
        <p:spPr>
          <a:xfrm>
            <a:off x="8142403" y="6120056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ea typeface="Roboto" panose="020B0604020202020204" charset="0"/>
                <a:cs typeface="Roboto" panose="020B0604020202020204" charset="0"/>
              </a:rPr>
              <a:t>Bottom flange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FFC9D-3DA1-8F4A-AD31-8BE5298F4FBF}"/>
              </a:ext>
            </a:extLst>
          </p:cNvPr>
          <p:cNvSpPr txBox="1"/>
          <p:nvPr/>
        </p:nvSpPr>
        <p:spPr>
          <a:xfrm>
            <a:off x="7370597" y="356523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ea typeface="Roboto" panose="020B0604020202020204" charset="0"/>
                <a:cs typeface="Roboto" panose="020B0604020202020204" charset="0"/>
              </a:rPr>
              <a:t>Back flange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C8D13E-2500-3D43-8CA5-4F0D41E9E2E8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8491417" y="3719126"/>
            <a:ext cx="667418" cy="3035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960366-BB90-204E-9C58-1055D61F5CD0}"/>
              </a:ext>
            </a:extLst>
          </p:cNvPr>
          <p:cNvSpPr txBox="1"/>
          <p:nvPr/>
        </p:nvSpPr>
        <p:spPr>
          <a:xfrm>
            <a:off x="7370597" y="3995699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  <a:ea typeface="Roboto" panose="020B0604020202020204" charset="0"/>
                <a:cs typeface="Roboto" panose="020B0604020202020204" charset="0"/>
              </a:rPr>
              <a:t>3mm slot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D9C720-36D0-A444-86CD-F0E020019772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8313484" y="4149588"/>
            <a:ext cx="1343653" cy="3546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E6E0F1C-EE44-C74C-B364-9346A63B07F7}"/>
              </a:ext>
            </a:extLst>
          </p:cNvPr>
          <p:cNvSpPr txBox="1"/>
          <p:nvPr/>
        </p:nvSpPr>
        <p:spPr>
          <a:xfrm>
            <a:off x="10858655" y="2819517"/>
            <a:ext cx="947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ea typeface="Roboto" panose="020B0604020202020204" charset="0"/>
                <a:cs typeface="Roboto" panose="020B0604020202020204" charset="0"/>
              </a:rPr>
              <a:t>Current optical windows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162C4C-76F4-DA47-A4D4-D76909E292D4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9657138" y="3558181"/>
            <a:ext cx="1675434" cy="6829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E1AB671-2D5F-F54D-B078-CBF52B610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3" t="10462" r="56848" b="53641"/>
          <a:stretch/>
        </p:blipFill>
        <p:spPr>
          <a:xfrm>
            <a:off x="6355787" y="454846"/>
            <a:ext cx="5485750" cy="20756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E07FEC-D673-B647-8798-C5085F040865}"/>
              </a:ext>
            </a:extLst>
          </p:cNvPr>
          <p:cNvCxnSpPr>
            <a:cxnSpLocks/>
          </p:cNvCxnSpPr>
          <p:nvPr/>
        </p:nvCxnSpPr>
        <p:spPr bwMode="auto">
          <a:xfrm flipH="1">
            <a:off x="9805417" y="4106877"/>
            <a:ext cx="1486963" cy="847011"/>
          </a:xfrm>
          <a:prstGeom prst="line">
            <a:avLst/>
          </a:prstGeom>
          <a:solidFill>
            <a:schemeClr val="accent1"/>
          </a:solidFill>
          <a:ln w="127000" cap="rnd" cmpd="sng" algn="ctr">
            <a:gradFill flip="none" rotWithShape="1">
              <a:gsLst>
                <a:gs pos="0">
                  <a:schemeClr val="accent3">
                    <a:lumMod val="42000"/>
                    <a:alpha val="61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24D352-EEA1-364D-90FA-37F2A336E17B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10748306" y="3558181"/>
            <a:ext cx="584266" cy="13932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CD53A61-F636-EB41-959C-30E292DCD62B}"/>
              </a:ext>
            </a:extLst>
          </p:cNvPr>
          <p:cNvSpPr txBox="1"/>
          <p:nvPr/>
        </p:nvSpPr>
        <p:spPr>
          <a:xfrm>
            <a:off x="6097675" y="5122287"/>
            <a:ext cx="2179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New 3-window test section (currently in design)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42EF69-182F-2443-9E71-439A3EE5FCE3}"/>
              </a:ext>
            </a:extLst>
          </p:cNvPr>
          <p:cNvCxnSpPr>
            <a:cxnSpLocks/>
            <a:stCxn id="24" idx="3"/>
          </p:cNvCxnSpPr>
          <p:nvPr/>
        </p:nvCxnSpPr>
        <p:spPr bwMode="auto">
          <a:xfrm flipV="1">
            <a:off x="8277153" y="5012559"/>
            <a:ext cx="1379984" cy="5713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93310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19F3-54CC-B646-B041-B5359FF4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 sCO</a:t>
            </a:r>
            <a:r>
              <a:rPr lang="en-US" baseline="-25000" dirty="0"/>
              <a:t>2</a:t>
            </a:r>
            <a:r>
              <a:rPr lang="en-US" dirty="0"/>
              <a:t> combustor measurements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BB31C-AE89-DA4C-92CF-BDF733B6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20" y="2574248"/>
            <a:ext cx="4221480" cy="2958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189CE-1E40-2949-8B55-3DEA1777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64" y="162673"/>
            <a:ext cx="2219136" cy="24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66186-7C20-1842-9E02-2CAA76849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26" y="4038600"/>
            <a:ext cx="2097476" cy="24061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7A5E7B-9ED1-684B-B489-7277E84ECD47}"/>
              </a:ext>
            </a:extLst>
          </p:cNvPr>
          <p:cNvCxnSpPr/>
          <p:nvPr/>
        </p:nvCxnSpPr>
        <p:spPr bwMode="auto">
          <a:xfrm flipH="1" flipV="1">
            <a:off x="9982200" y="2362200"/>
            <a:ext cx="228600" cy="152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41E7F9-CE86-1E41-BF65-89D5A4635811}"/>
              </a:ext>
            </a:extLst>
          </p:cNvPr>
          <p:cNvCxnSpPr/>
          <p:nvPr/>
        </p:nvCxnSpPr>
        <p:spPr bwMode="auto">
          <a:xfrm flipV="1">
            <a:off x="10426700" y="2362200"/>
            <a:ext cx="1447800" cy="16032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C56177C-1DEE-4145-AFC6-309B54B23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65209" r="34059" b="15779"/>
          <a:stretch/>
        </p:blipFill>
        <p:spPr>
          <a:xfrm>
            <a:off x="5542786" y="2873277"/>
            <a:ext cx="2026923" cy="1066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4FFB10-2EF9-E244-9262-7387700407B4}"/>
              </a:ext>
            </a:extLst>
          </p:cNvPr>
          <p:cNvCxnSpPr/>
          <p:nvPr/>
        </p:nvCxnSpPr>
        <p:spPr bwMode="auto">
          <a:xfrm flipH="1">
            <a:off x="5715000" y="3429000"/>
            <a:ext cx="1017964" cy="129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C05A47-74FC-3843-912D-3E2366EBB964}"/>
              </a:ext>
            </a:extLst>
          </p:cNvPr>
          <p:cNvCxnSpPr/>
          <p:nvPr/>
        </p:nvCxnSpPr>
        <p:spPr bwMode="auto">
          <a:xfrm>
            <a:off x="7108376" y="3429000"/>
            <a:ext cx="658917" cy="1295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243495-D14A-B846-8B79-3282875997B1}"/>
              </a:ext>
            </a:extLst>
          </p:cNvPr>
          <p:cNvSpPr txBox="1"/>
          <p:nvPr/>
        </p:nvSpPr>
        <p:spPr>
          <a:xfrm>
            <a:off x="10668000" y="5294096"/>
            <a:ext cx="134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Ballance et al., </a:t>
            </a:r>
            <a:br>
              <a:rPr lang="en-US" sz="1200" dirty="0"/>
            </a:br>
            <a:r>
              <a:rPr lang="en-US" sz="1200" dirty="0"/>
              <a:t>AIAA 2017-5014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99DC5-BBA6-F745-B0A4-7FB977C099D0}"/>
              </a:ext>
            </a:extLst>
          </p:cNvPr>
          <p:cNvSpPr txBox="1"/>
          <p:nvPr/>
        </p:nvSpPr>
        <p:spPr>
          <a:xfrm>
            <a:off x="4800600" y="6027824"/>
            <a:ext cx="98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SwRI sCO2</a:t>
            </a:r>
            <a:br>
              <a:rPr lang="en-US" sz="1200" dirty="0"/>
            </a:br>
            <a:r>
              <a:rPr lang="en-US" sz="1200" dirty="0"/>
              <a:t>combustor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A3EF6C-5DC0-D049-9A32-187DA01FA9DD}"/>
              </a:ext>
            </a:extLst>
          </p:cNvPr>
          <p:cNvSpPr txBox="1">
            <a:spLocks/>
          </p:cNvSpPr>
          <p:nvPr/>
        </p:nvSpPr>
        <p:spPr>
          <a:xfrm>
            <a:off x="228600" y="1371600"/>
            <a:ext cx="4953000" cy="38441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Objectives … generate reacting flow data for model validation at relevant operating conditions</a:t>
            </a:r>
          </a:p>
          <a:p>
            <a:pPr lvl="1"/>
            <a:r>
              <a:rPr lang="en-US" sz="1600" kern="0" dirty="0"/>
              <a:t>Flame holding dynamics, anchoring location, shape and structure</a:t>
            </a:r>
          </a:p>
          <a:p>
            <a:pPr lvl="1"/>
            <a:r>
              <a:rPr lang="en-US" sz="1600" kern="0" dirty="0"/>
              <a:t>Scalar mixing, turbulence-chemistry interactions</a:t>
            </a:r>
          </a:p>
          <a:p>
            <a:r>
              <a:rPr lang="en-US" sz="1800" kern="0" dirty="0"/>
              <a:t>Diagnostics and measurement plan</a:t>
            </a:r>
          </a:p>
          <a:p>
            <a:pPr lvl="1"/>
            <a:r>
              <a:rPr lang="en-US" sz="1600" kern="0" dirty="0"/>
              <a:t>Preliminary focus on spectrally-resolved imaging across UV-IR</a:t>
            </a:r>
          </a:p>
          <a:p>
            <a:pPr lvl="1"/>
            <a:r>
              <a:rPr lang="en-US" sz="1600" kern="0" dirty="0"/>
              <a:t>Perpendicular viewing angles to</a:t>
            </a:r>
            <a:br>
              <a:rPr lang="en-US" sz="1600" kern="0" dirty="0"/>
            </a:br>
            <a:r>
              <a:rPr lang="en-US" sz="1600" kern="0" dirty="0"/>
              <a:t>capture 3D distribution</a:t>
            </a:r>
          </a:p>
          <a:p>
            <a:pPr lvl="1"/>
            <a:r>
              <a:rPr lang="en-US" sz="1600" kern="0" dirty="0"/>
              <a:t>Multiple wavelengths to look at </a:t>
            </a:r>
            <a:br>
              <a:rPr lang="en-US" sz="1600" kern="0" dirty="0"/>
            </a:br>
            <a:r>
              <a:rPr lang="en-US" sz="1600" kern="0" dirty="0"/>
              <a:t>different species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507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382E-CD66-E745-8BF2-8AE58886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D37CA-4B52-DB44-B3AF-D24380C76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Physics of interest involves strongly coupled multiscale/multiphysics phenomena </a:t>
            </a:r>
          </a:p>
          <a:p>
            <a:pPr lvl="1"/>
            <a:r>
              <a:rPr lang="en-US" dirty="0"/>
              <a:t>High-Reynolds-number turbulence and multiscalar mixing processes (Re &gt; 100,000)</a:t>
            </a:r>
          </a:p>
          <a:p>
            <a:pPr lvl="1"/>
            <a:r>
              <a:rPr lang="en-US" dirty="0"/>
              <a:t>High-pressure multiregime combustion and thermophysical properties</a:t>
            </a:r>
          </a:p>
          <a:p>
            <a:pPr lvl="1"/>
            <a:r>
              <a:rPr lang="en-US" dirty="0"/>
              <a:t>Compressible, acoustically active flow</a:t>
            </a:r>
          </a:p>
          <a:p>
            <a:pPr lvl="1"/>
            <a:r>
              <a:rPr lang="en-US" dirty="0"/>
              <a:t>Complex fuels, multiphase flow</a:t>
            </a:r>
          </a:p>
          <a:p>
            <a:pPr lvl="1"/>
            <a:r>
              <a:rPr lang="en-US" dirty="0"/>
              <a:t>Complex geometries</a:t>
            </a:r>
          </a:p>
          <a:p>
            <a:r>
              <a:rPr lang="en-US" dirty="0"/>
              <a:t>No one research approach gives all of the information required for                             model development and validation</a:t>
            </a:r>
          </a:p>
          <a:p>
            <a:pPr lvl="1"/>
            <a:r>
              <a:rPr lang="en-US" dirty="0"/>
              <a:t>Simulations only treat limited ranges of scales</a:t>
            </a:r>
          </a:p>
          <a:p>
            <a:pPr lvl="1"/>
            <a:r>
              <a:rPr lang="en-US" dirty="0"/>
              <a:t>Experiments provide limited information</a:t>
            </a:r>
          </a:p>
          <a:p>
            <a:pPr lvl="1"/>
            <a:r>
              <a:rPr lang="en-US" dirty="0"/>
              <a:t>Many sources of uncertainty</a:t>
            </a:r>
          </a:p>
          <a:p>
            <a:pPr lvl="1"/>
            <a:r>
              <a:rPr lang="en-US" dirty="0"/>
              <a:t>Costs can be prohibitive</a:t>
            </a:r>
          </a:p>
          <a:p>
            <a:r>
              <a:rPr lang="en-US" dirty="0"/>
              <a:t>Consequence … easy to identify problems, difficult to derive improvements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F272F-1011-7248-978D-724DB608844D}"/>
              </a:ext>
            </a:extLst>
          </p:cNvPr>
          <p:cNvSpPr txBox="1"/>
          <p:nvPr/>
        </p:nvSpPr>
        <p:spPr>
          <a:xfrm>
            <a:off x="1104900" y="5876466"/>
            <a:ext cx="998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Goals: </a:t>
            </a:r>
            <a:r>
              <a:rPr lang="en-US" sz="1800" b="1" dirty="0">
                <a:solidFill>
                  <a:srgbClr val="FF0000"/>
                </a:solidFill>
              </a:rPr>
              <a:t>1)</a:t>
            </a:r>
            <a:r>
              <a:rPr lang="en-US" sz="1800" b="1" dirty="0"/>
              <a:t> Mitigate challenges through synergistic combination of computational and experimental research, </a:t>
            </a:r>
            <a:r>
              <a:rPr lang="en-US" sz="1800" b="1" dirty="0">
                <a:solidFill>
                  <a:srgbClr val="FF0000"/>
                </a:solidFill>
              </a:rPr>
              <a:t>2)</a:t>
            </a:r>
            <a:r>
              <a:rPr lang="en-US" sz="1800" b="1" dirty="0"/>
              <a:t> maximize benefits of high performance computing</a:t>
            </a:r>
            <a:endParaRPr lang="en-US" sz="1800" b="1" dirty="0">
              <a:solidFill>
                <a:srgbClr val="004F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E76A-5C4B-EF42-901C-B48367B4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A222-BE27-984B-ADFF-6A254457B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of a validated LES model framework that supports oxy-combustion experiments relevant to direct cycles</a:t>
            </a:r>
          </a:p>
          <a:p>
            <a:r>
              <a:rPr lang="en-US" dirty="0"/>
              <a:t>Creation of a synergistic combination of computational and experimental research with substantive impact on the practical design and implementation of sCO</a:t>
            </a:r>
            <a:r>
              <a:rPr lang="en-US" baseline="-25000" dirty="0"/>
              <a:t>2</a:t>
            </a:r>
            <a:r>
              <a:rPr lang="en-US" dirty="0"/>
              <a:t> power cycles</a:t>
            </a:r>
          </a:p>
          <a:p>
            <a:r>
              <a:rPr lang="en-US" dirty="0"/>
              <a:t>Incorporation of research results into the Southwest Research Institute internal technology development process with the goal of advancing the TRL to 3 or 4</a:t>
            </a:r>
          </a:p>
        </p:txBody>
      </p:sp>
    </p:spTree>
    <p:extLst>
      <p:ext uri="{BB962C8B-B14F-4D97-AF65-F5344CB8AC3E}">
        <p14:creationId xmlns:p14="http://schemas.microsoft.com/office/powerpoint/2010/main" val="902204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41869-36A9-E542-B57A-707A2AA3DC15}"/>
              </a:ext>
            </a:extLst>
          </p:cNvPr>
          <p:cNvSpPr txBox="1"/>
          <p:nvPr/>
        </p:nvSpPr>
        <p:spPr>
          <a:xfrm>
            <a:off x="4456320" y="3013501"/>
            <a:ext cx="3279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03590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D93F-822B-EC47-B2F4-E56ECB7B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is currently the fastest computer in the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1A703-37CC-F449-8C1B-B24AC8108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54"/>
          <a:stretch/>
        </p:blipFill>
        <p:spPr>
          <a:xfrm>
            <a:off x="228600" y="1143000"/>
            <a:ext cx="5716105" cy="5084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8383C-0BC7-4644-BBA1-6B8187D36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7" b="8227"/>
          <a:stretch/>
        </p:blipFill>
        <p:spPr>
          <a:xfrm>
            <a:off x="6281928" y="1143000"/>
            <a:ext cx="5669280" cy="51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83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8BCD-6A3B-084C-A200-63D3A0B0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via NIST, custom software designed to run efficiently on HPC platforms across relevant regimes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0278D-154B-D94A-AAD9-E14450A1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1527048"/>
            <a:ext cx="5632704" cy="396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AD232-E3AB-2B45-AF38-6E13B8D0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33856" y="553059"/>
            <a:ext cx="3959046" cy="5907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3E11D-EEC6-274C-911A-AF8E25373517}"/>
              </a:ext>
            </a:extLst>
          </p:cNvPr>
          <p:cNvSpPr txBox="1"/>
          <p:nvPr/>
        </p:nvSpPr>
        <p:spPr>
          <a:xfrm>
            <a:off x="4191000" y="1905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2259144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8B58-EF11-6E4D-9248-5101C06E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solvers produce similar results consistently over relevant ranges of conditions</a:t>
            </a:r>
          </a:p>
        </p:txBody>
      </p:sp>
      <p:pic>
        <p:nvPicPr>
          <p:cNvPr id="3" name="Picture 2" descr="Screen Shot 2014-11-04 at 7.07.04 PM.png">
            <a:extLst>
              <a:ext uri="{FF2B5EF4-FFF2-40B4-BE49-F238E27FC236}">
                <a16:creationId xmlns:a16="http://schemas.microsoft.com/office/drawing/2014/main" id="{003CB9D5-9CD0-1649-8B04-C7B0DD593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527048"/>
            <a:ext cx="10972800" cy="3657600"/>
          </a:xfrm>
          <a:prstGeom prst="rect">
            <a:avLst/>
          </a:prstGeom>
          <a:ln>
            <a:solidFill>
              <a:srgbClr val="00317E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730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DEDC-71FD-B245-A9DF-62112A98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1440"/>
            <a:ext cx="10058400" cy="1014984"/>
          </a:xfrm>
        </p:spPr>
        <p:txBody>
          <a:bodyPr/>
          <a:lstStyle/>
          <a:p>
            <a:r>
              <a:rPr lang="en-US" dirty="0"/>
              <a:t>Statistical grid convergence easily established, but level of structural dynamics required by models not clear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6E49F-FD2A-3849-B2D6-EE78C0FB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4374" y="1031240"/>
            <a:ext cx="3109214" cy="575124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19F87-999C-6E40-9C3F-76F5CAA59CF1}"/>
              </a:ext>
            </a:extLst>
          </p:cNvPr>
          <p:cNvGrpSpPr>
            <a:grpSpLocks noChangeAspect="1"/>
          </p:cNvGrpSpPr>
          <p:nvPr/>
        </p:nvGrpSpPr>
        <p:grpSpPr>
          <a:xfrm>
            <a:off x="5374640" y="2451851"/>
            <a:ext cx="5559149" cy="4081634"/>
            <a:chOff x="3881064" y="2437854"/>
            <a:chExt cx="4805736" cy="35284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0C59A9-66D7-8E49-9B4F-CB5DF2B1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1064" y="2437854"/>
              <a:ext cx="4805736" cy="35284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807AED-5321-734F-813E-000AA487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7471" y="3073400"/>
              <a:ext cx="1021791" cy="1146908"/>
            </a:xfrm>
            <a:prstGeom prst="rect">
              <a:avLst/>
            </a:prstGeom>
          </p:spPr>
        </p:pic>
      </p:grpSp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3DAA0AA2-2CD6-C142-A739-5D34DE8FF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40" y="1383996"/>
            <a:ext cx="3974384" cy="470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7C1A8-634E-A742-B1C5-600747752AE2}"/>
              </a:ext>
            </a:extLst>
          </p:cNvPr>
          <p:cNvSpPr txBox="1"/>
          <p:nvPr/>
        </p:nvSpPr>
        <p:spPr>
          <a:xfrm>
            <a:off x="6585426" y="1910171"/>
            <a:ext cx="2296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Vorticity – Strain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44805-B190-A542-BCF4-321C49ABFC88}"/>
              </a:ext>
            </a:extLst>
          </p:cNvPr>
          <p:cNvSpPr txBox="1"/>
          <p:nvPr/>
        </p:nvSpPr>
        <p:spPr>
          <a:xfrm>
            <a:off x="1355375" y="136367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/>
                <a:cs typeface="Times"/>
              </a:rPr>
              <a:t>h30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24291-D9E0-354B-B2A2-FC49F798EFE5}"/>
              </a:ext>
            </a:extLst>
          </p:cNvPr>
          <p:cNvSpPr txBox="1"/>
          <p:nvPr/>
        </p:nvSpPr>
        <p:spPr>
          <a:xfrm>
            <a:off x="1355375" y="260329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/>
                <a:cs typeface="Times"/>
              </a:rPr>
              <a:t>h100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BF03-33D4-3F41-953E-B9EC21EB377F}"/>
              </a:ext>
            </a:extLst>
          </p:cNvPr>
          <p:cNvSpPr txBox="1"/>
          <p:nvPr/>
        </p:nvSpPr>
        <p:spPr>
          <a:xfrm>
            <a:off x="1355375" y="383415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/>
                <a:cs typeface="Times"/>
              </a:rPr>
              <a:t>h250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79D98-FB66-CC45-A0F9-C7B6909147D4}"/>
              </a:ext>
            </a:extLst>
          </p:cNvPr>
          <p:cNvSpPr txBox="1"/>
          <p:nvPr/>
        </p:nvSpPr>
        <p:spPr>
          <a:xfrm>
            <a:off x="1355375" y="507054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/>
                <a:cs typeface="Times"/>
              </a:rPr>
              <a:t>h500</a:t>
            </a:r>
          </a:p>
        </p:txBody>
      </p:sp>
    </p:spTree>
    <p:extLst>
      <p:ext uri="{BB962C8B-B14F-4D97-AF65-F5344CB8AC3E}">
        <p14:creationId xmlns:p14="http://schemas.microsoft.com/office/powerpoint/2010/main" val="47150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63CA-2758-F34D-94A7-3D99F3CF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focus on conditions at 60 bar                          assuming “transcritical” injection, mixing, combustion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F67F976E-9425-1F45-8A5B-1360D32BB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7" y="1371600"/>
            <a:ext cx="4570413" cy="42719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A6968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42" name="Picture 4" descr="ecn-7">
            <a:extLst>
              <a:ext uri="{FF2B5EF4-FFF2-40B4-BE49-F238E27FC236}">
                <a16:creationId xmlns:a16="http://schemas.microsoft.com/office/drawing/2014/main" id="{9C07C99C-EDC7-1A42-BDD2-851D099E6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2" y="1463675"/>
            <a:ext cx="441483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">
            <a:extLst>
              <a:ext uri="{FF2B5EF4-FFF2-40B4-BE49-F238E27FC236}">
                <a16:creationId xmlns:a16="http://schemas.microsoft.com/office/drawing/2014/main" id="{92E42401-DDA8-364E-B1B3-80AAD79ED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677988"/>
            <a:ext cx="3656012" cy="36560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A69685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44" name="Picture 6" descr="ecn-8">
            <a:extLst>
              <a:ext uri="{FF2B5EF4-FFF2-40B4-BE49-F238E27FC236}">
                <a16:creationId xmlns:a16="http://schemas.microsoft.com/office/drawing/2014/main" id="{55BBD1E3-991D-AF4B-921D-74AA6DA8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736725"/>
            <a:ext cx="30432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7">
            <a:extLst>
              <a:ext uri="{FF2B5EF4-FFF2-40B4-BE49-F238E27FC236}">
                <a16:creationId xmlns:a16="http://schemas.microsoft.com/office/drawing/2014/main" id="{2AA20C96-4060-5748-BD93-4F1A36984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2250" y="3509963"/>
            <a:ext cx="1279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6" name="Text Box 8">
            <a:extLst>
              <a:ext uri="{FF2B5EF4-FFF2-40B4-BE49-F238E27FC236}">
                <a16:creationId xmlns:a16="http://schemas.microsoft.com/office/drawing/2014/main" id="{4550756E-89CA-104E-91D2-45EBF363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4786313"/>
            <a:ext cx="97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bg1"/>
                </a:solidFill>
              </a:rPr>
              <a:t>1080 d</a:t>
            </a:r>
          </a:p>
        </p:txBody>
      </p:sp>
      <p:sp>
        <p:nvSpPr>
          <p:cNvPr id="47" name="Text Box 9">
            <a:extLst>
              <a:ext uri="{FF2B5EF4-FFF2-40B4-BE49-F238E27FC236}">
                <a16:creationId xmlns:a16="http://schemas.microsoft.com/office/drawing/2014/main" id="{A6E45093-0F10-ED48-AD9A-534EF618F10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7702550" y="3021013"/>
            <a:ext cx="39687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45720" tIns="91440" rIns="4572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chemeClr val="bg1"/>
                </a:solidFill>
              </a:rPr>
              <a:t>1050 d</a:t>
            </a:r>
          </a:p>
        </p:txBody>
      </p:sp>
      <p:sp>
        <p:nvSpPr>
          <p:cNvPr id="48" name="Line 10">
            <a:extLst>
              <a:ext uri="{FF2B5EF4-FFF2-40B4-BE49-F238E27FC236}">
                <a16:creationId xmlns:a16="http://schemas.microsoft.com/office/drawing/2014/main" id="{BA11AC21-2B6C-AE43-853C-8905EF753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5612" y="5183188"/>
            <a:ext cx="41910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0EC2C5D4-A8CD-B94D-A3F8-DFF57BF44C05}"/>
              </a:ext>
            </a:extLst>
          </p:cNvPr>
          <p:cNvSpPr>
            <a:spLocks/>
          </p:cNvSpPr>
          <p:nvPr/>
        </p:nvSpPr>
        <p:spPr bwMode="auto">
          <a:xfrm>
            <a:off x="8091487" y="1465263"/>
            <a:ext cx="9525" cy="4092575"/>
          </a:xfrm>
          <a:custGeom>
            <a:avLst/>
            <a:gdLst>
              <a:gd name="T0" fmla="*/ 2147483647 w 6"/>
              <a:gd name="T1" fmla="*/ 0 h 2578"/>
              <a:gd name="T2" fmla="*/ 0 w 6"/>
              <a:gd name="T3" fmla="*/ 2147483647 h 257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2578">
                <a:moveTo>
                  <a:pt x="6" y="0"/>
                </a:moveTo>
                <a:lnTo>
                  <a:pt x="0" y="2578"/>
                </a:lnTo>
              </a:path>
            </a:pathLst>
          </a:custGeom>
          <a:noFill/>
          <a:ln w="254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9C68A8A4-E198-1F45-90E4-0212577A5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1516063"/>
            <a:ext cx="2850034" cy="6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Sandia High-Pressure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/>
              <a:t>Combustion Vessel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F8B09935-A011-EE49-A4C5-8811B0EFC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4" y="4385243"/>
            <a:ext cx="19590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Spray-A injector</a:t>
            </a:r>
          </a:p>
          <a:p>
            <a:pPr algn="r"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(n-Dodecane)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94EECC63-6320-8F42-BB36-11A167A80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7" y="2871349"/>
            <a:ext cx="2569934" cy="132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Initial Conditions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Pressure: 60 </a:t>
            </a:r>
            <a:r>
              <a:rPr lang="en-US" sz="1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bar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Temperature: 900</a:t>
            </a:r>
            <a:r>
              <a:rPr lang="en-US" sz="1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Composition: 15% O2</a:t>
            </a:r>
          </a:p>
        </p:txBody>
      </p:sp>
      <p:sp>
        <p:nvSpPr>
          <p:cNvPr id="53" name="Text Box 15">
            <a:extLst>
              <a:ext uri="{FF2B5EF4-FFF2-40B4-BE49-F238E27FC236}">
                <a16:creationId xmlns:a16="http://schemas.microsoft.com/office/drawing/2014/main" id="{CE8D1660-BEF4-5347-9E75-5C19B4C0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2" y="5478460"/>
            <a:ext cx="2866356" cy="106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400" b="1" u="sng" dirty="0">
                <a:solidFill>
                  <a:srgbClr val="00317E"/>
                </a:solidFill>
              </a:rPr>
              <a:t>Injection Conditions</a:t>
            </a:r>
            <a:endParaRPr lang="en-US" sz="1400" b="1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Peak Velocity:	600 </a:t>
            </a:r>
            <a:r>
              <a:rPr lang="en-US" sz="1400" b="1" i="1" dirty="0"/>
              <a:t>m/s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Peak Re</a:t>
            </a:r>
            <a:r>
              <a:rPr lang="en-US" sz="1400" b="1" baseline="-25000" dirty="0"/>
              <a:t>d</a:t>
            </a:r>
            <a:r>
              <a:rPr lang="en-US" sz="1400" b="1" dirty="0"/>
              <a:t>:		117,000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Density:		650 </a:t>
            </a:r>
            <a:r>
              <a:rPr lang="en-US" sz="1400" b="1" i="1" dirty="0"/>
              <a:t>kg/m</a:t>
            </a:r>
            <a:r>
              <a:rPr lang="en-US" sz="1400" b="1" i="1" baseline="30000" dirty="0"/>
              <a:t>3</a:t>
            </a:r>
            <a:endParaRPr lang="en-US" sz="1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Temperature:	363 </a:t>
            </a:r>
            <a:r>
              <a:rPr lang="en-US" sz="1400" b="1" i="1" dirty="0"/>
              <a:t>K</a:t>
            </a:r>
            <a:endParaRPr lang="en-US" sz="1400" b="1" dirty="0"/>
          </a:p>
        </p:txBody>
      </p:sp>
      <p:sp>
        <p:nvSpPr>
          <p:cNvPr id="54" name="Text Box 17">
            <a:extLst>
              <a:ext uri="{FF2B5EF4-FFF2-40B4-BE49-F238E27FC236}">
                <a16:creationId xmlns:a16="http://schemas.microsoft.com/office/drawing/2014/main" id="{DE6BD9FA-C6AB-E848-B9AC-11E10274A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5597525"/>
            <a:ext cx="4570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i="1" dirty="0">
                <a:solidFill>
                  <a:srgbClr val="00317E"/>
                </a:solidFill>
              </a:rPr>
              <a:t>Computational Domain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4D59FD-6CA2-A24C-9AAB-A4178A7C2CD3}"/>
              </a:ext>
            </a:extLst>
          </p:cNvPr>
          <p:cNvSpPr txBox="1"/>
          <p:nvPr/>
        </p:nvSpPr>
        <p:spPr>
          <a:xfrm>
            <a:off x="3041547" y="5119052"/>
            <a:ext cx="938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0.09 </a:t>
            </a:r>
            <a:r>
              <a:rPr lang="en-US" sz="1400" b="1" i="1" dirty="0"/>
              <a:t>mm</a:t>
            </a:r>
          </a:p>
        </p:txBody>
      </p:sp>
      <p:sp>
        <p:nvSpPr>
          <p:cNvPr id="56" name="Line 7">
            <a:extLst>
              <a:ext uri="{FF2B5EF4-FFF2-40B4-BE49-F238E27FC236}">
                <a16:creationId xmlns:a16="http://schemas.microsoft.com/office/drawing/2014/main" id="{1C02CEC1-5F18-194E-9968-ADD2234DBD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6762" y="4845050"/>
            <a:ext cx="95250" cy="317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80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463CA-2758-F34D-94A7-3D99F3CF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Turbulent flow dynamics at nozzle exit modeled           using Synthetic Eddy Method</a:t>
            </a:r>
          </a:p>
        </p:txBody>
      </p:sp>
      <p:sp>
        <p:nvSpPr>
          <p:cNvPr id="43" name="Oval 5">
            <a:extLst>
              <a:ext uri="{FF2B5EF4-FFF2-40B4-BE49-F238E27FC236}">
                <a16:creationId xmlns:a16="http://schemas.microsoft.com/office/drawing/2014/main" id="{92E42401-DDA8-364E-B1B3-80AAD79ED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677988"/>
            <a:ext cx="3656012" cy="365601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A69685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44" name="Picture 6" descr="ecn-8">
            <a:extLst>
              <a:ext uri="{FF2B5EF4-FFF2-40B4-BE49-F238E27FC236}">
                <a16:creationId xmlns:a16="http://schemas.microsoft.com/office/drawing/2014/main" id="{55BBD1E3-991D-AF4B-921D-74AA6DA8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736725"/>
            <a:ext cx="30432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13">
            <a:extLst>
              <a:ext uri="{FF2B5EF4-FFF2-40B4-BE49-F238E27FC236}">
                <a16:creationId xmlns:a16="http://schemas.microsoft.com/office/drawing/2014/main" id="{F8B09935-A011-EE49-A4C5-8811B0EFC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4" y="4385243"/>
            <a:ext cx="19590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Spray-A injector</a:t>
            </a:r>
          </a:p>
          <a:p>
            <a:pPr algn="r" eaLnBrk="1" hangingPunct="1"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(n-Dodecane)</a:t>
            </a:r>
          </a:p>
        </p:txBody>
      </p:sp>
      <p:sp>
        <p:nvSpPr>
          <p:cNvPr id="53" name="Text Box 15">
            <a:extLst>
              <a:ext uri="{FF2B5EF4-FFF2-40B4-BE49-F238E27FC236}">
                <a16:creationId xmlns:a16="http://schemas.microsoft.com/office/drawing/2014/main" id="{CE8D1660-BEF4-5347-9E75-5C19B4C0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2" y="5478460"/>
            <a:ext cx="2866356" cy="106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1400" b="1" u="sng" dirty="0">
                <a:solidFill>
                  <a:srgbClr val="00317E"/>
                </a:solidFill>
              </a:rPr>
              <a:t>Injection Conditions</a:t>
            </a:r>
            <a:endParaRPr lang="en-US" sz="1400" b="1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Peak Velocity:	600 </a:t>
            </a:r>
            <a:r>
              <a:rPr lang="en-US" sz="1400" b="1" i="1" dirty="0"/>
              <a:t>m/s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Peak Re</a:t>
            </a:r>
            <a:r>
              <a:rPr lang="en-US" sz="1400" b="1" baseline="-25000" dirty="0"/>
              <a:t>d</a:t>
            </a:r>
            <a:r>
              <a:rPr lang="en-US" sz="1400" b="1" dirty="0"/>
              <a:t>:		117,000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Density:		650 </a:t>
            </a:r>
            <a:r>
              <a:rPr lang="en-US" sz="1400" b="1" i="1" dirty="0"/>
              <a:t>kg/m</a:t>
            </a:r>
            <a:r>
              <a:rPr lang="en-US" sz="1400" b="1" i="1" baseline="30000" dirty="0"/>
              <a:t>3</a:t>
            </a:r>
            <a:endParaRPr lang="en-US" sz="1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400" b="1" dirty="0"/>
              <a:t>Temperature:	363 </a:t>
            </a:r>
            <a:r>
              <a:rPr lang="en-US" sz="1400" b="1" i="1" dirty="0"/>
              <a:t>K</a:t>
            </a:r>
            <a:endParaRPr lang="en-US" sz="1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4D59FD-6CA2-A24C-9AAB-A4178A7C2CD3}"/>
              </a:ext>
            </a:extLst>
          </p:cNvPr>
          <p:cNvSpPr txBox="1"/>
          <p:nvPr/>
        </p:nvSpPr>
        <p:spPr>
          <a:xfrm>
            <a:off x="3041547" y="5119052"/>
            <a:ext cx="938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0.09 </a:t>
            </a:r>
            <a:r>
              <a:rPr lang="en-US" sz="1400" b="1" i="1" dirty="0"/>
              <a:t>mm</a:t>
            </a:r>
          </a:p>
        </p:txBody>
      </p:sp>
      <p:sp>
        <p:nvSpPr>
          <p:cNvPr id="56" name="Line 7">
            <a:extLst>
              <a:ext uri="{FF2B5EF4-FFF2-40B4-BE49-F238E27FC236}">
                <a16:creationId xmlns:a16="http://schemas.microsoft.com/office/drawing/2014/main" id="{1C02CEC1-5F18-194E-9968-ADD2234DBD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6762" y="4845050"/>
            <a:ext cx="95250" cy="317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CF1535-5070-F74B-B85C-623D721F89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15290"/>
            <a:ext cx="4803648" cy="360273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8D411D-0BAA-5247-8012-5FD248A5FDE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02012" y="3124200"/>
            <a:ext cx="3379788" cy="16637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9B767AC-4A11-184D-83C8-FD72E12836FB}"/>
              </a:ext>
            </a:extLst>
          </p:cNvPr>
          <p:cNvSpPr txBox="1">
            <a:spLocks/>
          </p:cNvSpPr>
          <p:nvPr/>
        </p:nvSpPr>
        <p:spPr>
          <a:xfrm>
            <a:off x="6400800" y="4672890"/>
            <a:ext cx="4572000" cy="20574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80000"/>
              </a:buClr>
              <a:buChar char="•"/>
              <a:defRPr sz="2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2000" b="1">
                <a:solidFill>
                  <a:srgbClr val="00317E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C80000"/>
              </a:buClr>
              <a:buChar char="•"/>
              <a:defRPr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 sz="1600" b="1">
                <a:solidFill>
                  <a:srgbClr val="00317E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C80000"/>
              </a:buClr>
              <a:buFont typeface="Arial" charset="0"/>
              <a:buChar char="»"/>
              <a:defRPr sz="14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kern="0" dirty="0"/>
              <a:t>Synthetic Eddy Method (Jarrin et al., 2008) uses measured or calculated</a:t>
            </a:r>
          </a:p>
          <a:p>
            <a:pPr lvl="1"/>
            <a:r>
              <a:rPr lang="en-US" sz="1400" kern="0" dirty="0"/>
              <a:t>Mean velocity profile</a:t>
            </a:r>
          </a:p>
          <a:p>
            <a:pPr lvl="1"/>
            <a:r>
              <a:rPr lang="en-US" sz="1400" kern="0" dirty="0"/>
              <a:t>Integral scale distribution</a:t>
            </a:r>
          </a:p>
          <a:p>
            <a:pPr lvl="1"/>
            <a:r>
              <a:rPr lang="en-US" sz="1400" kern="0" dirty="0"/>
              <a:t>Reynolds stress tensor</a:t>
            </a:r>
          </a:p>
          <a:p>
            <a:r>
              <a:rPr lang="en-US" sz="1600" kern="0" dirty="0"/>
              <a:t>Provides tractable way to specify inflow boundary conditions for anisotropic, nonequilibrium, rough wall conditions, etc.</a:t>
            </a:r>
          </a:p>
        </p:txBody>
      </p:sp>
    </p:spTree>
    <p:extLst>
      <p:ext uri="{BB962C8B-B14F-4D97-AF65-F5344CB8AC3E}">
        <p14:creationId xmlns:p14="http://schemas.microsoft.com/office/powerpoint/2010/main" val="19516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E6AA-F80A-9F4F-AC9F-14E74AA6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ROM/UQ applied to optimize chemical “model” for specific sets of operating conditions</a:t>
            </a:r>
          </a:p>
        </p:txBody>
      </p:sp>
      <p:pic>
        <p:nvPicPr>
          <p:cNvPr id="6" name="Picture 5" descr="error_bars.pdf">
            <a:extLst>
              <a:ext uri="{FF2B5EF4-FFF2-40B4-BE49-F238E27FC236}">
                <a16:creationId xmlns:a16="http://schemas.microsoft.com/office/drawing/2014/main" id="{02CAEA76-3280-5E4B-85D0-541BB214D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67028"/>
            <a:ext cx="6699029" cy="49103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4B1C9F-7157-4D42-97F7-4118ABAA4122}"/>
              </a:ext>
            </a:extLst>
          </p:cNvPr>
          <p:cNvSpPr txBox="1">
            <a:spLocks/>
          </p:cNvSpPr>
          <p:nvPr/>
        </p:nvSpPr>
        <p:spPr>
          <a:xfrm>
            <a:off x="612648" y="1216152"/>
            <a:ext cx="4495800" cy="49244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Objective</a:t>
            </a:r>
          </a:p>
          <a:p>
            <a:pPr lvl="1"/>
            <a:r>
              <a:rPr lang="en-US" kern="0" dirty="0"/>
              <a:t>Design model for specified range of operating conditions (p, T, phi) using selected reference mechanism</a:t>
            </a:r>
          </a:p>
          <a:p>
            <a:pPr lvl="1"/>
            <a:r>
              <a:rPr lang="en-US" kern="0" dirty="0"/>
              <a:t>Optimize model to capture specific chemical characteristics</a:t>
            </a:r>
          </a:p>
          <a:p>
            <a:r>
              <a:rPr lang="en-US" kern="0" dirty="0"/>
              <a:t>Approach</a:t>
            </a:r>
          </a:p>
          <a:p>
            <a:pPr lvl="1"/>
            <a:r>
              <a:rPr lang="en-US" kern="0" dirty="0"/>
              <a:t>Start with simplest model form; e.g., equations based on Arrhenius laws for reaction rates</a:t>
            </a:r>
          </a:p>
          <a:p>
            <a:pPr lvl="1"/>
            <a:r>
              <a:rPr lang="en-US" kern="0" dirty="0"/>
              <a:t>Functionalize pre-exponential factors and activation energies w.r.t. operating conditions</a:t>
            </a:r>
          </a:p>
          <a:p>
            <a:pPr lvl="1"/>
            <a:r>
              <a:rPr lang="en-US" kern="0" dirty="0"/>
              <a:t>Use Bayesian inference to fit the most probable surfaces over specified range of conditions</a:t>
            </a:r>
          </a:p>
        </p:txBody>
      </p:sp>
    </p:spTree>
    <p:extLst>
      <p:ext uri="{BB962C8B-B14F-4D97-AF65-F5344CB8AC3E}">
        <p14:creationId xmlns:p14="http://schemas.microsoft.com/office/powerpoint/2010/main" val="15005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108E-6890-D444-9F33-4FA72156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collaborations with Oak Ridge National Laboratory are enabling unique calculations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3E6F121-3BB7-E548-9CF8-042660C3C132}"/>
              </a:ext>
            </a:extLst>
          </p:cNvPr>
          <p:cNvSpPr/>
          <p:nvPr/>
        </p:nvSpPr>
        <p:spPr>
          <a:xfrm>
            <a:off x="9144" y="3744172"/>
            <a:ext cx="12173072" cy="1221069"/>
          </a:xfrm>
          <a:custGeom>
            <a:avLst/>
            <a:gdLst>
              <a:gd name="connsiteX0" fmla="*/ 0 w 11930062"/>
              <a:gd name="connsiteY0" fmla="*/ 1057275 h 1057275"/>
              <a:gd name="connsiteX1" fmla="*/ 11930062 w 11930062"/>
              <a:gd name="connsiteY1" fmla="*/ 1057275 h 1057275"/>
              <a:gd name="connsiteX2" fmla="*/ 11930062 w 11930062"/>
              <a:gd name="connsiteY2" fmla="*/ 0 h 1057275"/>
              <a:gd name="connsiteX3" fmla="*/ 6800850 w 11930062"/>
              <a:gd name="connsiteY3" fmla="*/ 557213 h 1057275"/>
              <a:gd name="connsiteX4" fmla="*/ 0 w 11930062"/>
              <a:gd name="connsiteY4" fmla="*/ 1057275 h 1057275"/>
              <a:gd name="connsiteX0" fmla="*/ 0 w 11706233"/>
              <a:gd name="connsiteY0" fmla="*/ 1098831 h 1098831"/>
              <a:gd name="connsiteX1" fmla="*/ 11706233 w 11706233"/>
              <a:gd name="connsiteY1" fmla="*/ 1057275 h 1098831"/>
              <a:gd name="connsiteX2" fmla="*/ 11706233 w 11706233"/>
              <a:gd name="connsiteY2" fmla="*/ 0 h 1098831"/>
              <a:gd name="connsiteX3" fmla="*/ 6577021 w 11706233"/>
              <a:gd name="connsiteY3" fmla="*/ 557213 h 1098831"/>
              <a:gd name="connsiteX4" fmla="*/ 0 w 11706233"/>
              <a:gd name="connsiteY4" fmla="*/ 1098831 h 1098831"/>
              <a:gd name="connsiteX0" fmla="*/ 0 w 11689015"/>
              <a:gd name="connsiteY0" fmla="*/ 1132077 h 1132077"/>
              <a:gd name="connsiteX1" fmla="*/ 11689015 w 11689015"/>
              <a:gd name="connsiteY1" fmla="*/ 1057275 h 1132077"/>
              <a:gd name="connsiteX2" fmla="*/ 11689015 w 11689015"/>
              <a:gd name="connsiteY2" fmla="*/ 0 h 1132077"/>
              <a:gd name="connsiteX3" fmla="*/ 6559803 w 11689015"/>
              <a:gd name="connsiteY3" fmla="*/ 557213 h 1132077"/>
              <a:gd name="connsiteX4" fmla="*/ 0 w 11689015"/>
              <a:gd name="connsiteY4" fmla="*/ 1132077 h 1132077"/>
              <a:gd name="connsiteX0" fmla="*/ 0 w 11689015"/>
              <a:gd name="connsiteY0" fmla="*/ 1132077 h 1132077"/>
              <a:gd name="connsiteX1" fmla="*/ 11689015 w 11689015"/>
              <a:gd name="connsiteY1" fmla="*/ 1073897 h 1132077"/>
              <a:gd name="connsiteX2" fmla="*/ 11689015 w 11689015"/>
              <a:gd name="connsiteY2" fmla="*/ 0 h 1132077"/>
              <a:gd name="connsiteX3" fmla="*/ 6559803 w 11689015"/>
              <a:gd name="connsiteY3" fmla="*/ 557213 h 1132077"/>
              <a:gd name="connsiteX4" fmla="*/ 0 w 11689015"/>
              <a:gd name="connsiteY4" fmla="*/ 1132077 h 1132077"/>
              <a:gd name="connsiteX0" fmla="*/ 0 w 11697624"/>
              <a:gd name="connsiteY0" fmla="*/ 1132077 h 1148700"/>
              <a:gd name="connsiteX1" fmla="*/ 11697624 w 11697624"/>
              <a:gd name="connsiteY1" fmla="*/ 1148700 h 1148700"/>
              <a:gd name="connsiteX2" fmla="*/ 11689015 w 11697624"/>
              <a:gd name="connsiteY2" fmla="*/ 0 h 1148700"/>
              <a:gd name="connsiteX3" fmla="*/ 6559803 w 11697624"/>
              <a:gd name="connsiteY3" fmla="*/ 557213 h 1148700"/>
              <a:gd name="connsiteX4" fmla="*/ 0 w 11697624"/>
              <a:gd name="connsiteY4" fmla="*/ 1132077 h 1148700"/>
              <a:gd name="connsiteX0" fmla="*/ 0 w 11689396"/>
              <a:gd name="connsiteY0" fmla="*/ 1132077 h 1132077"/>
              <a:gd name="connsiteX1" fmla="*/ 11680406 w 11689396"/>
              <a:gd name="connsiteY1" fmla="*/ 1107143 h 1132077"/>
              <a:gd name="connsiteX2" fmla="*/ 11689015 w 11689396"/>
              <a:gd name="connsiteY2" fmla="*/ 0 h 1132077"/>
              <a:gd name="connsiteX3" fmla="*/ 6559803 w 11689396"/>
              <a:gd name="connsiteY3" fmla="*/ 557213 h 1132077"/>
              <a:gd name="connsiteX4" fmla="*/ 0 w 11689396"/>
              <a:gd name="connsiteY4" fmla="*/ 1132077 h 1132077"/>
              <a:gd name="connsiteX0" fmla="*/ 0 w 11689843"/>
              <a:gd name="connsiteY0" fmla="*/ 1132077 h 1132078"/>
              <a:gd name="connsiteX1" fmla="*/ 11689014 w 11689843"/>
              <a:gd name="connsiteY1" fmla="*/ 1132078 h 1132078"/>
              <a:gd name="connsiteX2" fmla="*/ 11689015 w 11689843"/>
              <a:gd name="connsiteY2" fmla="*/ 0 h 1132078"/>
              <a:gd name="connsiteX3" fmla="*/ 6559803 w 11689843"/>
              <a:gd name="connsiteY3" fmla="*/ 557213 h 1132078"/>
              <a:gd name="connsiteX4" fmla="*/ 0 w 11689843"/>
              <a:gd name="connsiteY4" fmla="*/ 1132077 h 1132078"/>
              <a:gd name="connsiteX0" fmla="*/ 0 w 11689843"/>
              <a:gd name="connsiteY0" fmla="*/ 1132077 h 1132078"/>
              <a:gd name="connsiteX1" fmla="*/ 11689014 w 11689843"/>
              <a:gd name="connsiteY1" fmla="*/ 1132078 h 1132078"/>
              <a:gd name="connsiteX2" fmla="*/ 11689015 w 11689843"/>
              <a:gd name="connsiteY2" fmla="*/ 0 h 1132078"/>
              <a:gd name="connsiteX3" fmla="*/ 6508150 w 11689843"/>
              <a:gd name="connsiteY3" fmla="*/ 523968 h 1132078"/>
              <a:gd name="connsiteX4" fmla="*/ 0 w 11689843"/>
              <a:gd name="connsiteY4" fmla="*/ 1132077 h 1132078"/>
              <a:gd name="connsiteX0" fmla="*/ 0 w 11689843"/>
              <a:gd name="connsiteY0" fmla="*/ 1123765 h 1132078"/>
              <a:gd name="connsiteX1" fmla="*/ 11689014 w 11689843"/>
              <a:gd name="connsiteY1" fmla="*/ 1132078 h 1132078"/>
              <a:gd name="connsiteX2" fmla="*/ 11689015 w 11689843"/>
              <a:gd name="connsiteY2" fmla="*/ 0 h 1132078"/>
              <a:gd name="connsiteX3" fmla="*/ 6508150 w 11689843"/>
              <a:gd name="connsiteY3" fmla="*/ 523968 h 1132078"/>
              <a:gd name="connsiteX4" fmla="*/ 0 w 11689843"/>
              <a:gd name="connsiteY4" fmla="*/ 1123765 h 113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9843" h="1132078">
                <a:moveTo>
                  <a:pt x="0" y="1123765"/>
                </a:moveTo>
                <a:lnTo>
                  <a:pt x="11689014" y="1132078"/>
                </a:lnTo>
                <a:cubicBezTo>
                  <a:pt x="11686144" y="749178"/>
                  <a:pt x="11691885" y="382900"/>
                  <a:pt x="11689015" y="0"/>
                </a:cubicBezTo>
                <a:lnTo>
                  <a:pt x="6508150" y="523968"/>
                </a:lnTo>
                <a:lnTo>
                  <a:pt x="0" y="112376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9A04F-1F17-BE4E-A113-C7C210F07CD5}"/>
              </a:ext>
            </a:extLst>
          </p:cNvPr>
          <p:cNvSpPr txBox="1"/>
          <p:nvPr/>
        </p:nvSpPr>
        <p:spPr>
          <a:xfrm>
            <a:off x="9274687" y="4125011"/>
            <a:ext cx="1518364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500-fold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improvement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in 9 years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122B1BC-0C12-604B-AC8A-CB426205EB2B}"/>
              </a:ext>
            </a:extLst>
          </p:cNvPr>
          <p:cNvSpPr/>
          <p:nvPr/>
        </p:nvSpPr>
        <p:spPr>
          <a:xfrm>
            <a:off x="0" y="3258513"/>
            <a:ext cx="11091241" cy="531628"/>
          </a:xfrm>
          <a:prstGeom prst="rightArrow">
            <a:avLst/>
          </a:prstGeom>
          <a:gradFill flip="none" rotWithShape="1">
            <a:gsLst>
              <a:gs pos="1000">
                <a:schemeClr val="bg1"/>
              </a:gs>
              <a:gs pos="98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16000">
                  <a:srgbClr val="95CBD5"/>
                </a:gs>
                <a:gs pos="52000">
                  <a:srgbClr val="53ABBB"/>
                </a:gs>
                <a:gs pos="0">
                  <a:schemeClr val="bg1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OLCF-5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B4751AA-4606-784C-AB83-485DC690DED1}"/>
              </a:ext>
            </a:extLst>
          </p:cNvPr>
          <p:cNvSpPr/>
          <p:nvPr/>
        </p:nvSpPr>
        <p:spPr>
          <a:xfrm>
            <a:off x="0" y="3629971"/>
            <a:ext cx="7516368" cy="544285"/>
          </a:xfrm>
          <a:prstGeom prst="rightArrow">
            <a:avLst/>
          </a:prstGeom>
          <a:gradFill flip="none" rotWithShape="1">
            <a:gsLst>
              <a:gs pos="1000">
                <a:schemeClr val="bg1"/>
              </a:gs>
              <a:gs pos="98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gradFill flip="none" rotWithShape="1">
              <a:gsLst>
                <a:gs pos="15000">
                  <a:srgbClr val="95CBD5"/>
                </a:gs>
                <a:gs pos="52000">
                  <a:srgbClr val="53ABBB"/>
                </a:gs>
                <a:gs pos="0">
                  <a:schemeClr val="bg1">
                    <a:alpha val="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OLCF-4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AF0F04F-98B6-8A4D-84BB-B964409432A5}"/>
              </a:ext>
            </a:extLst>
          </p:cNvPr>
          <p:cNvSpPr/>
          <p:nvPr/>
        </p:nvSpPr>
        <p:spPr>
          <a:xfrm>
            <a:off x="24784" y="3744170"/>
            <a:ext cx="12156793" cy="1173817"/>
          </a:xfrm>
          <a:custGeom>
            <a:avLst/>
            <a:gdLst>
              <a:gd name="connsiteX0" fmla="*/ 0 w 11972925"/>
              <a:gd name="connsiteY0" fmla="*/ 1057275 h 1057275"/>
              <a:gd name="connsiteX1" fmla="*/ 6858000 w 11972925"/>
              <a:gd name="connsiteY1" fmla="*/ 542925 h 1057275"/>
              <a:gd name="connsiteX2" fmla="*/ 11972925 w 11972925"/>
              <a:gd name="connsiteY2" fmla="*/ 0 h 1057275"/>
              <a:gd name="connsiteX0" fmla="*/ 0 w 11972925"/>
              <a:gd name="connsiteY0" fmla="*/ 1057275 h 1057275"/>
              <a:gd name="connsiteX1" fmla="*/ 7059168 w 11972925"/>
              <a:gd name="connsiteY1" fmla="*/ 506349 h 1057275"/>
              <a:gd name="connsiteX2" fmla="*/ 11972925 w 11972925"/>
              <a:gd name="connsiteY2" fmla="*/ 0 h 1057275"/>
              <a:gd name="connsiteX0" fmla="*/ 0 w 11477100"/>
              <a:gd name="connsiteY0" fmla="*/ 1068850 h 1068850"/>
              <a:gd name="connsiteX1" fmla="*/ 6563343 w 11477100"/>
              <a:gd name="connsiteY1" fmla="*/ 506349 h 1068850"/>
              <a:gd name="connsiteX2" fmla="*/ 11477100 w 11477100"/>
              <a:gd name="connsiteY2" fmla="*/ 0 h 1068850"/>
              <a:gd name="connsiteX0" fmla="*/ 0 w 11429878"/>
              <a:gd name="connsiteY0" fmla="*/ 1057275 h 1057275"/>
              <a:gd name="connsiteX1" fmla="*/ 6516121 w 11429878"/>
              <a:gd name="connsiteY1" fmla="*/ 506349 h 1057275"/>
              <a:gd name="connsiteX2" fmla="*/ 11429878 w 11429878"/>
              <a:gd name="connsiteY2" fmla="*/ 0 h 1057275"/>
              <a:gd name="connsiteX0" fmla="*/ 0 w 11969337"/>
              <a:gd name="connsiteY0" fmla="*/ 1128993 h 1128993"/>
              <a:gd name="connsiteX1" fmla="*/ 7055580 w 11969337"/>
              <a:gd name="connsiteY1" fmla="*/ 506349 h 1128993"/>
              <a:gd name="connsiteX2" fmla="*/ 11969337 w 11969337"/>
              <a:gd name="connsiteY2" fmla="*/ 0 h 1128993"/>
              <a:gd name="connsiteX0" fmla="*/ 0 w 12399075"/>
              <a:gd name="connsiteY0" fmla="*/ 1173817 h 1173817"/>
              <a:gd name="connsiteX1" fmla="*/ 7055580 w 12399075"/>
              <a:gd name="connsiteY1" fmla="*/ 551173 h 1173817"/>
              <a:gd name="connsiteX2" fmla="*/ 12399075 w 12399075"/>
              <a:gd name="connsiteY2" fmla="*/ 0 h 1173817"/>
              <a:gd name="connsiteX0" fmla="*/ 0 w 12399075"/>
              <a:gd name="connsiteY0" fmla="*/ 1173817 h 1173817"/>
              <a:gd name="connsiteX1" fmla="*/ 6918429 w 12399075"/>
              <a:gd name="connsiteY1" fmla="*/ 560138 h 1173817"/>
              <a:gd name="connsiteX2" fmla="*/ 12399075 w 12399075"/>
              <a:gd name="connsiteY2" fmla="*/ 0 h 11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99075" h="1173817">
                <a:moveTo>
                  <a:pt x="0" y="1173817"/>
                </a:moveTo>
                <a:lnTo>
                  <a:pt x="6918429" y="560138"/>
                </a:lnTo>
                <a:lnTo>
                  <a:pt x="12399075" y="0"/>
                </a:ln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DA1933-9725-184C-BE37-26C465C24D62}"/>
              </a:ext>
            </a:extLst>
          </p:cNvPr>
          <p:cNvSpPr/>
          <p:nvPr/>
        </p:nvSpPr>
        <p:spPr>
          <a:xfrm>
            <a:off x="11091241" y="3574086"/>
            <a:ext cx="530632" cy="5306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~1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C94A05-6061-6940-A8B6-C7A2FB54E29E}"/>
              </a:ext>
            </a:extLst>
          </p:cNvPr>
          <p:cNvSpPr/>
          <p:nvPr/>
        </p:nvSpPr>
        <p:spPr>
          <a:xfrm>
            <a:off x="6527466" y="4043606"/>
            <a:ext cx="530632" cy="5306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200PF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A3A8E-9932-1245-9E6C-87D64500D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673341"/>
            <a:ext cx="3528072" cy="19643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4645737-5C85-DD46-AACF-7E6F89410E54}"/>
              </a:ext>
            </a:extLst>
          </p:cNvPr>
          <p:cNvSpPr/>
          <p:nvPr/>
        </p:nvSpPr>
        <p:spPr>
          <a:xfrm>
            <a:off x="261729" y="4590501"/>
            <a:ext cx="530632" cy="53063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27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AC734-FD2D-DC46-8A83-A6C1F40F819B}"/>
              </a:ext>
            </a:extLst>
          </p:cNvPr>
          <p:cNvSpPr txBox="1"/>
          <p:nvPr/>
        </p:nvSpPr>
        <p:spPr>
          <a:xfrm>
            <a:off x="16615" y="5180924"/>
            <a:ext cx="11263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2012</a:t>
            </a:r>
            <a:br>
              <a:rPr lang="en-US" sz="1600" dirty="0"/>
            </a:br>
            <a:r>
              <a:rPr lang="en-US" sz="1600" dirty="0"/>
              <a:t>Cray XK7 Titan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C2D3D-5456-D34C-8DE9-36975D42F808}"/>
              </a:ext>
            </a:extLst>
          </p:cNvPr>
          <p:cNvSpPr txBox="1"/>
          <p:nvPr/>
        </p:nvSpPr>
        <p:spPr>
          <a:xfrm>
            <a:off x="10749614" y="4102034"/>
            <a:ext cx="12138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2021</a:t>
            </a:r>
            <a:br>
              <a:rPr lang="en-US" sz="1600" dirty="0"/>
            </a:br>
            <a:r>
              <a:rPr lang="en-US" sz="1600" dirty="0"/>
              <a:t>Frontier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5D1DA-A310-9C43-A82B-7514723B7AAA}"/>
              </a:ext>
            </a:extLst>
          </p:cNvPr>
          <p:cNvSpPr txBox="1"/>
          <p:nvPr/>
        </p:nvSpPr>
        <p:spPr>
          <a:xfrm>
            <a:off x="6192526" y="4658539"/>
            <a:ext cx="12138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2018</a:t>
            </a:r>
            <a:br>
              <a:rPr lang="en-US" sz="1600" dirty="0"/>
            </a:br>
            <a:r>
              <a:rPr lang="en-US" sz="1600" dirty="0"/>
              <a:t>IBM </a:t>
            </a:r>
            <a:br>
              <a:rPr lang="en-US" sz="1600" dirty="0"/>
            </a:br>
            <a:r>
              <a:rPr lang="en-US" sz="1600" dirty="0"/>
              <a:t>Summit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B0A3F7-CC33-B64A-A0D8-899E16B85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241" y="2207056"/>
            <a:ext cx="2999604" cy="17620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826906B-A5A4-9447-9619-AC089954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0209" y="2419746"/>
            <a:ext cx="3609110" cy="19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A6277A-8DC2-8342-A377-0DDFA8897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119" y="2985436"/>
            <a:ext cx="1356390" cy="5754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504563-B371-484A-BE57-78BF4DB070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810" y="2132423"/>
            <a:ext cx="1835920" cy="3921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5BD16A-5ACD-AD44-8C85-1EC57AE6F1A6}"/>
              </a:ext>
            </a:extLst>
          </p:cNvPr>
          <p:cNvSpPr txBox="1"/>
          <p:nvPr/>
        </p:nvSpPr>
        <p:spPr>
          <a:xfrm>
            <a:off x="228600" y="1371600"/>
            <a:ext cx="1173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4F9F"/>
                </a:solidFill>
              </a:rPr>
              <a:t>DOE </a:t>
            </a:r>
            <a:r>
              <a:rPr lang="en-US" sz="1800" b="1" dirty="0"/>
              <a:t>Innovative and Novel Computational Impact on Theory and Experiment (INCITE) program</a:t>
            </a:r>
            <a:r>
              <a:rPr lang="en-US" sz="1800" dirty="0">
                <a:solidFill>
                  <a:srgbClr val="004F9F"/>
                </a:solidFill>
              </a:rPr>
              <a:t> aimed at </a:t>
            </a:r>
            <a:r>
              <a:rPr lang="en-US" sz="1800" b="1" dirty="0"/>
              <a:t>Turbulent Scalar-Mixing and Combustion in Supercritical Fluids</a:t>
            </a:r>
            <a:r>
              <a:rPr lang="en-US" sz="1800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11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1B08-AE49-DE43-A697-8267F331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– Numerical Framework (RAPTOR)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15FDC8-948F-4441-85E0-3D6B16440CF1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4800600" cy="58292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Theoretical framework </a:t>
            </a:r>
            <a:r>
              <a:rPr lang="en-US" sz="1800" kern="0" dirty="0">
                <a:solidFill>
                  <a:srgbClr val="FF0000"/>
                </a:solidFill>
              </a:rPr>
              <a:t>(Comprehensive)</a:t>
            </a:r>
          </a:p>
          <a:p>
            <a:pPr lvl="1"/>
            <a:r>
              <a:rPr lang="en-US" sz="1600" kern="0" dirty="0"/>
              <a:t>Fully-coupled, compressible conservation equations</a:t>
            </a:r>
          </a:p>
          <a:p>
            <a:pPr lvl="1"/>
            <a:r>
              <a:rPr lang="en-US" sz="1600" kern="0" dirty="0"/>
              <a:t>Nonideal gas/liquid equation of state (high-pressure phenomena)</a:t>
            </a:r>
          </a:p>
          <a:p>
            <a:pPr lvl="1"/>
            <a:r>
              <a:rPr lang="en-US" sz="1600" kern="0" dirty="0"/>
              <a:t>Detailed thermodynamics, transport      and chemistry</a:t>
            </a:r>
          </a:p>
          <a:p>
            <a:pPr lvl="1"/>
            <a:r>
              <a:rPr lang="en-US" sz="1600" kern="0" dirty="0"/>
              <a:t>Multiphase flow, spray              (Lagrangian-Eulerian formulation)</a:t>
            </a:r>
          </a:p>
          <a:p>
            <a:pPr lvl="1"/>
            <a:r>
              <a:rPr lang="en-US" sz="1600" kern="0" dirty="0"/>
              <a:t>Dynamic subfilter modeling.                    (no tuned constants)</a:t>
            </a:r>
          </a:p>
          <a:p>
            <a:r>
              <a:rPr lang="en-US" sz="1800" kern="0" dirty="0"/>
              <a:t>Numerical framework </a:t>
            </a:r>
            <a:r>
              <a:rPr lang="en-US" sz="1800" kern="0" dirty="0">
                <a:solidFill>
                  <a:srgbClr val="FF0000"/>
                </a:solidFill>
              </a:rPr>
              <a:t>(High-quality)</a:t>
            </a:r>
          </a:p>
          <a:p>
            <a:pPr lvl="1"/>
            <a:r>
              <a:rPr lang="en-US" sz="1600" kern="0" dirty="0"/>
              <a:t>Staggered finite-volume differencing (non-dissipative, discretely conservative)</a:t>
            </a:r>
          </a:p>
          <a:p>
            <a:pPr lvl="1"/>
            <a:r>
              <a:rPr lang="en-US" sz="1600" kern="0" dirty="0"/>
              <a:t>Dual-time stepping with generalized preconditioning (all-Mach-number)</a:t>
            </a:r>
          </a:p>
          <a:p>
            <a:pPr lvl="1"/>
            <a:r>
              <a:rPr lang="en-US" sz="1600" kern="0" dirty="0"/>
              <a:t>Detailed treatment of geometry, wall phenomena, transient BC’s</a:t>
            </a:r>
          </a:p>
          <a:p>
            <a:r>
              <a:rPr lang="en-US" sz="1800" kern="0" dirty="0"/>
              <a:t>Massively-parallel </a:t>
            </a:r>
            <a:r>
              <a:rPr lang="en-US" sz="1800" kern="0" dirty="0">
                <a:solidFill>
                  <a:srgbClr val="FF0000"/>
                </a:solidFill>
              </a:rPr>
              <a:t>(Highly-scalable)</a:t>
            </a:r>
          </a:p>
          <a:p>
            <a:pPr lvl="1"/>
            <a:r>
              <a:rPr lang="en-US" sz="1600" kern="0" dirty="0"/>
              <a:t>Hybrid-parallel model for advanced many-core systems with accelerators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67B801-EB7F-F34A-BC0A-1A87987FBD23}"/>
              </a:ext>
            </a:extLst>
          </p:cNvPr>
          <p:cNvGrpSpPr/>
          <p:nvPr/>
        </p:nvGrpSpPr>
        <p:grpSpPr>
          <a:xfrm>
            <a:off x="5943600" y="1028700"/>
            <a:ext cx="6100256" cy="5499675"/>
            <a:chOff x="5943600" y="1028700"/>
            <a:chExt cx="6100256" cy="5499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2ED2DA-1458-0C48-A4FF-A55357F1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43600" y="1028700"/>
              <a:ext cx="6100256" cy="455371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750712-89D5-6140-A219-4555523E61B0}"/>
                </a:ext>
              </a:extLst>
            </p:cNvPr>
            <p:cNvSpPr txBox="1"/>
            <p:nvPr/>
          </p:nvSpPr>
          <p:spPr>
            <a:xfrm>
              <a:off x="5943600" y="5943600"/>
              <a:ext cx="6099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Results from scaling studies in July 2019 on ORNL Summit platform </a:t>
              </a:r>
              <a:r>
                <a:rPr lang="en-US" sz="1600" b="1" dirty="0">
                  <a:solidFill>
                    <a:srgbClr val="FF0000"/>
                  </a:solidFill>
                </a:rPr>
                <a:t>… demonstrated 50x speedup relative to Titan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51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1B08-AE49-DE43-A697-8267F331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– Numerical Framework (RAPTOR)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F15FDC8-948F-4441-85E0-3D6B16440CF1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4800600" cy="58292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AD4025"/>
              </a:buClr>
              <a:buChar char="•"/>
              <a:defRPr sz="20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8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2pPr>
            <a:lvl3pPr marL="914400" indent="-22860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AD4025"/>
              </a:buClr>
              <a:buChar char="•"/>
              <a:defRPr sz="16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3pPr>
            <a:lvl4pPr marL="1257300" indent="-228600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808080"/>
              </a:buClr>
              <a:buFont typeface="Arial" charset="0"/>
              <a:buChar char="–"/>
              <a:defRPr sz="1400" b="1" baseline="0">
                <a:solidFill>
                  <a:srgbClr val="004F9F"/>
                </a:solidFill>
                <a:latin typeface="Arial" charset="0"/>
                <a:ea typeface="+mn-ea"/>
                <a:cs typeface="Calibri"/>
              </a:defRPr>
            </a:lvl4pPr>
            <a:lvl5pPr marL="1600200" indent="-228600" algn="l" rtl="0" eaLnBrk="1" fontAlgn="base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AD4025"/>
              </a:buClr>
              <a:buFont typeface="Arial" charset="0"/>
              <a:buChar char="»"/>
              <a:defRPr sz="1200" b="1">
                <a:solidFill>
                  <a:schemeClr val="tx1"/>
                </a:solidFill>
                <a:latin typeface="Arial" charset="0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Theoretical framework </a:t>
            </a:r>
            <a:r>
              <a:rPr lang="en-US" sz="1800" kern="0" dirty="0">
                <a:solidFill>
                  <a:srgbClr val="FF0000"/>
                </a:solidFill>
              </a:rPr>
              <a:t>(Comprehensive)</a:t>
            </a:r>
          </a:p>
          <a:p>
            <a:pPr lvl="1"/>
            <a:r>
              <a:rPr lang="en-US" sz="1600" kern="0" dirty="0"/>
              <a:t>Fully-coupled, compressible conservation equations</a:t>
            </a:r>
          </a:p>
          <a:p>
            <a:pPr lvl="1"/>
            <a:r>
              <a:rPr lang="en-US" sz="1600" kern="0" dirty="0"/>
              <a:t>Nonideal gas/liquid equation of state (high-pressure phenomena)</a:t>
            </a:r>
          </a:p>
          <a:p>
            <a:pPr lvl="1"/>
            <a:r>
              <a:rPr lang="en-US" sz="1600" kern="0" dirty="0"/>
              <a:t>Detailed thermodynamics, transport      and chemistry</a:t>
            </a:r>
          </a:p>
          <a:p>
            <a:pPr lvl="1"/>
            <a:r>
              <a:rPr lang="en-US" sz="1600" kern="0" dirty="0"/>
              <a:t>Multiphase flow, spray              (Lagrangian-Eulerian formulation)</a:t>
            </a:r>
          </a:p>
          <a:p>
            <a:pPr lvl="1"/>
            <a:r>
              <a:rPr lang="en-US" sz="1600" kern="0" dirty="0"/>
              <a:t>Dynamic subfilter modeling.                    (no tuned constants)</a:t>
            </a:r>
          </a:p>
          <a:p>
            <a:r>
              <a:rPr lang="en-US" sz="1800" kern="0" dirty="0"/>
              <a:t>Numerical framework </a:t>
            </a:r>
            <a:r>
              <a:rPr lang="en-US" sz="1800" kern="0" dirty="0">
                <a:solidFill>
                  <a:srgbClr val="FF0000"/>
                </a:solidFill>
              </a:rPr>
              <a:t>(High-quality)</a:t>
            </a:r>
          </a:p>
          <a:p>
            <a:pPr lvl="1"/>
            <a:r>
              <a:rPr lang="en-US" sz="1600" kern="0" dirty="0"/>
              <a:t>Staggered finite-volume differencing (non-dissipative, discretely conservative)</a:t>
            </a:r>
          </a:p>
          <a:p>
            <a:pPr lvl="1"/>
            <a:r>
              <a:rPr lang="en-US" sz="1600" kern="0" dirty="0"/>
              <a:t>Dual-time stepping with generalized preconditioning (all-Mach-number)</a:t>
            </a:r>
          </a:p>
          <a:p>
            <a:pPr lvl="1"/>
            <a:r>
              <a:rPr lang="en-US" sz="1600" kern="0" dirty="0"/>
              <a:t>Detailed treatment of geometry, wall phenomena, transient BC’s</a:t>
            </a:r>
          </a:p>
          <a:p>
            <a:r>
              <a:rPr lang="en-US" sz="1800" kern="0" dirty="0"/>
              <a:t>Massively-parallel </a:t>
            </a:r>
            <a:r>
              <a:rPr lang="en-US" sz="1800" kern="0" dirty="0">
                <a:solidFill>
                  <a:srgbClr val="FF0000"/>
                </a:solidFill>
              </a:rPr>
              <a:t>(Highly-scalable)</a:t>
            </a:r>
          </a:p>
          <a:p>
            <a:pPr lvl="1"/>
            <a:r>
              <a:rPr lang="en-US" sz="1600" kern="0" dirty="0"/>
              <a:t>Hybrid-parallel model for advanced many-core systems with accelerators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9DFCA9A-2597-2945-A2AF-EC226316CF0E}"/>
              </a:ext>
            </a:extLst>
          </p:cNvPr>
          <p:cNvSpPr/>
          <p:nvPr/>
        </p:nvSpPr>
        <p:spPr bwMode="auto">
          <a:xfrm>
            <a:off x="5318760" y="1136887"/>
            <a:ext cx="533400" cy="5312664"/>
          </a:xfrm>
          <a:prstGeom prst="rightBrace">
            <a:avLst>
              <a:gd name="adj1" fmla="val 129928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56E19FE6-5BF0-3C46-B4A9-D360F7CA1BBF}"/>
              </a:ext>
            </a:extLst>
          </p:cNvPr>
          <p:cNvSpPr>
            <a:spLocks/>
          </p:cNvSpPr>
          <p:nvPr/>
        </p:nvSpPr>
        <p:spPr bwMode="auto">
          <a:xfrm>
            <a:off x="8535727" y="1319767"/>
            <a:ext cx="3200400" cy="658368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Liquid atomization, spray formation</a:t>
            </a:r>
          </a:p>
          <a:p>
            <a:pPr marL="171450" indent="-171450"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Secondary breakup, two-way coupling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Multicomponent drop vaporization</a:t>
            </a:r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FCE9794A-FEC2-2D42-9BBD-89200889F822}"/>
              </a:ext>
            </a:extLst>
          </p:cNvPr>
          <p:cNvSpPr>
            <a:spLocks/>
          </p:cNvSpPr>
          <p:nvPr/>
        </p:nvSpPr>
        <p:spPr bwMode="auto">
          <a:xfrm>
            <a:off x="8531352" y="2178375"/>
            <a:ext cx="3200400" cy="658368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High-pressure thermodynamics, transport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Real-fluid gas/liquid equations of state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Supercritical, multicomponent mixtures</a:t>
            </a:r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65D3F8B8-C75B-4546-8E4E-F19264F1395C}"/>
              </a:ext>
            </a:extLst>
          </p:cNvPr>
          <p:cNvSpPr>
            <a:spLocks/>
          </p:cNvSpPr>
          <p:nvPr/>
        </p:nvSpPr>
        <p:spPr bwMode="auto">
          <a:xfrm>
            <a:off x="8531766" y="3041091"/>
            <a:ext cx="3200400" cy="658368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Turbulent fluid dynamics and scalar mixing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Transient boundary conditions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Compressible, all-Mach-number flow</a:t>
            </a:r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EFF03888-A852-544B-BF73-DDE31CD75FBD}"/>
              </a:ext>
            </a:extLst>
          </p:cNvPr>
          <p:cNvSpPr>
            <a:spLocks/>
          </p:cNvSpPr>
          <p:nvPr/>
        </p:nvSpPr>
        <p:spPr bwMode="auto">
          <a:xfrm>
            <a:off x="8531352" y="4754880"/>
            <a:ext cx="3200400" cy="646331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Multiscalar advection and diffusion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Turbulence-chemistry interactions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Complex fuels, multi-regime combustion</a:t>
            </a:r>
          </a:p>
        </p:txBody>
      </p:sp>
      <p:sp>
        <p:nvSpPr>
          <p:cNvPr id="15" name="Process 14">
            <a:extLst>
              <a:ext uri="{FF2B5EF4-FFF2-40B4-BE49-F238E27FC236}">
                <a16:creationId xmlns:a16="http://schemas.microsoft.com/office/drawing/2014/main" id="{5AC7E976-D9F0-9744-8B26-F15BEAD263E7}"/>
              </a:ext>
            </a:extLst>
          </p:cNvPr>
          <p:cNvSpPr>
            <a:spLocks/>
          </p:cNvSpPr>
          <p:nvPr/>
        </p:nvSpPr>
        <p:spPr bwMode="auto">
          <a:xfrm>
            <a:off x="8531368" y="3904488"/>
            <a:ext cx="3200400" cy="646331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High-pressure chemistry, emissions, soot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Detailed and skeletal mechanisms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Optimized modeled mechanisms</a:t>
            </a:r>
          </a:p>
        </p:txBody>
      </p:sp>
      <p:sp>
        <p:nvSpPr>
          <p:cNvPr id="16" name="Process 15">
            <a:extLst>
              <a:ext uri="{FF2B5EF4-FFF2-40B4-BE49-F238E27FC236}">
                <a16:creationId xmlns:a16="http://schemas.microsoft.com/office/drawing/2014/main" id="{43FD21FE-EF6B-8B40-BC34-AEFF7FD08281}"/>
              </a:ext>
            </a:extLst>
          </p:cNvPr>
          <p:cNvSpPr>
            <a:spLocks/>
          </p:cNvSpPr>
          <p:nvPr/>
        </p:nvSpPr>
        <p:spPr bwMode="auto">
          <a:xfrm>
            <a:off x="8531368" y="5616519"/>
            <a:ext cx="3200400" cy="646331"/>
          </a:xfrm>
          <a:prstGeom prst="flowChartProcess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Heat transfer, boundary layer dynamics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Turbulence-radiation interactions</a:t>
            </a:r>
          </a:p>
          <a:p>
            <a:pPr marL="171450" indent="-171450">
              <a:buClr>
                <a:schemeClr val="bg1"/>
              </a:buClr>
              <a:buFont typeface="Arial"/>
              <a:buChar char="•"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2">
                      <a:alpha val="40000"/>
                    </a:scheme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Transient wall-flow interactions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980C7C-03AE-574C-8DDD-52D15B3F0844}"/>
              </a:ext>
            </a:extLst>
          </p:cNvPr>
          <p:cNvCxnSpPr>
            <a:stCxn id="9" idx="2"/>
            <a:endCxn id="11" idx="0"/>
          </p:cNvCxnSpPr>
          <p:nvPr/>
        </p:nvCxnSpPr>
        <p:spPr>
          <a:xfrm flipH="1">
            <a:off x="10131552" y="1978135"/>
            <a:ext cx="4375" cy="20024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8EC508-8184-864A-B226-27F157E4CCB7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0131552" y="2836743"/>
            <a:ext cx="414" cy="20434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003DC3-24EF-D347-B105-AF0297A01327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10131552" y="5401211"/>
            <a:ext cx="16" cy="215308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06CFC1-F32C-0649-B7BB-A1692B3A79C1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 flipH="1">
            <a:off x="10131552" y="4550819"/>
            <a:ext cx="16" cy="204061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0C8129-A21B-CF47-B64B-F39136B422D2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 flipH="1">
            <a:off x="10131568" y="3699459"/>
            <a:ext cx="398" cy="205029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502B98-C01E-F04E-BE50-740A9C0AFEEB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>
            <a:off x="5852160" y="3793219"/>
            <a:ext cx="252984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F24DB7F-76FD-B049-8E37-1DE92B1AFF02}"/>
              </a:ext>
            </a:extLst>
          </p:cNvPr>
          <p:cNvSpPr txBox="1"/>
          <p:nvPr/>
        </p:nvSpPr>
        <p:spPr>
          <a:xfrm>
            <a:off x="6099427" y="2656242"/>
            <a:ext cx="1727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focal points</a:t>
            </a:r>
          </a:p>
        </p:txBody>
      </p:sp>
    </p:spTree>
    <p:extLst>
      <p:ext uri="{BB962C8B-B14F-4D97-AF65-F5344CB8AC3E}">
        <p14:creationId xmlns:p14="http://schemas.microsoft.com/office/powerpoint/2010/main" val="5349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94FBE-2218-3E4D-B090-641A3D8D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treatment of multicomponent                         mixture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28EEF-B14C-604A-9C3D-9AA767B0A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" b="351"/>
          <a:stretch/>
        </p:blipFill>
        <p:spPr>
          <a:xfrm>
            <a:off x="8068275" y="3613527"/>
            <a:ext cx="3660817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C37810-53C7-6D4D-B988-6A2D00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351" b="351"/>
          <a:stretch/>
        </p:blipFill>
        <p:spPr>
          <a:xfrm>
            <a:off x="8068275" y="744858"/>
            <a:ext cx="3660817" cy="2743200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861D2F-AAB0-7548-863B-D6012AFBDE3F}"/>
              </a:ext>
            </a:extLst>
          </p:cNvPr>
          <p:cNvSpPr/>
          <p:nvPr/>
        </p:nvSpPr>
        <p:spPr>
          <a:xfrm>
            <a:off x="10494736" y="919786"/>
            <a:ext cx="854880" cy="933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819588-F917-724A-BC13-B8B528D69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38" y="849119"/>
            <a:ext cx="2285996" cy="64008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4DF6F3F7-686A-0245-B28D-D7D12EFA74E5}"/>
              </a:ext>
            </a:extLst>
          </p:cNvPr>
          <p:cNvSpPr>
            <a:spLocks/>
          </p:cNvSpPr>
          <p:nvPr/>
        </p:nvSpPr>
        <p:spPr bwMode="auto">
          <a:xfrm>
            <a:off x="109728" y="5303520"/>
            <a:ext cx="7848601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4625" indent="-174625">
              <a:lnSpc>
                <a:spcPct val="90000"/>
              </a:lnSpc>
              <a:spcBef>
                <a:spcPts val="600"/>
              </a:spcBef>
              <a:buClr>
                <a:srgbClr val="C80000"/>
              </a:buClr>
              <a:buFontTx/>
              <a:buChar char="•"/>
            </a:pPr>
            <a:r>
              <a:rPr lang="en-US" sz="1400" b="1" dirty="0"/>
              <a:t>Numerical formulation designed to handle any arbitrary set of state equations</a:t>
            </a: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Clr>
                <a:srgbClr val="C80000"/>
              </a:buClr>
              <a:buFontTx/>
              <a:buChar char="•"/>
            </a:pPr>
            <a:r>
              <a:rPr lang="en-US" sz="1400" dirty="0"/>
              <a:t>Real-fluid gas-liquid mixture properties obtained using Extended Corresponding States model</a:t>
            </a: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Clr>
                <a:srgbClr val="C80000"/>
              </a:buClr>
              <a:buFontTx/>
              <a:buChar char="•"/>
            </a:pPr>
            <a:r>
              <a:rPr lang="en-US" sz="1400" dirty="0"/>
              <a:t>Multicomponent formulation using cubic or BWR equations of state</a:t>
            </a: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Clr>
                <a:srgbClr val="C80000"/>
              </a:buClr>
              <a:buFontTx/>
              <a:buChar char="•"/>
            </a:pPr>
            <a:r>
              <a:rPr lang="en-US" sz="1400" dirty="0"/>
              <a:t>Generalized to treat wide range of hydrocarbon-product mixtures (Fuel/Oxidizer/Products)</a:t>
            </a:r>
          </a:p>
          <a:p>
            <a:pPr marL="174625" indent="-174625">
              <a:lnSpc>
                <a:spcPct val="90000"/>
              </a:lnSpc>
              <a:spcBef>
                <a:spcPts val="600"/>
              </a:spcBef>
              <a:buClr>
                <a:srgbClr val="C80000"/>
              </a:buClr>
              <a:buFontTx/>
              <a:buChar char="•"/>
            </a:pPr>
            <a:r>
              <a:rPr lang="en-US" sz="1400" dirty="0"/>
              <a:t>Validated via NIST, designed to run efficiently on HPC platforms across relevant regimes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AE0971-0983-504A-A174-2116A55BD727}"/>
              </a:ext>
            </a:extLst>
          </p:cNvPr>
          <p:cNvGrpSpPr/>
          <p:nvPr/>
        </p:nvGrpSpPr>
        <p:grpSpPr>
          <a:xfrm>
            <a:off x="1371600" y="1216152"/>
            <a:ext cx="5029291" cy="3776472"/>
            <a:chOff x="1676400" y="1289040"/>
            <a:chExt cx="5029291" cy="37764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B7CAA60-7FEC-A64E-BE68-A19790404F70}"/>
                </a:ext>
              </a:extLst>
            </p:cNvPr>
            <p:cNvGrpSpPr/>
            <p:nvPr/>
          </p:nvGrpSpPr>
          <p:grpSpPr>
            <a:xfrm>
              <a:off x="1676400" y="1289040"/>
              <a:ext cx="5029291" cy="3776472"/>
              <a:chOff x="3591033" y="1502225"/>
              <a:chExt cx="5029291" cy="3776472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ACF3ED41-83BA-3A42-9274-903A91EFA864}"/>
                  </a:ext>
                </a:extLst>
              </p:cNvPr>
              <p:cNvSpPr/>
              <p:nvPr/>
            </p:nvSpPr>
            <p:spPr bwMode="auto">
              <a:xfrm>
                <a:off x="4383936" y="1986041"/>
                <a:ext cx="1981200" cy="2779776"/>
              </a:xfrm>
              <a:custGeom>
                <a:avLst/>
                <a:gdLst>
                  <a:gd name="connsiteX0" fmla="*/ 201061 w 2123140"/>
                  <a:gd name="connsiteY0" fmla="*/ 2734617 h 2766051"/>
                  <a:gd name="connsiteX1" fmla="*/ 1142893 w 2123140"/>
                  <a:gd name="connsiteY1" fmla="*/ 2762049 h 2766051"/>
                  <a:gd name="connsiteX2" fmla="*/ 1956709 w 2123140"/>
                  <a:gd name="connsiteY2" fmla="*/ 2688897 h 2766051"/>
                  <a:gd name="connsiteX3" fmla="*/ 2121301 w 2123140"/>
                  <a:gd name="connsiteY3" fmla="*/ 2076249 h 2766051"/>
                  <a:gd name="connsiteX4" fmla="*/ 1910989 w 2123140"/>
                  <a:gd name="connsiteY4" fmla="*/ 1244145 h 2766051"/>
                  <a:gd name="connsiteX5" fmla="*/ 1115461 w 2123140"/>
                  <a:gd name="connsiteY5" fmla="*/ 622353 h 2766051"/>
                  <a:gd name="connsiteX6" fmla="*/ 18181 w 2123140"/>
                  <a:gd name="connsiteY6" fmla="*/ 561 h 2766051"/>
                  <a:gd name="connsiteX7" fmla="*/ 402229 w 2123140"/>
                  <a:gd name="connsiteY7" fmla="*/ 732081 h 2766051"/>
                  <a:gd name="connsiteX0" fmla="*/ 182880 w 2104959"/>
                  <a:gd name="connsiteY0" fmla="*/ 2734617 h 2766051"/>
                  <a:gd name="connsiteX1" fmla="*/ 1124712 w 2104959"/>
                  <a:gd name="connsiteY1" fmla="*/ 2762049 h 2766051"/>
                  <a:gd name="connsiteX2" fmla="*/ 1938528 w 2104959"/>
                  <a:gd name="connsiteY2" fmla="*/ 2688897 h 2766051"/>
                  <a:gd name="connsiteX3" fmla="*/ 2103120 w 2104959"/>
                  <a:gd name="connsiteY3" fmla="*/ 2076249 h 2766051"/>
                  <a:gd name="connsiteX4" fmla="*/ 1892808 w 2104959"/>
                  <a:gd name="connsiteY4" fmla="*/ 1244145 h 2766051"/>
                  <a:gd name="connsiteX5" fmla="*/ 1097280 w 2104959"/>
                  <a:gd name="connsiteY5" fmla="*/ 622353 h 2766051"/>
                  <a:gd name="connsiteX6" fmla="*/ 0 w 2104959"/>
                  <a:gd name="connsiteY6" fmla="*/ 561 h 2766051"/>
                  <a:gd name="connsiteX0" fmla="*/ 338328 w 2104959"/>
                  <a:gd name="connsiteY0" fmla="*/ 2213409 h 2803931"/>
                  <a:gd name="connsiteX1" fmla="*/ 1124712 w 2104959"/>
                  <a:gd name="connsiteY1" fmla="*/ 2762049 h 2803931"/>
                  <a:gd name="connsiteX2" fmla="*/ 1938528 w 2104959"/>
                  <a:gd name="connsiteY2" fmla="*/ 2688897 h 2803931"/>
                  <a:gd name="connsiteX3" fmla="*/ 2103120 w 2104959"/>
                  <a:gd name="connsiteY3" fmla="*/ 2076249 h 2803931"/>
                  <a:gd name="connsiteX4" fmla="*/ 1892808 w 2104959"/>
                  <a:gd name="connsiteY4" fmla="*/ 1244145 h 2803931"/>
                  <a:gd name="connsiteX5" fmla="*/ 1097280 w 2104959"/>
                  <a:gd name="connsiteY5" fmla="*/ 622353 h 2803931"/>
                  <a:gd name="connsiteX6" fmla="*/ 0 w 2104959"/>
                  <a:gd name="connsiteY6" fmla="*/ 561 h 2803931"/>
                  <a:gd name="connsiteX0" fmla="*/ 1124712 w 2104959"/>
                  <a:gd name="connsiteY0" fmla="*/ 2762049 h 2803931"/>
                  <a:gd name="connsiteX1" fmla="*/ 1938528 w 2104959"/>
                  <a:gd name="connsiteY1" fmla="*/ 2688897 h 2803931"/>
                  <a:gd name="connsiteX2" fmla="*/ 2103120 w 2104959"/>
                  <a:gd name="connsiteY2" fmla="*/ 2076249 h 2803931"/>
                  <a:gd name="connsiteX3" fmla="*/ 1892808 w 2104959"/>
                  <a:gd name="connsiteY3" fmla="*/ 1244145 h 2803931"/>
                  <a:gd name="connsiteX4" fmla="*/ 1097280 w 2104959"/>
                  <a:gd name="connsiteY4" fmla="*/ 622353 h 2803931"/>
                  <a:gd name="connsiteX5" fmla="*/ 0 w 2104959"/>
                  <a:gd name="connsiteY5" fmla="*/ 561 h 2803931"/>
                  <a:gd name="connsiteX0" fmla="*/ 502920 w 2125513"/>
                  <a:gd name="connsiteY0" fmla="*/ 2771193 h 2810846"/>
                  <a:gd name="connsiteX1" fmla="*/ 1938528 w 2125513"/>
                  <a:gd name="connsiteY1" fmla="*/ 2688897 h 2810846"/>
                  <a:gd name="connsiteX2" fmla="*/ 2103120 w 2125513"/>
                  <a:gd name="connsiteY2" fmla="*/ 2076249 h 2810846"/>
                  <a:gd name="connsiteX3" fmla="*/ 1892808 w 2125513"/>
                  <a:gd name="connsiteY3" fmla="*/ 1244145 h 2810846"/>
                  <a:gd name="connsiteX4" fmla="*/ 1097280 w 2125513"/>
                  <a:gd name="connsiteY4" fmla="*/ 622353 h 2810846"/>
                  <a:gd name="connsiteX5" fmla="*/ 0 w 2125513"/>
                  <a:gd name="connsiteY5" fmla="*/ 561 h 2810846"/>
                  <a:gd name="connsiteX0" fmla="*/ 0 w 2164901"/>
                  <a:gd name="connsiteY0" fmla="*/ 2935785 h 2954962"/>
                  <a:gd name="connsiteX1" fmla="*/ 1947672 w 2164901"/>
                  <a:gd name="connsiteY1" fmla="*/ 2688897 h 2954962"/>
                  <a:gd name="connsiteX2" fmla="*/ 2112264 w 2164901"/>
                  <a:gd name="connsiteY2" fmla="*/ 2076249 h 2954962"/>
                  <a:gd name="connsiteX3" fmla="*/ 1901952 w 2164901"/>
                  <a:gd name="connsiteY3" fmla="*/ 1244145 h 2954962"/>
                  <a:gd name="connsiteX4" fmla="*/ 1106424 w 2164901"/>
                  <a:gd name="connsiteY4" fmla="*/ 622353 h 2954962"/>
                  <a:gd name="connsiteX5" fmla="*/ 9144 w 2164901"/>
                  <a:gd name="connsiteY5" fmla="*/ 561 h 2954962"/>
                  <a:gd name="connsiteX0" fmla="*/ 0 w 2164901"/>
                  <a:gd name="connsiteY0" fmla="*/ 2935785 h 2935785"/>
                  <a:gd name="connsiteX1" fmla="*/ 1947672 w 2164901"/>
                  <a:gd name="connsiteY1" fmla="*/ 2688897 h 2935785"/>
                  <a:gd name="connsiteX2" fmla="*/ 2112264 w 2164901"/>
                  <a:gd name="connsiteY2" fmla="*/ 2076249 h 2935785"/>
                  <a:gd name="connsiteX3" fmla="*/ 1901952 w 2164901"/>
                  <a:gd name="connsiteY3" fmla="*/ 1244145 h 2935785"/>
                  <a:gd name="connsiteX4" fmla="*/ 1106424 w 2164901"/>
                  <a:gd name="connsiteY4" fmla="*/ 622353 h 2935785"/>
                  <a:gd name="connsiteX5" fmla="*/ 9144 w 2164901"/>
                  <a:gd name="connsiteY5" fmla="*/ 561 h 2935785"/>
                  <a:gd name="connsiteX0" fmla="*/ 0 w 2113416"/>
                  <a:gd name="connsiteY0" fmla="*/ 2935785 h 2935785"/>
                  <a:gd name="connsiteX1" fmla="*/ 1243584 w 2113416"/>
                  <a:gd name="connsiteY1" fmla="*/ 2643177 h 2935785"/>
                  <a:gd name="connsiteX2" fmla="*/ 1947672 w 2113416"/>
                  <a:gd name="connsiteY2" fmla="*/ 2688897 h 2935785"/>
                  <a:gd name="connsiteX3" fmla="*/ 2112264 w 2113416"/>
                  <a:gd name="connsiteY3" fmla="*/ 2076249 h 2935785"/>
                  <a:gd name="connsiteX4" fmla="*/ 1901952 w 2113416"/>
                  <a:gd name="connsiteY4" fmla="*/ 1244145 h 2935785"/>
                  <a:gd name="connsiteX5" fmla="*/ 1106424 w 2113416"/>
                  <a:gd name="connsiteY5" fmla="*/ 622353 h 2935785"/>
                  <a:gd name="connsiteX6" fmla="*/ 9144 w 2113416"/>
                  <a:gd name="connsiteY6" fmla="*/ 561 h 2935785"/>
                  <a:gd name="connsiteX0" fmla="*/ 0 w 2114103"/>
                  <a:gd name="connsiteY0" fmla="*/ 2935785 h 2935785"/>
                  <a:gd name="connsiteX1" fmla="*/ 1133856 w 2114103"/>
                  <a:gd name="connsiteY1" fmla="*/ 2752905 h 2935785"/>
                  <a:gd name="connsiteX2" fmla="*/ 1947672 w 2114103"/>
                  <a:gd name="connsiteY2" fmla="*/ 2688897 h 2935785"/>
                  <a:gd name="connsiteX3" fmla="*/ 2112264 w 2114103"/>
                  <a:gd name="connsiteY3" fmla="*/ 2076249 h 2935785"/>
                  <a:gd name="connsiteX4" fmla="*/ 1901952 w 2114103"/>
                  <a:gd name="connsiteY4" fmla="*/ 1244145 h 2935785"/>
                  <a:gd name="connsiteX5" fmla="*/ 1106424 w 2114103"/>
                  <a:gd name="connsiteY5" fmla="*/ 622353 h 2935785"/>
                  <a:gd name="connsiteX6" fmla="*/ 9144 w 2114103"/>
                  <a:gd name="connsiteY6" fmla="*/ 561 h 2935785"/>
                  <a:gd name="connsiteX0" fmla="*/ 0 w 2140721"/>
                  <a:gd name="connsiteY0" fmla="*/ 2935785 h 2935785"/>
                  <a:gd name="connsiteX1" fmla="*/ 1133856 w 2140721"/>
                  <a:gd name="connsiteY1" fmla="*/ 2752905 h 2935785"/>
                  <a:gd name="connsiteX2" fmla="*/ 1947672 w 2140721"/>
                  <a:gd name="connsiteY2" fmla="*/ 2688897 h 2935785"/>
                  <a:gd name="connsiteX3" fmla="*/ 2139696 w 2140721"/>
                  <a:gd name="connsiteY3" fmla="*/ 2076249 h 2935785"/>
                  <a:gd name="connsiteX4" fmla="*/ 1901952 w 2140721"/>
                  <a:gd name="connsiteY4" fmla="*/ 1244145 h 2935785"/>
                  <a:gd name="connsiteX5" fmla="*/ 1106424 w 2140721"/>
                  <a:gd name="connsiteY5" fmla="*/ 622353 h 2935785"/>
                  <a:gd name="connsiteX6" fmla="*/ 9144 w 2140721"/>
                  <a:gd name="connsiteY6" fmla="*/ 561 h 2935785"/>
                  <a:gd name="connsiteX0" fmla="*/ 0 w 2140721"/>
                  <a:gd name="connsiteY0" fmla="*/ 3024445 h 3024445"/>
                  <a:gd name="connsiteX1" fmla="*/ 1133856 w 2140721"/>
                  <a:gd name="connsiteY1" fmla="*/ 2841565 h 3024445"/>
                  <a:gd name="connsiteX2" fmla="*/ 1947672 w 2140721"/>
                  <a:gd name="connsiteY2" fmla="*/ 2777557 h 3024445"/>
                  <a:gd name="connsiteX3" fmla="*/ 2139696 w 2140721"/>
                  <a:gd name="connsiteY3" fmla="*/ 2164909 h 3024445"/>
                  <a:gd name="connsiteX4" fmla="*/ 1901952 w 2140721"/>
                  <a:gd name="connsiteY4" fmla="*/ 1332805 h 3024445"/>
                  <a:gd name="connsiteX5" fmla="*/ 1106424 w 2140721"/>
                  <a:gd name="connsiteY5" fmla="*/ 711013 h 3024445"/>
                  <a:gd name="connsiteX6" fmla="*/ 16860 w 2140721"/>
                  <a:gd name="connsiteY6" fmla="*/ 482 h 3024445"/>
                  <a:gd name="connsiteX0" fmla="*/ 0 w 2140792"/>
                  <a:gd name="connsiteY0" fmla="*/ 3024445 h 3037652"/>
                  <a:gd name="connsiteX1" fmla="*/ 1114565 w 2140792"/>
                  <a:gd name="connsiteY1" fmla="*/ 3026760 h 3037652"/>
                  <a:gd name="connsiteX2" fmla="*/ 1947672 w 2140792"/>
                  <a:gd name="connsiteY2" fmla="*/ 2777557 h 3037652"/>
                  <a:gd name="connsiteX3" fmla="*/ 2139696 w 2140792"/>
                  <a:gd name="connsiteY3" fmla="*/ 2164909 h 3037652"/>
                  <a:gd name="connsiteX4" fmla="*/ 1901952 w 2140792"/>
                  <a:gd name="connsiteY4" fmla="*/ 1332805 h 3037652"/>
                  <a:gd name="connsiteX5" fmla="*/ 1106424 w 2140792"/>
                  <a:gd name="connsiteY5" fmla="*/ 711013 h 3037652"/>
                  <a:gd name="connsiteX6" fmla="*/ 16860 w 2140792"/>
                  <a:gd name="connsiteY6" fmla="*/ 482 h 3037652"/>
                  <a:gd name="connsiteX0" fmla="*/ 0 w 2144650"/>
                  <a:gd name="connsiteY0" fmla="*/ 3047595 h 3047595"/>
                  <a:gd name="connsiteX1" fmla="*/ 1118423 w 2144650"/>
                  <a:gd name="connsiteY1" fmla="*/ 3026760 h 3047595"/>
                  <a:gd name="connsiteX2" fmla="*/ 1951530 w 2144650"/>
                  <a:gd name="connsiteY2" fmla="*/ 2777557 h 3047595"/>
                  <a:gd name="connsiteX3" fmla="*/ 2143554 w 2144650"/>
                  <a:gd name="connsiteY3" fmla="*/ 2164909 h 3047595"/>
                  <a:gd name="connsiteX4" fmla="*/ 1905810 w 2144650"/>
                  <a:gd name="connsiteY4" fmla="*/ 1332805 h 3047595"/>
                  <a:gd name="connsiteX5" fmla="*/ 1110282 w 2144650"/>
                  <a:gd name="connsiteY5" fmla="*/ 711013 h 3047595"/>
                  <a:gd name="connsiteX6" fmla="*/ 20718 w 2144650"/>
                  <a:gd name="connsiteY6" fmla="*/ 482 h 3047595"/>
                  <a:gd name="connsiteX0" fmla="*/ 0 w 2144650"/>
                  <a:gd name="connsiteY0" fmla="*/ 3047595 h 3047595"/>
                  <a:gd name="connsiteX1" fmla="*/ 1118423 w 2144650"/>
                  <a:gd name="connsiteY1" fmla="*/ 3026760 h 3047595"/>
                  <a:gd name="connsiteX2" fmla="*/ 1951530 w 2144650"/>
                  <a:gd name="connsiteY2" fmla="*/ 2777557 h 3047595"/>
                  <a:gd name="connsiteX3" fmla="*/ 2143554 w 2144650"/>
                  <a:gd name="connsiteY3" fmla="*/ 2164909 h 3047595"/>
                  <a:gd name="connsiteX4" fmla="*/ 1905810 w 2144650"/>
                  <a:gd name="connsiteY4" fmla="*/ 1332805 h 3047595"/>
                  <a:gd name="connsiteX5" fmla="*/ 1110282 w 2144650"/>
                  <a:gd name="connsiteY5" fmla="*/ 711013 h 3047595"/>
                  <a:gd name="connsiteX6" fmla="*/ 20718 w 2144650"/>
                  <a:gd name="connsiteY6" fmla="*/ 482 h 3047595"/>
                  <a:gd name="connsiteX0" fmla="*/ 0 w 2144621"/>
                  <a:gd name="connsiteY0" fmla="*/ 3047595 h 3047595"/>
                  <a:gd name="connsiteX1" fmla="*/ 1126140 w 2144621"/>
                  <a:gd name="connsiteY1" fmla="*/ 3030618 h 3047595"/>
                  <a:gd name="connsiteX2" fmla="*/ 1951530 w 2144621"/>
                  <a:gd name="connsiteY2" fmla="*/ 2777557 h 3047595"/>
                  <a:gd name="connsiteX3" fmla="*/ 2143554 w 2144621"/>
                  <a:gd name="connsiteY3" fmla="*/ 2164909 h 3047595"/>
                  <a:gd name="connsiteX4" fmla="*/ 1905810 w 2144621"/>
                  <a:gd name="connsiteY4" fmla="*/ 1332805 h 3047595"/>
                  <a:gd name="connsiteX5" fmla="*/ 1110282 w 2144621"/>
                  <a:gd name="connsiteY5" fmla="*/ 711013 h 3047595"/>
                  <a:gd name="connsiteX6" fmla="*/ 20718 w 2144621"/>
                  <a:gd name="connsiteY6" fmla="*/ 482 h 3047595"/>
                  <a:gd name="connsiteX0" fmla="*/ 0 w 2143629"/>
                  <a:gd name="connsiteY0" fmla="*/ 3047595 h 3047595"/>
                  <a:gd name="connsiteX1" fmla="*/ 1126140 w 2143629"/>
                  <a:gd name="connsiteY1" fmla="*/ 3030618 h 3047595"/>
                  <a:gd name="connsiteX2" fmla="*/ 1889798 w 2143629"/>
                  <a:gd name="connsiteY2" fmla="*/ 2843147 h 3047595"/>
                  <a:gd name="connsiteX3" fmla="*/ 2143554 w 2143629"/>
                  <a:gd name="connsiteY3" fmla="*/ 2164909 h 3047595"/>
                  <a:gd name="connsiteX4" fmla="*/ 1905810 w 2143629"/>
                  <a:gd name="connsiteY4" fmla="*/ 1332805 h 3047595"/>
                  <a:gd name="connsiteX5" fmla="*/ 1110282 w 2143629"/>
                  <a:gd name="connsiteY5" fmla="*/ 711013 h 3047595"/>
                  <a:gd name="connsiteX6" fmla="*/ 20718 w 2143629"/>
                  <a:gd name="connsiteY6" fmla="*/ 482 h 3047595"/>
                  <a:gd name="connsiteX0" fmla="*/ 0 w 2143629"/>
                  <a:gd name="connsiteY0" fmla="*/ 3047595 h 3047595"/>
                  <a:gd name="connsiteX1" fmla="*/ 1126140 w 2143629"/>
                  <a:gd name="connsiteY1" fmla="*/ 3030618 h 3047595"/>
                  <a:gd name="connsiteX2" fmla="*/ 1889798 w 2143629"/>
                  <a:gd name="connsiteY2" fmla="*/ 2843147 h 3047595"/>
                  <a:gd name="connsiteX3" fmla="*/ 2143554 w 2143629"/>
                  <a:gd name="connsiteY3" fmla="*/ 2164909 h 3047595"/>
                  <a:gd name="connsiteX4" fmla="*/ 1905810 w 2143629"/>
                  <a:gd name="connsiteY4" fmla="*/ 1332805 h 3047595"/>
                  <a:gd name="connsiteX5" fmla="*/ 1110282 w 2143629"/>
                  <a:gd name="connsiteY5" fmla="*/ 711013 h 3047595"/>
                  <a:gd name="connsiteX6" fmla="*/ 20718 w 2143629"/>
                  <a:gd name="connsiteY6" fmla="*/ 482 h 3047595"/>
                  <a:gd name="connsiteX0" fmla="*/ 0 w 2143572"/>
                  <a:gd name="connsiteY0" fmla="*/ 3047595 h 3047595"/>
                  <a:gd name="connsiteX1" fmla="*/ 1126140 w 2143572"/>
                  <a:gd name="connsiteY1" fmla="*/ 3030618 h 3047595"/>
                  <a:gd name="connsiteX2" fmla="*/ 1889798 w 2143572"/>
                  <a:gd name="connsiteY2" fmla="*/ 2843147 h 3047595"/>
                  <a:gd name="connsiteX3" fmla="*/ 2143554 w 2143572"/>
                  <a:gd name="connsiteY3" fmla="*/ 2164909 h 3047595"/>
                  <a:gd name="connsiteX4" fmla="*/ 1898094 w 2143572"/>
                  <a:gd name="connsiteY4" fmla="*/ 1328947 h 3047595"/>
                  <a:gd name="connsiteX5" fmla="*/ 1110282 w 2143572"/>
                  <a:gd name="connsiteY5" fmla="*/ 711013 h 3047595"/>
                  <a:gd name="connsiteX6" fmla="*/ 20718 w 2143572"/>
                  <a:gd name="connsiteY6" fmla="*/ 482 h 3047595"/>
                  <a:gd name="connsiteX0" fmla="*/ 0 w 2143572"/>
                  <a:gd name="connsiteY0" fmla="*/ 3047581 h 3047581"/>
                  <a:gd name="connsiteX1" fmla="*/ 1126140 w 2143572"/>
                  <a:gd name="connsiteY1" fmla="*/ 3030604 h 3047581"/>
                  <a:gd name="connsiteX2" fmla="*/ 1889798 w 2143572"/>
                  <a:gd name="connsiteY2" fmla="*/ 2843133 h 3047581"/>
                  <a:gd name="connsiteX3" fmla="*/ 2143554 w 2143572"/>
                  <a:gd name="connsiteY3" fmla="*/ 2164895 h 3047581"/>
                  <a:gd name="connsiteX4" fmla="*/ 1898094 w 2143572"/>
                  <a:gd name="connsiteY4" fmla="*/ 1328933 h 3047581"/>
                  <a:gd name="connsiteX5" fmla="*/ 1121856 w 2143572"/>
                  <a:gd name="connsiteY5" fmla="*/ 726432 h 3047581"/>
                  <a:gd name="connsiteX6" fmla="*/ 20718 w 2143572"/>
                  <a:gd name="connsiteY6" fmla="*/ 468 h 3047581"/>
                  <a:gd name="connsiteX0" fmla="*/ 0 w 2143572"/>
                  <a:gd name="connsiteY0" fmla="*/ 2939645 h 2939645"/>
                  <a:gd name="connsiteX1" fmla="*/ 1126140 w 2143572"/>
                  <a:gd name="connsiteY1" fmla="*/ 2922668 h 2939645"/>
                  <a:gd name="connsiteX2" fmla="*/ 1889798 w 2143572"/>
                  <a:gd name="connsiteY2" fmla="*/ 2735197 h 2939645"/>
                  <a:gd name="connsiteX3" fmla="*/ 2143554 w 2143572"/>
                  <a:gd name="connsiteY3" fmla="*/ 2056959 h 2939645"/>
                  <a:gd name="connsiteX4" fmla="*/ 1898094 w 2143572"/>
                  <a:gd name="connsiteY4" fmla="*/ 1220997 h 2939645"/>
                  <a:gd name="connsiteX5" fmla="*/ 1121856 w 2143572"/>
                  <a:gd name="connsiteY5" fmla="*/ 618496 h 2939645"/>
                  <a:gd name="connsiteX6" fmla="*/ 9144 w 2143572"/>
                  <a:gd name="connsiteY6" fmla="*/ 562 h 2939645"/>
                  <a:gd name="connsiteX0" fmla="*/ 0 w 2143572"/>
                  <a:gd name="connsiteY0" fmla="*/ 2939083 h 2939083"/>
                  <a:gd name="connsiteX1" fmla="*/ 1126140 w 2143572"/>
                  <a:gd name="connsiteY1" fmla="*/ 2922106 h 2939083"/>
                  <a:gd name="connsiteX2" fmla="*/ 1889798 w 2143572"/>
                  <a:gd name="connsiteY2" fmla="*/ 2734635 h 2939083"/>
                  <a:gd name="connsiteX3" fmla="*/ 2143554 w 2143572"/>
                  <a:gd name="connsiteY3" fmla="*/ 2056397 h 2939083"/>
                  <a:gd name="connsiteX4" fmla="*/ 1898094 w 2143572"/>
                  <a:gd name="connsiteY4" fmla="*/ 1220435 h 2939083"/>
                  <a:gd name="connsiteX5" fmla="*/ 1121856 w 2143572"/>
                  <a:gd name="connsiteY5" fmla="*/ 617934 h 2939083"/>
                  <a:gd name="connsiteX6" fmla="*/ 9144 w 2143572"/>
                  <a:gd name="connsiteY6" fmla="*/ 0 h 2939083"/>
                  <a:gd name="connsiteX0" fmla="*/ 0 w 2143582"/>
                  <a:gd name="connsiteY0" fmla="*/ 2939083 h 2939083"/>
                  <a:gd name="connsiteX1" fmla="*/ 1126140 w 2143582"/>
                  <a:gd name="connsiteY1" fmla="*/ 2922106 h 2939083"/>
                  <a:gd name="connsiteX2" fmla="*/ 1889798 w 2143582"/>
                  <a:gd name="connsiteY2" fmla="*/ 2734635 h 2939083"/>
                  <a:gd name="connsiteX3" fmla="*/ 2143554 w 2143582"/>
                  <a:gd name="connsiteY3" fmla="*/ 2056397 h 2939083"/>
                  <a:gd name="connsiteX4" fmla="*/ 1898094 w 2143582"/>
                  <a:gd name="connsiteY4" fmla="*/ 1220435 h 2939083"/>
                  <a:gd name="connsiteX5" fmla="*/ 1121856 w 2143582"/>
                  <a:gd name="connsiteY5" fmla="*/ 617934 h 2939083"/>
                  <a:gd name="connsiteX6" fmla="*/ 9144 w 2143582"/>
                  <a:gd name="connsiteY6" fmla="*/ 0 h 2939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3582" h="2939083">
                    <a:moveTo>
                      <a:pt x="0" y="2939083"/>
                    </a:moveTo>
                    <a:lnTo>
                      <a:pt x="1126140" y="2922106"/>
                    </a:lnTo>
                    <a:cubicBezTo>
                      <a:pt x="1450752" y="2880958"/>
                      <a:pt x="1727946" y="2867346"/>
                      <a:pt x="1889798" y="2734635"/>
                    </a:cubicBezTo>
                    <a:cubicBezTo>
                      <a:pt x="2051650" y="2601924"/>
                      <a:pt x="2142171" y="2308764"/>
                      <a:pt x="2143554" y="2056397"/>
                    </a:cubicBezTo>
                    <a:cubicBezTo>
                      <a:pt x="2144937" y="1804030"/>
                      <a:pt x="2095809" y="1441891"/>
                      <a:pt x="1898094" y="1220435"/>
                    </a:cubicBezTo>
                    <a:cubicBezTo>
                      <a:pt x="1700379" y="998979"/>
                      <a:pt x="1436681" y="821340"/>
                      <a:pt x="1121856" y="617934"/>
                    </a:cubicBezTo>
                    <a:cubicBezTo>
                      <a:pt x="807031" y="414528"/>
                      <a:pt x="135732" y="70451"/>
                      <a:pt x="914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5DE90CF-4409-4D4C-BE13-1CE70ADADB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357" b="238"/>
              <a:stretch/>
            </p:blipFill>
            <p:spPr>
              <a:xfrm>
                <a:off x="3591033" y="1502225"/>
                <a:ext cx="5029291" cy="377647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8CD7A6-8DBC-2B49-AACA-CD941814D46B}"/>
                  </a:ext>
                </a:extLst>
              </p:cNvPr>
              <p:cNvSpPr txBox="1"/>
              <p:nvPr/>
            </p:nvSpPr>
            <p:spPr>
              <a:xfrm>
                <a:off x="4364888" y="3281101"/>
                <a:ext cx="1556836" cy="523220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Critical Point</a:t>
                </a:r>
              </a:p>
              <a:p>
                <a:pPr algn="ctr"/>
                <a:r>
                  <a:rPr lang="en-US" sz="1400" b="1" dirty="0"/>
                  <a:t>(658 K, 18.2 bar)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9BB1092-D2CC-E24D-841E-87FE6872F5C3}"/>
                  </a:ext>
                </a:extLst>
              </p:cNvPr>
              <p:cNvCxnSpPr/>
              <p:nvPr/>
            </p:nvCxnSpPr>
            <p:spPr bwMode="auto">
              <a:xfrm>
                <a:off x="5853001" y="3752237"/>
                <a:ext cx="433725" cy="143592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F71D66-669F-174E-A85F-0AB10CC92CB1}"/>
                </a:ext>
              </a:extLst>
            </p:cNvPr>
            <p:cNvSpPr txBox="1"/>
            <p:nvPr/>
          </p:nvSpPr>
          <p:spPr>
            <a:xfrm>
              <a:off x="3144789" y="1495677"/>
              <a:ext cx="1356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n-Dodecane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11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122E-E224-604A-AAE0-F767A910E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 of non-reacting and reacting unit physics cases performed over a range of resolutions (DNS – LES)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ED884-3D60-AA4C-BB30-ACAA5680D034}"/>
              </a:ext>
            </a:extLst>
          </p:cNvPr>
          <p:cNvSpPr txBox="1"/>
          <p:nvPr/>
        </p:nvSpPr>
        <p:spPr>
          <a:xfrm>
            <a:off x="2636856" y="1315520"/>
            <a:ext cx="23182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F9F"/>
                </a:solidFill>
              </a:rPr>
              <a:t>Liquid Oxygen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F7860-4456-40BC-BB36-908694FD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04" y="1040298"/>
            <a:ext cx="10980992" cy="51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3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B6E7-4D63-304A-BE7C-C9427018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 solutions have been reinforced using different codes (here RAPTOR and CERFACS AVBP code)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C1AB0-62EF-5E48-B985-39EAEA5F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371600"/>
            <a:ext cx="10972800" cy="414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5B525-33A4-4142-A9AA-BDA7EB632D34}"/>
              </a:ext>
            </a:extLst>
          </p:cNvPr>
          <p:cNvSpPr txBox="1"/>
          <p:nvPr/>
        </p:nvSpPr>
        <p:spPr>
          <a:xfrm>
            <a:off x="7118670" y="5786912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AVBP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E5CBC-7575-6648-9B61-E6682017AD73}"/>
              </a:ext>
            </a:extLst>
          </p:cNvPr>
          <p:cNvSpPr txBox="1"/>
          <p:nvPr/>
        </p:nvSpPr>
        <p:spPr>
          <a:xfrm>
            <a:off x="2051333" y="5783976"/>
            <a:ext cx="1694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RAPTOR</a:t>
            </a:r>
          </a:p>
        </p:txBody>
      </p:sp>
    </p:spTree>
    <p:extLst>
      <p:ext uri="{BB962C8B-B14F-4D97-AF65-F5344CB8AC3E}">
        <p14:creationId xmlns:p14="http://schemas.microsoft.com/office/powerpoint/2010/main" val="30689789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4796&quot;&gt;&lt;property id=&quot;20148&quot; value=&quot;5&quot;/&gt;&lt;property id=&quot;20300&quot; value=&quot;Slide 1 - &amp;quot;Toward Predictive Simulations of  Multiphase Combustion Processes for Propulsion and Power&amp;quot;&quot;/&gt;&lt;property id=&quot;20307&quot; value=&quot;359&quot;/&gt;&lt;/object&gt;&lt;object type=&quot;3&quot; unique_id=&quot;15851&quot;&gt;&lt;property id=&quot;20148&quot; value=&quot;5&quot;/&gt;&lt;property id=&quot;20300&quot; value=&quot;Slide 2 - &amp;quot;Need for advanced combustion simulations is well recognized&amp;quot;&quot;/&gt;&lt;property id=&quot;20307&quot; value=&quot;362&quot;/&gt;&lt;/object&gt;&lt;object type=&quot;3&quot; unique_id=&quot;15852&quot;&gt;&lt;property id=&quot;20148&quot; value=&quot;5&quot;/&gt;&lt;property id=&quot;20300&quot; value=&quot;Slide 3 - &amp;quot;Trade-off between techniques is       one of accuracy versus expense&amp;quot;&quot;/&gt;&lt;property id=&quot;20307&quot; value=&quot;363&quot;/&gt;&lt;/object&gt;&lt;object type=&quot;3&quot; unique_id=&quot;15853&quot;&gt;&lt;property id=&quot;20148&quot; value=&quot;5&quot;/&gt;&lt;property id=&quot;20300&quot; value=&quot;Slide 4 - &amp;quot;Approach … bridge gap between   basic and applied research&amp;quot;&quot;/&gt;&lt;property id=&quot;20307&quot; value=&quot;364&quot;/&gt;&lt;/object&gt;&lt;object type=&quot;3&quot; unique_id=&quot;15854&quot;&gt;&lt;property id=&quot;20148&quot; value=&quot;5&quot;/&gt;&lt;property id=&quot;20300&quot; value=&quot;Slide 5 - &amp;quot;Supporting resources&amp;quot;&quot;/&gt;&lt;property id=&quot;20307&quot; value=&quot;365&quot;/&gt;&lt;/object&gt;&lt;object type=&quot;3&quot; unique_id=&quot;15855&quot;&gt;&lt;property id=&quot;20148&quot; value=&quot;5&quot;/&gt;&lt;property id=&quot;20300&quot; value=&quot;Slide 6 - &amp;quot;Theoretical-Numerical Framework                    (RAPTOR: A general solver optimized for LES)&amp;quot;&quot;/&gt;&lt;property id=&quot;20307&quot; value=&quot;366&quot;/&gt;&lt;/object&gt;&lt;object type=&quot;3&quot; unique_id=&quot;15856&quot;&gt;&lt;property id=&quot;20148&quot; value=&quot;5&quot;/&gt;&lt;property id=&quot;20300&quot; value=&quot;Slide 7 - &amp;quot;Parallelization … distributed SPMD&amp;quot;&quot;/&gt;&lt;property id=&quot;20307&quot; value=&quot;367&quot;/&gt;&lt;/object&gt;&lt;object type=&quot;3&quot; unique_id=&quot;15857&quot;&gt;&lt;property id=&quot;20148&quot; value=&quot;5&quot;/&gt;&lt;property id=&quot;20300&quot; value=&quot;Slide 8 - &amp;quot;Toward a quantitative understanding of model performance and accuracy&amp;quot;&quot;/&gt;&lt;property id=&quot;20307&quot; value=&quot;368&quot;/&gt;&lt;/object&gt;&lt;object type=&quot;3&quot; unique_id=&quot;15858&quot;&gt;&lt;property id=&quot;20148&quot; value=&quot;5&quot;/&gt;&lt;property id=&quot;20300&quot; value=&quot;Slide 9 - &amp;quot;SC-BES flames provide foundation for advanced treatment of combustion&amp;quot;&quot;/&gt;&lt;property id=&quot;20307&quot; value=&quot;369&quot;/&gt;&lt;/object&gt;&lt;object type=&quot;3&quot; unique_id=&quot;15860&quot;&gt;&lt;property id=&quot;20148&quot; value=&quot;5&quot;/&gt;&lt;property id=&quot;20300&quot; value=&quot;Slide 10 - &amp;quot;Good agreement with detailed scalar data from Barlow et al.&amp;quot;&quot;/&gt;&lt;property id=&quot;20307&quot; value=&quot;371&quot;/&gt;&lt;/object&gt;&lt;object type=&quot;3&quot; unique_id=&quot;15861&quot;&gt;&lt;property id=&quot;20148&quot; value=&quot;5&quot;/&gt;&lt;property id=&quot;20300&quot; value=&quot;Slide 11 - &amp;quot;Extend to treatment of high-pressure direct injection processes in IC-engines&amp;quot;&quot;/&gt;&lt;property id=&quot;20307&quot; value=&quot;386&quot;/&gt;&lt;/object&gt;&lt;object type=&quot;3&quot; unique_id=&quot;15862&quot;&gt;&lt;property id=&quot;20148&quot; value=&quot;5&quot;/&gt;&lt;property id=&quot;20300&quot; value=&quot;Slide 12 - &amp;quot;Injected liquid jets can exhibit distinctly different physics at high-pressures&amp;quot;&quot;/&gt;&lt;property id=&quot;20307&quot; value=&quot;387&quot;/&gt;&lt;/object&gt;&lt;object type=&quot;3&quot; unique_id=&quot;15863&quot;&gt;&lt;property id=&quot;20148&quot; value=&quot;5&quot;/&gt;&lt;property id=&quot;20300&quot; value=&quot;Slide 13 - &amp;quot;Injected liquid jets can exhibit distinctly different physics at high-pressures&amp;quot;&quot;/&gt;&lt;property id=&quot;20307&quot; value=&quot;388&quot;/&gt;&lt;/object&gt;&lt;object type=&quot;3&quot; unique_id=&quot;15864&quot;&gt;&lt;property id=&quot;20148&quot; value=&quot;5&quot;/&gt;&lt;property id=&quot;20300&quot; value=&quot;Slide 14 - &amp;quot;Requires real-fluid model for equation of state, thermodynamics, transport&amp;quot;&quot;/&gt;&lt;property id=&quot;20307&quot; value=&quot;389&quot;/&gt;&lt;/object&gt;&lt;object type=&quot;3&quot; unique_id=&quot;15865&quot;&gt;&lt;property id=&quot;20148&quot; value=&quot;5&quot;/&gt;&lt;property id=&quot;20300&quot; value=&quot;Slide 15 - &amp;quot;EERE-VT research provides foundation for advanced engine development&amp;quot;&quot;/&gt;&lt;property id=&quot;20307&quot; value=&quot;390&quot;/&gt;&lt;/object&gt;&lt;object type=&quot;3&quot; unique_id=&quot;15866&quot;&gt;&lt;property id=&quot;20148&quot; value=&quot;5&quot;/&gt;&lt;property id=&quot;20300&quot; value=&quot;Slide 16 - &amp;quot;LES at identical conditions …&amp;quot;&quot;/&gt;&lt;property id=&quot;20307&quot; value=&quot;391&quot;/&gt;&lt;/object&gt;&lt;object type=&quot;3&quot; unique_id=&quot;15869&quot;&gt;&lt;property id=&quot;20148&quot; value=&quot;5&quot;/&gt;&lt;property id=&quot;20300&quot; value=&quot;Slide 17 - &amp;quot;Joint analysis of data                 provides revealing insights&amp;quot;&quot;/&gt;&lt;property id=&quot;20307&quot; value=&quot;394&quot;/&gt;&lt;/object&gt;&lt;object type=&quot;3&quot; unique_id=&quot;15870&quot;&gt;&lt;property id=&quot;20148&quot; value=&quot;5&quot;/&gt;&lt;property id=&quot;20300&quot; value=&quot;Slide 18 - &amp;quot;Envelope of mixture states mapped to thermodynamic regime diagram&amp;quot;&quot;/&gt;&lt;property id=&quot;20307&quot; value=&quot;395&quot;/&gt;&lt;/object&gt;&lt;object type=&quot;3&quot; unique_id=&quot;15871&quot;&gt;&lt;property id=&quot;20148&quot; value=&quot;5&quot;/&gt;&lt;property id=&quot;20300&quot; value=&quot;Slide 19 - &amp;quot;Significant non-idealities associated with thermodynamics, transport&amp;quot;&quot;/&gt;&lt;property id=&quot;20307&quot; value=&quot;396&quot;/&gt;&lt;/object&gt;&lt;object type=&quot;3&quot; unique_id=&quot;15874&quot;&gt;&lt;property id=&quot;20148&quot; value=&quot;5&quot;/&gt;&lt;property id=&quot;20300&quot; value=&quot;Slide 20 - &amp;quot;Summary&amp;quot;&quot;/&gt;&lt;property id=&quot;20307&quot; value=&quot;3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EB233641-4FA8-8B4C-9187-CE65C9FF528F}" vid="{0F580100-C15F-6745-8D03-219C25A34F7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3490</TotalTime>
  <Words>2421</Words>
  <Application>Microsoft Office PowerPoint</Application>
  <PresentationFormat>Widescreen</PresentationFormat>
  <Paragraphs>386</Paragraphs>
  <Slides>38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Symbol</vt:lpstr>
      <vt:lpstr>Times</vt:lpstr>
      <vt:lpstr>Wingdings</vt:lpstr>
      <vt:lpstr>Blank Presentation</vt:lpstr>
      <vt:lpstr>Advanced Model Development for Large Eddy Simulation of Oxy-Combustion and Supercritical CO2 Power Cycles</vt:lpstr>
      <vt:lpstr>Objective … Enable detailed predictions and analysis        of direct sCO2 power cycles</vt:lpstr>
      <vt:lpstr>Modeling challenges </vt:lpstr>
      <vt:lpstr>Long term collaborations with Oak Ridge National Laboratory are enabling unique calculations</vt:lpstr>
      <vt:lpstr>Theoretical – Numerical Framework (RAPTOR)</vt:lpstr>
      <vt:lpstr>Theoretical – Numerical Framework (RAPTOR)</vt:lpstr>
      <vt:lpstr>Detailed treatment of multicomponent                         mixture properties</vt:lpstr>
      <vt:lpstr>Hierarchy of non-reacting and reacting unit physics cases performed over a range of resolutions (DNS – LES)</vt:lpstr>
      <vt:lpstr>Confidence in solutions have been reinforced using different codes (here RAPTOR and CERFACS AVBP code)</vt:lpstr>
      <vt:lpstr>Both solvers produce similar results consistently over relevant ranges of conditions</vt:lpstr>
      <vt:lpstr>Currently running DNS of methane-oxygen mixing layer at device relevant conditions on Summit</vt:lpstr>
      <vt:lpstr>Characterization of turbulent inflow conditions                   in complex geometries</vt:lpstr>
      <vt:lpstr>Characterization of turbulent inflow conditions                   in complex geometries</vt:lpstr>
      <vt:lpstr>Synergistic coupling of simulations and experiments provides unique insights; e.g., Spray-A experiment</vt:lpstr>
      <vt:lpstr>Coupled treatment of complex thermophysics …</vt:lpstr>
      <vt:lpstr>Coupled treatment of complex thermophysics …</vt:lpstr>
      <vt:lpstr>Let’s focus on conditions at 60 bar                          assuming “transcritical” injection, mixing, combustion</vt:lpstr>
      <vt:lpstr>Detailed treatment of BC’s, thermophysics, dynamic modeling, appropriate resolution provides unique insights</vt:lpstr>
      <vt:lpstr>Good agreement with available data using no adjustable parameters except resolution and BC’s</vt:lpstr>
      <vt:lpstr>Results reveal transient mixture state                                just prior to autoignition</vt:lpstr>
      <vt:lpstr>Selection of candidate mechanisms presents       interesting questions</vt:lpstr>
      <vt:lpstr>Reduced order modeling applied to design chemical “model” for specific sets of operating conditions</vt:lpstr>
      <vt:lpstr>We are investigating the merits of a new combustion closure based on space-time filtering</vt:lpstr>
      <vt:lpstr>We are investigating the merits of a new combustion closure based on space-time filtering</vt:lpstr>
      <vt:lpstr>Modeled instantaneous fluctuations facilitate         formation of ignition kernels</vt:lpstr>
      <vt:lpstr>Major goal moving forward is to tightly couple simulations to key companion experiments</vt:lpstr>
      <vt:lpstr>Current project goals … apply same approach via two complementary experiments …</vt:lpstr>
      <vt:lpstr>Non-reacting sCO2 loop</vt:lpstr>
      <vt:lpstr>SwRI sCO2 combustor measurements </vt:lpstr>
      <vt:lpstr>Major outcomes</vt:lpstr>
      <vt:lpstr>PowerPoint Presentation</vt:lpstr>
      <vt:lpstr>Summit is currently the fastest computer in the world</vt:lpstr>
      <vt:lpstr>Validation via NIST, custom software designed to run efficiently on HPC platforms across relevant regimes</vt:lpstr>
      <vt:lpstr>Both solvers produce similar results consistently over relevant ranges of conditions</vt:lpstr>
      <vt:lpstr>Statistical grid convergence easily established, but level of structural dynamics required by models not clear</vt:lpstr>
      <vt:lpstr>Let’s focus on conditions at 60 bar                          assuming “transcritical” injection, mixing, combustion</vt:lpstr>
      <vt:lpstr>Turbulent flow dynamics at nozzle exit modeled           using Synthetic Eddy Method</vt:lpstr>
      <vt:lpstr>ROM/UQ applied to optimize chemical “model” for specific sets of operating conditions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Oefelein, Joseph</dc:creator>
  <cp:keywords/>
  <dc:description/>
  <cp:lastModifiedBy>Karen Lockhart</cp:lastModifiedBy>
  <cp:revision>103</cp:revision>
  <cp:lastPrinted>2016-11-28T21:17:22Z</cp:lastPrinted>
  <dcterms:created xsi:type="dcterms:W3CDTF">2019-09-13T17:28:47Z</dcterms:created>
  <dcterms:modified xsi:type="dcterms:W3CDTF">2019-12-03T16:53:55Z</dcterms:modified>
  <cp:category/>
</cp:coreProperties>
</file>