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6"/>
    <p:sldMasterId id="2147483721" r:id="rId7"/>
  </p:sldMasterIdLst>
  <p:notesMasterIdLst>
    <p:notesMasterId r:id="rId37"/>
  </p:notesMasterIdLst>
  <p:handoutMasterIdLst>
    <p:handoutMasterId r:id="rId38"/>
  </p:handoutMasterIdLst>
  <p:sldIdLst>
    <p:sldId id="683" r:id="rId8"/>
    <p:sldId id="1684" r:id="rId9"/>
    <p:sldId id="1245" r:id="rId10"/>
    <p:sldId id="302" r:id="rId11"/>
    <p:sldId id="1262" r:id="rId12"/>
    <p:sldId id="1263" r:id="rId13"/>
    <p:sldId id="1264" r:id="rId14"/>
    <p:sldId id="1670" r:id="rId15"/>
    <p:sldId id="1671" r:id="rId16"/>
    <p:sldId id="1577" r:id="rId17"/>
    <p:sldId id="1678" r:id="rId18"/>
    <p:sldId id="1682" r:id="rId19"/>
    <p:sldId id="1270" r:id="rId20"/>
    <p:sldId id="1138" r:id="rId21"/>
    <p:sldId id="1681" r:id="rId22"/>
    <p:sldId id="1266" r:id="rId23"/>
    <p:sldId id="1683" r:id="rId24"/>
    <p:sldId id="1269" r:id="rId25"/>
    <p:sldId id="1267" r:id="rId26"/>
    <p:sldId id="258" r:id="rId27"/>
    <p:sldId id="733" r:id="rId28"/>
    <p:sldId id="1669" r:id="rId29"/>
    <p:sldId id="1277" r:id="rId30"/>
    <p:sldId id="1672" r:id="rId31"/>
    <p:sldId id="1677" r:id="rId32"/>
    <p:sldId id="1685" r:id="rId33"/>
    <p:sldId id="1423" r:id="rId34"/>
    <p:sldId id="1668" r:id="rId35"/>
    <p:sldId id="1686"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8903343-A960-49EE-9B27-508C502B14FB}">
          <p14:sldIdLst>
            <p14:sldId id="683"/>
            <p14:sldId id="1684"/>
            <p14:sldId id="1245"/>
            <p14:sldId id="302"/>
            <p14:sldId id="1262"/>
            <p14:sldId id="1263"/>
            <p14:sldId id="1264"/>
            <p14:sldId id="1670"/>
            <p14:sldId id="1671"/>
            <p14:sldId id="1577"/>
            <p14:sldId id="1678"/>
            <p14:sldId id="1682"/>
            <p14:sldId id="1270"/>
            <p14:sldId id="1138"/>
            <p14:sldId id="1681"/>
            <p14:sldId id="1266"/>
            <p14:sldId id="1683"/>
            <p14:sldId id="1269"/>
            <p14:sldId id="1267"/>
            <p14:sldId id="258"/>
            <p14:sldId id="733"/>
            <p14:sldId id="1669"/>
            <p14:sldId id="1277"/>
            <p14:sldId id="1672"/>
            <p14:sldId id="1677"/>
            <p14:sldId id="1685"/>
            <p14:sldId id="1423"/>
            <p14:sldId id="1668"/>
            <p14:sldId id="1686"/>
          </p14:sldIdLst>
        </p14:section>
        <p14:section name="Back Up Info" id="{C25D07A4-356B-4D4A-A685-2FEF7860CD3C}">
          <p14:sldIdLst/>
        </p14:section>
      </p14:sectionLst>
    </p:ext>
    <p:ext uri="{EFAFB233-063F-42B5-8137-9DF3F51BA10A}">
      <p15:sldGuideLst xmlns:p15="http://schemas.microsoft.com/office/powerpoint/2012/main">
        <p15:guide id="1" orient="horz" pos="4185" userDrawn="1">
          <p15:clr>
            <a:srgbClr val="A4A3A4"/>
          </p15:clr>
        </p15:guide>
        <p15:guide id="2" pos="661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nn Bush" initials="VB" lastIdx="6" clrIdx="0"/>
  <p:cmAuthor id="1" name="mshah" initials="ms" lastIdx="9" clrIdx="1"/>
  <p:cmAuthor id="2" name=" " initials="MSOffice" lastIdx="1" clrIdx="2"/>
  <p:cmAuthor id="3" name="Diane Miller" initials="DM" lastIdx="4" clrIdx="3">
    <p:extLst/>
  </p:cmAuthor>
  <p:cmAuthor id="4" name="Mark Stevens" initials="MS" lastIdx="1" clrIdx="4">
    <p:extLst/>
  </p:cmAuthor>
  <p:cmAuthor id="5" name="Tamara Ravsten" initials="TR" lastIdx="1" clrIdx="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CCCEE0"/>
    <a:srgbClr val="FFFEB4"/>
    <a:srgbClr val="FF9933"/>
    <a:srgbClr val="157928"/>
    <a:srgbClr val="0037A4"/>
    <a:srgbClr val="A28A66"/>
    <a:srgbClr val="DDF6FF"/>
    <a:srgbClr val="02ABE3"/>
    <a:srgbClr val="90B7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21" autoAdjust="0"/>
    <p:restoredTop sz="91789" autoAdjust="0"/>
  </p:normalViewPr>
  <p:slideViewPr>
    <p:cSldViewPr snapToGrid="0">
      <p:cViewPr varScale="1">
        <p:scale>
          <a:sx n="49" d="100"/>
          <a:sy n="49" d="100"/>
        </p:scale>
        <p:origin x="1018" y="31"/>
      </p:cViewPr>
      <p:guideLst>
        <p:guide orient="horz" pos="4185"/>
        <p:guide pos="6612"/>
      </p:guideLst>
    </p:cSldViewPr>
  </p:slideViewPr>
  <p:notesTextViewPr>
    <p:cViewPr>
      <p:scale>
        <a:sx n="3" d="2"/>
        <a:sy n="3" d="2"/>
      </p:scale>
      <p:origin x="0" y="0"/>
    </p:cViewPr>
  </p:notesTextViewPr>
  <p:sorterViewPr>
    <p:cViewPr varScale="1">
      <p:scale>
        <a:sx n="1" d="1"/>
        <a:sy n="1" d="1"/>
      </p:scale>
      <p:origin x="0" y="-20309"/>
    </p:cViewPr>
  </p:sorterViewPr>
  <p:notesViewPr>
    <p:cSldViewPr snapToGrid="0">
      <p:cViewPr varScale="1">
        <p:scale>
          <a:sx n="114" d="100"/>
          <a:sy n="114" d="100"/>
        </p:scale>
        <p:origin x="3096" y="-78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7840" cy="464820"/>
          </a:xfrm>
          <a:prstGeom prst="rect">
            <a:avLst/>
          </a:prstGeom>
        </p:spPr>
        <p:txBody>
          <a:bodyPr vert="horz" lIns="93207" tIns="46604" rIns="93207" bIns="46604" rtlCol="0"/>
          <a:lstStyle>
            <a:lvl1pPr algn="l">
              <a:defRPr sz="1300"/>
            </a:lvl1pPr>
          </a:lstStyle>
          <a:p>
            <a:endParaRPr lang="en-US" dirty="0"/>
          </a:p>
        </p:txBody>
      </p:sp>
      <p:sp>
        <p:nvSpPr>
          <p:cNvPr id="4" name="Footer Placeholder 3"/>
          <p:cNvSpPr>
            <a:spLocks noGrp="1"/>
          </p:cNvSpPr>
          <p:nvPr>
            <p:ph type="ftr" sz="quarter" idx="2"/>
          </p:nvPr>
        </p:nvSpPr>
        <p:spPr>
          <a:xfrm>
            <a:off x="2" y="8829967"/>
            <a:ext cx="3037840" cy="464820"/>
          </a:xfrm>
          <a:prstGeom prst="rect">
            <a:avLst/>
          </a:prstGeom>
        </p:spPr>
        <p:txBody>
          <a:bodyPr vert="horz" lIns="93207" tIns="46604" rIns="93207" bIns="46604" rtlCol="0" anchor="b"/>
          <a:lstStyle>
            <a:lvl1pPr algn="l">
              <a:defRPr sz="1300"/>
            </a:lvl1pPr>
          </a:lstStyle>
          <a:p>
            <a:endParaRPr lang="en-US" dirty="0"/>
          </a:p>
        </p:txBody>
      </p:sp>
    </p:spTree>
    <p:extLst>
      <p:ext uri="{BB962C8B-B14F-4D97-AF65-F5344CB8AC3E}">
        <p14:creationId xmlns:p14="http://schemas.microsoft.com/office/powerpoint/2010/main" val="12151869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7840" cy="464820"/>
          </a:xfrm>
          <a:prstGeom prst="rect">
            <a:avLst/>
          </a:prstGeom>
        </p:spPr>
        <p:txBody>
          <a:bodyPr vert="horz" lIns="93207" tIns="46604" rIns="93207" bIns="46604" rtlCol="0"/>
          <a:lstStyle>
            <a:lvl1pPr algn="l">
              <a:defRPr sz="1300"/>
            </a:lvl1pPr>
          </a:lstStyle>
          <a:p>
            <a:endParaRPr lang="en-US" dirty="0"/>
          </a:p>
        </p:txBody>
      </p:sp>
      <p:sp>
        <p:nvSpPr>
          <p:cNvPr id="3" name="Date Placeholder 2"/>
          <p:cNvSpPr>
            <a:spLocks noGrp="1"/>
          </p:cNvSpPr>
          <p:nvPr>
            <p:ph type="dt" idx="1"/>
          </p:nvPr>
        </p:nvSpPr>
        <p:spPr>
          <a:xfrm>
            <a:off x="3970939" y="3"/>
            <a:ext cx="3037840" cy="464820"/>
          </a:xfrm>
          <a:prstGeom prst="rect">
            <a:avLst/>
          </a:prstGeom>
        </p:spPr>
        <p:txBody>
          <a:bodyPr vert="horz" lIns="93207" tIns="46604" rIns="93207" bIns="46604" rtlCol="0"/>
          <a:lstStyle>
            <a:lvl1pPr algn="r">
              <a:defRPr sz="1300"/>
            </a:lvl1pPr>
          </a:lstStyle>
          <a:p>
            <a:fld id="{34649353-D01C-4B7E-A0CD-64A3064FAB96}" type="datetimeFigureOut">
              <a:rPr lang="en-US" smtClean="0"/>
              <a:pPr/>
              <a:t>11/14/2019</a:t>
            </a:fld>
            <a:endParaRPr lang="en-US" dirty="0"/>
          </a:p>
        </p:txBody>
      </p:sp>
      <p:sp>
        <p:nvSpPr>
          <p:cNvPr id="4" name="Slide Image Placeholder 3"/>
          <p:cNvSpPr>
            <a:spLocks noGrp="1" noRot="1" noChangeAspect="1"/>
          </p:cNvSpPr>
          <p:nvPr>
            <p:ph type="sldImg" idx="2"/>
          </p:nvPr>
        </p:nvSpPr>
        <p:spPr>
          <a:xfrm>
            <a:off x="407988" y="698500"/>
            <a:ext cx="6194425" cy="3484563"/>
          </a:xfrm>
          <a:prstGeom prst="rect">
            <a:avLst/>
          </a:prstGeom>
          <a:noFill/>
          <a:ln w="12700">
            <a:solidFill>
              <a:prstClr val="black"/>
            </a:solidFill>
          </a:ln>
        </p:spPr>
        <p:txBody>
          <a:bodyPr vert="horz" lIns="93207" tIns="46604" rIns="93207" bIns="46604" rtlCol="0" anchor="ctr"/>
          <a:lstStyle/>
          <a:p>
            <a:endParaRPr lang="en-US" dirty="0"/>
          </a:p>
        </p:txBody>
      </p:sp>
      <p:sp>
        <p:nvSpPr>
          <p:cNvPr id="5" name="Notes Placeholder 4"/>
          <p:cNvSpPr>
            <a:spLocks noGrp="1"/>
          </p:cNvSpPr>
          <p:nvPr>
            <p:ph type="body" sz="quarter" idx="3"/>
          </p:nvPr>
        </p:nvSpPr>
        <p:spPr>
          <a:xfrm>
            <a:off x="701040" y="4415793"/>
            <a:ext cx="5608320" cy="4183380"/>
          </a:xfrm>
          <a:prstGeom prst="rect">
            <a:avLst/>
          </a:prstGeom>
        </p:spPr>
        <p:txBody>
          <a:bodyPr vert="horz" lIns="93207" tIns="46604" rIns="93207" bIns="46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29967"/>
            <a:ext cx="3037840" cy="464820"/>
          </a:xfrm>
          <a:prstGeom prst="rect">
            <a:avLst/>
          </a:prstGeom>
        </p:spPr>
        <p:txBody>
          <a:bodyPr vert="horz" lIns="93207" tIns="46604" rIns="93207" bIns="46604" rtlCol="0" anchor="b"/>
          <a:lstStyle>
            <a:lvl1pPr algn="l">
              <a:defRPr sz="13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207" tIns="46604" rIns="93207" bIns="46604" rtlCol="0" anchor="b"/>
          <a:lstStyle>
            <a:lvl1pPr algn="r">
              <a:defRPr sz="1300"/>
            </a:lvl1pPr>
          </a:lstStyle>
          <a:p>
            <a:fld id="{5AF938E4-4BD2-44A8-A25B-29DA670C8EF2}" type="slidenum">
              <a:rPr lang="en-US" smtClean="0"/>
              <a:pPr/>
              <a:t>‹#›</a:t>
            </a:fld>
            <a:endParaRPr lang="en-US" dirty="0"/>
          </a:p>
        </p:txBody>
      </p:sp>
    </p:spTree>
    <p:extLst>
      <p:ext uri="{BB962C8B-B14F-4D97-AF65-F5344CB8AC3E}">
        <p14:creationId xmlns:p14="http://schemas.microsoft.com/office/powerpoint/2010/main" val="2236635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938E4-4BD2-44A8-A25B-29DA670C8EF2}" type="slidenum">
              <a:rPr lang="en-US" smtClean="0"/>
              <a:pPr/>
              <a:t>1</a:t>
            </a:fld>
            <a:endParaRPr lang="en-US" dirty="0"/>
          </a:p>
        </p:txBody>
      </p:sp>
    </p:spTree>
    <p:extLst>
      <p:ext uri="{BB962C8B-B14F-4D97-AF65-F5344CB8AC3E}">
        <p14:creationId xmlns:p14="http://schemas.microsoft.com/office/powerpoint/2010/main" val="3905989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F938E4-4BD2-44A8-A25B-29DA670C8EF2}" type="slidenum">
              <a:rPr lang="en-US" smtClean="0"/>
              <a:pPr/>
              <a:t>17</a:t>
            </a:fld>
            <a:endParaRPr lang="en-US" dirty="0"/>
          </a:p>
        </p:txBody>
      </p:sp>
    </p:spTree>
    <p:extLst>
      <p:ext uri="{BB962C8B-B14F-4D97-AF65-F5344CB8AC3E}">
        <p14:creationId xmlns:p14="http://schemas.microsoft.com/office/powerpoint/2010/main" val="1535162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F938E4-4BD2-44A8-A25B-29DA670C8EF2}" type="slidenum">
              <a:rPr lang="en-US" smtClean="0"/>
              <a:pPr/>
              <a:t>18</a:t>
            </a:fld>
            <a:endParaRPr lang="en-US" dirty="0"/>
          </a:p>
        </p:txBody>
      </p:sp>
    </p:spTree>
    <p:extLst>
      <p:ext uri="{BB962C8B-B14F-4D97-AF65-F5344CB8AC3E}">
        <p14:creationId xmlns:p14="http://schemas.microsoft.com/office/powerpoint/2010/main" val="213822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938E4-4BD2-44A8-A25B-29DA670C8EF2}" type="slidenum">
              <a:rPr lang="en-US" smtClean="0"/>
              <a:pPr/>
              <a:t>19</a:t>
            </a:fld>
            <a:endParaRPr lang="en-US" dirty="0"/>
          </a:p>
        </p:txBody>
      </p:sp>
    </p:spTree>
    <p:extLst>
      <p:ext uri="{BB962C8B-B14F-4D97-AF65-F5344CB8AC3E}">
        <p14:creationId xmlns:p14="http://schemas.microsoft.com/office/powerpoint/2010/main" val="447785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098AFAF-3ECA-49D8-8A86-CD917D6152D7}" type="slidenum">
              <a:rPr lang="en-US" smtClean="0"/>
              <a:t>21</a:t>
            </a:fld>
            <a:endParaRPr lang="en-US"/>
          </a:p>
        </p:txBody>
      </p:sp>
    </p:spTree>
    <p:extLst>
      <p:ext uri="{BB962C8B-B14F-4D97-AF65-F5344CB8AC3E}">
        <p14:creationId xmlns:p14="http://schemas.microsoft.com/office/powerpoint/2010/main" val="3209395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938E4-4BD2-44A8-A25B-29DA670C8EF2}" type="slidenum">
              <a:rPr lang="en-US" smtClean="0"/>
              <a:pPr/>
              <a:t>23</a:t>
            </a:fld>
            <a:endParaRPr lang="en-US" dirty="0"/>
          </a:p>
        </p:txBody>
      </p:sp>
    </p:spTree>
    <p:extLst>
      <p:ext uri="{BB962C8B-B14F-4D97-AF65-F5344CB8AC3E}">
        <p14:creationId xmlns:p14="http://schemas.microsoft.com/office/powerpoint/2010/main" val="3875957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938E4-4BD2-44A8-A25B-29DA670C8EF2}" type="slidenum">
              <a:rPr lang="en-US" smtClean="0"/>
              <a:pPr/>
              <a:t>24</a:t>
            </a:fld>
            <a:endParaRPr lang="en-US" dirty="0"/>
          </a:p>
        </p:txBody>
      </p:sp>
    </p:spTree>
    <p:extLst>
      <p:ext uri="{BB962C8B-B14F-4D97-AF65-F5344CB8AC3E}">
        <p14:creationId xmlns:p14="http://schemas.microsoft.com/office/powerpoint/2010/main" val="3065440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892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3481">
              <a:defRPr/>
            </a:pPr>
            <a:fld id="{5AF938E4-4BD2-44A8-A25B-29DA670C8EF2}" type="slidenum">
              <a:rPr lang="en-US">
                <a:solidFill>
                  <a:prstClr val="black"/>
                </a:solidFill>
                <a:latin typeface="Calibri"/>
              </a:rPr>
              <a:pPr defTabSz="913481">
                <a:defRPr/>
              </a:pPr>
              <a:t>3</a:t>
            </a:fld>
            <a:endParaRPr lang="en-US" dirty="0">
              <a:solidFill>
                <a:prstClr val="black"/>
              </a:solidFill>
              <a:latin typeface="Calibri"/>
            </a:endParaRPr>
          </a:p>
        </p:txBody>
      </p:sp>
    </p:spTree>
    <p:extLst>
      <p:ext uri="{BB962C8B-B14F-4D97-AF65-F5344CB8AC3E}">
        <p14:creationId xmlns:p14="http://schemas.microsoft.com/office/powerpoint/2010/main" val="943184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938E4-4BD2-44A8-A25B-29DA670C8EF2}" type="slidenum">
              <a:rPr lang="en-US" smtClean="0"/>
              <a:pPr/>
              <a:t>5</a:t>
            </a:fld>
            <a:endParaRPr lang="en-US" dirty="0"/>
          </a:p>
        </p:txBody>
      </p:sp>
    </p:spTree>
    <p:extLst>
      <p:ext uri="{BB962C8B-B14F-4D97-AF65-F5344CB8AC3E}">
        <p14:creationId xmlns:p14="http://schemas.microsoft.com/office/powerpoint/2010/main" val="10782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192465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938E4-4BD2-44A8-A25B-29DA670C8EF2}" type="slidenum">
              <a:rPr lang="en-US" smtClean="0"/>
              <a:pPr/>
              <a:t>7</a:t>
            </a:fld>
            <a:endParaRPr lang="en-US" dirty="0"/>
          </a:p>
        </p:txBody>
      </p:sp>
    </p:spTree>
    <p:extLst>
      <p:ext uri="{BB962C8B-B14F-4D97-AF65-F5344CB8AC3E}">
        <p14:creationId xmlns:p14="http://schemas.microsoft.com/office/powerpoint/2010/main" val="204584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903EF8-C753-45CA-860A-516BB9F8DBFC}"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040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F938E4-4BD2-44A8-A25B-29DA670C8EF2}" type="slidenum">
              <a:rPr lang="en-US" smtClean="0"/>
              <a:pPr/>
              <a:t>13</a:t>
            </a:fld>
            <a:endParaRPr lang="en-US" dirty="0"/>
          </a:p>
        </p:txBody>
      </p:sp>
    </p:spTree>
    <p:extLst>
      <p:ext uri="{BB962C8B-B14F-4D97-AF65-F5344CB8AC3E}">
        <p14:creationId xmlns:p14="http://schemas.microsoft.com/office/powerpoint/2010/main" val="1760611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F938E4-4BD2-44A8-A25B-29DA670C8EF2}" type="slidenum">
              <a:rPr lang="en-US" smtClean="0"/>
              <a:pPr/>
              <a:t>14</a:t>
            </a:fld>
            <a:endParaRPr lang="en-US" dirty="0"/>
          </a:p>
        </p:txBody>
      </p:sp>
    </p:spTree>
    <p:extLst>
      <p:ext uri="{BB962C8B-B14F-4D97-AF65-F5344CB8AC3E}">
        <p14:creationId xmlns:p14="http://schemas.microsoft.com/office/powerpoint/2010/main" val="273454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F938E4-4BD2-44A8-A25B-29DA670C8EF2}" type="slidenum">
              <a:rPr lang="en-US" smtClean="0"/>
              <a:pPr/>
              <a:t>16</a:t>
            </a:fld>
            <a:endParaRPr lang="en-US" dirty="0"/>
          </a:p>
        </p:txBody>
      </p:sp>
    </p:spTree>
    <p:extLst>
      <p:ext uri="{BB962C8B-B14F-4D97-AF65-F5344CB8AC3E}">
        <p14:creationId xmlns:p14="http://schemas.microsoft.com/office/powerpoint/2010/main" val="2632158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buClr>
                <a:schemeClr val="accent2"/>
              </a:buClr>
              <a:buFont typeface="Symbol" pitchFamily="18" charset="2"/>
              <a:buChar char=""/>
              <a:defRPr sz="2400"/>
            </a:lvl1pPr>
            <a:lvl2pPr>
              <a:buClr>
                <a:schemeClr val="accent2"/>
              </a:buClr>
              <a:defRPr sz="2000"/>
            </a:lvl2pPr>
            <a:lvl3pPr>
              <a:buClr>
                <a:schemeClr val="accent2"/>
              </a:buClr>
              <a:buFont typeface="Arial" pitchFamily="34" charset="0"/>
              <a:buChar char="&gt;"/>
              <a:defRPr sz="2000"/>
            </a:lvl3pPr>
            <a:lvl4pPr>
              <a:buClr>
                <a:schemeClr val="accent2"/>
              </a:buClr>
              <a:defRPr sz="2000"/>
            </a:lvl4pPr>
            <a:lvl5pPr>
              <a:buClr>
                <a:schemeClr val="accent2"/>
              </a:buClr>
              <a:buFont typeface="Arial" pitchFamily="34" charset="0"/>
              <a:buChar char="&gt;"/>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1"/>
          <p:cNvSpPr>
            <a:spLocks noGrp="1"/>
          </p:cNvSpPr>
          <p:nvPr>
            <p:ph type="title" hasCustomPrompt="1"/>
          </p:nvPr>
        </p:nvSpPr>
        <p:spPr>
          <a:xfrm>
            <a:off x="457199" y="273844"/>
            <a:ext cx="11277601" cy="1143000"/>
          </a:xfrm>
          <a:prstGeom prst="rect">
            <a:avLst/>
          </a:prstGeom>
        </p:spPr>
        <p:txBody>
          <a:bodyPr vert="horz" lIns="91440" tIns="45720" rIns="91440" bIns="45720" rtlCol="0" anchor="ctr">
            <a:normAutofit/>
          </a:bodyPr>
          <a:lstStyle/>
          <a:p>
            <a:r>
              <a:rPr lang="en-US" dirty="0"/>
              <a:t>Click to edit Master title slide</a:t>
            </a:r>
          </a:p>
        </p:txBody>
      </p:sp>
    </p:spTree>
    <p:extLst>
      <p:ext uri="{BB962C8B-B14F-4D97-AF65-F5344CB8AC3E}">
        <p14:creationId xmlns:p14="http://schemas.microsoft.com/office/powerpoint/2010/main" val="51580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63550" y="279400"/>
            <a:ext cx="11264900" cy="1136650"/>
          </a:xfrm>
          <a:prstGeom prst="rect">
            <a:avLst/>
          </a:prstGeom>
        </p:spPr>
        <p:txBody>
          <a:bodyPr vert="horz" lIns="91440" tIns="45720" rIns="91440" bIns="45720" rtlCol="0" anchor="ctr">
            <a:normAutofit/>
          </a:bodyPr>
          <a:lstStyle/>
          <a:p>
            <a:r>
              <a:rPr lang="en-US" dirty="0"/>
              <a:t>Click to edit Master title slide</a:t>
            </a:r>
          </a:p>
        </p:txBody>
      </p:sp>
    </p:spTree>
    <p:extLst>
      <p:ext uri="{BB962C8B-B14F-4D97-AF65-F5344CB8AC3E}">
        <p14:creationId xmlns:p14="http://schemas.microsoft.com/office/powerpoint/2010/main" val="398615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99" y="1695451"/>
            <a:ext cx="5537201" cy="4430714"/>
          </a:xfrm>
        </p:spPr>
        <p:txBody>
          <a:bodyPr/>
          <a:lstStyle>
            <a:lvl1pPr marL="228600" indent="-228600">
              <a:lnSpc>
                <a:spcPts val="3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95452"/>
            <a:ext cx="5534024" cy="4430712"/>
          </a:xfrm>
        </p:spPr>
        <p:txBody>
          <a:bodyPr/>
          <a:lstStyle>
            <a:lvl1pPr>
              <a:lnSpc>
                <a:spcPts val="3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p:cNvSpPr>
            <a:spLocks noGrp="1"/>
          </p:cNvSpPr>
          <p:nvPr>
            <p:ph type="title" hasCustomPrompt="1"/>
          </p:nvPr>
        </p:nvSpPr>
        <p:spPr>
          <a:xfrm>
            <a:off x="457199" y="279400"/>
            <a:ext cx="11274425" cy="1136650"/>
          </a:xfrm>
          <a:prstGeom prst="rect">
            <a:avLst/>
          </a:prstGeom>
        </p:spPr>
        <p:txBody>
          <a:bodyPr vert="horz" lIns="91440" tIns="45720" rIns="91440" bIns="45720" rtlCol="0" anchor="ctr">
            <a:normAutofit/>
          </a:bodyPr>
          <a:lstStyle/>
          <a:p>
            <a:r>
              <a:rPr lang="en-US" dirty="0"/>
              <a:t>Click to edit Master title slide</a:t>
            </a:r>
          </a:p>
        </p:txBody>
      </p:sp>
    </p:spTree>
    <p:extLst>
      <p:ext uri="{BB962C8B-B14F-4D97-AF65-F5344CB8AC3E}">
        <p14:creationId xmlns:p14="http://schemas.microsoft.com/office/powerpoint/2010/main" val="483721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 Line Title Only">
    <p:spTree>
      <p:nvGrpSpPr>
        <p:cNvPr id="1" name=""/>
        <p:cNvGrpSpPr/>
        <p:nvPr/>
      </p:nvGrpSpPr>
      <p:grpSpPr>
        <a:xfrm>
          <a:off x="0" y="0"/>
          <a:ext cx="0" cy="0"/>
          <a:chOff x="0" y="0"/>
          <a:chExt cx="0" cy="0"/>
        </a:xfrm>
      </p:grpSpPr>
      <p:sp>
        <p:nvSpPr>
          <p:cNvPr id="8" name="TextBox 7"/>
          <p:cNvSpPr txBox="1"/>
          <p:nvPr userDrawn="1"/>
        </p:nvSpPr>
        <p:spPr>
          <a:xfrm>
            <a:off x="4165600" y="6177280"/>
            <a:ext cx="3860800" cy="179070"/>
          </a:xfrm>
          <a:prstGeom prst="rect">
            <a:avLst/>
          </a:prstGeom>
          <a:noFill/>
          <a:effectLst>
            <a:outerShdw blurRad="50800" dist="38100" dir="2700000" algn="tl" rotWithShape="0">
              <a:prstClr val="black">
                <a:alpha val="40000"/>
              </a:prstClr>
            </a:outerShdw>
          </a:effectLst>
        </p:spPr>
        <p:txBody>
          <a:bodyPr vert="horz" wrap="square" lIns="81634" tIns="40818" rIns="81634" bIns="40818" rtlCol="0" anchor="ctr" anchorCtr="0">
            <a:noAutofit/>
          </a:bodyPr>
          <a:lstStyle/>
          <a:p>
            <a:pPr algn="ctr" defTabSz="816347" fontAlgn="auto">
              <a:spcBef>
                <a:spcPct val="20000"/>
              </a:spcBef>
              <a:spcAft>
                <a:spcPts val="0"/>
              </a:spcAft>
              <a:buFont typeface="Arial" pitchFamily="34" charset="0"/>
              <a:buNone/>
            </a:pPr>
            <a:endParaRPr lang="en-US" sz="2125" b="1" dirty="0">
              <a:solidFill>
                <a:prstClr val="white"/>
              </a:solidFill>
              <a:effectLst>
                <a:outerShdw blurRad="50800" dist="38100" dir="2700000" algn="tl" rotWithShape="0">
                  <a:prstClr val="black">
                    <a:alpha val="40000"/>
                  </a:prstClr>
                </a:outerShdw>
              </a:effectLst>
              <a:latin typeface="Arial Black" pitchFamily="34" charset="0"/>
            </a:endParaRPr>
          </a:p>
        </p:txBody>
      </p:sp>
      <p:sp>
        <p:nvSpPr>
          <p:cNvPr id="9" name="Title 1"/>
          <p:cNvSpPr>
            <a:spLocks noGrp="1"/>
          </p:cNvSpPr>
          <p:nvPr>
            <p:ph type="title" hasCustomPrompt="1"/>
          </p:nvPr>
        </p:nvSpPr>
        <p:spPr>
          <a:xfrm>
            <a:off x="458403" y="27159"/>
            <a:ext cx="11582400" cy="751442"/>
          </a:xfrm>
        </p:spPr>
        <p:txBody>
          <a:bodyPr/>
          <a:lstStyle>
            <a:lvl1pPr>
              <a:defRPr>
                <a:solidFill>
                  <a:srgbClr val="1946BA"/>
                </a:solidFill>
              </a:defRPr>
            </a:lvl1pPr>
          </a:lstStyle>
          <a:p>
            <a:r>
              <a:rPr lang="en-US" dirty="0"/>
              <a:t>Click to Edit Master Title</a:t>
            </a:r>
          </a:p>
        </p:txBody>
      </p:sp>
      <p:sp>
        <p:nvSpPr>
          <p:cNvPr id="5" name="Slide Number Placeholder 5"/>
          <p:cNvSpPr>
            <a:spLocks noGrp="1"/>
          </p:cNvSpPr>
          <p:nvPr>
            <p:ph type="sldNum" sz="quarter" idx="12"/>
          </p:nvPr>
        </p:nvSpPr>
        <p:spPr>
          <a:xfrm>
            <a:off x="9296400" y="6285925"/>
            <a:ext cx="2844800" cy="365125"/>
          </a:xfrm>
        </p:spPr>
        <p:txBody>
          <a:body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1396911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 Line Title and Content">
    <p:spTree>
      <p:nvGrpSpPr>
        <p:cNvPr id="1" name=""/>
        <p:cNvGrpSpPr/>
        <p:nvPr/>
      </p:nvGrpSpPr>
      <p:grpSpPr>
        <a:xfrm>
          <a:off x="0" y="0"/>
          <a:ext cx="0" cy="0"/>
          <a:chOff x="0" y="0"/>
          <a:chExt cx="0" cy="0"/>
        </a:xfrm>
      </p:grpSpPr>
      <p:sp>
        <p:nvSpPr>
          <p:cNvPr id="2" name="Title 1"/>
          <p:cNvSpPr>
            <a:spLocks noGrp="1"/>
          </p:cNvSpPr>
          <p:nvPr userDrawn="1">
            <p:ph type="title" hasCustomPrompt="1"/>
          </p:nvPr>
        </p:nvSpPr>
        <p:spPr>
          <a:xfrm>
            <a:off x="458403" y="27159"/>
            <a:ext cx="11582400" cy="751442"/>
          </a:xfrm>
        </p:spPr>
        <p:txBody>
          <a:bodyPr/>
          <a:lstStyle>
            <a:lvl1pPr>
              <a:defRPr>
                <a:solidFill>
                  <a:srgbClr val="1946BA"/>
                </a:solidFill>
              </a:defRPr>
            </a:lvl1pPr>
          </a:lstStyle>
          <a:p>
            <a:r>
              <a:rPr lang="en-US" dirty="0"/>
              <a:t>Click to Edit Master Title</a:t>
            </a:r>
          </a:p>
        </p:txBody>
      </p:sp>
      <p:sp>
        <p:nvSpPr>
          <p:cNvPr id="3" name="Content Placeholder 2"/>
          <p:cNvSpPr>
            <a:spLocks noGrp="1"/>
          </p:cNvSpPr>
          <p:nvPr userDrawn="1">
            <p:ph idx="1" hasCustomPrompt="1"/>
          </p:nvPr>
        </p:nvSpPr>
        <p:spPr>
          <a:xfrm>
            <a:off x="603252" y="982306"/>
            <a:ext cx="10979149" cy="5140029"/>
          </a:xfrm>
        </p:spPr>
        <p:txBody>
          <a:bodyPr>
            <a:normAutofit/>
          </a:bodyPr>
          <a:lstStyle>
            <a:lvl1pPr marL="204087" indent="-204087">
              <a:defRPr sz="2125" baseline="0"/>
            </a:lvl1pPr>
            <a:lvl2pPr>
              <a:lnSpc>
                <a:spcPts val="2321"/>
              </a:lnSpc>
              <a:defRPr sz="1938" baseline="0"/>
            </a:lvl2pPr>
            <a:lvl3pPr>
              <a:lnSpc>
                <a:spcPts val="1964"/>
              </a:lnSpc>
              <a:defRPr sz="1813"/>
            </a:lvl3pPr>
          </a:lstStyle>
          <a:p>
            <a:pPr lvl="0"/>
            <a:r>
              <a:rPr lang="en-US" dirty="0"/>
              <a:t>Click to Edit Main Text</a:t>
            </a:r>
          </a:p>
          <a:p>
            <a:pPr lvl="1"/>
            <a:r>
              <a:rPr lang="en-US" dirty="0"/>
              <a:t>Click to add sub bullet</a:t>
            </a:r>
          </a:p>
          <a:p>
            <a:pPr lvl="1"/>
            <a:r>
              <a:rPr lang="en-US" dirty="0"/>
              <a:t>Click to add sub bullet</a:t>
            </a:r>
          </a:p>
          <a:p>
            <a:pPr lvl="2"/>
            <a:r>
              <a:rPr lang="en-US" dirty="0"/>
              <a:t>Third level</a:t>
            </a:r>
          </a:p>
          <a:p>
            <a:pPr lvl="2"/>
            <a:r>
              <a:rPr lang="en-US" dirty="0"/>
              <a:t>Third level</a:t>
            </a:r>
          </a:p>
        </p:txBody>
      </p:sp>
      <p:sp>
        <p:nvSpPr>
          <p:cNvPr id="5" name="Slide Number Placeholder 5"/>
          <p:cNvSpPr>
            <a:spLocks noGrp="1"/>
          </p:cNvSpPr>
          <p:nvPr>
            <p:ph type="sldNum" sz="quarter" idx="12"/>
          </p:nvPr>
        </p:nvSpPr>
        <p:spPr>
          <a:xfrm>
            <a:off x="9296400" y="6285925"/>
            <a:ext cx="2844800" cy="365125"/>
          </a:xfrm>
        </p:spPr>
        <p:txBody>
          <a:bodyPr/>
          <a:lstStyle/>
          <a:p>
            <a:fld id="{511E60E2-5F03-4AD1-8874-AA9ACC93B38D}" type="slidenum">
              <a:rPr lang="en-US" smtClean="0"/>
              <a:pPr/>
              <a:t>‹#›</a:t>
            </a:fld>
            <a:endParaRPr lang="en-US" dirty="0"/>
          </a:p>
        </p:txBody>
      </p:sp>
    </p:spTree>
    <p:extLst>
      <p:ext uri="{BB962C8B-B14F-4D97-AF65-F5344CB8AC3E}">
        <p14:creationId xmlns:p14="http://schemas.microsoft.com/office/powerpoint/2010/main" val="2865165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31948"/>
            <a:ext cx="11277600" cy="1143000"/>
          </a:xfrm>
          <a:prstGeom prst="rect">
            <a:avLst/>
          </a:prstGeom>
        </p:spPr>
        <p:txBody>
          <a:bodyPr/>
          <a:lstStyle/>
          <a:p>
            <a:r>
              <a:rPr lang="en-US"/>
              <a:t>Click to edit Master title style</a:t>
            </a: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73439B1-D8C0-4B33-8CBF-4356068A4FC7}" type="slidenum">
              <a:rPr lang="en-US" smtClean="0"/>
              <a:t>‹#›</a:t>
            </a:fld>
            <a:endParaRPr lang="en-US" dirty="0"/>
          </a:p>
        </p:txBody>
      </p:sp>
    </p:spTree>
    <p:extLst>
      <p:ext uri="{BB962C8B-B14F-4D97-AF65-F5344CB8AC3E}">
        <p14:creationId xmlns:p14="http://schemas.microsoft.com/office/powerpoint/2010/main" val="13101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dirty="0"/>
              <a:t>Click to edit Master title style</a:t>
            </a:r>
          </a:p>
        </p:txBody>
      </p:sp>
      <p:sp>
        <p:nvSpPr>
          <p:cNvPr id="3" name="Content Placeholder 2"/>
          <p:cNvSpPr>
            <a:spLocks noGrp="1"/>
          </p:cNvSpPr>
          <p:nvPr>
            <p:ph idx="1"/>
          </p:nvPr>
        </p:nvSpPr>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552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63550" y="279400"/>
            <a:ext cx="11264900" cy="1136650"/>
          </a:xfrm>
          <a:prstGeom prst="rect">
            <a:avLst/>
          </a:prstGeom>
        </p:spPr>
        <p:txBody>
          <a:bodyPr vert="horz" lIns="91440" tIns="45720" rIns="91440" bIns="45720" rtlCol="0" anchor="ctr">
            <a:normAutofit/>
          </a:bodyPr>
          <a:lstStyle/>
          <a:p>
            <a:r>
              <a:rPr lang="en-US" dirty="0"/>
              <a:t>Click to edit Master title slide</a:t>
            </a:r>
          </a:p>
        </p:txBody>
      </p:sp>
    </p:spTree>
    <p:extLst>
      <p:ext uri="{BB962C8B-B14F-4D97-AF65-F5344CB8AC3E}">
        <p14:creationId xmlns:p14="http://schemas.microsoft.com/office/powerpoint/2010/main" val="170103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13"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2.xml"/><Relationship Id="rId7" Type="http://schemas.openxmlformats.org/officeDocument/2006/relationships/image" Target="../media/image4.pn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11277600" cy="1143000"/>
          </a:xfrm>
          <a:prstGeom prst="rect">
            <a:avLst/>
          </a:prstGeom>
        </p:spPr>
        <p:txBody>
          <a:bodyPr vert="horz" lIns="91440" tIns="45720" rIns="91440" bIns="45720" rtlCol="0" anchor="ctr">
            <a:noAutofit/>
          </a:bodyPr>
          <a:lstStyle/>
          <a:p>
            <a:r>
              <a:rPr lang="en-US" dirty="0"/>
              <a:t>Click to edit Master title slide</a:t>
            </a:r>
          </a:p>
        </p:txBody>
      </p:sp>
      <p:sp>
        <p:nvSpPr>
          <p:cNvPr id="3" name="Text Placeholder 2"/>
          <p:cNvSpPr>
            <a:spLocks noGrp="1"/>
          </p:cNvSpPr>
          <p:nvPr>
            <p:ph type="body" idx="1"/>
          </p:nvPr>
        </p:nvSpPr>
        <p:spPr>
          <a:xfrm>
            <a:off x="457199" y="1694261"/>
            <a:ext cx="11277601" cy="44319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txBox="1">
            <a:spLocks/>
          </p:cNvSpPr>
          <p:nvPr userDrawn="1"/>
        </p:nvSpPr>
        <p:spPr>
          <a:xfrm>
            <a:off x="457199" y="6359526"/>
            <a:ext cx="9048751" cy="300309"/>
          </a:xfrm>
          <a:prstGeom prst="rect">
            <a:avLst/>
          </a:prstGeom>
        </p:spPr>
        <p:txBody>
          <a:bodyPr/>
          <a:lstStyle>
            <a:lvl1pPr algn="l">
              <a:defRPr>
                <a:solidFill>
                  <a:schemeClr val="bg1"/>
                </a:solidFill>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GTI © 2018 </a:t>
            </a:r>
          </a:p>
        </p:txBody>
      </p:sp>
      <p:sp>
        <p:nvSpPr>
          <p:cNvPr id="13" name="Slide Number Placeholder 5"/>
          <p:cNvSpPr txBox="1">
            <a:spLocks/>
          </p:cNvSpPr>
          <p:nvPr userDrawn="1"/>
        </p:nvSpPr>
        <p:spPr>
          <a:xfrm>
            <a:off x="7537439" y="6357939"/>
            <a:ext cx="3301079" cy="304800"/>
          </a:xfrm>
          <a:prstGeom prst="rect">
            <a:avLst/>
          </a:prstGeom>
        </p:spPr>
        <p:txBody>
          <a:bodyPr/>
          <a:lstStyle>
            <a:lvl1pPr>
              <a:defRPr>
                <a:solidFill>
                  <a:schemeClr val="bg1"/>
                </a:solidFill>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0334B83-0D6A-43F2-A554-49908FCAEF0D}" type="slidenum">
              <a:rPr kumimoji="0" lang="en-US" sz="1000" b="0" i="0" u="none" strike="noStrike" kern="1200" cap="none" spc="0" normalizeH="0" baseline="0" noProof="0" smtClean="0">
                <a:ln>
                  <a:noFill/>
                </a:ln>
                <a:solidFill>
                  <a:schemeClr val="bg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Arial" pitchFamily="34" charset="0"/>
              <a:ea typeface="+mn-ea"/>
              <a:cs typeface="Arial" pitchFamily="34" charset="0"/>
            </a:endParaRPr>
          </a:p>
        </p:txBody>
      </p:sp>
      <p:sp>
        <p:nvSpPr>
          <p:cNvPr id="22" name="Rectangle 21"/>
          <p:cNvSpPr/>
          <p:nvPr userDrawn="1"/>
        </p:nvSpPr>
        <p:spPr>
          <a:xfrm flipV="1">
            <a:off x="542544" y="1396230"/>
            <a:ext cx="11192256" cy="45720"/>
          </a:xfrm>
          <a:prstGeom prst="rect">
            <a:avLst/>
          </a:prstGeom>
          <a:gradFill flip="none" rotWithShape="0">
            <a:gsLst>
              <a:gs pos="34000">
                <a:schemeClr val="accent2"/>
              </a:gs>
              <a:gs pos="50000">
                <a:srgbClr val="9CB86E"/>
              </a:gs>
              <a:gs pos="100000">
                <a:srgbClr val="156B13"/>
              </a:gs>
            </a:gsLst>
            <a:lin ang="21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Rectangle 3"/>
          <p:cNvSpPr/>
          <p:nvPr userDrawn="1"/>
        </p:nvSpPr>
        <p:spPr>
          <a:xfrm>
            <a:off x="11501403" y="6378475"/>
            <a:ext cx="466794" cy="3693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34B83-0D6A-43F2-A554-49908FCAEF0D}" type="slidenum">
              <a:rPr kumimoji="0" lang="en-US" sz="18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grpSp>
        <p:nvGrpSpPr>
          <p:cNvPr id="14" name="Group 13"/>
          <p:cNvGrpSpPr/>
          <p:nvPr userDrawn="1"/>
        </p:nvGrpSpPr>
        <p:grpSpPr>
          <a:xfrm>
            <a:off x="457199" y="6317700"/>
            <a:ext cx="3517081" cy="490882"/>
            <a:chOff x="2780336" y="4887934"/>
            <a:chExt cx="3517081" cy="490882"/>
          </a:xfrm>
        </p:grpSpPr>
        <p:pic>
          <p:nvPicPr>
            <p:cNvPr id="15" name="Picture 14"/>
            <p:cNvPicPr/>
            <p:nvPr/>
          </p:nvPicPr>
          <p:blipFill>
            <a:blip r:embed="rId8" cstate="email">
              <a:extLst>
                <a:ext uri="{28A0092B-C50C-407E-A947-70E740481C1C}">
                  <a14:useLocalDpi xmlns:a14="http://schemas.microsoft.com/office/drawing/2010/main"/>
                </a:ext>
              </a:extLst>
            </a:blip>
            <a:srcRect/>
            <a:stretch>
              <a:fillRect/>
            </a:stretch>
          </p:blipFill>
          <p:spPr bwMode="auto">
            <a:xfrm>
              <a:off x="5024565" y="4971779"/>
              <a:ext cx="724469" cy="323192"/>
            </a:xfrm>
            <a:prstGeom prst="rect">
              <a:avLst/>
            </a:prstGeom>
            <a:noFill/>
          </p:spPr>
        </p:pic>
        <p:pic>
          <p:nvPicPr>
            <p:cNvPr id="16" name="Picture 15"/>
            <p:cNvPicPr/>
            <p:nvPr/>
          </p:nvPicPr>
          <p:blipFill>
            <a:blip r:embed="rId9" cstate="email">
              <a:extLst>
                <a:ext uri="{28A0092B-C50C-407E-A947-70E740481C1C}">
                  <a14:useLocalDpi xmlns:a14="http://schemas.microsoft.com/office/drawing/2010/main"/>
                </a:ext>
              </a:extLst>
            </a:blip>
            <a:srcRect/>
            <a:stretch>
              <a:fillRect/>
            </a:stretch>
          </p:blipFill>
          <p:spPr bwMode="auto">
            <a:xfrm>
              <a:off x="4406685" y="4887934"/>
              <a:ext cx="484243" cy="490882"/>
            </a:xfrm>
            <a:prstGeom prst="rect">
              <a:avLst/>
            </a:prstGeom>
            <a:noFill/>
          </p:spPr>
        </p:pic>
        <p:pic>
          <p:nvPicPr>
            <p:cNvPr id="17" name="Picture 16" descr="http://dividendincomestocks.com/wp-content/uploads/2012/01/GE_Logo.jpg"/>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82669" y="4926375"/>
              <a:ext cx="414748" cy="414000"/>
            </a:xfrm>
            <a:prstGeom prst="rect">
              <a:avLst/>
            </a:prstGeom>
            <a:noFill/>
            <a:ln>
              <a:noFill/>
            </a:ln>
          </p:spPr>
        </p:pic>
        <p:pic>
          <p:nvPicPr>
            <p:cNvPr id="18" name="Picture 1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74633" y="4954653"/>
              <a:ext cx="898415" cy="357444"/>
            </a:xfrm>
            <a:prstGeom prst="rect">
              <a:avLst/>
            </a:prstGeom>
          </p:spPr>
        </p:pic>
        <p:pic>
          <p:nvPicPr>
            <p:cNvPr id="19" name="Picture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780336" y="4903046"/>
              <a:ext cx="460660" cy="460659"/>
            </a:xfrm>
            <a:prstGeom prst="rect">
              <a:avLst/>
            </a:prstGeom>
          </p:spPr>
        </p:pic>
      </p:grpSp>
      <p:pic>
        <p:nvPicPr>
          <p:cNvPr id="21" name="Picture 20"/>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10094951" y="423418"/>
            <a:ext cx="1778763" cy="696189"/>
          </a:xfrm>
          <a:prstGeom prst="rect">
            <a:avLst/>
          </a:prstGeom>
        </p:spPr>
      </p:pic>
      <p:sp>
        <p:nvSpPr>
          <p:cNvPr id="5" name="Rectangle 4">
            <a:extLst>
              <a:ext uri="{FF2B5EF4-FFF2-40B4-BE49-F238E27FC236}">
                <a16:creationId xmlns:a16="http://schemas.microsoft.com/office/drawing/2014/main" id="{F325A5BD-6170-4C8A-BB3C-3699CA8844F7}"/>
              </a:ext>
            </a:extLst>
          </p:cNvPr>
          <p:cNvSpPr/>
          <p:nvPr userDrawn="1"/>
        </p:nvSpPr>
        <p:spPr>
          <a:xfrm>
            <a:off x="4107915" y="6493142"/>
            <a:ext cx="7318735" cy="276999"/>
          </a:xfrm>
          <a:prstGeom prst="rect">
            <a:avLst/>
          </a:prstGeom>
        </p:spPr>
        <p:txBody>
          <a:bodyPr wrap="none">
            <a:spAutoFit/>
          </a:bodyPr>
          <a:lstStyle/>
          <a:p>
            <a:r>
              <a:rPr lang="en-US" sz="1200" dirty="0"/>
              <a:t>This material is based upon work supported by the Department of Energy under Award Numbers DE-FE0028979</a:t>
            </a:r>
          </a:p>
        </p:txBody>
      </p:sp>
    </p:spTree>
    <p:extLst>
      <p:ext uri="{BB962C8B-B14F-4D97-AF65-F5344CB8AC3E}">
        <p14:creationId xmlns:p14="http://schemas.microsoft.com/office/powerpoint/2010/main" val="331843988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40" r:id="rId4"/>
    <p:sldLayoutId id="2147483742" r:id="rId5"/>
    <p:sldLayoutId id="2147483745" r:id="rId6"/>
  </p:sldLayoutIdLst>
  <p:hf sldNum="0" hdr="0" dt="0"/>
  <p:txStyles>
    <p:titleStyle>
      <a:lvl1pPr algn="l" defTabSz="914400" rtl="0" eaLnBrk="1" latinLnBrk="0" hangingPunct="1">
        <a:lnSpc>
          <a:spcPct val="100000"/>
        </a:lnSpc>
        <a:spcBef>
          <a:spcPts val="600"/>
        </a:spcBef>
        <a:spcAft>
          <a:spcPts val="600"/>
        </a:spcAft>
        <a:buNone/>
        <a:defRPr sz="3200" b="1" kern="1200" baseline="0">
          <a:solidFill>
            <a:schemeClr val="accent2"/>
          </a:solidFill>
          <a:latin typeface="Arial" pitchFamily="34" charset="0"/>
          <a:ea typeface="+mj-ea"/>
          <a:cs typeface="Arial" pitchFamily="34" charset="0"/>
        </a:defRPr>
      </a:lvl1pPr>
    </p:titleStyle>
    <p:bodyStyle>
      <a:lvl1pPr marL="228600" indent="-228600" algn="l" defTabSz="914400" rtl="0" eaLnBrk="1" latinLnBrk="0" hangingPunct="1">
        <a:lnSpc>
          <a:spcPct val="100000"/>
        </a:lnSpc>
        <a:spcBef>
          <a:spcPts val="600"/>
        </a:spcBef>
        <a:spcAft>
          <a:spcPts val="600"/>
        </a:spcAft>
        <a:buClr>
          <a:srgbClr val="0037A4"/>
        </a:buClr>
        <a:buFont typeface="Symbol" pitchFamily="18" charset="2"/>
        <a:buChar char="&gt;"/>
        <a:defRPr sz="24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00000"/>
        </a:lnSpc>
        <a:spcBef>
          <a:spcPts val="600"/>
        </a:spcBef>
        <a:spcAft>
          <a:spcPts val="600"/>
        </a:spcAft>
        <a:buClr>
          <a:srgbClr val="0037A4"/>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00000"/>
        </a:lnSpc>
        <a:spcBef>
          <a:spcPts val="600"/>
        </a:spcBef>
        <a:spcAft>
          <a:spcPts val="600"/>
        </a:spcAft>
        <a:buClr>
          <a:srgbClr val="0037A4"/>
        </a:buClr>
        <a:buFont typeface="Arial" pitchFamily="34" charset="0"/>
        <a:buChar char="&gt;"/>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00000"/>
        </a:lnSpc>
        <a:spcBef>
          <a:spcPts val="600"/>
        </a:spcBef>
        <a:spcAft>
          <a:spcPts val="600"/>
        </a:spcAft>
        <a:buClr>
          <a:srgbClr val="0037A4"/>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00000"/>
        </a:lnSpc>
        <a:spcBef>
          <a:spcPts val="600"/>
        </a:spcBef>
        <a:spcAft>
          <a:spcPts val="600"/>
        </a:spcAft>
        <a:buClr>
          <a:srgbClr val="0037A4"/>
        </a:buClr>
        <a:buFont typeface="Arial" pitchFamily="34" charset="0"/>
        <a:buChar char="&g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51175" y="1989138"/>
            <a:ext cx="8683650" cy="2068513"/>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p:cNvSpPr>
            <a:spLocks noGrp="1"/>
          </p:cNvSpPr>
          <p:nvPr>
            <p:ph type="body" idx="1"/>
          </p:nvPr>
        </p:nvSpPr>
        <p:spPr>
          <a:xfrm>
            <a:off x="3965575" y="4454237"/>
            <a:ext cx="7769249" cy="1743363"/>
          </a:xfrm>
          <a:prstGeom prst="rect">
            <a:avLst/>
          </a:prstGeom>
        </p:spPr>
        <p:txBody>
          <a:bodyPr vert="horz" lIns="91440" tIns="45720" rIns="91440" bIns="45720" rtlCol="0">
            <a:normAutofit/>
          </a:bodyPr>
          <a:lstStyle/>
          <a:p>
            <a:pPr lvl="0"/>
            <a:r>
              <a:rPr lang="en-US" dirty="0"/>
              <a:t>Click to edit Master text styles</a:t>
            </a:r>
          </a:p>
        </p:txBody>
      </p:sp>
      <p:sp>
        <p:nvSpPr>
          <p:cNvPr id="10" name="Rectangle 9"/>
          <p:cNvSpPr/>
          <p:nvPr userDrawn="1"/>
        </p:nvSpPr>
        <p:spPr>
          <a:xfrm flipV="1">
            <a:off x="3965575" y="4184651"/>
            <a:ext cx="7769249" cy="47306"/>
          </a:xfrm>
          <a:prstGeom prst="rect">
            <a:avLst/>
          </a:prstGeom>
          <a:gradFill flip="none" rotWithShape="0">
            <a:gsLst>
              <a:gs pos="34000">
                <a:schemeClr val="accent2"/>
              </a:gs>
              <a:gs pos="50000">
                <a:srgbClr val="9CB86E"/>
              </a:gs>
              <a:gs pos="100000">
                <a:srgbClr val="156B13"/>
              </a:gs>
            </a:gsLst>
            <a:lin ang="216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userDrawn="1"/>
        </p:nvSpPr>
        <p:spPr>
          <a:xfrm rot="10800000">
            <a:off x="0" y="-1"/>
            <a:ext cx="12192000" cy="1052423"/>
          </a:xfrm>
          <a:prstGeom prst="rect">
            <a:avLst/>
          </a:prstGeom>
          <a:gradFill flip="none" rotWithShape="1">
            <a:gsLst>
              <a:gs pos="34000">
                <a:schemeClr val="accent2"/>
              </a:gs>
              <a:gs pos="50000">
                <a:srgbClr val="9CB86E"/>
              </a:gs>
              <a:gs pos="100000">
                <a:srgbClr val="156B13"/>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231249" y="6321573"/>
            <a:ext cx="3517081" cy="490882"/>
            <a:chOff x="2780336" y="4887934"/>
            <a:chExt cx="3517081" cy="490882"/>
          </a:xfrm>
        </p:grpSpPr>
        <p:pic>
          <p:nvPicPr>
            <p:cNvPr id="11" name="Picture 10"/>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4565" y="4971779"/>
              <a:ext cx="724469" cy="323192"/>
            </a:xfrm>
            <a:prstGeom prst="rect">
              <a:avLst/>
            </a:prstGeom>
            <a:noFill/>
          </p:spPr>
        </p:pic>
        <p:pic>
          <p:nvPicPr>
            <p:cNvPr id="12" name="Picture 1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06685" y="4887934"/>
              <a:ext cx="484243" cy="490882"/>
            </a:xfrm>
            <a:prstGeom prst="rect">
              <a:avLst/>
            </a:prstGeom>
            <a:noFill/>
          </p:spPr>
        </p:pic>
        <p:pic>
          <p:nvPicPr>
            <p:cNvPr id="13" name="Picture 12" descr="http://dividendincomestocks.com/wp-content/uploads/2012/01/GE_Logo.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5882669" y="4926375"/>
              <a:ext cx="414748" cy="414000"/>
            </a:xfrm>
            <a:prstGeom prst="rect">
              <a:avLst/>
            </a:prstGeom>
            <a:noFill/>
            <a:ln>
              <a:noFill/>
            </a:ln>
          </p:spPr>
        </p:pic>
        <p:pic>
          <p:nvPicPr>
            <p:cNvPr id="16" name="Picture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74633" y="4954653"/>
              <a:ext cx="898415" cy="357444"/>
            </a:xfrm>
            <a:prstGeom prst="rect">
              <a:avLst/>
            </a:prstGeom>
          </p:spPr>
        </p:pic>
        <p:pic>
          <p:nvPicPr>
            <p:cNvPr id="17" name="Picture 1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80336" y="4903046"/>
              <a:ext cx="460660" cy="460659"/>
            </a:xfrm>
            <a:prstGeom prst="rect">
              <a:avLst/>
            </a:prstGeom>
          </p:spPr>
        </p:pic>
      </p:grpSp>
      <p:sp>
        <p:nvSpPr>
          <p:cNvPr id="14" name="Rectangle 13">
            <a:extLst>
              <a:ext uri="{FF2B5EF4-FFF2-40B4-BE49-F238E27FC236}">
                <a16:creationId xmlns:a16="http://schemas.microsoft.com/office/drawing/2014/main" id="{1791AFB1-2E09-4F8E-87A1-99DDEF7678BC}"/>
              </a:ext>
            </a:extLst>
          </p:cNvPr>
          <p:cNvSpPr/>
          <p:nvPr userDrawn="1"/>
        </p:nvSpPr>
        <p:spPr>
          <a:xfrm>
            <a:off x="4767823" y="6493142"/>
            <a:ext cx="4213461" cy="276999"/>
          </a:xfrm>
          <a:prstGeom prst="rect">
            <a:avLst/>
          </a:prstGeom>
        </p:spPr>
        <p:txBody>
          <a:bodyPr wrap="none">
            <a:spAutoFit/>
          </a:bodyPr>
          <a:lstStyle/>
          <a:p>
            <a:r>
              <a:rPr lang="en-US" sz="1200" dirty="0"/>
              <a:t>Information Contained Herein subject to terms of DE-FE0028979</a:t>
            </a:r>
          </a:p>
        </p:txBody>
      </p:sp>
    </p:spTree>
    <p:extLst>
      <p:ext uri="{BB962C8B-B14F-4D97-AF65-F5344CB8AC3E}">
        <p14:creationId xmlns:p14="http://schemas.microsoft.com/office/powerpoint/2010/main" val="1538662622"/>
      </p:ext>
    </p:extLst>
  </p:cSld>
  <p:clrMap bg1="lt1" tx1="dk1" bg2="lt2" tx2="dk2" accent1="accent1" accent2="accent2" accent3="accent3" accent4="accent4" accent5="accent5" accent6="accent6" hlink="hlink" folHlink="folHlink"/>
  <p:sldLayoutIdLst>
    <p:sldLayoutId id="2147483722" r:id="rId1"/>
    <p:sldLayoutId id="2147483735" r:id="rId2"/>
  </p:sldLayoutIdLst>
  <p:hf sldNum="0" hdr="0" dt="0"/>
  <p:txStyles>
    <p:titleStyle>
      <a:lvl1pPr algn="l" defTabSz="914400" rtl="0" eaLnBrk="1" latinLnBrk="0" hangingPunct="1">
        <a:lnSpc>
          <a:spcPts val="3800"/>
        </a:lnSpc>
        <a:spcBef>
          <a:spcPct val="0"/>
        </a:spcBef>
        <a:buNone/>
        <a:defRPr sz="3600" b="1" kern="1200">
          <a:solidFill>
            <a:schemeClr val="accent2"/>
          </a:solidFill>
          <a:latin typeface="Arial" pitchFamily="34" charset="0"/>
          <a:ea typeface="+mj-ea"/>
          <a:cs typeface="Arial" pitchFamily="34" charset="0"/>
        </a:defRPr>
      </a:lvl1pPr>
    </p:titleStyle>
    <p:bodyStyle>
      <a:lvl1pPr marL="171450" indent="-171450" algn="l" defTabSz="914400" rtl="0" eaLnBrk="1" latinLnBrk="0" hangingPunct="1">
        <a:lnSpc>
          <a:spcPts val="2000"/>
        </a:lnSpc>
        <a:spcBef>
          <a:spcPct val="20000"/>
        </a:spcBef>
        <a:buClr>
          <a:schemeClr val="accent2"/>
        </a:buClr>
        <a:buFont typeface="Arial" pitchFamily="34" charset="0"/>
        <a:buChar char="&gt;"/>
        <a:defRPr sz="18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4.gif"/><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a:xfrm>
            <a:off x="1107584" y="1124607"/>
            <a:ext cx="10317280" cy="4876800"/>
          </a:xfrm>
        </p:spPr>
        <p:txBody>
          <a:bodyPr>
            <a:normAutofit/>
          </a:bodyPr>
          <a:lstStyle/>
          <a:p>
            <a:pPr>
              <a:lnSpc>
                <a:spcPct val="100000"/>
              </a:lnSpc>
            </a:pPr>
            <a:r>
              <a:rPr lang="en-US" sz="4000" dirty="0">
                <a:solidFill>
                  <a:srgbClr val="000000"/>
                </a:solidFill>
                <a:ea typeface="Times New Roman" panose="02020603050405020304" pitchFamily="18" charset="0"/>
              </a:rPr>
              <a:t>Supercritical Transformational</a:t>
            </a:r>
            <a:br>
              <a:rPr lang="en-US" sz="4000" dirty="0">
                <a:solidFill>
                  <a:srgbClr val="000000"/>
                </a:solidFill>
                <a:ea typeface="Times New Roman" panose="02020603050405020304" pitchFamily="18" charset="0"/>
              </a:rPr>
            </a:br>
            <a:r>
              <a:rPr lang="en-US" sz="4000" dirty="0">
                <a:solidFill>
                  <a:srgbClr val="000000"/>
                </a:solidFill>
                <a:ea typeface="Times New Roman" panose="02020603050405020304" pitchFamily="18" charset="0"/>
              </a:rPr>
              <a:t>Electric Power (STEP)</a:t>
            </a:r>
            <a:br>
              <a:rPr lang="en-US" sz="4000" dirty="0">
                <a:solidFill>
                  <a:srgbClr val="000000"/>
                </a:solidFill>
                <a:ea typeface="Times New Roman" panose="02020603050405020304" pitchFamily="18" charset="0"/>
              </a:rPr>
            </a:br>
            <a:r>
              <a:rPr lang="en-US" sz="4000" dirty="0">
                <a:solidFill>
                  <a:srgbClr val="000000"/>
                </a:solidFill>
                <a:ea typeface="Times New Roman" panose="02020603050405020304" pitchFamily="18" charset="0"/>
              </a:rPr>
              <a:t>10 </a:t>
            </a:r>
            <a:r>
              <a:rPr lang="en-US" sz="4000" dirty="0" err="1">
                <a:solidFill>
                  <a:srgbClr val="000000"/>
                </a:solidFill>
                <a:ea typeface="Times New Roman" panose="02020603050405020304" pitchFamily="18" charset="0"/>
              </a:rPr>
              <a:t>MW</a:t>
            </a:r>
            <a:r>
              <a:rPr lang="en-US" sz="4000" baseline="-25000" dirty="0" err="1">
                <a:solidFill>
                  <a:srgbClr val="000000"/>
                </a:solidFill>
                <a:ea typeface="Times New Roman" panose="02020603050405020304" pitchFamily="18" charset="0"/>
              </a:rPr>
              <a:t>e</a:t>
            </a:r>
            <a:r>
              <a:rPr lang="en-US" sz="4000" dirty="0">
                <a:solidFill>
                  <a:srgbClr val="000000"/>
                </a:solidFill>
                <a:ea typeface="Times New Roman" panose="02020603050405020304" pitchFamily="18" charset="0"/>
              </a:rPr>
              <a:t> sCO2 Pilot Plant Demonstration</a:t>
            </a:r>
            <a:br>
              <a:rPr lang="en-US" sz="4000" dirty="0">
                <a:solidFill>
                  <a:srgbClr val="000000"/>
                </a:solidFill>
                <a:ea typeface="Times New Roman" panose="02020603050405020304" pitchFamily="18" charset="0"/>
              </a:rPr>
            </a:br>
            <a:r>
              <a:rPr lang="en-US" sz="4000" dirty="0">
                <a:solidFill>
                  <a:srgbClr val="000000"/>
                </a:solidFill>
                <a:ea typeface="Times New Roman" panose="02020603050405020304" pitchFamily="18" charset="0"/>
              </a:rPr>
              <a:t>DE-FE0028979</a:t>
            </a:r>
            <a:br>
              <a:rPr lang="en-US" sz="4000" dirty="0">
                <a:solidFill>
                  <a:srgbClr val="000000"/>
                </a:solidFill>
                <a:ea typeface="Times New Roman" panose="02020603050405020304" pitchFamily="18" charset="0"/>
              </a:rPr>
            </a:br>
            <a:br>
              <a:rPr lang="en-US" sz="4000" dirty="0">
                <a:solidFill>
                  <a:srgbClr val="000000"/>
                </a:solidFill>
                <a:ea typeface="Times New Roman" panose="02020603050405020304" pitchFamily="18" charset="0"/>
              </a:rPr>
            </a:br>
            <a:r>
              <a:rPr lang="en-US" dirty="0">
                <a:solidFill>
                  <a:srgbClr val="000000"/>
                </a:solidFill>
                <a:ea typeface="Times New Roman" panose="02020603050405020304" pitchFamily="18" charset="0"/>
              </a:rPr>
              <a:t>Brian Lariviere, GTI, STEP Program Director</a:t>
            </a:r>
            <a:br>
              <a:rPr lang="en-US" sz="2800" dirty="0">
                <a:solidFill>
                  <a:srgbClr val="000000"/>
                </a:solidFill>
                <a:ea typeface="Times New Roman" panose="02020603050405020304" pitchFamily="18" charset="0"/>
              </a:rPr>
            </a:br>
            <a:r>
              <a:rPr lang="en-US" sz="3100" dirty="0">
                <a:solidFill>
                  <a:srgbClr val="000000"/>
                </a:solidFill>
                <a:ea typeface="Times New Roman" panose="02020603050405020304" pitchFamily="18" charset="0"/>
              </a:rPr>
              <a:t>November 7, 2019</a:t>
            </a:r>
            <a:endParaRPr lang="en-US" sz="31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4600" y="1316919"/>
            <a:ext cx="3051317" cy="1194253"/>
          </a:xfrm>
          <a:prstGeom prst="rect">
            <a:avLst/>
          </a:prstGeom>
        </p:spPr>
      </p:pic>
    </p:spTree>
    <p:extLst>
      <p:ext uri="{BB962C8B-B14F-4D97-AF65-F5344CB8AC3E}">
        <p14:creationId xmlns:p14="http://schemas.microsoft.com/office/powerpoint/2010/main" val="1818726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2361-27E3-4899-A089-114848D3CA50}"/>
              </a:ext>
            </a:extLst>
          </p:cNvPr>
          <p:cNvSpPr>
            <a:spLocks noGrp="1"/>
          </p:cNvSpPr>
          <p:nvPr>
            <p:ph type="title"/>
          </p:nvPr>
        </p:nvSpPr>
        <p:spPr>
          <a:xfrm>
            <a:off x="463550" y="279400"/>
            <a:ext cx="9775154" cy="1136650"/>
          </a:xfrm>
        </p:spPr>
        <p:txBody>
          <a:bodyPr>
            <a:normAutofit/>
          </a:bodyPr>
          <a:lstStyle/>
          <a:p>
            <a:r>
              <a:rPr lang="en-US" dirty="0"/>
              <a:t>STEP Plan – Currently Mid-way through BP2</a:t>
            </a:r>
          </a:p>
        </p:txBody>
      </p:sp>
      <p:sp>
        <p:nvSpPr>
          <p:cNvPr id="3" name="TextBox 2">
            <a:extLst>
              <a:ext uri="{FF2B5EF4-FFF2-40B4-BE49-F238E27FC236}">
                <a16:creationId xmlns:a16="http://schemas.microsoft.com/office/drawing/2014/main" id="{FF6C9337-6D60-4ACA-A3C6-BE4ED77A9416}"/>
              </a:ext>
            </a:extLst>
          </p:cNvPr>
          <p:cNvSpPr txBox="1"/>
          <p:nvPr/>
        </p:nvSpPr>
        <p:spPr>
          <a:xfrm>
            <a:off x="7389159" y="1784046"/>
            <a:ext cx="4684785" cy="400109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Status:</a:t>
            </a:r>
          </a:p>
          <a:p>
            <a:pPr marL="742950" lvl="1" indent="-285750">
              <a:buFont typeface="Arial" panose="020B0604020202020204" pitchFamily="34" charset="0"/>
              <a:buChar char="•"/>
            </a:pPr>
            <a:r>
              <a:rPr lang="en-US" dirty="0"/>
              <a:t>Completed System &amp; Major Equipment Design (BP1)</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Facility Site Construction Well Underway</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Procurement &amp; Fabrication of major equipment progressing</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Delivery of Major Equipment starting Nov 2019</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Commissioning and Simple Cycle Testing late in 2020</a:t>
            </a:r>
          </a:p>
        </p:txBody>
      </p:sp>
      <p:pic>
        <p:nvPicPr>
          <p:cNvPr id="4" name="Picture 3">
            <a:extLst>
              <a:ext uri="{FF2B5EF4-FFF2-40B4-BE49-F238E27FC236}">
                <a16:creationId xmlns:a16="http://schemas.microsoft.com/office/drawing/2014/main" id="{4B47D46C-3DAB-4EB9-87A2-0D97FA550A52}"/>
              </a:ext>
            </a:extLst>
          </p:cNvPr>
          <p:cNvPicPr>
            <a:picLocks noChangeAspect="1"/>
          </p:cNvPicPr>
          <p:nvPr/>
        </p:nvPicPr>
        <p:blipFill>
          <a:blip r:embed="rId2"/>
          <a:stretch>
            <a:fillRect/>
          </a:stretch>
        </p:blipFill>
        <p:spPr>
          <a:xfrm>
            <a:off x="668951" y="2393348"/>
            <a:ext cx="6910718" cy="3608206"/>
          </a:xfrm>
          <a:prstGeom prst="rect">
            <a:avLst/>
          </a:prstGeom>
        </p:spPr>
      </p:pic>
      <p:sp>
        <p:nvSpPr>
          <p:cNvPr id="5" name="TextBox 4">
            <a:extLst>
              <a:ext uri="{FF2B5EF4-FFF2-40B4-BE49-F238E27FC236}">
                <a16:creationId xmlns:a16="http://schemas.microsoft.com/office/drawing/2014/main" id="{965D1F97-BB06-496C-AD32-EB48EFE07E8E}"/>
              </a:ext>
            </a:extLst>
          </p:cNvPr>
          <p:cNvSpPr txBox="1"/>
          <p:nvPr/>
        </p:nvSpPr>
        <p:spPr>
          <a:xfrm>
            <a:off x="1036749" y="2024016"/>
            <a:ext cx="1210614" cy="369332"/>
          </a:xfrm>
          <a:prstGeom prst="rect">
            <a:avLst/>
          </a:prstGeom>
          <a:noFill/>
        </p:spPr>
        <p:txBody>
          <a:bodyPr wrap="square" rtlCol="0">
            <a:spAutoFit/>
          </a:bodyPr>
          <a:lstStyle/>
          <a:p>
            <a:pPr algn="ctr"/>
            <a:r>
              <a:rPr lang="en-US" dirty="0"/>
              <a:t>Completed</a:t>
            </a:r>
          </a:p>
        </p:txBody>
      </p:sp>
      <p:sp>
        <p:nvSpPr>
          <p:cNvPr id="7" name="TextBox 6">
            <a:extLst>
              <a:ext uri="{FF2B5EF4-FFF2-40B4-BE49-F238E27FC236}">
                <a16:creationId xmlns:a16="http://schemas.microsoft.com/office/drawing/2014/main" id="{CCEDA905-6ACD-422E-885E-453B7EE9EB52}"/>
              </a:ext>
            </a:extLst>
          </p:cNvPr>
          <p:cNvSpPr txBox="1"/>
          <p:nvPr/>
        </p:nvSpPr>
        <p:spPr>
          <a:xfrm>
            <a:off x="3423629" y="2024016"/>
            <a:ext cx="1210614" cy="369332"/>
          </a:xfrm>
          <a:prstGeom prst="rect">
            <a:avLst/>
          </a:prstGeom>
          <a:noFill/>
        </p:spPr>
        <p:txBody>
          <a:bodyPr wrap="square" rtlCol="0">
            <a:spAutoFit/>
          </a:bodyPr>
          <a:lstStyle/>
          <a:p>
            <a:pPr algn="ctr"/>
            <a:r>
              <a:rPr lang="en-US" dirty="0"/>
              <a:t>In Progress</a:t>
            </a:r>
          </a:p>
        </p:txBody>
      </p:sp>
    </p:spTree>
    <p:extLst>
      <p:ext uri="{BB962C8B-B14F-4D97-AF65-F5344CB8AC3E}">
        <p14:creationId xmlns:p14="http://schemas.microsoft.com/office/powerpoint/2010/main" val="2917604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4FD5E-A795-48E4-94DC-E7EFB8C1DE78}"/>
              </a:ext>
            </a:extLst>
          </p:cNvPr>
          <p:cNvSpPr>
            <a:spLocks noGrp="1"/>
          </p:cNvSpPr>
          <p:nvPr>
            <p:ph type="title"/>
          </p:nvPr>
        </p:nvSpPr>
        <p:spPr/>
        <p:txBody>
          <a:bodyPr/>
          <a:lstStyle/>
          <a:p>
            <a:r>
              <a:rPr lang="en-US" dirty="0"/>
              <a:t>STEP Site Overview</a:t>
            </a:r>
          </a:p>
        </p:txBody>
      </p:sp>
      <p:pic>
        <p:nvPicPr>
          <p:cNvPr id="3" name="Picture 2">
            <a:extLst>
              <a:ext uri="{FF2B5EF4-FFF2-40B4-BE49-F238E27FC236}">
                <a16:creationId xmlns:a16="http://schemas.microsoft.com/office/drawing/2014/main" id="{2B71D143-7057-4C8D-85B7-6CA64A2AF4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3181" y="1571286"/>
            <a:ext cx="7443076" cy="4355382"/>
          </a:xfrm>
          <a:prstGeom prst="rect">
            <a:avLst/>
          </a:prstGeom>
        </p:spPr>
      </p:pic>
      <p:pic>
        <p:nvPicPr>
          <p:cNvPr id="5" name="Picture 4">
            <a:extLst>
              <a:ext uri="{FF2B5EF4-FFF2-40B4-BE49-F238E27FC236}">
                <a16:creationId xmlns:a16="http://schemas.microsoft.com/office/drawing/2014/main" id="{F1279970-71AC-4D10-BD93-1E29E101126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22337" y="1991051"/>
            <a:ext cx="3786482" cy="2839861"/>
          </a:xfrm>
          <a:prstGeom prst="rect">
            <a:avLst/>
          </a:prstGeom>
        </p:spPr>
      </p:pic>
      <p:sp>
        <p:nvSpPr>
          <p:cNvPr id="6" name="TextBox 5">
            <a:extLst>
              <a:ext uri="{FF2B5EF4-FFF2-40B4-BE49-F238E27FC236}">
                <a16:creationId xmlns:a16="http://schemas.microsoft.com/office/drawing/2014/main" id="{1F5A4216-6950-45A3-9C14-35D05FFF7B4F}"/>
              </a:ext>
            </a:extLst>
          </p:cNvPr>
          <p:cNvSpPr txBox="1"/>
          <p:nvPr/>
        </p:nvSpPr>
        <p:spPr>
          <a:xfrm>
            <a:off x="8709199" y="1797868"/>
            <a:ext cx="2688604" cy="584775"/>
          </a:xfrm>
          <a:prstGeom prst="rect">
            <a:avLst/>
          </a:prstGeom>
          <a:noFill/>
          <a:ln w="12700">
            <a:solidFill>
              <a:schemeClr val="accent2"/>
            </a:solidFill>
          </a:ln>
        </p:spPr>
        <p:txBody>
          <a:bodyPr wrap="square" rtlCol="0">
            <a:spAutoFit/>
          </a:bodyPr>
          <a:lstStyle/>
          <a:p>
            <a:pPr algn="ctr"/>
            <a:r>
              <a:rPr lang="en-US" sz="1600" dirty="0">
                <a:latin typeface="Arial Narrow" panose="020B0606020202030204" pitchFamily="34" charset="0"/>
              </a:rPr>
              <a:t>Test Bay for Process Hardware – RCBC Configuration</a:t>
            </a:r>
          </a:p>
        </p:txBody>
      </p:sp>
      <p:sp>
        <p:nvSpPr>
          <p:cNvPr id="8" name="TextBox 7">
            <a:extLst>
              <a:ext uri="{FF2B5EF4-FFF2-40B4-BE49-F238E27FC236}">
                <a16:creationId xmlns:a16="http://schemas.microsoft.com/office/drawing/2014/main" id="{0748989F-6C05-489C-8DFF-1959844025EF}"/>
              </a:ext>
            </a:extLst>
          </p:cNvPr>
          <p:cNvSpPr txBox="1"/>
          <p:nvPr/>
        </p:nvSpPr>
        <p:spPr>
          <a:xfrm>
            <a:off x="9724483" y="4964027"/>
            <a:ext cx="1274074" cy="461665"/>
          </a:xfrm>
          <a:prstGeom prst="rect">
            <a:avLst/>
          </a:prstGeom>
          <a:noFill/>
          <a:ln w="12700">
            <a:solidFill>
              <a:schemeClr val="accent2"/>
            </a:solidFill>
          </a:ln>
        </p:spPr>
        <p:txBody>
          <a:bodyPr wrap="square" rtlCol="0">
            <a:spAutoFit/>
          </a:bodyPr>
          <a:lstStyle/>
          <a:p>
            <a:pPr algn="ctr"/>
            <a:r>
              <a:rPr lang="en-US" sz="1200" dirty="0">
                <a:latin typeface="Arial Narrow" panose="020B0606020202030204" pitchFamily="34" charset="0"/>
              </a:rPr>
              <a:t>High Temp </a:t>
            </a:r>
            <a:r>
              <a:rPr lang="en-US" sz="1200" dirty="0" err="1">
                <a:latin typeface="Arial Narrow" panose="020B0606020202030204" pitchFamily="34" charset="0"/>
              </a:rPr>
              <a:t>Recuperator</a:t>
            </a:r>
            <a:r>
              <a:rPr lang="en-US" sz="1200" dirty="0">
                <a:latin typeface="Arial Narrow" panose="020B0606020202030204" pitchFamily="34" charset="0"/>
              </a:rPr>
              <a:t> (HTR)</a:t>
            </a:r>
          </a:p>
        </p:txBody>
      </p:sp>
      <p:sp>
        <p:nvSpPr>
          <p:cNvPr id="9" name="TextBox 8">
            <a:extLst>
              <a:ext uri="{FF2B5EF4-FFF2-40B4-BE49-F238E27FC236}">
                <a16:creationId xmlns:a16="http://schemas.microsoft.com/office/drawing/2014/main" id="{9F433C2D-8BF7-47B2-AEA4-2D3E87F07AF2}"/>
              </a:ext>
            </a:extLst>
          </p:cNvPr>
          <p:cNvSpPr txBox="1"/>
          <p:nvPr/>
        </p:nvSpPr>
        <p:spPr>
          <a:xfrm>
            <a:off x="11052810" y="2697191"/>
            <a:ext cx="898784" cy="461665"/>
          </a:xfrm>
          <a:prstGeom prst="rect">
            <a:avLst/>
          </a:prstGeom>
          <a:noFill/>
          <a:ln w="12700">
            <a:solidFill>
              <a:schemeClr val="accent2"/>
            </a:solidFill>
          </a:ln>
        </p:spPr>
        <p:txBody>
          <a:bodyPr wrap="square" rtlCol="0">
            <a:spAutoFit/>
          </a:bodyPr>
          <a:lstStyle/>
          <a:p>
            <a:pPr algn="ctr"/>
            <a:r>
              <a:rPr lang="en-US" sz="1200" dirty="0">
                <a:latin typeface="Arial Narrow" panose="020B0606020202030204" pitchFamily="34" charset="0"/>
              </a:rPr>
              <a:t>Main Compressor</a:t>
            </a:r>
          </a:p>
        </p:txBody>
      </p:sp>
      <p:cxnSp>
        <p:nvCxnSpPr>
          <p:cNvPr id="11" name="Straight Arrow Connector 10">
            <a:extLst>
              <a:ext uri="{FF2B5EF4-FFF2-40B4-BE49-F238E27FC236}">
                <a16:creationId xmlns:a16="http://schemas.microsoft.com/office/drawing/2014/main" id="{A3801A17-20D1-4BCA-83DA-C5BFBAECE980}"/>
              </a:ext>
            </a:extLst>
          </p:cNvPr>
          <p:cNvCxnSpPr>
            <a:cxnSpLocks/>
            <a:stCxn id="9" idx="2"/>
          </p:cNvCxnSpPr>
          <p:nvPr/>
        </p:nvCxnSpPr>
        <p:spPr>
          <a:xfrm flipH="1">
            <a:off x="11468100" y="3158856"/>
            <a:ext cx="34102" cy="340668"/>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C5794B0-1773-4885-9C49-BF85BA55D296}"/>
              </a:ext>
            </a:extLst>
          </p:cNvPr>
          <p:cNvCxnSpPr>
            <a:cxnSpLocks/>
            <a:stCxn id="8" idx="0"/>
          </p:cNvCxnSpPr>
          <p:nvPr/>
        </p:nvCxnSpPr>
        <p:spPr>
          <a:xfrm flipH="1" flipV="1">
            <a:off x="10053501" y="4134874"/>
            <a:ext cx="308019" cy="82915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2861687-A826-468D-8588-64A450FD806F}"/>
              </a:ext>
            </a:extLst>
          </p:cNvPr>
          <p:cNvSpPr txBox="1"/>
          <p:nvPr/>
        </p:nvSpPr>
        <p:spPr>
          <a:xfrm>
            <a:off x="7946265" y="5024095"/>
            <a:ext cx="1337389" cy="461665"/>
          </a:xfrm>
          <a:prstGeom prst="rect">
            <a:avLst/>
          </a:prstGeom>
          <a:noFill/>
          <a:ln w="12700">
            <a:solidFill>
              <a:schemeClr val="accent2"/>
            </a:solidFill>
          </a:ln>
        </p:spPr>
        <p:txBody>
          <a:bodyPr wrap="square" rtlCol="0">
            <a:spAutoFit/>
          </a:bodyPr>
          <a:lstStyle/>
          <a:p>
            <a:pPr algn="ctr"/>
            <a:r>
              <a:rPr lang="en-US" sz="1200" dirty="0">
                <a:latin typeface="Arial Narrow" panose="020B0606020202030204" pitchFamily="34" charset="0"/>
              </a:rPr>
              <a:t>Turbine with Bypass Compressor</a:t>
            </a:r>
          </a:p>
        </p:txBody>
      </p:sp>
      <p:cxnSp>
        <p:nvCxnSpPr>
          <p:cNvPr id="16" name="Straight Arrow Connector 15">
            <a:extLst>
              <a:ext uri="{FF2B5EF4-FFF2-40B4-BE49-F238E27FC236}">
                <a16:creationId xmlns:a16="http://schemas.microsoft.com/office/drawing/2014/main" id="{79C7A6F7-1BD7-4402-B62D-A6C688838D6F}"/>
              </a:ext>
            </a:extLst>
          </p:cNvPr>
          <p:cNvCxnSpPr>
            <a:cxnSpLocks/>
            <a:stCxn id="15" idx="0"/>
          </p:cNvCxnSpPr>
          <p:nvPr/>
        </p:nvCxnSpPr>
        <p:spPr>
          <a:xfrm flipV="1">
            <a:off x="8614960" y="4025948"/>
            <a:ext cx="483964" cy="998147"/>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AD28620-8572-4624-8246-4A8673688C18}"/>
              </a:ext>
            </a:extLst>
          </p:cNvPr>
          <p:cNvSpPr txBox="1"/>
          <p:nvPr/>
        </p:nvSpPr>
        <p:spPr>
          <a:xfrm>
            <a:off x="8709199" y="2697191"/>
            <a:ext cx="1072305" cy="276999"/>
          </a:xfrm>
          <a:prstGeom prst="rect">
            <a:avLst/>
          </a:prstGeom>
          <a:noFill/>
          <a:ln w="12700">
            <a:solidFill>
              <a:schemeClr val="accent2"/>
            </a:solidFill>
          </a:ln>
        </p:spPr>
        <p:txBody>
          <a:bodyPr wrap="square" rtlCol="0">
            <a:spAutoFit/>
          </a:bodyPr>
          <a:lstStyle/>
          <a:p>
            <a:pPr algn="ctr"/>
            <a:r>
              <a:rPr lang="en-US" sz="1200" dirty="0">
                <a:latin typeface="Arial Narrow" panose="020B0606020202030204" pitchFamily="34" charset="0"/>
              </a:rPr>
              <a:t>Process Heater</a:t>
            </a:r>
          </a:p>
        </p:txBody>
      </p:sp>
      <p:sp>
        <p:nvSpPr>
          <p:cNvPr id="20" name="TextBox 19">
            <a:extLst>
              <a:ext uri="{FF2B5EF4-FFF2-40B4-BE49-F238E27FC236}">
                <a16:creationId xmlns:a16="http://schemas.microsoft.com/office/drawing/2014/main" id="{1A88916B-485E-4B56-8F56-67275C600DB4}"/>
              </a:ext>
            </a:extLst>
          </p:cNvPr>
          <p:cNvSpPr txBox="1"/>
          <p:nvPr/>
        </p:nvSpPr>
        <p:spPr>
          <a:xfrm>
            <a:off x="11211382" y="4971476"/>
            <a:ext cx="740212" cy="461665"/>
          </a:xfrm>
          <a:prstGeom prst="rect">
            <a:avLst/>
          </a:prstGeom>
          <a:noFill/>
          <a:ln w="12700">
            <a:solidFill>
              <a:schemeClr val="accent2"/>
            </a:solidFill>
          </a:ln>
        </p:spPr>
        <p:txBody>
          <a:bodyPr wrap="square" rtlCol="0">
            <a:spAutoFit/>
          </a:bodyPr>
          <a:lstStyle/>
          <a:p>
            <a:pPr algn="ctr"/>
            <a:r>
              <a:rPr lang="en-US" sz="1200" dirty="0">
                <a:latin typeface="Arial Narrow" panose="020B0606020202030204" pitchFamily="34" charset="0"/>
              </a:rPr>
              <a:t>Filters (2plcs)</a:t>
            </a:r>
          </a:p>
        </p:txBody>
      </p:sp>
      <p:cxnSp>
        <p:nvCxnSpPr>
          <p:cNvPr id="21" name="Straight Arrow Connector 20">
            <a:extLst>
              <a:ext uri="{FF2B5EF4-FFF2-40B4-BE49-F238E27FC236}">
                <a16:creationId xmlns:a16="http://schemas.microsoft.com/office/drawing/2014/main" id="{F6B5E05B-0292-4A59-B9C2-DEDD53C0E49F}"/>
              </a:ext>
            </a:extLst>
          </p:cNvPr>
          <p:cNvCxnSpPr>
            <a:cxnSpLocks/>
            <a:stCxn id="20" idx="0"/>
          </p:cNvCxnSpPr>
          <p:nvPr/>
        </p:nvCxnSpPr>
        <p:spPr>
          <a:xfrm flipH="1" flipV="1">
            <a:off x="10915936" y="3680330"/>
            <a:ext cx="665552" cy="1291146"/>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1B19226-F3C2-4F3E-9072-FD15F88582F0}"/>
              </a:ext>
            </a:extLst>
          </p:cNvPr>
          <p:cNvCxnSpPr>
            <a:cxnSpLocks/>
            <a:stCxn id="20" idx="0"/>
          </p:cNvCxnSpPr>
          <p:nvPr/>
        </p:nvCxnSpPr>
        <p:spPr>
          <a:xfrm flipH="1" flipV="1">
            <a:off x="9584532" y="4134874"/>
            <a:ext cx="1996956" cy="83660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2F410E1-13C3-40C9-9CEC-4949B0A61956}"/>
              </a:ext>
            </a:extLst>
          </p:cNvPr>
          <p:cNvSpPr txBox="1"/>
          <p:nvPr/>
        </p:nvSpPr>
        <p:spPr>
          <a:xfrm>
            <a:off x="10120142" y="2604857"/>
            <a:ext cx="696448" cy="461665"/>
          </a:xfrm>
          <a:prstGeom prst="rect">
            <a:avLst/>
          </a:prstGeom>
          <a:noFill/>
          <a:ln w="12700">
            <a:solidFill>
              <a:schemeClr val="accent2"/>
            </a:solidFill>
          </a:ln>
        </p:spPr>
        <p:txBody>
          <a:bodyPr wrap="square" rtlCol="0">
            <a:spAutoFit/>
          </a:bodyPr>
          <a:lstStyle/>
          <a:p>
            <a:pPr algn="ctr"/>
            <a:r>
              <a:rPr lang="en-US" sz="1200" dirty="0">
                <a:latin typeface="Arial Narrow" panose="020B0606020202030204" pitchFamily="34" charset="0"/>
              </a:rPr>
              <a:t>Process Cooler</a:t>
            </a:r>
          </a:p>
        </p:txBody>
      </p:sp>
      <p:cxnSp>
        <p:nvCxnSpPr>
          <p:cNvPr id="30" name="Straight Arrow Connector 29">
            <a:extLst>
              <a:ext uri="{FF2B5EF4-FFF2-40B4-BE49-F238E27FC236}">
                <a16:creationId xmlns:a16="http://schemas.microsoft.com/office/drawing/2014/main" id="{13EBC09F-076C-4F62-8666-D4397B95399A}"/>
              </a:ext>
            </a:extLst>
          </p:cNvPr>
          <p:cNvCxnSpPr>
            <a:cxnSpLocks/>
            <a:stCxn id="28" idx="2"/>
          </p:cNvCxnSpPr>
          <p:nvPr/>
        </p:nvCxnSpPr>
        <p:spPr>
          <a:xfrm>
            <a:off x="10468366" y="3066522"/>
            <a:ext cx="114644" cy="38347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0D9A333-D784-43E4-8855-340893FFA463}"/>
              </a:ext>
            </a:extLst>
          </p:cNvPr>
          <p:cNvSpPr txBox="1"/>
          <p:nvPr/>
        </p:nvSpPr>
        <p:spPr>
          <a:xfrm>
            <a:off x="9374091" y="5648907"/>
            <a:ext cx="1826238" cy="461665"/>
          </a:xfrm>
          <a:prstGeom prst="rect">
            <a:avLst/>
          </a:prstGeom>
          <a:noFill/>
          <a:ln w="12700">
            <a:solidFill>
              <a:schemeClr val="accent2"/>
            </a:solidFill>
          </a:ln>
        </p:spPr>
        <p:txBody>
          <a:bodyPr wrap="square" rtlCol="0">
            <a:spAutoFit/>
          </a:bodyPr>
          <a:lstStyle/>
          <a:p>
            <a:pPr algn="ctr"/>
            <a:r>
              <a:rPr lang="en-US" sz="1200" dirty="0">
                <a:latin typeface="Arial Narrow" panose="020B0606020202030204" pitchFamily="34" charset="0"/>
              </a:rPr>
              <a:t>Low Temp </a:t>
            </a:r>
            <a:r>
              <a:rPr lang="en-US" sz="1200" dirty="0" err="1">
                <a:latin typeface="Arial Narrow" panose="020B0606020202030204" pitchFamily="34" charset="0"/>
              </a:rPr>
              <a:t>Recuperator</a:t>
            </a:r>
            <a:r>
              <a:rPr lang="en-US" sz="1200" dirty="0">
                <a:latin typeface="Arial Narrow" panose="020B0606020202030204" pitchFamily="34" charset="0"/>
              </a:rPr>
              <a:t> (LTR) &amp; BC Cooler not shown</a:t>
            </a:r>
          </a:p>
        </p:txBody>
      </p:sp>
      <p:sp>
        <p:nvSpPr>
          <p:cNvPr id="34" name="TextBox 33">
            <a:extLst>
              <a:ext uri="{FF2B5EF4-FFF2-40B4-BE49-F238E27FC236}">
                <a16:creationId xmlns:a16="http://schemas.microsoft.com/office/drawing/2014/main" id="{41F545A8-3428-4518-A734-78C92DA3194D}"/>
              </a:ext>
            </a:extLst>
          </p:cNvPr>
          <p:cNvSpPr txBox="1"/>
          <p:nvPr/>
        </p:nvSpPr>
        <p:spPr>
          <a:xfrm>
            <a:off x="2908346" y="5282661"/>
            <a:ext cx="1663521" cy="523220"/>
          </a:xfrm>
          <a:prstGeom prst="rect">
            <a:avLst/>
          </a:prstGeom>
          <a:solidFill>
            <a:schemeClr val="bg1"/>
          </a:solidFill>
          <a:ln w="12700">
            <a:solidFill>
              <a:schemeClr val="accent2"/>
            </a:solidFill>
          </a:ln>
        </p:spPr>
        <p:txBody>
          <a:bodyPr wrap="square" rtlCol="0">
            <a:spAutoFit/>
          </a:bodyPr>
          <a:lstStyle/>
          <a:p>
            <a:pPr algn="ctr"/>
            <a:r>
              <a:rPr lang="en-US" sz="1400" dirty="0">
                <a:latin typeface="Arial Narrow" panose="020B0606020202030204" pitchFamily="34" charset="0"/>
              </a:rPr>
              <a:t>Inventory Management System</a:t>
            </a:r>
          </a:p>
        </p:txBody>
      </p:sp>
      <p:sp>
        <p:nvSpPr>
          <p:cNvPr id="35" name="TextBox 34">
            <a:extLst>
              <a:ext uri="{FF2B5EF4-FFF2-40B4-BE49-F238E27FC236}">
                <a16:creationId xmlns:a16="http://schemas.microsoft.com/office/drawing/2014/main" id="{E8F650FF-0E74-4A2B-BF2A-751D7839D633}"/>
              </a:ext>
            </a:extLst>
          </p:cNvPr>
          <p:cNvSpPr txBox="1"/>
          <p:nvPr/>
        </p:nvSpPr>
        <p:spPr>
          <a:xfrm>
            <a:off x="6824810" y="3098357"/>
            <a:ext cx="838725" cy="523220"/>
          </a:xfrm>
          <a:prstGeom prst="rect">
            <a:avLst/>
          </a:prstGeom>
          <a:solidFill>
            <a:schemeClr val="bg1"/>
          </a:solidFill>
          <a:ln w="12700">
            <a:solidFill>
              <a:schemeClr val="accent2"/>
            </a:solidFill>
          </a:ln>
        </p:spPr>
        <p:txBody>
          <a:bodyPr wrap="square" rtlCol="0">
            <a:spAutoFit/>
          </a:bodyPr>
          <a:lstStyle/>
          <a:p>
            <a:pPr algn="ctr"/>
            <a:r>
              <a:rPr lang="en-US" sz="1400" dirty="0">
                <a:latin typeface="Arial Narrow" panose="020B0606020202030204" pitchFamily="34" charset="0"/>
              </a:rPr>
              <a:t>Cooling Tower</a:t>
            </a:r>
          </a:p>
        </p:txBody>
      </p:sp>
    </p:spTree>
    <p:extLst>
      <p:ext uri="{BB962C8B-B14F-4D97-AF65-F5344CB8AC3E}">
        <p14:creationId xmlns:p14="http://schemas.microsoft.com/office/powerpoint/2010/main" val="3705866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Equipment &amp; System Status &amp; Challenges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r="555"/>
          <a:stretch/>
        </p:blipFill>
        <p:spPr>
          <a:xfrm>
            <a:off x="3493481" y="1773632"/>
            <a:ext cx="8612537" cy="4165697"/>
          </a:xfrm>
          <a:prstGeom prst="rect">
            <a:avLst/>
          </a:prstGeom>
        </p:spPr>
      </p:pic>
      <p:sp>
        <p:nvSpPr>
          <p:cNvPr id="9" name="Title 1"/>
          <p:cNvSpPr txBox="1">
            <a:spLocks/>
          </p:cNvSpPr>
          <p:nvPr/>
        </p:nvSpPr>
        <p:spPr>
          <a:xfrm>
            <a:off x="448653" y="101896"/>
            <a:ext cx="11277601" cy="11430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ts val="600"/>
              </a:spcBef>
              <a:spcAft>
                <a:spcPts val="600"/>
              </a:spcAft>
              <a:buNone/>
              <a:defRPr sz="3200" b="1" kern="1200" baseline="0">
                <a:solidFill>
                  <a:schemeClr val="accent2"/>
                </a:solidFill>
                <a:latin typeface="Arial" pitchFamily="34" charset="0"/>
                <a:ea typeface="+mj-ea"/>
                <a:cs typeface="Arial" pitchFamily="34" charset="0"/>
              </a:defRPr>
            </a:lvl1pPr>
          </a:lstStyle>
          <a:p>
            <a:pPr marL="0" marR="0" lvl="0" indent="0" algn="l" defTabSz="914400" rtl="0" eaLnBrk="1" fontAlgn="auto" latinLnBrk="0" hangingPunct="1">
              <a:lnSpc>
                <a:spcPct val="100000"/>
              </a:lnSpc>
              <a:spcBef>
                <a:spcPts val="600"/>
              </a:spcBef>
              <a:spcAft>
                <a:spcPts val="600"/>
              </a:spcAft>
              <a:buClrTx/>
              <a:buSzTx/>
              <a:buFontTx/>
              <a:buNone/>
              <a:tabLst/>
              <a:defRPr/>
            </a:pPr>
            <a:br>
              <a:rPr kumimoji="0" lang="en-US" sz="3200" b="1" i="0" u="none" strike="noStrike" kern="1200" cap="none" spc="0" normalizeH="0" baseline="0" noProof="0" dirty="0">
                <a:ln>
                  <a:noFill/>
                </a:ln>
                <a:solidFill>
                  <a:srgbClr val="0037A4"/>
                </a:solidFill>
                <a:effectLst/>
                <a:uLnTx/>
                <a:uFillTx/>
                <a:latin typeface="Arial" pitchFamily="34" charset="0"/>
                <a:ea typeface="+mj-ea"/>
                <a:cs typeface="Arial" pitchFamily="34" charset="0"/>
              </a:rPr>
            </a:br>
            <a:endParaRPr kumimoji="0" lang="en-US" sz="3200" b="1" i="0" u="none" strike="noStrike" kern="1200" cap="none" spc="0" normalizeH="0" baseline="0" noProof="0" dirty="0">
              <a:ln>
                <a:noFill/>
              </a:ln>
              <a:solidFill>
                <a:srgbClr val="0037A4"/>
              </a:solidFill>
              <a:effectLst/>
              <a:uLnTx/>
              <a:uFillTx/>
              <a:latin typeface="Arial" pitchFamily="34" charset="0"/>
              <a:ea typeface="+mj-ea"/>
              <a:cs typeface="Arial" pitchFamily="34" charset="0"/>
            </a:endParaRPr>
          </a:p>
        </p:txBody>
      </p:sp>
      <p:sp>
        <p:nvSpPr>
          <p:cNvPr id="11" name="Rectangle 10"/>
          <p:cNvSpPr/>
          <p:nvPr/>
        </p:nvSpPr>
        <p:spPr>
          <a:xfrm>
            <a:off x="8079191" y="1805517"/>
            <a:ext cx="1200733" cy="483405"/>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C8A353E1-A82B-442B-B93A-F34AD54F0EBF}"/>
              </a:ext>
            </a:extLst>
          </p:cNvPr>
          <p:cNvSpPr txBox="1"/>
          <p:nvPr/>
        </p:nvSpPr>
        <p:spPr>
          <a:xfrm>
            <a:off x="3509148" y="3715093"/>
            <a:ext cx="1550043" cy="553998"/>
          </a:xfrm>
          <a:prstGeom prst="rect">
            <a:avLst/>
          </a:prstGeom>
          <a:solidFill>
            <a:schemeClr val="bg1"/>
          </a:solidFill>
          <a:ln w="28575"/>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333D4F"/>
                </a:solidFill>
                <a:effectLst/>
                <a:uLnTx/>
                <a:uFillTx/>
                <a:latin typeface="Calibri"/>
                <a:ea typeface="+mn-ea"/>
                <a:cs typeface="+mn-cs"/>
              </a:rPr>
              <a:t>4.11 Turbine Stop Valve (TSV)</a:t>
            </a:r>
          </a:p>
        </p:txBody>
      </p:sp>
      <p:sp>
        <p:nvSpPr>
          <p:cNvPr id="15" name="Rectangle 14">
            <a:extLst>
              <a:ext uri="{FF2B5EF4-FFF2-40B4-BE49-F238E27FC236}">
                <a16:creationId xmlns:a16="http://schemas.microsoft.com/office/drawing/2014/main" id="{E68B803F-36A9-4EE5-B5ED-364FC069EB5F}"/>
              </a:ext>
            </a:extLst>
          </p:cNvPr>
          <p:cNvSpPr/>
          <p:nvPr/>
        </p:nvSpPr>
        <p:spPr>
          <a:xfrm>
            <a:off x="9668505" y="3141290"/>
            <a:ext cx="1600386" cy="48340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E8F5B7D-4D44-42B9-BE95-FD04DAAE51A3}"/>
              </a:ext>
            </a:extLst>
          </p:cNvPr>
          <p:cNvSpPr/>
          <p:nvPr/>
        </p:nvSpPr>
        <p:spPr>
          <a:xfrm>
            <a:off x="9108635" y="5031514"/>
            <a:ext cx="1600386" cy="48340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a:extLst>
              <a:ext uri="{FF2B5EF4-FFF2-40B4-BE49-F238E27FC236}">
                <a16:creationId xmlns:a16="http://schemas.microsoft.com/office/drawing/2014/main" id="{38A31DC6-ECF9-4C67-900A-4DF8793378E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97671" y="4527471"/>
            <a:ext cx="1751255" cy="487722"/>
          </a:xfrm>
          <a:prstGeom prst="rect">
            <a:avLst/>
          </a:prstGeom>
        </p:spPr>
      </p:pic>
      <p:sp>
        <p:nvSpPr>
          <p:cNvPr id="20" name="Rectangle 19">
            <a:extLst>
              <a:ext uri="{FF2B5EF4-FFF2-40B4-BE49-F238E27FC236}">
                <a16:creationId xmlns:a16="http://schemas.microsoft.com/office/drawing/2014/main" id="{3624C9E0-77C2-42CD-B5AF-7349E628F35E}"/>
              </a:ext>
            </a:extLst>
          </p:cNvPr>
          <p:cNvSpPr/>
          <p:nvPr/>
        </p:nvSpPr>
        <p:spPr>
          <a:xfrm>
            <a:off x="7415485" y="2831274"/>
            <a:ext cx="1507134" cy="408823"/>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a:extLst>
              <a:ext uri="{FF2B5EF4-FFF2-40B4-BE49-F238E27FC236}">
                <a16:creationId xmlns:a16="http://schemas.microsoft.com/office/drawing/2014/main" id="{A30E9F7A-0E3E-42CB-B14B-732C6130AB4E}"/>
              </a:ext>
            </a:extLst>
          </p:cNvPr>
          <p:cNvSpPr/>
          <p:nvPr/>
        </p:nvSpPr>
        <p:spPr>
          <a:xfrm>
            <a:off x="5573298" y="3937189"/>
            <a:ext cx="888116" cy="483405"/>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10013132" y="1887013"/>
            <a:ext cx="2142313" cy="410701"/>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D5B453F6-F93F-4269-BC51-B27C7F232C05}"/>
              </a:ext>
            </a:extLst>
          </p:cNvPr>
          <p:cNvSpPr txBox="1"/>
          <p:nvPr/>
        </p:nvSpPr>
        <p:spPr>
          <a:xfrm>
            <a:off x="4419348" y="5333399"/>
            <a:ext cx="901589" cy="307777"/>
          </a:xfrm>
          <a:prstGeom prst="rect">
            <a:avLst/>
          </a:prstGeom>
          <a:no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D4F"/>
                </a:solidFill>
                <a:effectLst/>
                <a:uLnTx/>
                <a:uFillTx/>
                <a:latin typeface="Calibri"/>
                <a:ea typeface="+mn-ea"/>
                <a:cs typeface="+mn-cs"/>
              </a:rPr>
              <a:t>4.12 DCS</a:t>
            </a:r>
          </a:p>
        </p:txBody>
      </p:sp>
      <p:pic>
        <p:nvPicPr>
          <p:cNvPr id="31" name="Graphic 30" descr="Dollar">
            <a:extLst>
              <a:ext uri="{FF2B5EF4-FFF2-40B4-BE49-F238E27FC236}">
                <a16:creationId xmlns:a16="http://schemas.microsoft.com/office/drawing/2014/main" id="{0DA4B92F-C8BE-4574-8803-0E332CA15DD1}"/>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3327" y="2584893"/>
            <a:ext cx="323048" cy="323048"/>
          </a:xfrm>
          <a:prstGeom prst="rect">
            <a:avLst/>
          </a:prstGeom>
        </p:spPr>
      </p:pic>
      <p:pic>
        <p:nvPicPr>
          <p:cNvPr id="33" name="Graphic 32" descr="Calculator">
            <a:extLst>
              <a:ext uri="{FF2B5EF4-FFF2-40B4-BE49-F238E27FC236}">
                <a16:creationId xmlns:a16="http://schemas.microsoft.com/office/drawing/2014/main" id="{BC48829F-2C0A-46AE-85C2-210C283AD4E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76411" y="2129672"/>
            <a:ext cx="368063" cy="368063"/>
          </a:xfrm>
          <a:prstGeom prst="rect">
            <a:avLst/>
          </a:prstGeom>
        </p:spPr>
      </p:pic>
      <p:pic>
        <p:nvPicPr>
          <p:cNvPr id="35" name="Picture 34">
            <a:extLst>
              <a:ext uri="{FF2B5EF4-FFF2-40B4-BE49-F238E27FC236}">
                <a16:creationId xmlns:a16="http://schemas.microsoft.com/office/drawing/2014/main" id="{B9A0B958-99A2-4703-BFDC-A6E8E51F2F2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41856" y="2997537"/>
            <a:ext cx="481364" cy="366412"/>
          </a:xfrm>
          <a:prstGeom prst="rect">
            <a:avLst/>
          </a:prstGeom>
        </p:spPr>
      </p:pic>
      <p:sp>
        <p:nvSpPr>
          <p:cNvPr id="36" name="TextBox 35">
            <a:extLst>
              <a:ext uri="{FF2B5EF4-FFF2-40B4-BE49-F238E27FC236}">
                <a16:creationId xmlns:a16="http://schemas.microsoft.com/office/drawing/2014/main" id="{D4663C15-F05D-4D86-B13C-E7A49EAE5F73}"/>
              </a:ext>
            </a:extLst>
          </p:cNvPr>
          <p:cNvSpPr txBox="1"/>
          <p:nvPr/>
        </p:nvSpPr>
        <p:spPr>
          <a:xfrm>
            <a:off x="9759679" y="3952124"/>
            <a:ext cx="2250184" cy="523220"/>
          </a:xfrm>
          <a:prstGeom prst="rect">
            <a:avLst/>
          </a:prstGeom>
          <a:solidFill>
            <a:schemeClr val="accent1"/>
          </a:solid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D4F"/>
                </a:solidFill>
                <a:effectLst/>
                <a:uLnTx/>
                <a:uFillTx/>
                <a:latin typeface="Calibri"/>
                <a:ea typeface="+mn-ea"/>
                <a:cs typeface="+mn-cs"/>
              </a:rPr>
              <a:t>4.16 Power Cycle Electrical Distribution Equipment</a:t>
            </a:r>
          </a:p>
        </p:txBody>
      </p:sp>
      <p:sp>
        <p:nvSpPr>
          <p:cNvPr id="37" name="Rectangle 36">
            <a:extLst>
              <a:ext uri="{FF2B5EF4-FFF2-40B4-BE49-F238E27FC236}">
                <a16:creationId xmlns:a16="http://schemas.microsoft.com/office/drawing/2014/main" id="{CF7F0FFD-AF5C-4EA2-86AC-7688E1FCA49C}"/>
              </a:ext>
            </a:extLst>
          </p:cNvPr>
          <p:cNvSpPr/>
          <p:nvPr/>
        </p:nvSpPr>
        <p:spPr>
          <a:xfrm>
            <a:off x="9668505" y="3892079"/>
            <a:ext cx="2472020" cy="661292"/>
          </a:xfrm>
          <a:prstGeom prst="rect">
            <a:avLst/>
          </a:prstGeom>
          <a:solidFill>
            <a:schemeClr val="bg2">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6AF27EE8-428C-4019-86DB-3B88ABB2586A}"/>
              </a:ext>
            </a:extLst>
          </p:cNvPr>
          <p:cNvSpPr/>
          <p:nvPr/>
        </p:nvSpPr>
        <p:spPr>
          <a:xfrm>
            <a:off x="4321017" y="5248834"/>
            <a:ext cx="1082418" cy="483405"/>
          </a:xfrm>
          <a:prstGeom prst="rect">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ontent Placeholder 4"/>
          <p:cNvSpPr>
            <a:spLocks noGrp="1"/>
          </p:cNvSpPr>
          <p:nvPr>
            <p:ph idx="1"/>
          </p:nvPr>
        </p:nvSpPr>
        <p:spPr>
          <a:xfrm>
            <a:off x="249980" y="1640528"/>
            <a:ext cx="4308913" cy="4431903"/>
          </a:xfrm>
        </p:spPr>
        <p:txBody>
          <a:bodyPr>
            <a:normAutofit/>
          </a:bodyPr>
          <a:lstStyle/>
          <a:p>
            <a:r>
              <a:rPr lang="en-US" sz="2200" dirty="0"/>
              <a:t>Key Equipment Challenges</a:t>
            </a:r>
          </a:p>
          <a:p>
            <a:pPr lvl="1"/>
            <a:r>
              <a:rPr lang="en-US" sz="1800" dirty="0"/>
              <a:t>       = Design/Technical</a:t>
            </a:r>
          </a:p>
          <a:p>
            <a:pPr lvl="1"/>
            <a:r>
              <a:rPr lang="en-US" sz="1800" dirty="0"/>
              <a:t>       = Cost</a:t>
            </a:r>
          </a:p>
          <a:p>
            <a:pPr lvl="1"/>
            <a:r>
              <a:rPr lang="en-US" sz="1800" dirty="0"/>
              <a:t>       = Schedule</a:t>
            </a:r>
          </a:p>
          <a:p>
            <a:pPr lvl="1"/>
            <a:endParaRPr lang="en-US" sz="1800" dirty="0"/>
          </a:p>
          <a:p>
            <a:pPr lvl="1"/>
            <a:endParaRPr lang="en-US" sz="1800" dirty="0"/>
          </a:p>
        </p:txBody>
      </p:sp>
      <p:pic>
        <p:nvPicPr>
          <p:cNvPr id="38" name="Picture 37">
            <a:extLst>
              <a:ext uri="{FF2B5EF4-FFF2-40B4-BE49-F238E27FC236}">
                <a16:creationId xmlns:a16="http://schemas.microsoft.com/office/drawing/2014/main" id="{698CBDC1-3D26-4003-8F82-387FDFD2AEF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78156" y="1820902"/>
            <a:ext cx="240886" cy="183361"/>
          </a:xfrm>
          <a:prstGeom prst="rect">
            <a:avLst/>
          </a:prstGeom>
        </p:spPr>
      </p:pic>
      <p:pic>
        <p:nvPicPr>
          <p:cNvPr id="39" name="Graphic 38" descr="Calculator">
            <a:extLst>
              <a:ext uri="{FF2B5EF4-FFF2-40B4-BE49-F238E27FC236}">
                <a16:creationId xmlns:a16="http://schemas.microsoft.com/office/drawing/2014/main" id="{71FE2537-E446-4110-A4C3-695DF994F872}"/>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934586" y="2353787"/>
            <a:ext cx="225868" cy="225866"/>
          </a:xfrm>
          <a:prstGeom prst="rect">
            <a:avLst/>
          </a:prstGeom>
        </p:spPr>
      </p:pic>
      <p:pic>
        <p:nvPicPr>
          <p:cNvPr id="40" name="Picture 39">
            <a:extLst>
              <a:ext uri="{FF2B5EF4-FFF2-40B4-BE49-F238E27FC236}">
                <a16:creationId xmlns:a16="http://schemas.microsoft.com/office/drawing/2014/main" id="{D9D7A2B2-DF8A-44C9-AC05-B7F7210FF74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19568" y="4070634"/>
            <a:ext cx="240886" cy="183361"/>
          </a:xfrm>
          <a:prstGeom prst="rect">
            <a:avLst/>
          </a:prstGeom>
        </p:spPr>
      </p:pic>
      <p:pic>
        <p:nvPicPr>
          <p:cNvPr id="42" name="Picture 41">
            <a:extLst>
              <a:ext uri="{FF2B5EF4-FFF2-40B4-BE49-F238E27FC236}">
                <a16:creationId xmlns:a16="http://schemas.microsoft.com/office/drawing/2014/main" id="{3256E296-256C-4757-B878-583DC79E5DA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59114" y="5333399"/>
            <a:ext cx="240886" cy="183361"/>
          </a:xfrm>
          <a:prstGeom prst="rect">
            <a:avLst/>
          </a:prstGeom>
        </p:spPr>
      </p:pic>
      <p:pic>
        <p:nvPicPr>
          <p:cNvPr id="44" name="Graphic 43" descr="Dollar">
            <a:extLst>
              <a:ext uri="{FF2B5EF4-FFF2-40B4-BE49-F238E27FC236}">
                <a16:creationId xmlns:a16="http://schemas.microsoft.com/office/drawing/2014/main" id="{1D881DFC-2E0E-4E46-879A-015C1A2E6D76}"/>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096009" y="2367896"/>
            <a:ext cx="178317" cy="178317"/>
          </a:xfrm>
          <a:prstGeom prst="rect">
            <a:avLst/>
          </a:prstGeom>
        </p:spPr>
      </p:pic>
      <p:pic>
        <p:nvPicPr>
          <p:cNvPr id="30" name="Picture 29">
            <a:extLst>
              <a:ext uri="{FF2B5EF4-FFF2-40B4-BE49-F238E27FC236}">
                <a16:creationId xmlns:a16="http://schemas.microsoft.com/office/drawing/2014/main" id="{E32E12AF-CD03-4AF6-A244-CED330BD199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12049" y="2491521"/>
            <a:ext cx="329213" cy="225572"/>
          </a:xfrm>
          <a:prstGeom prst="rect">
            <a:avLst/>
          </a:prstGeom>
          <a:solidFill>
            <a:schemeClr val="bg1"/>
          </a:solidFill>
        </p:spPr>
      </p:pic>
    </p:spTree>
    <p:extLst>
      <p:ext uri="{BB962C8B-B14F-4D97-AF65-F5344CB8AC3E}">
        <p14:creationId xmlns:p14="http://schemas.microsoft.com/office/powerpoint/2010/main" val="1333417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1C4F7F-1996-44F8-A83F-C39F68158B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0114" y="1535770"/>
            <a:ext cx="3481041" cy="2645579"/>
          </a:xfrm>
          <a:prstGeom prst="rect">
            <a:avLst/>
          </a:prstGeom>
        </p:spPr>
      </p:pic>
      <p:sp>
        <p:nvSpPr>
          <p:cNvPr id="20" name="Content Placeholder 4">
            <a:extLst>
              <a:ext uri="{FF2B5EF4-FFF2-40B4-BE49-F238E27FC236}">
                <a16:creationId xmlns:a16="http://schemas.microsoft.com/office/drawing/2014/main" id="{FDAAA465-01C4-4D79-ABE5-DABDE4E231D1}"/>
              </a:ext>
            </a:extLst>
          </p:cNvPr>
          <p:cNvSpPr>
            <a:spLocks noGrp="1"/>
          </p:cNvSpPr>
          <p:nvPr>
            <p:ph idx="1"/>
          </p:nvPr>
        </p:nvSpPr>
        <p:spPr>
          <a:xfrm>
            <a:off x="457199" y="1694261"/>
            <a:ext cx="5859518" cy="2752749"/>
          </a:xfrm>
        </p:spPr>
        <p:txBody>
          <a:bodyPr>
            <a:normAutofit fontScale="77500" lnSpcReduction="20000"/>
          </a:bodyPr>
          <a:lstStyle/>
          <a:p>
            <a:r>
              <a:rPr lang="en-US" dirty="0"/>
              <a:t>Heat Recovery Steam Gen (HRSG) style “boiler”</a:t>
            </a:r>
          </a:p>
          <a:p>
            <a:pPr lvl="1"/>
            <a:r>
              <a:rPr lang="en-US" dirty="0"/>
              <a:t>Duct NG burner ~ 50 </a:t>
            </a:r>
            <a:r>
              <a:rPr lang="en-US" dirty="0" err="1"/>
              <a:t>MWth</a:t>
            </a:r>
            <a:endParaRPr lang="en-US" dirty="0"/>
          </a:p>
          <a:p>
            <a:pPr lvl="1"/>
            <a:r>
              <a:rPr lang="en-US" dirty="0"/>
              <a:t>Multi-pass IN740H heat exchanger</a:t>
            </a:r>
          </a:p>
          <a:p>
            <a:pPr lvl="1"/>
            <a:r>
              <a:rPr lang="en-US" dirty="0"/>
              <a:t>Designed to ASME BPV Section 1</a:t>
            </a:r>
          </a:p>
          <a:p>
            <a:pPr lvl="1"/>
            <a:r>
              <a:rPr lang="en-US" dirty="0"/>
              <a:t>Designed for 100 kg/s at 255 bar, 715°C</a:t>
            </a:r>
          </a:p>
          <a:p>
            <a:pPr lvl="1"/>
            <a:r>
              <a:rPr lang="en-US" dirty="0"/>
              <a:t>Size: 14’W x 133’L x 18’H (Stack 70’H)</a:t>
            </a:r>
          </a:p>
          <a:p>
            <a:r>
              <a:rPr lang="en-US" dirty="0"/>
              <a:t>Provided by Optimus Industries, LLC</a:t>
            </a:r>
          </a:p>
          <a:p>
            <a:pPr lvl="1"/>
            <a:endParaRPr lang="en-US" dirty="0"/>
          </a:p>
          <a:p>
            <a:pPr lvl="1"/>
            <a:endParaRPr lang="en-US" dirty="0"/>
          </a:p>
        </p:txBody>
      </p:sp>
      <p:sp>
        <p:nvSpPr>
          <p:cNvPr id="2" name="Title 1"/>
          <p:cNvSpPr>
            <a:spLocks noGrp="1"/>
          </p:cNvSpPr>
          <p:nvPr>
            <p:ph type="title"/>
          </p:nvPr>
        </p:nvSpPr>
        <p:spPr>
          <a:xfrm>
            <a:off x="457199" y="189761"/>
            <a:ext cx="11277601" cy="1143000"/>
          </a:xfrm>
        </p:spPr>
        <p:txBody>
          <a:bodyPr/>
          <a:lstStyle/>
          <a:p>
            <a:r>
              <a:rPr lang="en-US" dirty="0"/>
              <a:t>STEP Process Heater</a:t>
            </a:r>
          </a:p>
        </p:txBody>
      </p:sp>
      <p:sp>
        <p:nvSpPr>
          <p:cNvPr id="8" name="Title 1"/>
          <p:cNvSpPr txBox="1">
            <a:spLocks/>
          </p:cNvSpPr>
          <p:nvPr/>
        </p:nvSpPr>
        <p:spPr>
          <a:xfrm>
            <a:off x="448653" y="101896"/>
            <a:ext cx="11277601" cy="11430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ts val="600"/>
              </a:spcBef>
              <a:spcAft>
                <a:spcPts val="600"/>
              </a:spcAft>
              <a:buNone/>
              <a:defRPr sz="3200" b="1" kern="1200" baseline="0">
                <a:solidFill>
                  <a:schemeClr val="accent2"/>
                </a:solidFill>
                <a:latin typeface="Arial" pitchFamily="34" charset="0"/>
                <a:ea typeface="+mj-ea"/>
                <a:cs typeface="Arial" pitchFamily="34" charset="0"/>
              </a:defRPr>
            </a:lvl1pPr>
          </a:lstStyle>
          <a:p>
            <a:br>
              <a:rPr lang="en-US" dirty="0"/>
            </a:br>
            <a:endParaRPr lang="en-US" dirty="0"/>
          </a:p>
        </p:txBody>
      </p:sp>
      <p:pic>
        <p:nvPicPr>
          <p:cNvPr id="7" name="Picture 6">
            <a:extLst>
              <a:ext uri="{FF2B5EF4-FFF2-40B4-BE49-F238E27FC236}">
                <a16:creationId xmlns:a16="http://schemas.microsoft.com/office/drawing/2014/main" id="{59A3759D-BA19-470B-BC67-1D021265470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27706" y="4318271"/>
            <a:ext cx="2334638" cy="1546815"/>
          </a:xfrm>
          <a:prstGeom prst="rect">
            <a:avLst/>
          </a:prstGeom>
        </p:spPr>
      </p:pic>
      <p:sp>
        <p:nvSpPr>
          <p:cNvPr id="6" name="TextBox 5">
            <a:extLst>
              <a:ext uri="{FF2B5EF4-FFF2-40B4-BE49-F238E27FC236}">
                <a16:creationId xmlns:a16="http://schemas.microsoft.com/office/drawing/2014/main" id="{BB9C2BBE-BFBE-4294-A8CA-52D26B6276B2}"/>
              </a:ext>
            </a:extLst>
          </p:cNvPr>
          <p:cNvSpPr txBox="1"/>
          <p:nvPr/>
        </p:nvSpPr>
        <p:spPr>
          <a:xfrm>
            <a:off x="7365534" y="5853873"/>
            <a:ext cx="2103019" cy="276999"/>
          </a:xfrm>
          <a:prstGeom prst="rect">
            <a:avLst/>
          </a:prstGeom>
          <a:noFill/>
        </p:spPr>
        <p:txBody>
          <a:bodyPr wrap="square" rtlCol="0">
            <a:spAutoFit/>
          </a:bodyPr>
          <a:lstStyle/>
          <a:p>
            <a:pPr algn="ctr"/>
            <a:r>
              <a:rPr lang="en-US" sz="1200" b="1" dirty="0"/>
              <a:t>IN740H tubing bends</a:t>
            </a:r>
          </a:p>
        </p:txBody>
      </p:sp>
      <p:sp>
        <p:nvSpPr>
          <p:cNvPr id="10" name="TextBox 9">
            <a:extLst>
              <a:ext uri="{FF2B5EF4-FFF2-40B4-BE49-F238E27FC236}">
                <a16:creationId xmlns:a16="http://schemas.microsoft.com/office/drawing/2014/main" id="{048D31CD-1B6A-476A-9709-E9B44DE6051D}"/>
              </a:ext>
            </a:extLst>
          </p:cNvPr>
          <p:cNvSpPr txBox="1"/>
          <p:nvPr/>
        </p:nvSpPr>
        <p:spPr>
          <a:xfrm>
            <a:off x="9548688" y="5855165"/>
            <a:ext cx="2413656" cy="276999"/>
          </a:xfrm>
          <a:prstGeom prst="rect">
            <a:avLst/>
          </a:prstGeom>
          <a:noFill/>
        </p:spPr>
        <p:txBody>
          <a:bodyPr wrap="square" rtlCol="0">
            <a:spAutoFit/>
          </a:bodyPr>
          <a:lstStyle/>
          <a:p>
            <a:pPr algn="ctr"/>
            <a:r>
              <a:rPr lang="en-US" sz="1200" b="1" dirty="0"/>
              <a:t>IN740H tubing with fins</a:t>
            </a:r>
          </a:p>
        </p:txBody>
      </p:sp>
      <p:pic>
        <p:nvPicPr>
          <p:cNvPr id="14" name="Picture 13">
            <a:extLst>
              <a:ext uri="{FF2B5EF4-FFF2-40B4-BE49-F238E27FC236}">
                <a16:creationId xmlns:a16="http://schemas.microsoft.com/office/drawing/2014/main" id="{82DA5929-237A-485B-ACE0-F9A60F1909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889" y="4315672"/>
            <a:ext cx="2795830" cy="1572654"/>
          </a:xfrm>
          <a:prstGeom prst="rect">
            <a:avLst/>
          </a:prstGeom>
        </p:spPr>
      </p:pic>
      <p:pic>
        <p:nvPicPr>
          <p:cNvPr id="15" name="Picture 14">
            <a:extLst>
              <a:ext uri="{FF2B5EF4-FFF2-40B4-BE49-F238E27FC236}">
                <a16:creationId xmlns:a16="http://schemas.microsoft.com/office/drawing/2014/main" id="{135D0269-5FD0-49E4-BFB4-49D6B721934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36847" y="4314731"/>
            <a:ext cx="1179490" cy="1572653"/>
          </a:xfrm>
          <a:prstGeom prst="rect">
            <a:avLst/>
          </a:prstGeom>
        </p:spPr>
      </p:pic>
      <p:pic>
        <p:nvPicPr>
          <p:cNvPr id="16" name="Picture 15">
            <a:extLst>
              <a:ext uri="{FF2B5EF4-FFF2-40B4-BE49-F238E27FC236}">
                <a16:creationId xmlns:a16="http://schemas.microsoft.com/office/drawing/2014/main" id="{89F2B10F-29C6-44A0-8730-F9F9847A45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84157" y="4314730"/>
            <a:ext cx="2795830" cy="1572654"/>
          </a:xfrm>
          <a:prstGeom prst="rect">
            <a:avLst/>
          </a:prstGeom>
        </p:spPr>
      </p:pic>
      <p:sp>
        <p:nvSpPr>
          <p:cNvPr id="17" name="TextBox 16">
            <a:extLst>
              <a:ext uri="{FF2B5EF4-FFF2-40B4-BE49-F238E27FC236}">
                <a16:creationId xmlns:a16="http://schemas.microsoft.com/office/drawing/2014/main" id="{A3A3D6F9-EDE3-41F1-8483-BC25E6DA276F}"/>
              </a:ext>
            </a:extLst>
          </p:cNvPr>
          <p:cNvSpPr txBox="1"/>
          <p:nvPr/>
        </p:nvSpPr>
        <p:spPr>
          <a:xfrm>
            <a:off x="410350" y="5871548"/>
            <a:ext cx="2103019" cy="461665"/>
          </a:xfrm>
          <a:prstGeom prst="rect">
            <a:avLst/>
          </a:prstGeom>
          <a:noFill/>
        </p:spPr>
        <p:txBody>
          <a:bodyPr wrap="square" rtlCol="0">
            <a:spAutoFit/>
          </a:bodyPr>
          <a:lstStyle/>
          <a:p>
            <a:pPr algn="ctr"/>
            <a:r>
              <a:rPr lang="en-US" sz="1200" b="1" dirty="0"/>
              <a:t>Burner Section module being fabricated</a:t>
            </a:r>
          </a:p>
        </p:txBody>
      </p:sp>
      <p:sp>
        <p:nvSpPr>
          <p:cNvPr id="18" name="TextBox 17">
            <a:extLst>
              <a:ext uri="{FF2B5EF4-FFF2-40B4-BE49-F238E27FC236}">
                <a16:creationId xmlns:a16="http://schemas.microsoft.com/office/drawing/2014/main" id="{F83FFEDE-3FF9-44D4-AF88-10E6ECDC8C9B}"/>
              </a:ext>
            </a:extLst>
          </p:cNvPr>
          <p:cNvSpPr txBox="1"/>
          <p:nvPr/>
        </p:nvSpPr>
        <p:spPr>
          <a:xfrm>
            <a:off x="2980737" y="5866883"/>
            <a:ext cx="2899250" cy="461665"/>
          </a:xfrm>
          <a:prstGeom prst="rect">
            <a:avLst/>
          </a:prstGeom>
          <a:noFill/>
        </p:spPr>
        <p:txBody>
          <a:bodyPr wrap="square" rtlCol="0">
            <a:spAutoFit/>
          </a:bodyPr>
          <a:lstStyle/>
          <a:p>
            <a:pPr algn="ctr"/>
            <a:r>
              <a:rPr lang="en-US" sz="1200" b="1" dirty="0"/>
              <a:t>IN740H header pipe 11.25” OD, 7.5” ID with holes for tubing drilled</a:t>
            </a:r>
          </a:p>
        </p:txBody>
      </p:sp>
      <p:sp>
        <p:nvSpPr>
          <p:cNvPr id="19" name="TextBox 18">
            <a:extLst>
              <a:ext uri="{FF2B5EF4-FFF2-40B4-BE49-F238E27FC236}">
                <a16:creationId xmlns:a16="http://schemas.microsoft.com/office/drawing/2014/main" id="{CC2D2926-1CF5-491B-BCCE-554CA97704AF}"/>
              </a:ext>
            </a:extLst>
          </p:cNvPr>
          <p:cNvSpPr txBox="1"/>
          <p:nvPr/>
        </p:nvSpPr>
        <p:spPr>
          <a:xfrm>
            <a:off x="5890888" y="5846381"/>
            <a:ext cx="1346725" cy="276999"/>
          </a:xfrm>
          <a:prstGeom prst="rect">
            <a:avLst/>
          </a:prstGeom>
          <a:noFill/>
        </p:spPr>
        <p:txBody>
          <a:bodyPr wrap="square" rtlCol="0">
            <a:spAutoFit/>
          </a:bodyPr>
          <a:lstStyle/>
          <a:p>
            <a:pPr algn="ctr"/>
            <a:r>
              <a:rPr lang="en-US" sz="1200" b="1" dirty="0"/>
              <a:t>Cast tube sheet</a:t>
            </a:r>
          </a:p>
        </p:txBody>
      </p:sp>
      <p:pic>
        <p:nvPicPr>
          <p:cNvPr id="21" name="Picture 20">
            <a:extLst>
              <a:ext uri="{FF2B5EF4-FFF2-40B4-BE49-F238E27FC236}">
                <a16:creationId xmlns:a16="http://schemas.microsoft.com/office/drawing/2014/main" id="{64FA5E12-8902-4C18-9475-4F5A820FC6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97004" y="4329186"/>
            <a:ext cx="2036681" cy="1527511"/>
          </a:xfrm>
          <a:prstGeom prst="rect">
            <a:avLst/>
          </a:prstGeom>
        </p:spPr>
      </p:pic>
      <p:pic>
        <p:nvPicPr>
          <p:cNvPr id="22" name="Picture 21">
            <a:extLst>
              <a:ext uri="{FF2B5EF4-FFF2-40B4-BE49-F238E27FC236}">
                <a16:creationId xmlns:a16="http://schemas.microsoft.com/office/drawing/2014/main" id="{18E88A41-40E4-4FCF-8D49-266A41A191F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73490" y="1876437"/>
            <a:ext cx="2836994" cy="2081965"/>
          </a:xfrm>
          <a:prstGeom prst="rect">
            <a:avLst/>
          </a:prstGeom>
        </p:spPr>
      </p:pic>
    </p:spTree>
    <p:extLst>
      <p:ext uri="{BB962C8B-B14F-4D97-AF65-F5344CB8AC3E}">
        <p14:creationId xmlns:p14="http://schemas.microsoft.com/office/powerpoint/2010/main" val="2949621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50" y="279400"/>
            <a:ext cx="10026292" cy="1136650"/>
          </a:xfrm>
        </p:spPr>
        <p:txBody>
          <a:bodyPr/>
          <a:lstStyle/>
          <a:p>
            <a:r>
              <a:rPr lang="en-US" dirty="0"/>
              <a:t>Critical Heat Transfer / Coil Module (A45) in Fabrication</a:t>
            </a:r>
          </a:p>
        </p:txBody>
      </p:sp>
      <p:sp>
        <p:nvSpPr>
          <p:cNvPr id="17" name="Content Placeholder 4"/>
          <p:cNvSpPr txBox="1">
            <a:spLocks/>
          </p:cNvSpPr>
          <p:nvPr/>
        </p:nvSpPr>
        <p:spPr>
          <a:xfrm>
            <a:off x="139744" y="5885505"/>
            <a:ext cx="11889967" cy="570786"/>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600"/>
              </a:spcAft>
              <a:buClr>
                <a:schemeClr val="accent2"/>
              </a:buClr>
              <a:buFont typeface="Symbol" pitchFamily="18"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00000"/>
              </a:lnSpc>
              <a:spcBef>
                <a:spcPts val="600"/>
              </a:spcBef>
              <a:spcAft>
                <a:spcPts val="600"/>
              </a:spcAft>
              <a:buClr>
                <a:schemeClr val="accent2"/>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00000"/>
              </a:lnSpc>
              <a:spcBef>
                <a:spcPts val="600"/>
              </a:spcBef>
              <a:spcAft>
                <a:spcPts val="600"/>
              </a:spcAft>
              <a:buClr>
                <a:schemeClr val="accent2"/>
              </a:buClr>
              <a:buFont typeface="Arial" pitchFamily="34" charset="0"/>
              <a:buChar char="&gt;"/>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00000"/>
              </a:lnSpc>
              <a:spcBef>
                <a:spcPts val="600"/>
              </a:spcBef>
              <a:spcAft>
                <a:spcPts val="600"/>
              </a:spcAft>
              <a:buClr>
                <a:schemeClr val="accent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00000"/>
              </a:lnSpc>
              <a:spcBef>
                <a:spcPts val="600"/>
              </a:spcBef>
              <a:spcAft>
                <a:spcPts val="600"/>
              </a:spcAft>
              <a:buClr>
                <a:schemeClr val="accent2"/>
              </a:buClr>
              <a:buFont typeface="Arial" pitchFamily="34" charset="0"/>
              <a:buChar char="&g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0"/>
              </a:spcAft>
              <a:buNone/>
            </a:pPr>
            <a:r>
              <a:rPr lang="en-US" sz="1600" b="1" dirty="0"/>
              <a:t>            Process heater stack being manufactured.                               Module A45, Heater Coil Framing with Tube Sheet. </a:t>
            </a:r>
          </a:p>
        </p:txBody>
      </p:sp>
      <p:sp>
        <p:nvSpPr>
          <p:cNvPr id="18" name="Content Placeholder 4"/>
          <p:cNvSpPr txBox="1">
            <a:spLocks/>
          </p:cNvSpPr>
          <p:nvPr/>
        </p:nvSpPr>
        <p:spPr>
          <a:xfrm>
            <a:off x="6212791" y="5163443"/>
            <a:ext cx="5597101" cy="57078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600"/>
              </a:spcBef>
              <a:spcAft>
                <a:spcPts val="600"/>
              </a:spcAft>
              <a:buClr>
                <a:schemeClr val="accent2"/>
              </a:buClr>
              <a:buFont typeface="Symbol" pitchFamily="18" charset="2"/>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00000"/>
              </a:lnSpc>
              <a:spcBef>
                <a:spcPts val="600"/>
              </a:spcBef>
              <a:spcAft>
                <a:spcPts val="600"/>
              </a:spcAft>
              <a:buClr>
                <a:schemeClr val="accent2"/>
              </a:buClr>
              <a:buFont typeface="Arial" pitchFamily="34" charset="0"/>
              <a:buChar char="─"/>
              <a:defRPr sz="20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00000"/>
              </a:lnSpc>
              <a:spcBef>
                <a:spcPts val="600"/>
              </a:spcBef>
              <a:spcAft>
                <a:spcPts val="600"/>
              </a:spcAft>
              <a:buClr>
                <a:schemeClr val="accent2"/>
              </a:buClr>
              <a:buFont typeface="Arial" pitchFamily="34" charset="0"/>
              <a:buChar char="&gt;"/>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00000"/>
              </a:lnSpc>
              <a:spcBef>
                <a:spcPts val="600"/>
              </a:spcBef>
              <a:spcAft>
                <a:spcPts val="600"/>
              </a:spcAft>
              <a:buClr>
                <a:schemeClr val="accent2"/>
              </a:buClr>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00000"/>
              </a:lnSpc>
              <a:spcBef>
                <a:spcPts val="600"/>
              </a:spcBef>
              <a:spcAft>
                <a:spcPts val="600"/>
              </a:spcAft>
              <a:buClr>
                <a:schemeClr val="accent2"/>
              </a:buClr>
              <a:buFont typeface="Arial" pitchFamily="34" charset="0"/>
              <a:buChar char="&gt;"/>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spcBef>
                <a:spcPts val="0"/>
              </a:spcBef>
              <a:spcAft>
                <a:spcPts val="0"/>
              </a:spcAft>
              <a:buFont typeface="Arial" pitchFamily="34" charset="0"/>
              <a:buNone/>
            </a:pPr>
            <a:endParaRPr lang="en-US" sz="1400" b="1" dirty="0"/>
          </a:p>
        </p:txBody>
      </p:sp>
      <p:pic>
        <p:nvPicPr>
          <p:cNvPr id="5" name="Picture 4">
            <a:extLst>
              <a:ext uri="{FF2B5EF4-FFF2-40B4-BE49-F238E27FC236}">
                <a16:creationId xmlns:a16="http://schemas.microsoft.com/office/drawing/2014/main" id="{24AB4962-8957-476C-9916-48DDB22C7F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34667" y="1637943"/>
            <a:ext cx="5526155" cy="4146090"/>
          </a:xfrm>
          <a:prstGeom prst="rect">
            <a:avLst/>
          </a:prstGeom>
        </p:spPr>
      </p:pic>
      <p:pic>
        <p:nvPicPr>
          <p:cNvPr id="16" name="Picture 15">
            <a:extLst>
              <a:ext uri="{FF2B5EF4-FFF2-40B4-BE49-F238E27FC236}">
                <a16:creationId xmlns:a16="http://schemas.microsoft.com/office/drawing/2014/main" id="{69BC8C56-65B8-417E-AA23-6310059A91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90957" y="2392657"/>
            <a:ext cx="4521834" cy="3391376"/>
          </a:xfrm>
          <a:prstGeom prst="rect">
            <a:avLst/>
          </a:prstGeom>
          <a:ln>
            <a:solidFill>
              <a:schemeClr val="tx1"/>
            </a:solidFill>
          </a:ln>
        </p:spPr>
      </p:pic>
      <p:pic>
        <p:nvPicPr>
          <p:cNvPr id="19" name="Picture 18">
            <a:extLst>
              <a:ext uri="{FF2B5EF4-FFF2-40B4-BE49-F238E27FC236}">
                <a16:creationId xmlns:a16="http://schemas.microsoft.com/office/drawing/2014/main" id="{DCACFEAA-47C4-4308-9E17-EF9E4054679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9538" y="1622295"/>
            <a:ext cx="2572346" cy="3429794"/>
          </a:xfrm>
          <a:prstGeom prst="rect">
            <a:avLst/>
          </a:prstGeom>
          <a:ln>
            <a:solidFill>
              <a:schemeClr val="tx1"/>
            </a:solidFill>
          </a:ln>
        </p:spPr>
      </p:pic>
    </p:spTree>
    <p:extLst>
      <p:ext uri="{BB962C8B-B14F-4D97-AF65-F5344CB8AC3E}">
        <p14:creationId xmlns:p14="http://schemas.microsoft.com/office/powerpoint/2010/main" val="513343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067B0A-1431-4744-853B-ABF6899DB1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87585" y="2150169"/>
            <a:ext cx="3058231" cy="4031997"/>
          </a:xfrm>
          <a:prstGeom prst="rect">
            <a:avLst/>
          </a:prstGeom>
        </p:spPr>
      </p:pic>
      <p:sp>
        <p:nvSpPr>
          <p:cNvPr id="7" name="Content Placeholder 6">
            <a:extLst>
              <a:ext uri="{FF2B5EF4-FFF2-40B4-BE49-F238E27FC236}">
                <a16:creationId xmlns:a16="http://schemas.microsoft.com/office/drawing/2014/main" id="{14EFD7DA-025F-4F10-A84D-DD76F1304EE2}"/>
              </a:ext>
            </a:extLst>
          </p:cNvPr>
          <p:cNvSpPr>
            <a:spLocks noGrp="1"/>
          </p:cNvSpPr>
          <p:nvPr>
            <p:ph idx="1"/>
          </p:nvPr>
        </p:nvSpPr>
        <p:spPr>
          <a:xfrm>
            <a:off x="457199" y="1694261"/>
            <a:ext cx="5138671" cy="4431903"/>
          </a:xfrm>
        </p:spPr>
        <p:txBody>
          <a:bodyPr>
            <a:normAutofit/>
          </a:bodyPr>
          <a:lstStyle/>
          <a:p>
            <a:r>
              <a:rPr lang="en-US" dirty="0"/>
              <a:t>TSV produced by GE Power is similar to conventional steam valves with sCO2 specific features</a:t>
            </a:r>
          </a:p>
          <a:p>
            <a:pPr lvl="1"/>
            <a:r>
              <a:rPr lang="en-US" dirty="0"/>
              <a:t>Leverages Haynes 282 material development under DOE AUSC program</a:t>
            </a:r>
          </a:p>
          <a:p>
            <a:pPr lvl="1"/>
            <a:r>
              <a:rPr lang="en-US" dirty="0"/>
              <a:t>Advanced seals leveraging BHGE O&amp;G capability</a:t>
            </a:r>
          </a:p>
          <a:p>
            <a:pPr lvl="1"/>
            <a:r>
              <a:rPr lang="en-US" dirty="0"/>
              <a:t>Self-contained actuators leveraging BHGE O&amp;G experience</a:t>
            </a:r>
          </a:p>
          <a:p>
            <a:pPr lvl="1"/>
            <a:r>
              <a:rPr lang="en-US" dirty="0"/>
              <a:t>Valve body casting in work</a:t>
            </a:r>
          </a:p>
          <a:p>
            <a:endParaRPr lang="en-US" dirty="0"/>
          </a:p>
        </p:txBody>
      </p:sp>
      <p:sp>
        <p:nvSpPr>
          <p:cNvPr id="2" name="Title 1">
            <a:extLst>
              <a:ext uri="{FF2B5EF4-FFF2-40B4-BE49-F238E27FC236}">
                <a16:creationId xmlns:a16="http://schemas.microsoft.com/office/drawing/2014/main" id="{07A818C1-8470-4D92-95AC-AC6B97E54BDD}"/>
              </a:ext>
            </a:extLst>
          </p:cNvPr>
          <p:cNvSpPr>
            <a:spLocks noGrp="1"/>
          </p:cNvSpPr>
          <p:nvPr>
            <p:ph type="title"/>
          </p:nvPr>
        </p:nvSpPr>
        <p:spPr/>
        <p:txBody>
          <a:bodyPr/>
          <a:lstStyle/>
          <a:p>
            <a:r>
              <a:rPr lang="en-US" dirty="0"/>
              <a:t>STEP Turbine Stop/Control Valve (TSV)</a:t>
            </a:r>
          </a:p>
        </p:txBody>
      </p:sp>
      <p:pic>
        <p:nvPicPr>
          <p:cNvPr id="6" name="Picture 5">
            <a:extLst>
              <a:ext uri="{FF2B5EF4-FFF2-40B4-BE49-F238E27FC236}">
                <a16:creationId xmlns:a16="http://schemas.microsoft.com/office/drawing/2014/main" id="{67DFB65A-992C-4A0B-9522-43D7DFB89B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25781" y="4244009"/>
            <a:ext cx="2311820" cy="1885226"/>
          </a:xfrm>
          <a:prstGeom prst="rect">
            <a:avLst/>
          </a:prstGeom>
        </p:spPr>
      </p:pic>
      <p:pic>
        <p:nvPicPr>
          <p:cNvPr id="11" name="Picture 10">
            <a:extLst>
              <a:ext uri="{FF2B5EF4-FFF2-40B4-BE49-F238E27FC236}">
                <a16:creationId xmlns:a16="http://schemas.microsoft.com/office/drawing/2014/main" id="{F7403B00-C349-4FB4-A25E-BFD3D0B570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47811" y="2782242"/>
            <a:ext cx="1243988" cy="1019711"/>
          </a:xfrm>
          <a:prstGeom prst="rect">
            <a:avLst/>
          </a:prstGeom>
        </p:spPr>
      </p:pic>
      <p:sp>
        <p:nvSpPr>
          <p:cNvPr id="3" name="TextBox 2">
            <a:extLst>
              <a:ext uri="{FF2B5EF4-FFF2-40B4-BE49-F238E27FC236}">
                <a16:creationId xmlns:a16="http://schemas.microsoft.com/office/drawing/2014/main" id="{5E32AE5B-8FCE-4C46-85A3-D9F7FA392A8D}"/>
              </a:ext>
            </a:extLst>
          </p:cNvPr>
          <p:cNvSpPr txBox="1"/>
          <p:nvPr/>
        </p:nvSpPr>
        <p:spPr>
          <a:xfrm>
            <a:off x="9513946" y="3936232"/>
            <a:ext cx="2220854" cy="307777"/>
          </a:xfrm>
          <a:prstGeom prst="rect">
            <a:avLst/>
          </a:prstGeom>
          <a:noFill/>
        </p:spPr>
        <p:txBody>
          <a:bodyPr wrap="square" rtlCol="0">
            <a:spAutoFit/>
          </a:bodyPr>
          <a:lstStyle/>
          <a:p>
            <a:pPr algn="ctr"/>
            <a:r>
              <a:rPr lang="en-US" sz="1400" dirty="0"/>
              <a:t>Seal &amp; shaft testing at GE</a:t>
            </a:r>
          </a:p>
        </p:txBody>
      </p:sp>
      <p:pic>
        <p:nvPicPr>
          <p:cNvPr id="10" name="Picture 9">
            <a:extLst>
              <a:ext uri="{FF2B5EF4-FFF2-40B4-BE49-F238E27FC236}">
                <a16:creationId xmlns:a16="http://schemas.microsoft.com/office/drawing/2014/main" id="{8066E7A0-8761-4CD7-B325-9593DB4308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75890" y="1952772"/>
            <a:ext cx="957155" cy="3011685"/>
          </a:xfrm>
          <a:prstGeom prst="rect">
            <a:avLst/>
          </a:prstGeom>
        </p:spPr>
      </p:pic>
      <p:sp>
        <p:nvSpPr>
          <p:cNvPr id="13" name="TextBox 12">
            <a:extLst>
              <a:ext uri="{FF2B5EF4-FFF2-40B4-BE49-F238E27FC236}">
                <a16:creationId xmlns:a16="http://schemas.microsoft.com/office/drawing/2014/main" id="{FB238054-1DDB-454D-8140-7B8F20D515D1}"/>
              </a:ext>
            </a:extLst>
          </p:cNvPr>
          <p:cNvSpPr txBox="1"/>
          <p:nvPr/>
        </p:nvSpPr>
        <p:spPr>
          <a:xfrm>
            <a:off x="5374566" y="1556973"/>
            <a:ext cx="2443132" cy="307777"/>
          </a:xfrm>
          <a:prstGeom prst="rect">
            <a:avLst/>
          </a:prstGeom>
          <a:noFill/>
        </p:spPr>
        <p:txBody>
          <a:bodyPr wrap="square" rtlCol="0">
            <a:spAutoFit/>
          </a:bodyPr>
          <a:lstStyle/>
          <a:p>
            <a:r>
              <a:rPr lang="en-US" sz="1400" dirty="0"/>
              <a:t>Challenging Thermal Gradients</a:t>
            </a:r>
          </a:p>
        </p:txBody>
      </p:sp>
      <p:cxnSp>
        <p:nvCxnSpPr>
          <p:cNvPr id="21" name="Straight Arrow Connector 20">
            <a:extLst>
              <a:ext uri="{FF2B5EF4-FFF2-40B4-BE49-F238E27FC236}">
                <a16:creationId xmlns:a16="http://schemas.microsoft.com/office/drawing/2014/main" id="{5D81BE35-325A-4DED-A223-DEA86AD1F988}"/>
              </a:ext>
            </a:extLst>
          </p:cNvPr>
          <p:cNvCxnSpPr>
            <a:cxnSpLocks/>
            <a:stCxn id="11" idx="2"/>
          </p:cNvCxnSpPr>
          <p:nvPr/>
        </p:nvCxnSpPr>
        <p:spPr>
          <a:xfrm flipH="1">
            <a:off x="7933386" y="3801953"/>
            <a:ext cx="836419" cy="3836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C91C6EB-D485-44A3-A0D8-71B9390B2A5E}"/>
              </a:ext>
            </a:extLst>
          </p:cNvPr>
          <p:cNvCxnSpPr>
            <a:cxnSpLocks/>
            <a:stCxn id="11" idx="2"/>
          </p:cNvCxnSpPr>
          <p:nvPr/>
        </p:nvCxnSpPr>
        <p:spPr>
          <a:xfrm>
            <a:off x="8769805" y="3801953"/>
            <a:ext cx="1190777" cy="123840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552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F0F585F-D7C0-4C1B-84FA-08E5CB4957F6}"/>
              </a:ext>
            </a:extLst>
          </p:cNvPr>
          <p:cNvSpPr>
            <a:spLocks noGrp="1"/>
          </p:cNvSpPr>
          <p:nvPr>
            <p:ph idx="1"/>
          </p:nvPr>
        </p:nvSpPr>
        <p:spPr>
          <a:xfrm>
            <a:off x="457200" y="1694261"/>
            <a:ext cx="6406844" cy="3344807"/>
          </a:xfrm>
        </p:spPr>
        <p:txBody>
          <a:bodyPr>
            <a:normAutofit fontScale="92500"/>
          </a:bodyPr>
          <a:lstStyle/>
          <a:p>
            <a:r>
              <a:rPr lang="en-US" dirty="0"/>
              <a:t>Detail design review scheduled for Winter</a:t>
            </a:r>
          </a:p>
          <a:p>
            <a:r>
              <a:rPr lang="en-US" dirty="0"/>
              <a:t>Three stage gas path defined </a:t>
            </a:r>
          </a:p>
          <a:p>
            <a:r>
              <a:rPr lang="en-US" dirty="0"/>
              <a:t>Increased performance inlet/exit volutes</a:t>
            </a:r>
          </a:p>
          <a:p>
            <a:r>
              <a:rPr lang="en-US" dirty="0"/>
              <a:t>SunShot 1 </a:t>
            </a:r>
            <a:r>
              <a:rPr lang="en-US" dirty="0" err="1"/>
              <a:t>MWe</a:t>
            </a:r>
            <a:r>
              <a:rPr lang="en-US" dirty="0"/>
              <a:t> demonstration [700°C]</a:t>
            </a:r>
          </a:p>
          <a:p>
            <a:r>
              <a:rPr lang="en-US" dirty="0"/>
              <a:t>Procurement of long lead materials on-going</a:t>
            </a:r>
          </a:p>
          <a:p>
            <a:r>
              <a:rPr lang="en-US" dirty="0"/>
              <a:t>Monolithic Rotor Fabrication scale up challenge</a:t>
            </a:r>
          </a:p>
        </p:txBody>
      </p:sp>
      <p:sp>
        <p:nvSpPr>
          <p:cNvPr id="2" name="Title 1"/>
          <p:cNvSpPr>
            <a:spLocks noGrp="1"/>
          </p:cNvSpPr>
          <p:nvPr>
            <p:ph type="title"/>
          </p:nvPr>
        </p:nvSpPr>
        <p:spPr/>
        <p:txBody>
          <a:bodyPr/>
          <a:lstStyle/>
          <a:p>
            <a:r>
              <a:rPr lang="en-US" dirty="0"/>
              <a:t>STEP Turbine - Builds on successful SunShot</a:t>
            </a:r>
          </a:p>
        </p:txBody>
      </p:sp>
      <p:sp>
        <p:nvSpPr>
          <p:cNvPr id="8" name="Title 1"/>
          <p:cNvSpPr txBox="1">
            <a:spLocks/>
          </p:cNvSpPr>
          <p:nvPr/>
        </p:nvSpPr>
        <p:spPr>
          <a:xfrm>
            <a:off x="448653" y="101896"/>
            <a:ext cx="11277601" cy="11430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ts val="600"/>
              </a:spcBef>
              <a:spcAft>
                <a:spcPts val="600"/>
              </a:spcAft>
              <a:buNone/>
              <a:defRPr sz="3200" b="1" kern="1200" baseline="0">
                <a:solidFill>
                  <a:schemeClr val="accent2"/>
                </a:solidFill>
                <a:latin typeface="Arial" pitchFamily="34" charset="0"/>
                <a:ea typeface="+mj-ea"/>
                <a:cs typeface="Arial" pitchFamily="34" charset="0"/>
              </a:defRPr>
            </a:lvl1pPr>
          </a:lstStyle>
          <a:p>
            <a:br>
              <a:rPr lang="en-US" dirty="0"/>
            </a:br>
            <a:endParaRPr lang="en-US" dirty="0"/>
          </a:p>
        </p:txBody>
      </p:sp>
      <p:sp>
        <p:nvSpPr>
          <p:cNvPr id="11" name="TextBox 10">
            <a:extLst>
              <a:ext uri="{FF2B5EF4-FFF2-40B4-BE49-F238E27FC236}">
                <a16:creationId xmlns:a16="http://schemas.microsoft.com/office/drawing/2014/main" id="{E2F3B925-1D42-436C-9E4C-91A43FC6A6E3}"/>
              </a:ext>
            </a:extLst>
          </p:cNvPr>
          <p:cNvSpPr txBox="1"/>
          <p:nvPr/>
        </p:nvSpPr>
        <p:spPr>
          <a:xfrm>
            <a:off x="457199" y="1576204"/>
            <a:ext cx="5638801" cy="4258065"/>
          </a:xfrm>
          <a:prstGeom prst="rect">
            <a:avLst/>
          </a:prstGeom>
        </p:spPr>
        <p:txBody>
          <a:bodyPr vert="horz" lIns="91440" tIns="45720" rIns="91440" bIns="45720" rtlCol="0">
            <a:normAutofit/>
          </a:bodyPr>
          <a:lstStyle/>
          <a:p>
            <a:pPr marL="285750" indent="-228600">
              <a:lnSpc>
                <a:spcPct val="90000"/>
              </a:lnSpc>
              <a:spcAft>
                <a:spcPts val="1200"/>
              </a:spcAft>
              <a:buFont typeface="Arial" panose="020B0604020202020204" pitchFamily="34" charset="0"/>
              <a:buChar char="•"/>
            </a:pPr>
            <a:endParaRPr lang="en-US" sz="2400" dirty="0"/>
          </a:p>
        </p:txBody>
      </p:sp>
      <p:pic>
        <p:nvPicPr>
          <p:cNvPr id="13" name="Picture 12">
            <a:extLst>
              <a:ext uri="{FF2B5EF4-FFF2-40B4-BE49-F238E27FC236}">
                <a16:creationId xmlns:a16="http://schemas.microsoft.com/office/drawing/2014/main" id="{EC8BC8DB-3B96-4C1B-8AE3-6DC8A41AEA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77905" y="1444307"/>
            <a:ext cx="5089205" cy="3903293"/>
          </a:xfrm>
          <a:prstGeom prst="rect">
            <a:avLst/>
          </a:prstGeom>
        </p:spPr>
      </p:pic>
      <p:pic>
        <p:nvPicPr>
          <p:cNvPr id="14" name="Picture 13">
            <a:extLst>
              <a:ext uri="{FF2B5EF4-FFF2-40B4-BE49-F238E27FC236}">
                <a16:creationId xmlns:a16="http://schemas.microsoft.com/office/drawing/2014/main" id="{EC7E6F9C-529B-4013-910A-7F817A33A9B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68317" y="4813996"/>
            <a:ext cx="1942198" cy="1354683"/>
          </a:xfrm>
          <a:prstGeom prst="rect">
            <a:avLst/>
          </a:prstGeom>
        </p:spPr>
      </p:pic>
      <p:pic>
        <p:nvPicPr>
          <p:cNvPr id="15" name="Picture 14">
            <a:extLst>
              <a:ext uri="{FF2B5EF4-FFF2-40B4-BE49-F238E27FC236}">
                <a16:creationId xmlns:a16="http://schemas.microsoft.com/office/drawing/2014/main" id="{576177BE-E6A5-4DF7-836E-25BB1C9A0E3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95896" y="4587301"/>
            <a:ext cx="1833482" cy="1581378"/>
          </a:xfrm>
          <a:prstGeom prst="rect">
            <a:avLst/>
          </a:prstGeom>
        </p:spPr>
      </p:pic>
      <p:pic>
        <p:nvPicPr>
          <p:cNvPr id="16" name="Picture 15">
            <a:extLst>
              <a:ext uri="{FF2B5EF4-FFF2-40B4-BE49-F238E27FC236}">
                <a16:creationId xmlns:a16="http://schemas.microsoft.com/office/drawing/2014/main" id="{4F158985-FF3E-4E88-8400-301896C83B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62630" y="4843200"/>
            <a:ext cx="1730402" cy="1282963"/>
          </a:xfrm>
          <a:prstGeom prst="rect">
            <a:avLst/>
          </a:prstGeom>
        </p:spPr>
      </p:pic>
      <p:pic>
        <p:nvPicPr>
          <p:cNvPr id="17" name="Picture 16">
            <a:extLst>
              <a:ext uri="{FF2B5EF4-FFF2-40B4-BE49-F238E27FC236}">
                <a16:creationId xmlns:a16="http://schemas.microsoft.com/office/drawing/2014/main" id="{C56BB8DB-218D-4CBF-8FB4-2EC5BED9C6F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056" y="4944790"/>
            <a:ext cx="2182198" cy="605560"/>
          </a:xfrm>
          <a:prstGeom prst="rect">
            <a:avLst/>
          </a:prstGeom>
        </p:spPr>
      </p:pic>
      <p:sp>
        <p:nvSpPr>
          <p:cNvPr id="24" name="TextBox 23">
            <a:extLst>
              <a:ext uri="{FF2B5EF4-FFF2-40B4-BE49-F238E27FC236}">
                <a16:creationId xmlns:a16="http://schemas.microsoft.com/office/drawing/2014/main" id="{E281B5AE-49BC-472C-8530-269152DBA4AF}"/>
              </a:ext>
            </a:extLst>
          </p:cNvPr>
          <p:cNvSpPr txBox="1"/>
          <p:nvPr/>
        </p:nvSpPr>
        <p:spPr>
          <a:xfrm>
            <a:off x="5345824" y="6106532"/>
            <a:ext cx="3929381" cy="307777"/>
          </a:xfrm>
          <a:prstGeom prst="rect">
            <a:avLst/>
          </a:prstGeom>
          <a:noFill/>
        </p:spPr>
        <p:txBody>
          <a:bodyPr wrap="square" rtlCol="0">
            <a:spAutoFit/>
          </a:bodyPr>
          <a:lstStyle/>
          <a:p>
            <a:pPr algn="ctr"/>
            <a:r>
              <a:rPr lang="en-US" sz="1400" b="1" dirty="0" err="1"/>
              <a:t>Sunshot</a:t>
            </a:r>
            <a:r>
              <a:rPr lang="en-US" sz="1400" b="1" dirty="0"/>
              <a:t> Turbine</a:t>
            </a:r>
          </a:p>
        </p:txBody>
      </p:sp>
      <p:sp>
        <p:nvSpPr>
          <p:cNvPr id="3" name="Rectangle 2">
            <a:extLst>
              <a:ext uri="{FF2B5EF4-FFF2-40B4-BE49-F238E27FC236}">
                <a16:creationId xmlns:a16="http://schemas.microsoft.com/office/drawing/2014/main" id="{7F2EEC61-C1F9-4751-BB02-02DE4A12C270}"/>
              </a:ext>
            </a:extLst>
          </p:cNvPr>
          <p:cNvSpPr/>
          <p:nvPr/>
        </p:nvSpPr>
        <p:spPr>
          <a:xfrm>
            <a:off x="7300912" y="4507909"/>
            <a:ext cx="2042328" cy="251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4B5A3D7-1F1B-42F4-A902-08B5F3DC2FDC}"/>
              </a:ext>
            </a:extLst>
          </p:cNvPr>
          <p:cNvSpPr txBox="1"/>
          <p:nvPr/>
        </p:nvSpPr>
        <p:spPr>
          <a:xfrm>
            <a:off x="5807775" y="1696050"/>
            <a:ext cx="3929381" cy="307777"/>
          </a:xfrm>
          <a:prstGeom prst="rect">
            <a:avLst/>
          </a:prstGeom>
          <a:noFill/>
        </p:spPr>
        <p:txBody>
          <a:bodyPr wrap="square" rtlCol="0">
            <a:spAutoFit/>
          </a:bodyPr>
          <a:lstStyle/>
          <a:p>
            <a:pPr algn="ctr"/>
            <a:r>
              <a:rPr lang="en-US" sz="1400" b="1" dirty="0"/>
              <a:t>Turbine Cross-Section</a:t>
            </a:r>
          </a:p>
        </p:txBody>
      </p:sp>
      <p:sp>
        <p:nvSpPr>
          <p:cNvPr id="26" name="TextBox 25">
            <a:extLst>
              <a:ext uri="{FF2B5EF4-FFF2-40B4-BE49-F238E27FC236}">
                <a16:creationId xmlns:a16="http://schemas.microsoft.com/office/drawing/2014/main" id="{4635E5B7-F7A9-4C55-B1A8-BB271FC71216}"/>
              </a:ext>
            </a:extLst>
          </p:cNvPr>
          <p:cNvSpPr txBox="1"/>
          <p:nvPr/>
        </p:nvSpPr>
        <p:spPr>
          <a:xfrm>
            <a:off x="337099" y="5681907"/>
            <a:ext cx="3929381" cy="307777"/>
          </a:xfrm>
          <a:prstGeom prst="rect">
            <a:avLst/>
          </a:prstGeom>
          <a:noFill/>
        </p:spPr>
        <p:txBody>
          <a:bodyPr wrap="square" rtlCol="0">
            <a:spAutoFit/>
          </a:bodyPr>
          <a:lstStyle/>
          <a:p>
            <a:pPr algn="ctr"/>
            <a:r>
              <a:rPr lang="en-US" sz="1400" b="1" dirty="0"/>
              <a:t>Aero analysis</a:t>
            </a:r>
          </a:p>
        </p:txBody>
      </p:sp>
    </p:spTree>
    <p:extLst>
      <p:ext uri="{BB962C8B-B14F-4D97-AF65-F5344CB8AC3E}">
        <p14:creationId xmlns:p14="http://schemas.microsoft.com/office/powerpoint/2010/main" val="3329830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F0F585F-D7C0-4C1B-84FA-08E5CB4957F6}"/>
              </a:ext>
            </a:extLst>
          </p:cNvPr>
          <p:cNvSpPr>
            <a:spLocks noGrp="1"/>
          </p:cNvSpPr>
          <p:nvPr>
            <p:ph idx="1"/>
          </p:nvPr>
        </p:nvSpPr>
        <p:spPr>
          <a:xfrm>
            <a:off x="457199" y="1694261"/>
            <a:ext cx="8564452" cy="3344807"/>
          </a:xfrm>
        </p:spPr>
        <p:txBody>
          <a:bodyPr>
            <a:normAutofit/>
          </a:bodyPr>
          <a:lstStyle/>
          <a:p>
            <a:r>
              <a:rPr lang="en-US" dirty="0"/>
              <a:t>Compact turbine (SwRI &amp; GE)</a:t>
            </a:r>
          </a:p>
          <a:p>
            <a:r>
              <a:rPr lang="en-US" dirty="0"/>
              <a:t>Direct turbine drive for bypass compressor (Baker-Hughes)</a:t>
            </a:r>
          </a:p>
          <a:p>
            <a:r>
              <a:rPr lang="en-US" dirty="0"/>
              <a:t>Gearbox (Voith) </a:t>
            </a:r>
          </a:p>
          <a:p>
            <a:r>
              <a:rPr lang="en-US" dirty="0"/>
              <a:t>Generator (TDPS)</a:t>
            </a:r>
          </a:p>
        </p:txBody>
      </p:sp>
      <p:sp>
        <p:nvSpPr>
          <p:cNvPr id="2" name="Title 1"/>
          <p:cNvSpPr>
            <a:spLocks noGrp="1"/>
          </p:cNvSpPr>
          <p:nvPr>
            <p:ph type="title"/>
          </p:nvPr>
        </p:nvSpPr>
        <p:spPr/>
        <p:txBody>
          <a:bodyPr/>
          <a:lstStyle/>
          <a:p>
            <a:r>
              <a:rPr lang="en-US" dirty="0"/>
              <a:t>STEP Turbine Skid Configuration</a:t>
            </a:r>
          </a:p>
        </p:txBody>
      </p:sp>
      <p:sp>
        <p:nvSpPr>
          <p:cNvPr id="8" name="Title 1"/>
          <p:cNvSpPr txBox="1">
            <a:spLocks/>
          </p:cNvSpPr>
          <p:nvPr/>
        </p:nvSpPr>
        <p:spPr>
          <a:xfrm>
            <a:off x="448653" y="101896"/>
            <a:ext cx="11277601" cy="11430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ts val="600"/>
              </a:spcBef>
              <a:spcAft>
                <a:spcPts val="600"/>
              </a:spcAft>
              <a:buNone/>
              <a:defRPr sz="3200" b="1" kern="1200" baseline="0">
                <a:solidFill>
                  <a:schemeClr val="accent2"/>
                </a:solidFill>
                <a:latin typeface="Arial" pitchFamily="34" charset="0"/>
                <a:ea typeface="+mj-ea"/>
                <a:cs typeface="Arial" pitchFamily="34" charset="0"/>
              </a:defRPr>
            </a:lvl1pPr>
          </a:lstStyle>
          <a:p>
            <a:br>
              <a:rPr lang="en-US" dirty="0"/>
            </a:br>
            <a:endParaRPr lang="en-US" dirty="0"/>
          </a:p>
        </p:txBody>
      </p:sp>
      <p:sp>
        <p:nvSpPr>
          <p:cNvPr id="11" name="TextBox 10">
            <a:extLst>
              <a:ext uri="{FF2B5EF4-FFF2-40B4-BE49-F238E27FC236}">
                <a16:creationId xmlns:a16="http://schemas.microsoft.com/office/drawing/2014/main" id="{E2F3B925-1D42-436C-9E4C-91A43FC6A6E3}"/>
              </a:ext>
            </a:extLst>
          </p:cNvPr>
          <p:cNvSpPr txBox="1"/>
          <p:nvPr/>
        </p:nvSpPr>
        <p:spPr>
          <a:xfrm>
            <a:off x="457199" y="1576204"/>
            <a:ext cx="5638801" cy="4258065"/>
          </a:xfrm>
          <a:prstGeom prst="rect">
            <a:avLst/>
          </a:prstGeom>
        </p:spPr>
        <p:txBody>
          <a:bodyPr vert="horz" lIns="91440" tIns="45720" rIns="91440" bIns="45720" rtlCol="0">
            <a:normAutofit/>
          </a:bodyPr>
          <a:lstStyle/>
          <a:p>
            <a:pPr marL="285750" indent="-228600">
              <a:lnSpc>
                <a:spcPct val="90000"/>
              </a:lnSpc>
              <a:spcAft>
                <a:spcPts val="1200"/>
              </a:spcAft>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32A8231D-6067-4CE6-9E1F-98316C345C80}"/>
              </a:ext>
            </a:extLst>
          </p:cNvPr>
          <p:cNvPicPr>
            <a:picLocks noChangeAspect="1"/>
          </p:cNvPicPr>
          <p:nvPr/>
        </p:nvPicPr>
        <p:blipFill>
          <a:blip r:embed="rId3"/>
          <a:stretch>
            <a:fillRect/>
          </a:stretch>
        </p:blipFill>
        <p:spPr>
          <a:xfrm>
            <a:off x="3343543" y="3055514"/>
            <a:ext cx="8739851" cy="2823832"/>
          </a:xfrm>
          <a:prstGeom prst="rect">
            <a:avLst/>
          </a:prstGeom>
        </p:spPr>
      </p:pic>
    </p:spTree>
    <p:extLst>
      <p:ext uri="{BB962C8B-B14F-4D97-AF65-F5344CB8AC3E}">
        <p14:creationId xmlns:p14="http://schemas.microsoft.com/office/powerpoint/2010/main" val="4270045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2CF5E0D1-849A-415C-8E4D-BD418D1113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9092" y="1923744"/>
            <a:ext cx="2668672" cy="1418484"/>
          </a:xfrm>
          <a:prstGeom prst="rect">
            <a:avLst/>
          </a:prstGeom>
        </p:spPr>
      </p:pic>
      <p:sp>
        <p:nvSpPr>
          <p:cNvPr id="5" name="Content Placeholder 4"/>
          <p:cNvSpPr>
            <a:spLocks noGrp="1"/>
          </p:cNvSpPr>
          <p:nvPr>
            <p:ph idx="1"/>
          </p:nvPr>
        </p:nvSpPr>
        <p:spPr>
          <a:xfrm>
            <a:off x="457200" y="1588791"/>
            <a:ext cx="5493512" cy="4440489"/>
          </a:xfrm>
        </p:spPr>
        <p:txBody>
          <a:bodyPr>
            <a:normAutofit fontScale="77500" lnSpcReduction="20000"/>
          </a:bodyPr>
          <a:lstStyle/>
          <a:p>
            <a:pPr lvl="1"/>
            <a:r>
              <a:rPr lang="en-US" dirty="0"/>
              <a:t>HTR (High Temp </a:t>
            </a:r>
            <a:r>
              <a:rPr lang="en-US" dirty="0" err="1"/>
              <a:t>Recuperator</a:t>
            </a:r>
            <a:r>
              <a:rPr lang="en-US" dirty="0"/>
              <a:t>) – </a:t>
            </a:r>
            <a:r>
              <a:rPr lang="en-US" dirty="0" err="1"/>
              <a:t>Heatric</a:t>
            </a:r>
            <a:r>
              <a:rPr lang="en-US" dirty="0"/>
              <a:t>, Inc.</a:t>
            </a:r>
          </a:p>
          <a:p>
            <a:pPr lvl="2"/>
            <a:r>
              <a:rPr lang="en-US" dirty="0"/>
              <a:t>sCO2/sCO2 service</a:t>
            </a:r>
          </a:p>
          <a:p>
            <a:pPr lvl="2"/>
            <a:r>
              <a:rPr lang="en-US" dirty="0"/>
              <a:t>49 </a:t>
            </a:r>
            <a:r>
              <a:rPr lang="en-US" dirty="0" err="1"/>
              <a:t>MWth</a:t>
            </a:r>
            <a:r>
              <a:rPr lang="en-US" dirty="0"/>
              <a:t> duty, 600ºC design temp</a:t>
            </a:r>
          </a:p>
          <a:p>
            <a:pPr lvl="2"/>
            <a:r>
              <a:rPr lang="en-US" dirty="0"/>
              <a:t>Design Challenges meeting both Simple Cycle &amp; RCBC range of duties</a:t>
            </a:r>
          </a:p>
          <a:p>
            <a:pPr lvl="1"/>
            <a:r>
              <a:rPr lang="en-US" dirty="0"/>
              <a:t>LTR (Low Temp </a:t>
            </a:r>
            <a:r>
              <a:rPr lang="en-US" dirty="0" err="1"/>
              <a:t>Recuperator</a:t>
            </a:r>
            <a:r>
              <a:rPr lang="en-US" dirty="0"/>
              <a:t>) – </a:t>
            </a:r>
            <a:r>
              <a:rPr lang="en-US" dirty="0" err="1"/>
              <a:t>Heatric</a:t>
            </a:r>
            <a:r>
              <a:rPr lang="en-US" dirty="0"/>
              <a:t>, Inc.</a:t>
            </a:r>
          </a:p>
          <a:p>
            <a:pPr lvl="2"/>
            <a:r>
              <a:rPr lang="en-US" dirty="0"/>
              <a:t>sCO2/sCO2 service</a:t>
            </a:r>
          </a:p>
          <a:p>
            <a:pPr lvl="2"/>
            <a:r>
              <a:rPr lang="en-US" dirty="0"/>
              <a:t>13 </a:t>
            </a:r>
            <a:r>
              <a:rPr lang="en-US" dirty="0" err="1"/>
              <a:t>MWth</a:t>
            </a:r>
            <a:r>
              <a:rPr lang="en-US" dirty="0"/>
              <a:t> duty, 250ºC design temp</a:t>
            </a:r>
          </a:p>
          <a:p>
            <a:pPr lvl="1"/>
            <a:r>
              <a:rPr lang="en-US" dirty="0"/>
              <a:t>Main Process Cooler – </a:t>
            </a:r>
            <a:r>
              <a:rPr lang="en-US" dirty="0" err="1"/>
              <a:t>Heatric</a:t>
            </a:r>
            <a:r>
              <a:rPr lang="en-US" dirty="0"/>
              <a:t>, Inc.</a:t>
            </a:r>
          </a:p>
          <a:p>
            <a:pPr lvl="2"/>
            <a:r>
              <a:rPr lang="en-US" dirty="0"/>
              <a:t>sCO2/clean water service</a:t>
            </a:r>
          </a:p>
          <a:p>
            <a:pPr lvl="2"/>
            <a:r>
              <a:rPr lang="en-US" dirty="0"/>
              <a:t>16 </a:t>
            </a:r>
            <a:r>
              <a:rPr lang="en-US" dirty="0" err="1"/>
              <a:t>MWth</a:t>
            </a:r>
            <a:r>
              <a:rPr lang="en-US" dirty="0"/>
              <a:t> duty, 150ºC design temp</a:t>
            </a:r>
          </a:p>
          <a:p>
            <a:pPr lvl="1"/>
            <a:r>
              <a:rPr lang="en-US" dirty="0"/>
              <a:t>Bypass Process Cooler – VPE </a:t>
            </a:r>
          </a:p>
          <a:p>
            <a:pPr lvl="2"/>
            <a:r>
              <a:rPr lang="en-US" dirty="0"/>
              <a:t>In Final Design</a:t>
            </a:r>
          </a:p>
          <a:p>
            <a:pPr lvl="1"/>
            <a:endParaRPr lang="en-US" dirty="0"/>
          </a:p>
        </p:txBody>
      </p:sp>
      <p:sp>
        <p:nvSpPr>
          <p:cNvPr id="2" name="Title 1"/>
          <p:cNvSpPr>
            <a:spLocks noGrp="1"/>
          </p:cNvSpPr>
          <p:nvPr>
            <p:ph type="title"/>
          </p:nvPr>
        </p:nvSpPr>
        <p:spPr/>
        <p:txBody>
          <a:bodyPr/>
          <a:lstStyle/>
          <a:p>
            <a:r>
              <a:rPr lang="en-US" dirty="0"/>
              <a:t>STEP Heat Exchangers</a:t>
            </a:r>
          </a:p>
        </p:txBody>
      </p:sp>
      <p:sp>
        <p:nvSpPr>
          <p:cNvPr id="8" name="Title 1"/>
          <p:cNvSpPr txBox="1">
            <a:spLocks/>
          </p:cNvSpPr>
          <p:nvPr/>
        </p:nvSpPr>
        <p:spPr>
          <a:xfrm>
            <a:off x="448653" y="101896"/>
            <a:ext cx="11277601" cy="1143000"/>
          </a:xfrm>
          <a:prstGeom prst="rect">
            <a:avLst/>
          </a:prstGeom>
        </p:spPr>
        <p:txBody>
          <a:bodyPr vert="horz" lIns="91440" tIns="45720" rIns="91440" bIns="45720" rtlCol="0" anchor="ctr">
            <a:normAutofit/>
          </a:bodyPr>
          <a:lstStyle>
            <a:lvl1pPr algn="l" defTabSz="914400" rtl="0" eaLnBrk="1" latinLnBrk="0" hangingPunct="1">
              <a:lnSpc>
                <a:spcPct val="100000"/>
              </a:lnSpc>
              <a:spcBef>
                <a:spcPts val="600"/>
              </a:spcBef>
              <a:spcAft>
                <a:spcPts val="600"/>
              </a:spcAft>
              <a:buNone/>
              <a:defRPr sz="3200" b="1" kern="1200" baseline="0">
                <a:solidFill>
                  <a:schemeClr val="accent2"/>
                </a:solidFill>
                <a:latin typeface="Arial" pitchFamily="34" charset="0"/>
                <a:ea typeface="+mj-ea"/>
                <a:cs typeface="Arial" pitchFamily="34" charset="0"/>
              </a:defRPr>
            </a:lvl1pPr>
          </a:lstStyle>
          <a:p>
            <a:br>
              <a:rPr lang="en-US" dirty="0"/>
            </a:br>
            <a:endParaRPr lang="en-US" dirty="0"/>
          </a:p>
        </p:txBody>
      </p:sp>
      <p:pic>
        <p:nvPicPr>
          <p:cNvPr id="4" name="Picture 3">
            <a:extLst>
              <a:ext uri="{FF2B5EF4-FFF2-40B4-BE49-F238E27FC236}">
                <a16:creationId xmlns:a16="http://schemas.microsoft.com/office/drawing/2014/main" id="{DED5386F-A4CB-43C3-A838-72EBECAB41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92695" y="3437773"/>
            <a:ext cx="3201336" cy="2473093"/>
          </a:xfrm>
          <a:prstGeom prst="rect">
            <a:avLst/>
          </a:prstGeom>
        </p:spPr>
      </p:pic>
      <p:sp>
        <p:nvSpPr>
          <p:cNvPr id="120" name="Oval 119">
            <a:extLst>
              <a:ext uri="{FF2B5EF4-FFF2-40B4-BE49-F238E27FC236}">
                <a16:creationId xmlns:a16="http://schemas.microsoft.com/office/drawing/2014/main" id="{D5F67A8A-866E-422D-8C27-7231E9CA9D2B}"/>
              </a:ext>
            </a:extLst>
          </p:cNvPr>
          <p:cNvSpPr/>
          <p:nvPr/>
        </p:nvSpPr>
        <p:spPr>
          <a:xfrm>
            <a:off x="8213007" y="4758201"/>
            <a:ext cx="619968" cy="636104"/>
          </a:xfrm>
          <a:prstGeom prst="ellipse">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A58AD197-75B7-41FA-9183-88BBFCD76DDB}"/>
              </a:ext>
            </a:extLst>
          </p:cNvPr>
          <p:cNvSpPr/>
          <p:nvPr/>
        </p:nvSpPr>
        <p:spPr>
          <a:xfrm>
            <a:off x="8711055" y="4765805"/>
            <a:ext cx="619968" cy="636104"/>
          </a:xfrm>
          <a:prstGeom prst="ellipse">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4" name="Straight Connector 123">
            <a:extLst>
              <a:ext uri="{FF2B5EF4-FFF2-40B4-BE49-F238E27FC236}">
                <a16:creationId xmlns:a16="http://schemas.microsoft.com/office/drawing/2014/main" id="{9606F952-0A6B-43E9-9E37-9B46F6344E88}"/>
              </a:ext>
            </a:extLst>
          </p:cNvPr>
          <p:cNvCxnSpPr>
            <a:cxnSpLocks/>
            <a:endCxn id="121" idx="0"/>
          </p:cNvCxnSpPr>
          <p:nvPr/>
        </p:nvCxnSpPr>
        <p:spPr>
          <a:xfrm flipH="1">
            <a:off x="9021039" y="3238858"/>
            <a:ext cx="570602" cy="152694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30" name="TextBox 129">
            <a:extLst>
              <a:ext uri="{FF2B5EF4-FFF2-40B4-BE49-F238E27FC236}">
                <a16:creationId xmlns:a16="http://schemas.microsoft.com/office/drawing/2014/main" id="{F3EBE7BC-23C1-46DD-B7CF-0EFBBF11B422}"/>
              </a:ext>
            </a:extLst>
          </p:cNvPr>
          <p:cNvSpPr txBox="1"/>
          <p:nvPr/>
        </p:nvSpPr>
        <p:spPr>
          <a:xfrm>
            <a:off x="3135685" y="5732713"/>
            <a:ext cx="3676080" cy="584775"/>
          </a:xfrm>
          <a:prstGeom prst="rect">
            <a:avLst/>
          </a:prstGeom>
          <a:solidFill>
            <a:srgbClr val="0037A4"/>
          </a:solidFill>
        </p:spPr>
        <p:txBody>
          <a:bodyPr wrap="square" rtlCol="0">
            <a:spAutoFit/>
          </a:bodyPr>
          <a:lstStyle/>
          <a:p>
            <a:pPr algn="ctr"/>
            <a:r>
              <a:rPr lang="en-US" sz="1600" dirty="0">
                <a:solidFill>
                  <a:schemeClr val="bg1"/>
                </a:solidFill>
              </a:rPr>
              <a:t>All STEP heat exchangers are compact Printed Circuit Heat Exchangers (PCHEs)</a:t>
            </a:r>
          </a:p>
        </p:txBody>
      </p:sp>
      <p:sp>
        <p:nvSpPr>
          <p:cNvPr id="131" name="TextBox 130">
            <a:extLst>
              <a:ext uri="{FF2B5EF4-FFF2-40B4-BE49-F238E27FC236}">
                <a16:creationId xmlns:a16="http://schemas.microsoft.com/office/drawing/2014/main" id="{D3C46C09-4F94-4825-B918-76010172D796}"/>
              </a:ext>
            </a:extLst>
          </p:cNvPr>
          <p:cNvSpPr txBox="1"/>
          <p:nvPr/>
        </p:nvSpPr>
        <p:spPr>
          <a:xfrm>
            <a:off x="8124345" y="6071267"/>
            <a:ext cx="2274790" cy="246221"/>
          </a:xfrm>
          <a:prstGeom prst="rect">
            <a:avLst/>
          </a:prstGeom>
          <a:noFill/>
        </p:spPr>
        <p:txBody>
          <a:bodyPr wrap="square" rtlCol="0">
            <a:spAutoFit/>
          </a:bodyPr>
          <a:lstStyle/>
          <a:p>
            <a:pPr algn="ctr">
              <a:lnSpc>
                <a:spcPts val="1200"/>
              </a:lnSpc>
            </a:pPr>
            <a:r>
              <a:rPr lang="en-US" sz="1200" b="1" dirty="0"/>
              <a:t>RCBC (&gt;700</a:t>
            </a:r>
            <a:r>
              <a:rPr lang="en-US" sz="1200" b="1" baseline="30000" dirty="0"/>
              <a:t>o</a:t>
            </a:r>
            <a:r>
              <a:rPr lang="en-US" sz="1200" b="1" dirty="0"/>
              <a:t>C, 250 bar) </a:t>
            </a:r>
          </a:p>
        </p:txBody>
      </p:sp>
      <p:pic>
        <p:nvPicPr>
          <p:cNvPr id="1026" name="Picture 1" descr="image00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454833" y="1652285"/>
            <a:ext cx="1268078" cy="1594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descr="image00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216513" y="3154100"/>
            <a:ext cx="1357472" cy="1021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a:extLst>
              <a:ext uri="{FF2B5EF4-FFF2-40B4-BE49-F238E27FC236}">
                <a16:creationId xmlns:a16="http://schemas.microsoft.com/office/drawing/2014/main" id="{8AA1B1D5-84C5-483E-9488-9A6F9E7D11B4}"/>
              </a:ext>
            </a:extLst>
          </p:cNvPr>
          <p:cNvSpPr txBox="1"/>
          <p:nvPr/>
        </p:nvSpPr>
        <p:spPr>
          <a:xfrm>
            <a:off x="10153032" y="3120807"/>
            <a:ext cx="1020370" cy="246221"/>
          </a:xfrm>
          <a:prstGeom prst="rect">
            <a:avLst/>
          </a:prstGeom>
          <a:noFill/>
        </p:spPr>
        <p:txBody>
          <a:bodyPr wrap="square" rtlCol="0">
            <a:spAutoFit/>
          </a:bodyPr>
          <a:lstStyle/>
          <a:p>
            <a:r>
              <a:rPr lang="en-US" sz="1000" b="1" i="1" dirty="0">
                <a:solidFill>
                  <a:schemeClr val="bg1"/>
                </a:solidFill>
              </a:rPr>
              <a:t>Main Cooler</a:t>
            </a:r>
          </a:p>
        </p:txBody>
      </p:sp>
      <p:sp>
        <p:nvSpPr>
          <p:cNvPr id="24" name="Oval 23">
            <a:extLst>
              <a:ext uri="{FF2B5EF4-FFF2-40B4-BE49-F238E27FC236}">
                <a16:creationId xmlns:a16="http://schemas.microsoft.com/office/drawing/2014/main" id="{A58AD197-75B7-41FA-9183-88BBFCD76DDB}"/>
              </a:ext>
            </a:extLst>
          </p:cNvPr>
          <p:cNvSpPr/>
          <p:nvPr/>
        </p:nvSpPr>
        <p:spPr>
          <a:xfrm>
            <a:off x="9376838" y="4878879"/>
            <a:ext cx="619968" cy="636104"/>
          </a:xfrm>
          <a:prstGeom prst="ellipse">
            <a:avLst/>
          </a:prstGeom>
          <a:no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606F952-0A6B-43E9-9E37-9B46F6344E88}"/>
              </a:ext>
            </a:extLst>
          </p:cNvPr>
          <p:cNvCxnSpPr>
            <a:cxnSpLocks/>
            <a:endCxn id="24" idx="6"/>
          </p:cNvCxnSpPr>
          <p:nvPr/>
        </p:nvCxnSpPr>
        <p:spPr>
          <a:xfrm flipH="1">
            <a:off x="9996806" y="4175410"/>
            <a:ext cx="236395" cy="102152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AA1B1D5-84C5-483E-9488-9A6F9E7D11B4}"/>
              </a:ext>
            </a:extLst>
          </p:cNvPr>
          <p:cNvSpPr txBox="1"/>
          <p:nvPr/>
        </p:nvSpPr>
        <p:spPr>
          <a:xfrm>
            <a:off x="6115795" y="1562863"/>
            <a:ext cx="1475265" cy="461665"/>
          </a:xfrm>
          <a:prstGeom prst="rect">
            <a:avLst/>
          </a:prstGeom>
          <a:noFill/>
        </p:spPr>
        <p:txBody>
          <a:bodyPr wrap="square" rtlCol="0">
            <a:spAutoFit/>
          </a:bodyPr>
          <a:lstStyle/>
          <a:p>
            <a:pPr algn="ctr"/>
            <a:r>
              <a:rPr lang="en-US" sz="1200" b="1" i="1" dirty="0"/>
              <a:t>HTR Approaching Final Design Review</a:t>
            </a:r>
          </a:p>
        </p:txBody>
      </p:sp>
      <p:sp>
        <p:nvSpPr>
          <p:cNvPr id="119" name="TextBox 118">
            <a:extLst>
              <a:ext uri="{FF2B5EF4-FFF2-40B4-BE49-F238E27FC236}">
                <a16:creationId xmlns:a16="http://schemas.microsoft.com/office/drawing/2014/main" id="{8AA1B1D5-84C5-483E-9488-9A6F9E7D11B4}"/>
              </a:ext>
            </a:extLst>
          </p:cNvPr>
          <p:cNvSpPr txBox="1"/>
          <p:nvPr/>
        </p:nvSpPr>
        <p:spPr>
          <a:xfrm>
            <a:off x="8415495" y="1646382"/>
            <a:ext cx="408050" cy="261610"/>
          </a:xfrm>
          <a:prstGeom prst="rect">
            <a:avLst/>
          </a:prstGeom>
          <a:noFill/>
        </p:spPr>
        <p:txBody>
          <a:bodyPr wrap="square" rtlCol="0">
            <a:spAutoFit/>
          </a:bodyPr>
          <a:lstStyle/>
          <a:p>
            <a:r>
              <a:rPr lang="en-US" sz="1050" b="1" i="1" dirty="0">
                <a:solidFill>
                  <a:schemeClr val="bg1"/>
                </a:solidFill>
              </a:rPr>
              <a:t>LTR</a:t>
            </a:r>
          </a:p>
        </p:txBody>
      </p:sp>
      <p:pic>
        <p:nvPicPr>
          <p:cNvPr id="19" name="Picture 18">
            <a:extLst>
              <a:ext uri="{FF2B5EF4-FFF2-40B4-BE49-F238E27FC236}">
                <a16:creationId xmlns:a16="http://schemas.microsoft.com/office/drawing/2014/main" id="{C663B211-65DB-4FC3-9397-FD4C3F1A606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44343" y="1777187"/>
            <a:ext cx="1524000" cy="1143000"/>
          </a:xfrm>
          <a:prstGeom prst="rect">
            <a:avLst/>
          </a:prstGeom>
        </p:spPr>
      </p:pic>
      <p:sp>
        <p:nvSpPr>
          <p:cNvPr id="39" name="TextBox 38">
            <a:extLst>
              <a:ext uri="{FF2B5EF4-FFF2-40B4-BE49-F238E27FC236}">
                <a16:creationId xmlns:a16="http://schemas.microsoft.com/office/drawing/2014/main" id="{3268F544-B9D9-4E42-8143-D9E11F457267}"/>
              </a:ext>
            </a:extLst>
          </p:cNvPr>
          <p:cNvSpPr txBox="1"/>
          <p:nvPr/>
        </p:nvSpPr>
        <p:spPr>
          <a:xfrm>
            <a:off x="9792828" y="1543274"/>
            <a:ext cx="1627030" cy="253916"/>
          </a:xfrm>
          <a:prstGeom prst="rect">
            <a:avLst/>
          </a:prstGeom>
          <a:noFill/>
        </p:spPr>
        <p:txBody>
          <a:bodyPr wrap="square" rtlCol="0">
            <a:spAutoFit/>
          </a:bodyPr>
          <a:lstStyle/>
          <a:p>
            <a:pPr algn="ctr"/>
            <a:r>
              <a:rPr lang="en-US" sz="1050" b="1" i="1" dirty="0"/>
              <a:t>LTR Core Fab Completed</a:t>
            </a:r>
          </a:p>
        </p:txBody>
      </p:sp>
      <p:pic>
        <p:nvPicPr>
          <p:cNvPr id="31" name="Picture 30">
            <a:extLst>
              <a:ext uri="{FF2B5EF4-FFF2-40B4-BE49-F238E27FC236}">
                <a16:creationId xmlns:a16="http://schemas.microsoft.com/office/drawing/2014/main" id="{7998EF2B-91FD-4539-A729-9936704B358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343530" y="4231877"/>
            <a:ext cx="1223260" cy="1824861"/>
          </a:xfrm>
          <a:prstGeom prst="rect">
            <a:avLst/>
          </a:prstGeom>
        </p:spPr>
      </p:pic>
      <p:sp>
        <p:nvSpPr>
          <p:cNvPr id="46" name="TextBox 45">
            <a:extLst>
              <a:ext uri="{FF2B5EF4-FFF2-40B4-BE49-F238E27FC236}">
                <a16:creationId xmlns:a16="http://schemas.microsoft.com/office/drawing/2014/main" id="{01F46D96-C0FE-4361-AD63-97DE811CD1BB}"/>
              </a:ext>
            </a:extLst>
          </p:cNvPr>
          <p:cNvSpPr txBox="1"/>
          <p:nvPr/>
        </p:nvSpPr>
        <p:spPr>
          <a:xfrm>
            <a:off x="10264582" y="6029280"/>
            <a:ext cx="1470218" cy="415498"/>
          </a:xfrm>
          <a:prstGeom prst="rect">
            <a:avLst/>
          </a:prstGeom>
          <a:noFill/>
        </p:spPr>
        <p:txBody>
          <a:bodyPr wrap="square" rtlCol="0">
            <a:spAutoFit/>
          </a:bodyPr>
          <a:lstStyle/>
          <a:p>
            <a:pPr algn="ctr"/>
            <a:r>
              <a:rPr lang="en-US" sz="1050" b="1" i="1" dirty="0"/>
              <a:t>MPC Core &amp; Headers Fab Completed</a:t>
            </a:r>
          </a:p>
        </p:txBody>
      </p:sp>
      <p:pic>
        <p:nvPicPr>
          <p:cNvPr id="49" name="Picture 48">
            <a:extLst>
              <a:ext uri="{FF2B5EF4-FFF2-40B4-BE49-F238E27FC236}">
                <a16:creationId xmlns:a16="http://schemas.microsoft.com/office/drawing/2014/main" id="{7BCF46D9-6A21-4AFE-A2ED-BCA75A0CEA4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79775" y="5490348"/>
            <a:ext cx="1260313" cy="860602"/>
          </a:xfrm>
          <a:prstGeom prst="rect">
            <a:avLst/>
          </a:prstGeom>
          <a:ln>
            <a:solidFill>
              <a:schemeClr val="tx1"/>
            </a:solidFill>
          </a:ln>
        </p:spPr>
      </p:pic>
      <p:sp>
        <p:nvSpPr>
          <p:cNvPr id="50" name="TextBox 49">
            <a:extLst>
              <a:ext uri="{FF2B5EF4-FFF2-40B4-BE49-F238E27FC236}">
                <a16:creationId xmlns:a16="http://schemas.microsoft.com/office/drawing/2014/main" id="{D617D96B-161B-4968-8DCA-C9F9533A7D91}"/>
              </a:ext>
            </a:extLst>
          </p:cNvPr>
          <p:cNvSpPr txBox="1"/>
          <p:nvPr/>
        </p:nvSpPr>
        <p:spPr>
          <a:xfrm>
            <a:off x="7478598" y="6129640"/>
            <a:ext cx="813515" cy="253916"/>
          </a:xfrm>
          <a:prstGeom prst="rect">
            <a:avLst/>
          </a:prstGeom>
          <a:noFill/>
        </p:spPr>
        <p:txBody>
          <a:bodyPr wrap="square" rtlCol="0">
            <a:spAutoFit/>
          </a:bodyPr>
          <a:lstStyle/>
          <a:p>
            <a:pPr algn="ctr"/>
            <a:r>
              <a:rPr lang="en-US" sz="1050" b="1" i="1" dirty="0"/>
              <a:t>BP Cooler</a:t>
            </a:r>
          </a:p>
        </p:txBody>
      </p:sp>
      <p:sp>
        <p:nvSpPr>
          <p:cNvPr id="36" name="Oval 35">
            <a:extLst>
              <a:ext uri="{FF2B5EF4-FFF2-40B4-BE49-F238E27FC236}">
                <a16:creationId xmlns:a16="http://schemas.microsoft.com/office/drawing/2014/main" id="{CE7D55ED-64D5-4FC1-AFB2-064C5D512849}"/>
              </a:ext>
            </a:extLst>
          </p:cNvPr>
          <p:cNvSpPr/>
          <p:nvPr/>
        </p:nvSpPr>
        <p:spPr>
          <a:xfrm>
            <a:off x="9144000" y="5361415"/>
            <a:ext cx="187023" cy="168005"/>
          </a:xfrm>
          <a:prstGeom prst="ellipse">
            <a:avLst/>
          </a:prstGeom>
          <a:solidFill>
            <a:schemeClr val="bg1"/>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a:extLst>
              <a:ext uri="{FF2B5EF4-FFF2-40B4-BE49-F238E27FC236}">
                <a16:creationId xmlns:a16="http://schemas.microsoft.com/office/drawing/2014/main" id="{5A868986-6A3E-4D9F-ADE8-BF92B3190A55}"/>
              </a:ext>
            </a:extLst>
          </p:cNvPr>
          <p:cNvCxnSpPr>
            <a:cxnSpLocks/>
            <a:stCxn id="49" idx="3"/>
            <a:endCxn id="36" idx="3"/>
          </p:cNvCxnSpPr>
          <p:nvPr/>
        </p:nvCxnSpPr>
        <p:spPr>
          <a:xfrm flipV="1">
            <a:off x="8240088" y="5504816"/>
            <a:ext cx="931301" cy="41583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05D4C42-7F19-4352-BA17-2CDA524CE9E7}"/>
              </a:ext>
            </a:extLst>
          </p:cNvPr>
          <p:cNvCxnSpPr>
            <a:cxnSpLocks/>
            <a:endCxn id="120" idx="0"/>
          </p:cNvCxnSpPr>
          <p:nvPr/>
        </p:nvCxnSpPr>
        <p:spPr>
          <a:xfrm>
            <a:off x="7807842" y="2911628"/>
            <a:ext cx="715149" cy="184657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086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AD3701C-F1D4-40E7-8361-0EE9242EFF16}"/>
              </a:ext>
            </a:extLst>
          </p:cNvPr>
          <p:cNvSpPr>
            <a:spLocks noGrp="1"/>
          </p:cNvSpPr>
          <p:nvPr>
            <p:ph idx="1"/>
          </p:nvPr>
        </p:nvSpPr>
        <p:spPr>
          <a:xfrm>
            <a:off x="457200" y="1694261"/>
            <a:ext cx="6367702" cy="3550092"/>
          </a:xfrm>
        </p:spPr>
        <p:txBody>
          <a:bodyPr>
            <a:normAutofit fontScale="92500" lnSpcReduction="10000"/>
          </a:bodyPr>
          <a:lstStyle/>
          <a:p>
            <a:r>
              <a:rPr lang="en-US" dirty="0"/>
              <a:t>Baker-Hughes fabricator of Main &amp; Bypass Compressors</a:t>
            </a:r>
          </a:p>
          <a:p>
            <a:r>
              <a:rPr lang="en-US" dirty="0"/>
              <a:t>Main Compressor driven by electric motor</a:t>
            </a:r>
          </a:p>
          <a:p>
            <a:r>
              <a:rPr lang="en-US" dirty="0"/>
              <a:t>Bypass Compressor directly driven by STEP sCO2 turbine </a:t>
            </a:r>
          </a:p>
          <a:p>
            <a:r>
              <a:rPr lang="en-US" dirty="0"/>
              <a:t>Radial impeller and compressor hardware in work</a:t>
            </a:r>
          </a:p>
          <a:p>
            <a:r>
              <a:rPr lang="en-US" dirty="0"/>
              <a:t>Compact Integral Guide Vanes (IGV) with large angle variation</a:t>
            </a:r>
          </a:p>
          <a:p>
            <a:endParaRPr lang="en-US" dirty="0"/>
          </a:p>
        </p:txBody>
      </p:sp>
      <p:sp>
        <p:nvSpPr>
          <p:cNvPr id="2" name="Title 1">
            <a:extLst>
              <a:ext uri="{FF2B5EF4-FFF2-40B4-BE49-F238E27FC236}">
                <a16:creationId xmlns:a16="http://schemas.microsoft.com/office/drawing/2014/main" id="{07A818C1-8470-4D92-95AC-AC6B97E54BDD}"/>
              </a:ext>
            </a:extLst>
          </p:cNvPr>
          <p:cNvSpPr>
            <a:spLocks noGrp="1"/>
          </p:cNvSpPr>
          <p:nvPr>
            <p:ph type="title"/>
          </p:nvPr>
        </p:nvSpPr>
        <p:spPr/>
        <p:txBody>
          <a:bodyPr/>
          <a:lstStyle/>
          <a:p>
            <a:r>
              <a:rPr lang="en-US" dirty="0"/>
              <a:t>STEP Compression System</a:t>
            </a:r>
          </a:p>
        </p:txBody>
      </p:sp>
      <p:pic>
        <p:nvPicPr>
          <p:cNvPr id="8" name="Picture 7">
            <a:extLst>
              <a:ext uri="{FF2B5EF4-FFF2-40B4-BE49-F238E27FC236}">
                <a16:creationId xmlns:a16="http://schemas.microsoft.com/office/drawing/2014/main" id="{317AB31E-F1A8-4339-8FEA-7ED580FABD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070668" y="2055349"/>
            <a:ext cx="1939400" cy="2036564"/>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99990" y="4252921"/>
            <a:ext cx="2019910" cy="1789514"/>
          </a:xfrm>
          <a:prstGeom prst="rect">
            <a:avLst/>
          </a:prstGeom>
        </p:spPr>
      </p:pic>
      <p:sp>
        <p:nvSpPr>
          <p:cNvPr id="14" name="TextBox 13">
            <a:extLst>
              <a:ext uri="{FF2B5EF4-FFF2-40B4-BE49-F238E27FC236}">
                <a16:creationId xmlns:a16="http://schemas.microsoft.com/office/drawing/2014/main" id="{14E1A5B7-00C5-4916-A680-A8F4FE114970}"/>
              </a:ext>
            </a:extLst>
          </p:cNvPr>
          <p:cNvSpPr txBox="1"/>
          <p:nvPr/>
        </p:nvSpPr>
        <p:spPr>
          <a:xfrm>
            <a:off x="401478" y="5334549"/>
            <a:ext cx="6154114" cy="707886"/>
          </a:xfrm>
          <a:prstGeom prst="rect">
            <a:avLst/>
          </a:prstGeom>
          <a:solidFill>
            <a:srgbClr val="0037A4"/>
          </a:solidFill>
        </p:spPr>
        <p:txBody>
          <a:bodyPr wrap="square" rtlCol="0">
            <a:spAutoFit/>
          </a:bodyPr>
          <a:lstStyle/>
          <a:p>
            <a:pPr algn="ctr"/>
            <a:r>
              <a:rPr lang="en-US" sz="2000" dirty="0">
                <a:solidFill>
                  <a:schemeClr val="bg1"/>
                </a:solidFill>
              </a:rPr>
              <a:t>Design basis from industrial CO2 compressors and DOE Apollo project DE-EE-0007109</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4902" y="1635915"/>
            <a:ext cx="3105778" cy="2921276"/>
          </a:xfrm>
          <a:prstGeom prst="rect">
            <a:avLst/>
          </a:prstGeom>
          <a:ln>
            <a:solidFill>
              <a:schemeClr val="tx1"/>
            </a:solidFill>
          </a:ln>
        </p:spPr>
      </p:pic>
      <p:pic>
        <p:nvPicPr>
          <p:cNvPr id="6" name="Picture 5">
            <a:extLst>
              <a:ext uri="{FF2B5EF4-FFF2-40B4-BE49-F238E27FC236}">
                <a16:creationId xmlns:a16="http://schemas.microsoft.com/office/drawing/2014/main" id="{E190C9E6-E6DA-4561-B84D-BA7490C25A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10038" y="4624079"/>
            <a:ext cx="2725319" cy="1533320"/>
          </a:xfrm>
          <a:prstGeom prst="rect">
            <a:avLst/>
          </a:prstGeom>
        </p:spPr>
      </p:pic>
    </p:spTree>
    <p:extLst>
      <p:ext uri="{BB962C8B-B14F-4D97-AF65-F5344CB8AC3E}">
        <p14:creationId xmlns:p14="http://schemas.microsoft.com/office/powerpoint/2010/main" val="2545635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AF9DBF-9D00-4063-B226-806B17AF2710}"/>
              </a:ext>
            </a:extLst>
          </p:cNvPr>
          <p:cNvSpPr>
            <a:spLocks noGrp="1"/>
          </p:cNvSpPr>
          <p:nvPr>
            <p:ph idx="1"/>
          </p:nvPr>
        </p:nvSpPr>
        <p:spPr/>
        <p:txBody>
          <a:bodyPr/>
          <a:lstStyle/>
          <a:p>
            <a:pPr marL="0" indent="0">
              <a:buNone/>
            </a:pPr>
            <a:r>
              <a:rPr lang="en-US" dirty="0">
                <a:latin typeface="Times New Roman" panose="02020603050405020304" pitchFamily="18" charset="0"/>
                <a:ea typeface="Times New Roman" panose="02020603050405020304" pitchFamily="18" charset="0"/>
              </a:rPr>
              <a:t>This report was prepared as an account of work sponsored by an agency of the United States Government.  Neither the United States Government nor any agency thereof, nor any of their employees, makes any warranty, express or implied, or assumes any legal liability or responsibility for the accuracy, completeness, or usefulness of any information, apparatus, product, or process disclosed, or represents that its use would not infringe privately owned rights.  Reference herein to any specific commercial product, process, or service by trade name, trademark, manufacturer, or otherwise does not necessarily constitute or imply its endorsement, recommendation, or favoring by the United States Government or any agency thereof.  The views and opinions of authors expressed herein do not necessarily state or reflect those of the United States Government or any agency thereof.</a:t>
            </a:r>
          </a:p>
          <a:p>
            <a:endParaRPr lang="en-US" dirty="0"/>
          </a:p>
        </p:txBody>
      </p:sp>
      <p:sp>
        <p:nvSpPr>
          <p:cNvPr id="6" name="Title 5">
            <a:extLst>
              <a:ext uri="{FF2B5EF4-FFF2-40B4-BE49-F238E27FC236}">
                <a16:creationId xmlns:a16="http://schemas.microsoft.com/office/drawing/2014/main" id="{E6FE2B87-2EAD-472B-8444-C091DC85060E}"/>
              </a:ext>
            </a:extLst>
          </p:cNvPr>
          <p:cNvSpPr>
            <a:spLocks noGrp="1"/>
          </p:cNvSpPr>
          <p:nvPr>
            <p:ph type="title"/>
          </p:nvPr>
        </p:nvSpPr>
        <p:spPr/>
        <p:txBody>
          <a:bodyPr/>
          <a:lstStyle/>
          <a:p>
            <a:r>
              <a:rPr lang="en-US" dirty="0"/>
              <a:t>Acknowledgement</a:t>
            </a:r>
          </a:p>
        </p:txBody>
      </p:sp>
    </p:spTree>
    <p:extLst>
      <p:ext uri="{BB962C8B-B14F-4D97-AF65-F5344CB8AC3E}">
        <p14:creationId xmlns:p14="http://schemas.microsoft.com/office/powerpoint/2010/main" val="1248740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9"/>
          <p:cNvPicPr>
            <a:picLocks noGrp="1" noChangeAspect="1"/>
          </p:cNvPicPr>
          <p:nvPr>
            <p:ph sz="half" idx="2"/>
          </p:nvPr>
        </p:nvPicPr>
        <p:blipFill>
          <a:blip r:embed="rId2" cstate="email">
            <a:extLst>
              <a:ext uri="{28A0092B-C50C-407E-A947-70E740481C1C}">
                <a14:useLocalDpi xmlns:a14="http://schemas.microsoft.com/office/drawing/2010/main"/>
              </a:ext>
            </a:extLst>
          </a:blip>
          <a:stretch>
            <a:fillRect/>
          </a:stretch>
        </p:blipFill>
        <p:spPr>
          <a:xfrm>
            <a:off x="6197600" y="1971853"/>
            <a:ext cx="5534025" cy="3877906"/>
          </a:xfrm>
          <a:prstGeom prst="rect">
            <a:avLst/>
          </a:prstGeom>
        </p:spPr>
      </p:pic>
      <p:sp>
        <p:nvSpPr>
          <p:cNvPr id="2" name="Title 1"/>
          <p:cNvSpPr>
            <a:spLocks noGrp="1"/>
          </p:cNvSpPr>
          <p:nvPr>
            <p:ph type="title"/>
          </p:nvPr>
        </p:nvSpPr>
        <p:spPr/>
        <p:txBody>
          <a:bodyPr/>
          <a:lstStyle/>
          <a:p>
            <a:r>
              <a:rPr lang="en-US" dirty="0"/>
              <a:t>STEP Facility Piping Layout </a:t>
            </a:r>
          </a:p>
        </p:txBody>
      </p:sp>
      <p:pic>
        <p:nvPicPr>
          <p:cNvPr id="9" name="Content Placeholder 8"/>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457200" y="1834356"/>
            <a:ext cx="5537200" cy="4152900"/>
          </a:xfrm>
          <a:prstGeom prst="rect">
            <a:avLst/>
          </a:prstGeom>
          <a:ln>
            <a:solidFill>
              <a:schemeClr val="tx1"/>
            </a:solidFill>
          </a:ln>
        </p:spPr>
      </p:pic>
      <p:sp>
        <p:nvSpPr>
          <p:cNvPr id="5" name="TextBox 4">
            <a:extLst>
              <a:ext uri="{FF2B5EF4-FFF2-40B4-BE49-F238E27FC236}">
                <a16:creationId xmlns:a16="http://schemas.microsoft.com/office/drawing/2014/main" id="{98FD1EF3-FC89-4D93-BC88-5660FB8C0587}"/>
              </a:ext>
            </a:extLst>
          </p:cNvPr>
          <p:cNvSpPr txBox="1"/>
          <p:nvPr/>
        </p:nvSpPr>
        <p:spPr>
          <a:xfrm>
            <a:off x="8964612" y="5058803"/>
            <a:ext cx="1097392" cy="400110"/>
          </a:xfrm>
          <a:prstGeom prst="rect">
            <a:avLst/>
          </a:prstGeom>
          <a:solidFill>
            <a:schemeClr val="bg1"/>
          </a:solidFill>
          <a:ln w="12700">
            <a:solidFill>
              <a:schemeClr val="accent2"/>
            </a:solidFill>
          </a:ln>
        </p:spPr>
        <p:txBody>
          <a:bodyPr wrap="square" rtlCol="0">
            <a:spAutoFit/>
          </a:bodyPr>
          <a:lstStyle/>
          <a:p>
            <a:pPr algn="ctr"/>
            <a:r>
              <a:rPr lang="en-US" sz="1000" dirty="0">
                <a:latin typeface="+mj-lt"/>
              </a:rPr>
              <a:t>BC Cooler &amp; IMS Piping not shown</a:t>
            </a:r>
          </a:p>
        </p:txBody>
      </p:sp>
    </p:spTree>
    <p:extLst>
      <p:ext uri="{BB962C8B-B14F-4D97-AF65-F5344CB8AC3E}">
        <p14:creationId xmlns:p14="http://schemas.microsoft.com/office/powerpoint/2010/main" val="3275682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94261"/>
            <a:ext cx="6878171" cy="4431903"/>
          </a:xfrm>
        </p:spPr>
        <p:txBody>
          <a:bodyPr>
            <a:normAutofit fontScale="70000" lnSpcReduction="20000"/>
          </a:bodyPr>
          <a:lstStyle/>
          <a:p>
            <a:r>
              <a:rPr lang="en-US" dirty="0"/>
              <a:t>Controls flow of working fluid into and out of closed Brayton Cycle to manage turbine load</a:t>
            </a:r>
          </a:p>
          <a:p>
            <a:pPr lvl="1"/>
            <a:r>
              <a:rPr lang="en-US" dirty="0"/>
              <a:t>Filling of cycle</a:t>
            </a:r>
          </a:p>
          <a:p>
            <a:pPr lvl="1"/>
            <a:r>
              <a:rPr lang="en-US" dirty="0"/>
              <a:t>Add or remove mass to pressure control system</a:t>
            </a:r>
          </a:p>
          <a:p>
            <a:pPr lvl="2"/>
            <a:r>
              <a:rPr lang="en-US" dirty="0"/>
              <a:t>Accommodates achieving cycles of interest</a:t>
            </a:r>
          </a:p>
          <a:p>
            <a:pPr lvl="2"/>
            <a:r>
              <a:rPr lang="en-US" dirty="0"/>
              <a:t>Accommodates load steps and system transients</a:t>
            </a:r>
          </a:p>
          <a:p>
            <a:pPr lvl="1"/>
            <a:r>
              <a:rPr lang="en-US" dirty="0"/>
              <a:t>Supporting auxiliary supply flows: </a:t>
            </a:r>
          </a:p>
          <a:p>
            <a:pPr lvl="2"/>
            <a:r>
              <a:rPr lang="en-US" dirty="0"/>
              <a:t>Dry Gas Seal supply, Turbine Stop Valve Stem Seals</a:t>
            </a:r>
          </a:p>
          <a:p>
            <a:pPr lvl="1"/>
            <a:r>
              <a:rPr lang="en-US" dirty="0"/>
              <a:t>Replenish inventory vented to atmosphere</a:t>
            </a:r>
          </a:p>
          <a:p>
            <a:r>
              <a:rPr lang="en-US" dirty="0"/>
              <a:t>Status of the IMS System</a:t>
            </a:r>
          </a:p>
          <a:p>
            <a:pPr lvl="1"/>
            <a:r>
              <a:rPr lang="en-US" dirty="0"/>
              <a:t>Equipment selection is complete (pressure vessels, pumps, vaporizers, valves, instrumentation, and tubing)</a:t>
            </a:r>
          </a:p>
          <a:p>
            <a:pPr lvl="1"/>
            <a:r>
              <a:rPr lang="en-US" dirty="0"/>
              <a:t>Procurement is in process with delivery lead times to support plant construction</a:t>
            </a:r>
          </a:p>
        </p:txBody>
      </p:sp>
      <p:sp>
        <p:nvSpPr>
          <p:cNvPr id="2" name="Title 1"/>
          <p:cNvSpPr>
            <a:spLocks noGrp="1"/>
          </p:cNvSpPr>
          <p:nvPr>
            <p:ph type="title"/>
          </p:nvPr>
        </p:nvSpPr>
        <p:spPr/>
        <p:txBody>
          <a:bodyPr/>
          <a:lstStyle/>
          <a:p>
            <a:r>
              <a:rPr lang="en-US" dirty="0"/>
              <a:t>STEP Inventory Management System </a:t>
            </a:r>
          </a:p>
        </p:txBody>
      </p:sp>
      <p:pic>
        <p:nvPicPr>
          <p:cNvPr id="8" name="Content Placeholder 6">
            <a:extLst>
              <a:ext uri="{FF2B5EF4-FFF2-40B4-BE49-F238E27FC236}">
                <a16:creationId xmlns:a16="http://schemas.microsoft.com/office/drawing/2014/main" id="{5FD2647B-2D8A-466A-963C-D1272CD2EE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1803" y="3987023"/>
            <a:ext cx="2475489" cy="2189856"/>
          </a:xfrm>
          <a:prstGeom prst="rect">
            <a:avLst/>
          </a:prstGeom>
        </p:spPr>
      </p:pic>
      <p:sp>
        <p:nvSpPr>
          <p:cNvPr id="10" name="TextBox 9">
            <a:extLst>
              <a:ext uri="{FF2B5EF4-FFF2-40B4-BE49-F238E27FC236}">
                <a16:creationId xmlns:a16="http://schemas.microsoft.com/office/drawing/2014/main" id="{487F44F1-365B-4CFF-904A-8E78AB5C0F10}"/>
              </a:ext>
            </a:extLst>
          </p:cNvPr>
          <p:cNvSpPr txBox="1"/>
          <p:nvPr/>
        </p:nvSpPr>
        <p:spPr>
          <a:xfrm>
            <a:off x="8881385" y="3463263"/>
            <a:ext cx="3216324" cy="369332"/>
          </a:xfrm>
          <a:prstGeom prst="rect">
            <a:avLst/>
          </a:prstGeom>
          <a:noFill/>
        </p:spPr>
        <p:txBody>
          <a:bodyPr wrap="square" rtlCol="0">
            <a:spAutoFit/>
          </a:bodyPr>
          <a:lstStyle/>
          <a:p>
            <a:pPr algn="ctr"/>
            <a:r>
              <a:rPr lang="en-US" sz="900" dirty="0"/>
              <a:t>Inventory storage tanks maintained between the compressor suction and discharge pressures during plant power load changes</a:t>
            </a:r>
          </a:p>
        </p:txBody>
      </p:sp>
      <p:sp>
        <p:nvSpPr>
          <p:cNvPr id="11" name="TextBox 10">
            <a:extLst>
              <a:ext uri="{FF2B5EF4-FFF2-40B4-BE49-F238E27FC236}">
                <a16:creationId xmlns:a16="http://schemas.microsoft.com/office/drawing/2014/main" id="{B3718AF3-36C4-48EE-9146-840E044F0096}"/>
              </a:ext>
            </a:extLst>
          </p:cNvPr>
          <p:cNvSpPr txBox="1"/>
          <p:nvPr/>
        </p:nvSpPr>
        <p:spPr>
          <a:xfrm>
            <a:off x="9251803" y="6186217"/>
            <a:ext cx="2475489" cy="230832"/>
          </a:xfrm>
          <a:prstGeom prst="rect">
            <a:avLst/>
          </a:prstGeom>
          <a:noFill/>
        </p:spPr>
        <p:txBody>
          <a:bodyPr wrap="square" rtlCol="0">
            <a:spAutoFit/>
          </a:bodyPr>
          <a:lstStyle/>
          <a:p>
            <a:pPr algn="ctr"/>
            <a:r>
              <a:rPr lang="en-US" sz="900" dirty="0"/>
              <a:t>Inventory storage tanks</a:t>
            </a:r>
          </a:p>
        </p:txBody>
      </p:sp>
      <p:sp>
        <p:nvSpPr>
          <p:cNvPr id="12" name="TextBox 11">
            <a:extLst>
              <a:ext uri="{FF2B5EF4-FFF2-40B4-BE49-F238E27FC236}">
                <a16:creationId xmlns:a16="http://schemas.microsoft.com/office/drawing/2014/main" id="{C69C4FD8-009C-4CFC-9BA9-6D653958B101}"/>
              </a:ext>
            </a:extLst>
          </p:cNvPr>
          <p:cNvSpPr txBox="1"/>
          <p:nvPr/>
        </p:nvSpPr>
        <p:spPr>
          <a:xfrm>
            <a:off x="7177458" y="4518939"/>
            <a:ext cx="1813372" cy="369332"/>
          </a:xfrm>
          <a:prstGeom prst="rect">
            <a:avLst/>
          </a:prstGeom>
          <a:noFill/>
        </p:spPr>
        <p:txBody>
          <a:bodyPr wrap="square" rtlCol="0">
            <a:spAutoFit/>
          </a:bodyPr>
          <a:lstStyle/>
          <a:p>
            <a:pPr algn="ctr"/>
            <a:r>
              <a:rPr lang="en-US" sz="900" dirty="0"/>
              <a:t>Liquid CO2 pump boosts pressure from storage tank to system</a:t>
            </a:r>
          </a:p>
        </p:txBody>
      </p:sp>
      <p:pic>
        <p:nvPicPr>
          <p:cNvPr id="13" name="Picture 12">
            <a:extLst>
              <a:ext uri="{FF2B5EF4-FFF2-40B4-BE49-F238E27FC236}">
                <a16:creationId xmlns:a16="http://schemas.microsoft.com/office/drawing/2014/main" id="{098FE3BF-99FB-4A43-A804-D765BF54CDA0}"/>
              </a:ext>
            </a:extLst>
          </p:cNvPr>
          <p:cNvPicPr>
            <a:picLocks noChangeAspect="1"/>
          </p:cNvPicPr>
          <p:nvPr/>
        </p:nvPicPr>
        <p:blipFill>
          <a:blip r:embed="rId4"/>
          <a:stretch>
            <a:fillRect/>
          </a:stretch>
        </p:blipFill>
        <p:spPr>
          <a:xfrm>
            <a:off x="8984388" y="1559465"/>
            <a:ext cx="3010318" cy="1894460"/>
          </a:xfrm>
          <a:prstGeom prst="rect">
            <a:avLst/>
          </a:prstGeom>
        </p:spPr>
      </p:pic>
      <p:pic>
        <p:nvPicPr>
          <p:cNvPr id="14" name="Content Placeholder 7">
            <a:extLst>
              <a:ext uri="{FF2B5EF4-FFF2-40B4-BE49-F238E27FC236}">
                <a16:creationId xmlns:a16="http://schemas.microsoft.com/office/drawing/2014/main" id="{0F1F23FD-3257-49D6-B149-B1D34DFEBF52}"/>
              </a:ext>
            </a:extLst>
          </p:cNvPr>
          <p:cNvPicPr>
            <a:picLocks noChangeAspect="1"/>
          </p:cNvPicPr>
          <p:nvPr/>
        </p:nvPicPr>
        <p:blipFill>
          <a:blip r:embed="rId5"/>
          <a:stretch>
            <a:fillRect/>
          </a:stretch>
        </p:blipFill>
        <p:spPr>
          <a:xfrm>
            <a:off x="7429959" y="1559465"/>
            <a:ext cx="1293456" cy="2954527"/>
          </a:xfrm>
          <a:prstGeom prst="rect">
            <a:avLst/>
          </a:prstGeom>
        </p:spPr>
      </p:pic>
    </p:spTree>
    <p:extLst>
      <p:ext uri="{BB962C8B-B14F-4D97-AF65-F5344CB8AC3E}">
        <p14:creationId xmlns:p14="http://schemas.microsoft.com/office/powerpoint/2010/main" val="1874824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B06F15-DF5C-4415-B5DE-8962047D14DE}"/>
              </a:ext>
            </a:extLst>
          </p:cNvPr>
          <p:cNvSpPr>
            <a:spLocks noGrp="1"/>
          </p:cNvSpPr>
          <p:nvPr>
            <p:ph idx="1"/>
          </p:nvPr>
        </p:nvSpPr>
        <p:spPr/>
        <p:txBody>
          <a:bodyPr>
            <a:normAutofit lnSpcReduction="10000"/>
          </a:bodyPr>
          <a:lstStyle/>
          <a:p>
            <a:r>
              <a:rPr lang="en-US" dirty="0"/>
              <a:t>Test Site Ground Breaking (Oct 2018) and Foundations Poured for Turbine &amp; Compressor (Sep 2019) – (SwRI lead – Construction by Joeris)</a:t>
            </a:r>
          </a:p>
          <a:p>
            <a:endParaRPr lang="en-US" dirty="0"/>
          </a:p>
          <a:p>
            <a:r>
              <a:rPr lang="en-US" dirty="0"/>
              <a:t>Large Scale Fabrication of Alloy 740H tubing welds successful on Process Heater (GTI lead – Heater Fab by Optimus)</a:t>
            </a:r>
          </a:p>
          <a:p>
            <a:endParaRPr lang="en-US" dirty="0"/>
          </a:p>
          <a:p>
            <a:r>
              <a:rPr lang="en-US" dirty="0"/>
              <a:t>Completion of 1st Major Components – Delivery to Site imminent</a:t>
            </a:r>
          </a:p>
          <a:p>
            <a:pPr lvl="1"/>
            <a:r>
              <a:rPr lang="en-US" dirty="0"/>
              <a:t>Cooling Tower completed (produced by TAS) – Delivery scheduled for Nov 6</a:t>
            </a:r>
          </a:p>
          <a:p>
            <a:pPr lvl="1"/>
            <a:r>
              <a:rPr lang="en-US" dirty="0"/>
              <a:t>Process Heater Modules (produced by Optimus) – 6 of 10 modules completed. Stack Delivery to San Antonio scheduled for 2 Dec</a:t>
            </a:r>
          </a:p>
        </p:txBody>
      </p:sp>
      <p:sp>
        <p:nvSpPr>
          <p:cNvPr id="3" name="Title 2">
            <a:extLst>
              <a:ext uri="{FF2B5EF4-FFF2-40B4-BE49-F238E27FC236}">
                <a16:creationId xmlns:a16="http://schemas.microsoft.com/office/drawing/2014/main" id="{887CB70A-E13A-4251-AD47-FF3C961FBE59}"/>
              </a:ext>
            </a:extLst>
          </p:cNvPr>
          <p:cNvSpPr>
            <a:spLocks noGrp="1"/>
          </p:cNvSpPr>
          <p:nvPr>
            <p:ph type="title"/>
          </p:nvPr>
        </p:nvSpPr>
        <p:spPr/>
        <p:txBody>
          <a:bodyPr/>
          <a:lstStyle/>
          <a:p>
            <a:r>
              <a:rPr lang="en-US" dirty="0"/>
              <a:t>Significant Accomplishments by STEP Team</a:t>
            </a:r>
          </a:p>
        </p:txBody>
      </p:sp>
    </p:spTree>
    <p:extLst>
      <p:ext uri="{BB962C8B-B14F-4D97-AF65-F5344CB8AC3E}">
        <p14:creationId xmlns:p14="http://schemas.microsoft.com/office/powerpoint/2010/main" val="3950849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7" y="234767"/>
            <a:ext cx="9939869" cy="1143000"/>
          </a:xfrm>
        </p:spPr>
        <p:txBody>
          <a:bodyPr>
            <a:normAutofit fontScale="90000"/>
          </a:bodyPr>
          <a:lstStyle/>
          <a:p>
            <a:r>
              <a:rPr lang="en-US" sz="3600" dirty="0"/>
              <a:t>Accomplishments –Progress at STEP Site in San Antonio, TX – Turbine Skid Pad Poured</a:t>
            </a:r>
          </a:p>
        </p:txBody>
      </p:sp>
      <p:pic>
        <p:nvPicPr>
          <p:cNvPr id="4" name="Picture 3">
            <a:extLst>
              <a:ext uri="{FF2B5EF4-FFF2-40B4-BE49-F238E27FC236}">
                <a16:creationId xmlns:a16="http://schemas.microsoft.com/office/drawing/2014/main" id="{C3567444-0852-400E-9198-3DAEEEEB4F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98" y="1554344"/>
            <a:ext cx="3816902" cy="2329034"/>
          </a:xfrm>
          <a:prstGeom prst="rect">
            <a:avLst/>
          </a:prstGeom>
        </p:spPr>
      </p:pic>
      <p:pic>
        <p:nvPicPr>
          <p:cNvPr id="1026" name="Picture 2" descr="Image">
            <a:extLst>
              <a:ext uri="{FF2B5EF4-FFF2-40B4-BE49-F238E27FC236}">
                <a16:creationId xmlns:a16="http://schemas.microsoft.com/office/drawing/2014/main" id="{4B23567B-3845-481E-816D-F5C10F6A6000}"/>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650849" y="1554344"/>
            <a:ext cx="5236397" cy="28257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8736270-ED82-4335-B7F0-CBB86B057DFB}"/>
              </a:ext>
            </a:extLst>
          </p:cNvPr>
          <p:cNvSpPr txBox="1"/>
          <p:nvPr/>
        </p:nvSpPr>
        <p:spPr>
          <a:xfrm>
            <a:off x="7463647" y="3733758"/>
            <a:ext cx="3915554" cy="646331"/>
          </a:xfrm>
          <a:prstGeom prst="rect">
            <a:avLst/>
          </a:prstGeom>
          <a:noFill/>
        </p:spPr>
        <p:txBody>
          <a:bodyPr wrap="square" rtlCol="0">
            <a:spAutoFit/>
          </a:bodyPr>
          <a:lstStyle/>
          <a:p>
            <a:pPr algn="ctr"/>
            <a:r>
              <a:rPr lang="en-US" b="1" dirty="0">
                <a:solidFill>
                  <a:schemeClr val="bg1"/>
                </a:solidFill>
              </a:rPr>
              <a:t>DOE HQ &amp; NETL, GTI, SwRI &amp; GE-GR at the construction site Sep 29, 2019</a:t>
            </a:r>
          </a:p>
        </p:txBody>
      </p:sp>
      <p:sp>
        <p:nvSpPr>
          <p:cNvPr id="9" name="Rectangle 8">
            <a:extLst>
              <a:ext uri="{FF2B5EF4-FFF2-40B4-BE49-F238E27FC236}">
                <a16:creationId xmlns:a16="http://schemas.microsoft.com/office/drawing/2014/main" id="{911D454A-BBA8-4966-AE20-0A8841CA1902}"/>
              </a:ext>
            </a:extLst>
          </p:cNvPr>
          <p:cNvSpPr/>
          <p:nvPr/>
        </p:nvSpPr>
        <p:spPr>
          <a:xfrm>
            <a:off x="7538113" y="5444295"/>
            <a:ext cx="2858954" cy="646331"/>
          </a:xfrm>
          <a:prstGeom prst="rect">
            <a:avLst/>
          </a:prstGeom>
        </p:spPr>
        <p:txBody>
          <a:bodyPr wrap="square">
            <a:spAutoFit/>
          </a:bodyPr>
          <a:lstStyle/>
          <a:p>
            <a:pPr algn="ctr"/>
            <a:r>
              <a:rPr lang="en-US" b="1" dirty="0"/>
              <a:t>Site Construction Weekly from July through October</a:t>
            </a:r>
          </a:p>
        </p:txBody>
      </p:sp>
      <p:pic>
        <p:nvPicPr>
          <p:cNvPr id="7" name="Picture 6">
            <a:extLst>
              <a:ext uri="{FF2B5EF4-FFF2-40B4-BE49-F238E27FC236}">
                <a16:creationId xmlns:a16="http://schemas.microsoft.com/office/drawing/2014/main" id="{222DD258-BB2F-49D7-85B6-0C4349CA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7327" y="3549165"/>
            <a:ext cx="4846320" cy="2726055"/>
          </a:xfrm>
          <a:prstGeom prst="rect">
            <a:avLst/>
          </a:prstGeom>
        </p:spPr>
      </p:pic>
    </p:spTree>
    <p:extLst>
      <p:ext uri="{BB962C8B-B14F-4D97-AF65-F5344CB8AC3E}">
        <p14:creationId xmlns:p14="http://schemas.microsoft.com/office/powerpoint/2010/main" val="3245053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197" y="234767"/>
            <a:ext cx="9939869" cy="1143000"/>
          </a:xfrm>
        </p:spPr>
        <p:txBody>
          <a:bodyPr>
            <a:normAutofit fontScale="90000"/>
          </a:bodyPr>
          <a:lstStyle/>
          <a:p>
            <a:r>
              <a:rPr lang="en-US" sz="3600" dirty="0"/>
              <a:t>Accomplishments – Successful demonstration of Large Scale Fabrication using Alloy 740H</a:t>
            </a:r>
          </a:p>
        </p:txBody>
      </p:sp>
      <p:sp>
        <p:nvSpPr>
          <p:cNvPr id="2" name="Content Placeholder 1">
            <a:extLst>
              <a:ext uri="{FF2B5EF4-FFF2-40B4-BE49-F238E27FC236}">
                <a16:creationId xmlns:a16="http://schemas.microsoft.com/office/drawing/2014/main" id="{9507BB71-1CFB-4370-8BE8-7261E7B2126A}"/>
              </a:ext>
            </a:extLst>
          </p:cNvPr>
          <p:cNvSpPr>
            <a:spLocks noGrp="1"/>
          </p:cNvSpPr>
          <p:nvPr>
            <p:ph idx="1"/>
          </p:nvPr>
        </p:nvSpPr>
        <p:spPr>
          <a:xfrm>
            <a:off x="457199" y="1603949"/>
            <a:ext cx="11277601" cy="4431903"/>
          </a:xfrm>
        </p:spPr>
        <p:txBody>
          <a:bodyPr/>
          <a:lstStyle/>
          <a:p>
            <a:r>
              <a:rPr lang="en-US" dirty="0">
                <a:solidFill>
                  <a:srgbClr val="333D4F"/>
                </a:solidFill>
              </a:rPr>
              <a:t>“U” tubing being welded to tube ends in Heat Transfer Module</a:t>
            </a:r>
          </a:p>
          <a:p>
            <a:r>
              <a:rPr lang="en-US" dirty="0"/>
              <a:t>Heavy wall manifold and tubing-to-manifold welds</a:t>
            </a:r>
          </a:p>
        </p:txBody>
      </p:sp>
      <p:pic>
        <p:nvPicPr>
          <p:cNvPr id="7" name="Picture 6">
            <a:extLst>
              <a:ext uri="{FF2B5EF4-FFF2-40B4-BE49-F238E27FC236}">
                <a16:creationId xmlns:a16="http://schemas.microsoft.com/office/drawing/2014/main" id="{8D572109-E38D-4F88-B12D-CEFD1137DB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085" y="2634454"/>
            <a:ext cx="4876800" cy="3657600"/>
          </a:xfrm>
          <a:prstGeom prst="rect">
            <a:avLst/>
          </a:prstGeom>
          <a:ln>
            <a:solidFill>
              <a:schemeClr val="tx1"/>
            </a:solidFill>
          </a:ln>
        </p:spPr>
      </p:pic>
      <p:pic>
        <p:nvPicPr>
          <p:cNvPr id="8" name="Picture 7">
            <a:extLst>
              <a:ext uri="{FF2B5EF4-FFF2-40B4-BE49-F238E27FC236}">
                <a16:creationId xmlns:a16="http://schemas.microsoft.com/office/drawing/2014/main" id="{6C38E199-F452-4AD2-8298-B23B61E79D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4398" y="2634454"/>
            <a:ext cx="2743201" cy="3657600"/>
          </a:xfrm>
          <a:prstGeom prst="rect">
            <a:avLst/>
          </a:prstGeom>
          <a:ln>
            <a:solidFill>
              <a:schemeClr val="tx1"/>
            </a:solidFill>
          </a:ln>
        </p:spPr>
      </p:pic>
      <p:pic>
        <p:nvPicPr>
          <p:cNvPr id="9" name="Picture 8">
            <a:extLst>
              <a:ext uri="{FF2B5EF4-FFF2-40B4-BE49-F238E27FC236}">
                <a16:creationId xmlns:a16="http://schemas.microsoft.com/office/drawing/2014/main" id="{DB19BC36-9A9B-4AFF-998E-AF04DF865C1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31751" y="2634454"/>
            <a:ext cx="4871824" cy="3657600"/>
          </a:xfrm>
          <a:prstGeom prst="rect">
            <a:avLst/>
          </a:prstGeom>
          <a:ln>
            <a:solidFill>
              <a:schemeClr val="tx1"/>
            </a:solidFill>
          </a:ln>
        </p:spPr>
      </p:pic>
    </p:spTree>
    <p:extLst>
      <p:ext uri="{BB962C8B-B14F-4D97-AF65-F5344CB8AC3E}">
        <p14:creationId xmlns:p14="http://schemas.microsoft.com/office/powerpoint/2010/main" val="719066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DDA5-FCE9-45E2-AEDB-274C7A0AA641}"/>
              </a:ext>
            </a:extLst>
          </p:cNvPr>
          <p:cNvSpPr>
            <a:spLocks noGrp="1"/>
          </p:cNvSpPr>
          <p:nvPr>
            <p:ph type="title"/>
          </p:nvPr>
        </p:nvSpPr>
        <p:spPr>
          <a:xfrm>
            <a:off x="463550" y="279400"/>
            <a:ext cx="9933517" cy="1136650"/>
          </a:xfrm>
        </p:spPr>
        <p:txBody>
          <a:bodyPr/>
          <a:lstStyle/>
          <a:p>
            <a:r>
              <a:rPr lang="en-US" dirty="0"/>
              <a:t>Accomplishments – Large Equipment Completed &amp; 1</a:t>
            </a:r>
            <a:r>
              <a:rPr lang="en-US" baseline="30000" dirty="0"/>
              <a:t>st</a:t>
            </a:r>
            <a:r>
              <a:rPr lang="en-US" dirty="0"/>
              <a:t> System Delivered!</a:t>
            </a:r>
          </a:p>
        </p:txBody>
      </p:sp>
      <p:sp>
        <p:nvSpPr>
          <p:cNvPr id="20" name="Rectangle 19">
            <a:extLst>
              <a:ext uri="{FF2B5EF4-FFF2-40B4-BE49-F238E27FC236}">
                <a16:creationId xmlns:a16="http://schemas.microsoft.com/office/drawing/2014/main" id="{E6581F77-E70C-497A-9587-29AB0F9973EF}"/>
              </a:ext>
            </a:extLst>
          </p:cNvPr>
          <p:cNvSpPr/>
          <p:nvPr/>
        </p:nvSpPr>
        <p:spPr>
          <a:xfrm>
            <a:off x="2615910" y="1525718"/>
            <a:ext cx="4038889" cy="584775"/>
          </a:xfrm>
          <a:prstGeom prst="rect">
            <a:avLst/>
          </a:prstGeom>
          <a:noFill/>
          <a:ln w="38100">
            <a:noFill/>
          </a:ln>
        </p:spPr>
        <p:txBody>
          <a:bodyPr wrap="square">
            <a:spAutoFit/>
          </a:bodyPr>
          <a:lstStyle/>
          <a:p>
            <a:pPr algn="ctr"/>
            <a:r>
              <a:rPr lang="en-US" sz="1600" b="1" dirty="0">
                <a:latin typeface="Arial" panose="020B0604020202020204" pitchFamily="34" charset="0"/>
                <a:cs typeface="Arial" panose="020B0604020202020204" pitchFamily="34" charset="0"/>
              </a:rPr>
              <a:t>STACK - 10’diam by 70’ tall</a:t>
            </a:r>
          </a:p>
          <a:p>
            <a:pPr algn="ctr"/>
            <a:r>
              <a:rPr lang="en-US" sz="1600" b="1" dirty="0">
                <a:latin typeface="Arial" panose="020B0604020202020204" pitchFamily="34" charset="0"/>
                <a:cs typeface="Arial" panose="020B0604020202020204" pitchFamily="34" charset="0"/>
              </a:rPr>
              <a:t>ceramic fiber insulation &amp; internal liner</a:t>
            </a:r>
          </a:p>
        </p:txBody>
      </p:sp>
      <p:pic>
        <p:nvPicPr>
          <p:cNvPr id="21" name="Picture 20">
            <a:extLst>
              <a:ext uri="{FF2B5EF4-FFF2-40B4-BE49-F238E27FC236}">
                <a16:creationId xmlns:a16="http://schemas.microsoft.com/office/drawing/2014/main" id="{674119DF-69C7-4277-9FBB-CC487E4DD7B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558" y="2171977"/>
            <a:ext cx="5486400" cy="4026265"/>
          </a:xfrm>
          <a:prstGeom prst="rect">
            <a:avLst/>
          </a:prstGeom>
        </p:spPr>
      </p:pic>
      <p:sp>
        <p:nvSpPr>
          <p:cNvPr id="22" name="Rectangle 21">
            <a:extLst>
              <a:ext uri="{FF2B5EF4-FFF2-40B4-BE49-F238E27FC236}">
                <a16:creationId xmlns:a16="http://schemas.microsoft.com/office/drawing/2014/main" id="{B3294F30-8B6C-4852-B67B-66B55D15E3DC}"/>
              </a:ext>
            </a:extLst>
          </p:cNvPr>
          <p:cNvSpPr/>
          <p:nvPr/>
        </p:nvSpPr>
        <p:spPr>
          <a:xfrm>
            <a:off x="1701162" y="5935800"/>
            <a:ext cx="3373114" cy="276999"/>
          </a:xfrm>
          <a:prstGeom prst="rect">
            <a:avLst/>
          </a:prstGeom>
          <a:noFill/>
          <a:ln w="38100">
            <a:noFill/>
          </a:ln>
        </p:spPr>
        <p:txBody>
          <a:bodyPr wrap="square">
            <a:spAutoFit/>
          </a:bodyPr>
          <a:lstStyle/>
          <a:p>
            <a:pPr algn="ctr"/>
            <a:r>
              <a:rPr lang="en-US" sz="1200" b="1" dirty="0">
                <a:solidFill>
                  <a:schemeClr val="bg1"/>
                </a:solidFill>
                <a:latin typeface="Arial" panose="020B0604020202020204" pitchFamily="34" charset="0"/>
                <a:cs typeface="Arial" panose="020B0604020202020204" pitchFamily="34" charset="0"/>
              </a:rPr>
              <a:t>6 of 10 Process Heater Modules Completed</a:t>
            </a:r>
          </a:p>
        </p:txBody>
      </p:sp>
      <p:sp>
        <p:nvSpPr>
          <p:cNvPr id="23" name="Rectangle 22">
            <a:extLst>
              <a:ext uri="{FF2B5EF4-FFF2-40B4-BE49-F238E27FC236}">
                <a16:creationId xmlns:a16="http://schemas.microsoft.com/office/drawing/2014/main" id="{F9E8130A-9DAB-4195-A07F-E19A72883A52}"/>
              </a:ext>
            </a:extLst>
          </p:cNvPr>
          <p:cNvSpPr/>
          <p:nvPr/>
        </p:nvSpPr>
        <p:spPr>
          <a:xfrm>
            <a:off x="496558" y="1525718"/>
            <a:ext cx="1857175" cy="584775"/>
          </a:xfrm>
          <a:prstGeom prst="rect">
            <a:avLst/>
          </a:prstGeom>
          <a:noFill/>
          <a:ln w="38100">
            <a:noFill/>
          </a:ln>
        </p:spPr>
        <p:txBody>
          <a:bodyPr wrap="square">
            <a:spAutoFit/>
          </a:bodyPr>
          <a:lstStyle/>
          <a:p>
            <a:pPr algn="ctr"/>
            <a:r>
              <a:rPr lang="en-US" sz="1600" b="1" dirty="0">
                <a:latin typeface="Arial" panose="020B0604020202020204" pitchFamily="34" charset="0"/>
                <a:cs typeface="Arial" panose="020B0604020202020204" pitchFamily="34" charset="0"/>
              </a:rPr>
              <a:t>Module A85, Outlet Transition</a:t>
            </a:r>
          </a:p>
        </p:txBody>
      </p:sp>
      <p:sp>
        <p:nvSpPr>
          <p:cNvPr id="24" name="Rectangle 23">
            <a:extLst>
              <a:ext uri="{FF2B5EF4-FFF2-40B4-BE49-F238E27FC236}">
                <a16:creationId xmlns:a16="http://schemas.microsoft.com/office/drawing/2014/main" id="{47B0A9AE-C7E1-4C2D-A3B0-07FB48BEA013}"/>
              </a:ext>
            </a:extLst>
          </p:cNvPr>
          <p:cNvSpPr/>
          <p:nvPr/>
        </p:nvSpPr>
        <p:spPr>
          <a:xfrm>
            <a:off x="6762312" y="1848618"/>
            <a:ext cx="3068174" cy="584775"/>
          </a:xfrm>
          <a:prstGeom prst="rect">
            <a:avLst/>
          </a:prstGeom>
          <a:noFill/>
          <a:ln w="38100">
            <a:noFill/>
          </a:ln>
        </p:spPr>
        <p:txBody>
          <a:bodyPr wrap="square">
            <a:spAutoFit/>
          </a:bodyPr>
          <a:lstStyle/>
          <a:p>
            <a:pPr algn="ctr"/>
            <a:r>
              <a:rPr lang="en-US" sz="1600" b="1" dirty="0">
                <a:latin typeface="Arial" panose="020B0604020202020204" pitchFamily="34" charset="0"/>
                <a:cs typeface="Arial" panose="020B0604020202020204" pitchFamily="34" charset="0"/>
              </a:rPr>
              <a:t>Cooling Tower System</a:t>
            </a:r>
          </a:p>
          <a:p>
            <a:pPr algn="ctr"/>
            <a:r>
              <a:rPr lang="en-US" sz="1600" b="1" dirty="0">
                <a:latin typeface="Arial" panose="020B0604020202020204" pitchFamily="34" charset="0"/>
                <a:cs typeface="Arial" panose="020B0604020202020204" pitchFamily="34" charset="0"/>
              </a:rPr>
              <a:t>Delivered to Site on Nov 6</a:t>
            </a:r>
          </a:p>
        </p:txBody>
      </p:sp>
      <p:pic>
        <p:nvPicPr>
          <p:cNvPr id="1026" name="AEADB108-69B4-4DD6-933F-81582B1386F1" descr="image1.jpeg">
            <a:extLst>
              <a:ext uri="{FF2B5EF4-FFF2-40B4-BE49-F238E27FC236}">
                <a16:creationId xmlns:a16="http://schemas.microsoft.com/office/drawing/2014/main" id="{920F1B45-1BB9-449C-A6D1-14938EC2D1D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113"/>
          <a:stretch/>
        </p:blipFill>
        <p:spPr bwMode="auto">
          <a:xfrm>
            <a:off x="6466882" y="2833616"/>
            <a:ext cx="5486400" cy="3217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55673701-5996-42E5-989C-60909856A2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05730" y="1837535"/>
            <a:ext cx="2024708" cy="1518531"/>
          </a:xfrm>
          <a:prstGeom prst="rect">
            <a:avLst/>
          </a:prstGeom>
          <a:ln>
            <a:solidFill>
              <a:schemeClr val="tx1"/>
            </a:solidFill>
          </a:ln>
        </p:spPr>
      </p:pic>
    </p:spTree>
    <p:extLst>
      <p:ext uri="{BB962C8B-B14F-4D97-AF65-F5344CB8AC3E}">
        <p14:creationId xmlns:p14="http://schemas.microsoft.com/office/powerpoint/2010/main" val="2909459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6635" y="223401"/>
            <a:ext cx="9098281" cy="1143000"/>
          </a:xfrm>
        </p:spPr>
        <p:txBody>
          <a:bodyPr>
            <a:normAutofit fontScale="90000"/>
          </a:bodyPr>
          <a:lstStyle/>
          <a:p>
            <a:br>
              <a:rPr lang="en-US" sz="3600" dirty="0"/>
            </a:br>
            <a:r>
              <a:rPr lang="en-US" sz="4000" dirty="0"/>
              <a:t>Beyond STEP – Flexible Platform</a:t>
            </a:r>
            <a:br>
              <a:rPr lang="en-US" sz="3600" dirty="0"/>
            </a:br>
            <a:endParaRPr lang="en-US" sz="3600" dirty="0"/>
          </a:p>
        </p:txBody>
      </p:sp>
      <p:sp>
        <p:nvSpPr>
          <p:cNvPr id="2" name="Content Placeholder 1"/>
          <p:cNvSpPr>
            <a:spLocks noGrp="1"/>
          </p:cNvSpPr>
          <p:nvPr>
            <p:ph idx="1"/>
          </p:nvPr>
        </p:nvSpPr>
        <p:spPr>
          <a:xfrm>
            <a:off x="65388" y="1471448"/>
            <a:ext cx="8778646" cy="5021715"/>
          </a:xfrm>
        </p:spPr>
        <p:txBody>
          <a:bodyPr>
            <a:normAutofit lnSpcReduction="10000"/>
          </a:bodyPr>
          <a:lstStyle/>
          <a:p>
            <a:pPr>
              <a:spcBef>
                <a:spcPts val="0"/>
              </a:spcBef>
            </a:pPr>
            <a:r>
              <a:rPr lang="en-US" sz="2200" b="1" dirty="0"/>
              <a:t>Near-term: </a:t>
            </a:r>
          </a:p>
          <a:p>
            <a:pPr lvl="1">
              <a:spcBef>
                <a:spcPts val="0"/>
              </a:spcBef>
            </a:pPr>
            <a:r>
              <a:rPr lang="en-US" sz="2200" dirty="0"/>
              <a:t>Turbomachinery and other equipment verification testing</a:t>
            </a:r>
          </a:p>
          <a:p>
            <a:pPr lvl="1">
              <a:spcBef>
                <a:spcPts val="0"/>
              </a:spcBef>
            </a:pPr>
            <a:r>
              <a:rPr lang="en-US" sz="2200" dirty="0"/>
              <a:t>Compressor characterization near/below saturation</a:t>
            </a:r>
          </a:p>
          <a:p>
            <a:pPr lvl="1">
              <a:spcBef>
                <a:spcPts val="0"/>
              </a:spcBef>
            </a:pPr>
            <a:r>
              <a:rPr lang="en-US" sz="2200" dirty="0"/>
              <a:t>Longer-duration simulated dispatch operation (RCBC)</a:t>
            </a:r>
          </a:p>
          <a:p>
            <a:pPr lvl="1">
              <a:spcBef>
                <a:spcPts val="0"/>
              </a:spcBef>
            </a:pPr>
            <a:r>
              <a:rPr lang="en-US" sz="2200" dirty="0"/>
              <a:t>Application reference studies</a:t>
            </a:r>
          </a:p>
          <a:p>
            <a:pPr lvl="1">
              <a:spcBef>
                <a:spcPts val="0"/>
              </a:spcBef>
            </a:pPr>
            <a:endParaRPr lang="en-US" sz="2200" dirty="0"/>
          </a:p>
          <a:p>
            <a:pPr>
              <a:spcBef>
                <a:spcPts val="0"/>
              </a:spcBef>
            </a:pPr>
            <a:r>
              <a:rPr lang="en-US" sz="2200" b="1" dirty="0"/>
              <a:t>Longer-term:</a:t>
            </a:r>
          </a:p>
          <a:p>
            <a:pPr lvl="1">
              <a:spcBef>
                <a:spcPts val="0"/>
              </a:spcBef>
              <a:spcAft>
                <a:spcPts val="0"/>
              </a:spcAft>
            </a:pPr>
            <a:r>
              <a:rPr lang="en-US" sz="2200" dirty="0"/>
              <a:t>Product improvement &amp; cost reduction [ 500 &lt; T</a:t>
            </a:r>
            <a:r>
              <a:rPr lang="en-US" sz="1800" dirty="0"/>
              <a:t>(</a:t>
            </a:r>
            <a:r>
              <a:rPr lang="en-US" sz="1800" baseline="30000" dirty="0" err="1"/>
              <a:t>o</a:t>
            </a:r>
            <a:r>
              <a:rPr lang="en-US" sz="1800" dirty="0" err="1"/>
              <a:t>C</a:t>
            </a:r>
            <a:r>
              <a:rPr lang="en-US" sz="1800" dirty="0"/>
              <a:t>)</a:t>
            </a:r>
            <a:r>
              <a:rPr lang="en-US" sz="2200" dirty="0"/>
              <a:t> &lt; 715 ]:</a:t>
            </a:r>
          </a:p>
          <a:p>
            <a:pPr lvl="2">
              <a:spcBef>
                <a:spcPts val="0"/>
              </a:spcBef>
              <a:spcAft>
                <a:spcPts val="0"/>
              </a:spcAft>
            </a:pPr>
            <a:r>
              <a:rPr lang="en-US" dirty="0"/>
              <a:t>Hermetically sealed turbomachinery </a:t>
            </a:r>
          </a:p>
          <a:p>
            <a:pPr lvl="2">
              <a:spcBef>
                <a:spcPts val="0"/>
              </a:spcBef>
              <a:spcAft>
                <a:spcPts val="1200"/>
              </a:spcAft>
            </a:pPr>
            <a:r>
              <a:rPr lang="en-US" dirty="0"/>
              <a:t>Advanced lower cost materials and manufacturing</a:t>
            </a:r>
          </a:p>
          <a:p>
            <a:pPr lvl="1">
              <a:spcBef>
                <a:spcPts val="0"/>
              </a:spcBef>
              <a:spcAft>
                <a:spcPts val="1200"/>
              </a:spcAft>
            </a:pPr>
            <a:r>
              <a:rPr lang="en-US" sz="2200" dirty="0"/>
              <a:t>In-direct Oxy-PFBC solid fuel demo [ 585 &lt; T</a:t>
            </a:r>
            <a:r>
              <a:rPr lang="en-US" sz="1800" dirty="0"/>
              <a:t>(</a:t>
            </a:r>
            <a:r>
              <a:rPr lang="en-US" sz="1800" baseline="30000" dirty="0" err="1"/>
              <a:t>o</a:t>
            </a:r>
            <a:r>
              <a:rPr lang="en-US" sz="1800" dirty="0" err="1"/>
              <a:t>C</a:t>
            </a:r>
            <a:r>
              <a:rPr lang="en-US" sz="1800" dirty="0"/>
              <a:t>) </a:t>
            </a:r>
            <a:r>
              <a:rPr lang="en-US" sz="2200" dirty="0"/>
              <a:t>&lt; 715 ]</a:t>
            </a:r>
          </a:p>
          <a:p>
            <a:pPr lvl="1">
              <a:spcBef>
                <a:spcPts val="0"/>
              </a:spcBef>
              <a:spcAft>
                <a:spcPts val="1200"/>
              </a:spcAft>
            </a:pPr>
            <a:r>
              <a:rPr lang="en-US" sz="2200" dirty="0"/>
              <a:t>Direct fired high-temperature sCO</a:t>
            </a:r>
            <a:r>
              <a:rPr lang="en-US" sz="2200" baseline="-25000" dirty="0"/>
              <a:t>2</a:t>
            </a:r>
            <a:r>
              <a:rPr lang="en-US" sz="2200" dirty="0"/>
              <a:t> demo [ 715 &lt; T</a:t>
            </a:r>
            <a:r>
              <a:rPr lang="en-US" sz="1800" dirty="0"/>
              <a:t>(</a:t>
            </a:r>
            <a:r>
              <a:rPr lang="en-US" sz="1800" baseline="30000" dirty="0" err="1"/>
              <a:t>o</a:t>
            </a:r>
            <a:r>
              <a:rPr lang="en-US" sz="1800" dirty="0" err="1"/>
              <a:t>C</a:t>
            </a:r>
            <a:r>
              <a:rPr lang="en-US" sz="1800" dirty="0"/>
              <a:t>) </a:t>
            </a:r>
            <a:r>
              <a:rPr lang="en-US" sz="2200" dirty="0"/>
              <a:t>&lt; 1200 ]</a:t>
            </a:r>
          </a:p>
          <a:p>
            <a:pPr lvl="1">
              <a:spcBef>
                <a:spcPts val="0"/>
              </a:spcBef>
            </a:pPr>
            <a:endParaRPr lang="en-US" dirty="0"/>
          </a:p>
          <a:p>
            <a:pPr lvl="0">
              <a:spcBef>
                <a:spcPts val="0"/>
              </a:spcBef>
              <a:spcAft>
                <a:spcPts val="0"/>
              </a:spcAft>
            </a:pPr>
            <a:endParaRPr lang="en-US" dirty="0"/>
          </a:p>
        </p:txBody>
      </p:sp>
      <p:pic>
        <p:nvPicPr>
          <p:cNvPr id="8" name="Picture 7">
            <a:extLst>
              <a:ext uri="{FF2B5EF4-FFF2-40B4-BE49-F238E27FC236}">
                <a16:creationId xmlns:a16="http://schemas.microsoft.com/office/drawing/2014/main" id="{D28EB5F8-8D42-4515-BE5C-35BD53BC1F3F}"/>
              </a:ext>
            </a:extLst>
          </p:cNvPr>
          <p:cNvPicPr>
            <a:picLocks noChangeAspect="1"/>
          </p:cNvPicPr>
          <p:nvPr/>
        </p:nvPicPr>
        <p:blipFill>
          <a:blip r:embed="rId3"/>
          <a:stretch>
            <a:fillRect/>
          </a:stretch>
        </p:blipFill>
        <p:spPr>
          <a:xfrm>
            <a:off x="8416213" y="1481958"/>
            <a:ext cx="3124145" cy="4944346"/>
          </a:xfrm>
          <a:prstGeom prst="rect">
            <a:avLst/>
          </a:prstGeom>
        </p:spPr>
      </p:pic>
    </p:spTree>
    <p:extLst>
      <p:ext uri="{BB962C8B-B14F-4D97-AF65-F5344CB8AC3E}">
        <p14:creationId xmlns:p14="http://schemas.microsoft.com/office/powerpoint/2010/main" val="4201068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75AF3D-89C9-4F67-8CD6-68F02D709EBE}"/>
              </a:ext>
            </a:extLst>
          </p:cNvPr>
          <p:cNvSpPr>
            <a:spLocks noGrp="1"/>
          </p:cNvSpPr>
          <p:nvPr>
            <p:ph idx="1"/>
          </p:nvPr>
        </p:nvSpPr>
        <p:spPr>
          <a:xfrm>
            <a:off x="457199" y="1562100"/>
            <a:ext cx="11277601" cy="4523390"/>
          </a:xfrm>
        </p:spPr>
        <p:txBody>
          <a:bodyPr>
            <a:normAutofit/>
          </a:bodyPr>
          <a:lstStyle/>
          <a:p>
            <a:r>
              <a:rPr lang="en-US" sz="1800" dirty="0"/>
              <a:t>Significant Progress on Major Equipment Design &amp; Fabrication</a:t>
            </a:r>
          </a:p>
          <a:p>
            <a:pPr lvl="1"/>
            <a:r>
              <a:rPr lang="en-US" sz="1600" dirty="0"/>
              <a:t>Technical Success with Large Scale Alloy 740H fabrication on Heater</a:t>
            </a:r>
          </a:p>
          <a:p>
            <a:pPr lvl="1"/>
            <a:r>
              <a:rPr lang="en-US" sz="1600" dirty="0"/>
              <a:t>Delivery of first major equipment elements starting in Nov 2019</a:t>
            </a:r>
          </a:p>
          <a:p>
            <a:r>
              <a:rPr lang="en-US" sz="1800" dirty="0"/>
              <a:t>Site Construction Progressing</a:t>
            </a:r>
          </a:p>
          <a:p>
            <a:pPr lvl="1"/>
            <a:r>
              <a:rPr lang="en-US" sz="1600" dirty="0"/>
              <a:t>Critical turbine and compressor skid foundations poured, Building Steel Installation imminent</a:t>
            </a:r>
          </a:p>
          <a:p>
            <a:pPr lvl="1"/>
            <a:r>
              <a:rPr lang="en-US" sz="1600" dirty="0"/>
              <a:t>Building Occupancy planned for mid-2020</a:t>
            </a:r>
          </a:p>
          <a:p>
            <a:r>
              <a:rPr lang="en-US" sz="1800" dirty="0"/>
              <a:t>Technical challenges identified on two critical components - Recovery efforts in work</a:t>
            </a:r>
          </a:p>
          <a:p>
            <a:pPr lvl="1"/>
            <a:r>
              <a:rPr lang="en-US" sz="1600" dirty="0"/>
              <a:t>HTR – Taking longer to complete design due to wide operating range for Simple Cycle &amp; RCBC Tests</a:t>
            </a:r>
          </a:p>
          <a:p>
            <a:pPr lvl="1"/>
            <a:r>
              <a:rPr lang="en-US" sz="1600" dirty="0"/>
              <a:t>Turbine Rotor – Challenges with monolithic rotor producibility (limited machines due to size)</a:t>
            </a:r>
          </a:p>
          <a:p>
            <a:r>
              <a:rPr lang="en-US" sz="1800" dirty="0"/>
              <a:t>Focus on System Installation &amp; Simple Cycle Commissioning in late 2020</a:t>
            </a:r>
          </a:p>
        </p:txBody>
      </p:sp>
      <p:sp>
        <p:nvSpPr>
          <p:cNvPr id="2" name="Title 1">
            <a:extLst>
              <a:ext uri="{FF2B5EF4-FFF2-40B4-BE49-F238E27FC236}">
                <a16:creationId xmlns:a16="http://schemas.microsoft.com/office/drawing/2014/main" id="{D65154B3-B29D-4957-AC87-F2D784D1E1F3}"/>
              </a:ext>
            </a:extLst>
          </p:cNvPr>
          <p:cNvSpPr>
            <a:spLocks noGrp="1"/>
          </p:cNvSpPr>
          <p:nvPr>
            <p:ph type="title"/>
          </p:nvPr>
        </p:nvSpPr>
        <p:spPr/>
        <p:txBody>
          <a:bodyPr/>
          <a:lstStyle/>
          <a:p>
            <a:r>
              <a:rPr lang="en-US" dirty="0"/>
              <a:t>Program Summary</a:t>
            </a:r>
          </a:p>
        </p:txBody>
      </p:sp>
      <p:sp>
        <p:nvSpPr>
          <p:cNvPr id="4" name="Rectangle 3">
            <a:extLst>
              <a:ext uri="{FF2B5EF4-FFF2-40B4-BE49-F238E27FC236}">
                <a16:creationId xmlns:a16="http://schemas.microsoft.com/office/drawing/2014/main" id="{00DE1C54-CB8C-43B2-B188-43B8F245CEF6}"/>
              </a:ext>
            </a:extLst>
          </p:cNvPr>
          <p:cNvSpPr/>
          <p:nvPr/>
        </p:nvSpPr>
        <p:spPr>
          <a:xfrm>
            <a:off x="2354945" y="5577869"/>
            <a:ext cx="7266958" cy="707886"/>
          </a:xfrm>
          <a:prstGeom prst="rect">
            <a:avLst/>
          </a:prstGeom>
          <a:solidFill>
            <a:schemeClr val="accent2"/>
          </a:solidFill>
        </p:spPr>
        <p:txBody>
          <a:bodyPr wrap="square">
            <a:spAutoFit/>
          </a:bodyPr>
          <a:lstStyle/>
          <a:p>
            <a:pPr algn="ctr"/>
            <a:r>
              <a:rPr lang="en-US" sz="2000" b="1" dirty="0">
                <a:solidFill>
                  <a:schemeClr val="bg1"/>
                </a:solidFill>
              </a:rPr>
              <a:t>STEP is a Flexible, Reconfigurable Facility to Test New large scale Components and Technologies for future sCO2 systems </a:t>
            </a:r>
          </a:p>
        </p:txBody>
      </p:sp>
    </p:spTree>
    <p:extLst>
      <p:ext uri="{BB962C8B-B14F-4D97-AF65-F5344CB8AC3E}">
        <p14:creationId xmlns:p14="http://schemas.microsoft.com/office/powerpoint/2010/main" val="9905882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2DBF7A-7E36-489E-8833-556549F306BF}"/>
              </a:ext>
            </a:extLst>
          </p:cNvPr>
          <p:cNvSpPr>
            <a:spLocks noGrp="1"/>
          </p:cNvSpPr>
          <p:nvPr>
            <p:ph idx="1"/>
          </p:nvPr>
        </p:nvSpPr>
        <p:spPr/>
        <p:txBody>
          <a:bodyPr/>
          <a:lstStyle/>
          <a:p>
            <a:r>
              <a:rPr lang="en-US" dirty="0"/>
              <a:t>DOE Leadership</a:t>
            </a:r>
          </a:p>
          <a:p>
            <a:pPr lvl="1"/>
            <a:r>
              <a:rPr lang="en-US" dirty="0"/>
              <a:t>Dr. Bhima Sastri, DOE HQ</a:t>
            </a:r>
          </a:p>
          <a:p>
            <a:pPr lvl="1"/>
            <a:r>
              <a:rPr lang="en-US" dirty="0"/>
              <a:t>Richard Dennis, DOE/NETL</a:t>
            </a:r>
          </a:p>
          <a:p>
            <a:pPr lvl="1"/>
            <a:r>
              <a:rPr lang="en-US" dirty="0"/>
              <a:t>Robin Ames, DOE/NETL, Program Manager</a:t>
            </a:r>
          </a:p>
          <a:p>
            <a:endParaRPr lang="en-US" dirty="0"/>
          </a:p>
          <a:p>
            <a:r>
              <a:rPr lang="en-US" dirty="0"/>
              <a:t>STEP Team</a:t>
            </a:r>
          </a:p>
          <a:p>
            <a:pPr lvl="1"/>
            <a:r>
              <a:rPr lang="en-US" dirty="0"/>
              <a:t>Dr. Aaron McClung, SwRI Principal Investigator</a:t>
            </a:r>
          </a:p>
          <a:p>
            <a:pPr lvl="1"/>
            <a:r>
              <a:rPr lang="en-US" dirty="0"/>
              <a:t>Jason Mortzheim, GE-GR Principal Investigator</a:t>
            </a:r>
          </a:p>
          <a:p>
            <a:pPr lvl="1"/>
            <a:r>
              <a:rPr lang="en-US" dirty="0"/>
              <a:t>Michael Kutin, GTI Deputy PI</a:t>
            </a:r>
          </a:p>
          <a:p>
            <a:endParaRPr lang="en-US" dirty="0"/>
          </a:p>
        </p:txBody>
      </p:sp>
      <p:sp>
        <p:nvSpPr>
          <p:cNvPr id="2" name="Title 1">
            <a:extLst>
              <a:ext uri="{FF2B5EF4-FFF2-40B4-BE49-F238E27FC236}">
                <a16:creationId xmlns:a16="http://schemas.microsoft.com/office/drawing/2014/main" id="{B11BDB07-3CE7-4BA0-84B7-D6448BBDAE64}"/>
              </a:ext>
            </a:extLst>
          </p:cNvPr>
          <p:cNvSpPr>
            <a:spLocks noGrp="1"/>
          </p:cNvSpPr>
          <p:nvPr>
            <p:ph type="title"/>
          </p:nvPr>
        </p:nvSpPr>
        <p:spPr/>
        <p:txBody>
          <a:bodyPr/>
          <a:lstStyle/>
          <a:p>
            <a:r>
              <a:rPr lang="en-US" dirty="0"/>
              <a:t>Acknowledgements</a:t>
            </a:r>
          </a:p>
        </p:txBody>
      </p:sp>
    </p:spTree>
    <p:extLst>
      <p:ext uri="{BB962C8B-B14F-4D97-AF65-F5344CB8AC3E}">
        <p14:creationId xmlns:p14="http://schemas.microsoft.com/office/powerpoint/2010/main" val="4334828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2D58FB-294A-4EE5-BDC9-78EF09C432E2}"/>
              </a:ext>
            </a:extLst>
          </p:cNvPr>
          <p:cNvSpPr>
            <a:spLocks noGrp="1"/>
          </p:cNvSpPr>
          <p:nvPr>
            <p:ph type="title"/>
          </p:nvPr>
        </p:nvSpPr>
        <p:spPr>
          <a:xfrm>
            <a:off x="346841" y="1989138"/>
            <a:ext cx="11387984" cy="2068513"/>
          </a:xfrm>
        </p:spPr>
        <p:txBody>
          <a:bodyPr/>
          <a:lstStyle/>
          <a:p>
            <a:pPr algn="ctr"/>
            <a:r>
              <a:rPr lang="en-US" dirty="0"/>
              <a:t>Questions</a:t>
            </a:r>
          </a:p>
        </p:txBody>
      </p:sp>
    </p:spTree>
    <p:extLst>
      <p:ext uri="{BB962C8B-B14F-4D97-AF65-F5344CB8AC3E}">
        <p14:creationId xmlns:p14="http://schemas.microsoft.com/office/powerpoint/2010/main" val="4043617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91162" y="1493949"/>
            <a:ext cx="11041869" cy="4684975"/>
          </a:xfrm>
        </p:spPr>
        <p:txBody>
          <a:bodyPr>
            <a:noAutofit/>
          </a:bodyPr>
          <a:lstStyle/>
          <a:p>
            <a:pPr lvl="0">
              <a:lnSpc>
                <a:spcPct val="120000"/>
              </a:lnSpc>
              <a:spcBef>
                <a:spcPts val="0"/>
              </a:spcBef>
              <a:spcAft>
                <a:spcPts val="0"/>
              </a:spcAft>
              <a:tabLst>
                <a:tab pos="9144000" algn="r"/>
              </a:tabLst>
            </a:pPr>
            <a:r>
              <a:rPr lang="en-US" b="1" dirty="0"/>
              <a:t>Promise of sCO2 Power Cycles</a:t>
            </a:r>
          </a:p>
          <a:p>
            <a:pPr lvl="0">
              <a:lnSpc>
                <a:spcPct val="120000"/>
              </a:lnSpc>
              <a:spcBef>
                <a:spcPts val="0"/>
              </a:spcBef>
              <a:spcAft>
                <a:spcPts val="0"/>
              </a:spcAft>
              <a:tabLst>
                <a:tab pos="9144000" algn="r"/>
              </a:tabLst>
            </a:pPr>
            <a:r>
              <a:rPr lang="en-US" b="1" dirty="0">
                <a:ea typeface="Calibri" panose="020F0502020204030204" pitchFamily="34" charset="0"/>
              </a:rPr>
              <a:t>Program Description, Objectives &amp; Approach</a:t>
            </a:r>
          </a:p>
          <a:p>
            <a:pPr lvl="0">
              <a:lnSpc>
                <a:spcPct val="120000"/>
              </a:lnSpc>
              <a:spcBef>
                <a:spcPts val="0"/>
              </a:spcBef>
              <a:spcAft>
                <a:spcPts val="0"/>
              </a:spcAft>
              <a:tabLst>
                <a:tab pos="9144000" algn="r"/>
              </a:tabLst>
            </a:pPr>
            <a:r>
              <a:rPr lang="en-US" b="1" dirty="0">
                <a:ea typeface="Calibri" panose="020F0502020204030204" pitchFamily="34" charset="0"/>
              </a:rPr>
              <a:t>STEP Site Overview</a:t>
            </a:r>
          </a:p>
          <a:p>
            <a:pPr lvl="0">
              <a:lnSpc>
                <a:spcPct val="120000"/>
              </a:lnSpc>
              <a:spcBef>
                <a:spcPts val="0"/>
              </a:spcBef>
              <a:spcAft>
                <a:spcPts val="0"/>
              </a:spcAft>
              <a:tabLst>
                <a:tab pos="9144000" algn="r"/>
              </a:tabLst>
            </a:pPr>
            <a:r>
              <a:rPr lang="en-US" b="1" dirty="0">
                <a:ea typeface="Calibri" panose="020F0502020204030204" pitchFamily="34" charset="0"/>
              </a:rPr>
              <a:t>STEP Component &amp; System Status</a:t>
            </a:r>
          </a:p>
          <a:p>
            <a:pPr>
              <a:lnSpc>
                <a:spcPct val="120000"/>
              </a:lnSpc>
              <a:spcBef>
                <a:spcPts val="0"/>
              </a:spcBef>
              <a:spcAft>
                <a:spcPts val="0"/>
              </a:spcAft>
              <a:tabLst>
                <a:tab pos="9144000" algn="r"/>
              </a:tabLst>
            </a:pPr>
            <a:r>
              <a:rPr lang="en-US" b="1" dirty="0">
                <a:ea typeface="Calibri" panose="020F0502020204030204" pitchFamily="34" charset="0"/>
              </a:rPr>
              <a:t>STEP Program Accomplishments</a:t>
            </a:r>
          </a:p>
          <a:p>
            <a:pPr lvl="0">
              <a:lnSpc>
                <a:spcPct val="120000"/>
              </a:lnSpc>
              <a:spcBef>
                <a:spcPts val="0"/>
              </a:spcBef>
              <a:spcAft>
                <a:spcPts val="0"/>
              </a:spcAft>
              <a:tabLst>
                <a:tab pos="9144000" algn="r"/>
              </a:tabLst>
            </a:pPr>
            <a:r>
              <a:rPr lang="en-US" b="1" dirty="0">
                <a:ea typeface="Calibri" panose="020F0502020204030204" pitchFamily="34" charset="0"/>
              </a:rPr>
              <a:t>Beyond STEP</a:t>
            </a:r>
          </a:p>
          <a:p>
            <a:pPr lvl="0">
              <a:lnSpc>
                <a:spcPct val="120000"/>
              </a:lnSpc>
              <a:spcBef>
                <a:spcPts val="0"/>
              </a:spcBef>
              <a:spcAft>
                <a:spcPts val="0"/>
              </a:spcAft>
              <a:tabLst>
                <a:tab pos="9144000" algn="r"/>
              </a:tabLst>
            </a:pPr>
            <a:r>
              <a:rPr lang="en-US" b="1" dirty="0">
                <a:ea typeface="Calibri" panose="020F0502020204030204" pitchFamily="34" charset="0"/>
              </a:rPr>
              <a:t>Program Summary</a:t>
            </a:r>
          </a:p>
          <a:p>
            <a:pPr lvl="0">
              <a:lnSpc>
                <a:spcPct val="120000"/>
              </a:lnSpc>
              <a:spcBef>
                <a:spcPts val="0"/>
              </a:spcBef>
              <a:spcAft>
                <a:spcPts val="0"/>
              </a:spcAft>
              <a:tabLst>
                <a:tab pos="9144000" algn="r"/>
              </a:tabLst>
            </a:pPr>
            <a:r>
              <a:rPr lang="en-US" b="1" dirty="0">
                <a:ea typeface="Calibri" panose="020F0502020204030204" pitchFamily="34" charset="0"/>
              </a:rPr>
              <a:t>Acknowledgements </a:t>
            </a:r>
          </a:p>
          <a:p>
            <a:pPr lvl="0">
              <a:lnSpc>
                <a:spcPct val="120000"/>
              </a:lnSpc>
              <a:spcBef>
                <a:spcPts val="0"/>
              </a:spcBef>
              <a:spcAft>
                <a:spcPts val="0"/>
              </a:spcAft>
              <a:tabLst>
                <a:tab pos="9144000" algn="r"/>
              </a:tabLst>
            </a:pPr>
            <a:endParaRPr lang="en-US" b="1" dirty="0">
              <a:solidFill>
                <a:srgbClr val="002060"/>
              </a:solidFill>
              <a:ea typeface="Calibri" panose="020F0502020204030204" pitchFamily="34" charset="0"/>
            </a:endParaRPr>
          </a:p>
          <a:p>
            <a:pPr lvl="0">
              <a:lnSpc>
                <a:spcPct val="120000"/>
              </a:lnSpc>
              <a:spcBef>
                <a:spcPts val="0"/>
              </a:spcBef>
              <a:spcAft>
                <a:spcPts val="0"/>
              </a:spcAft>
              <a:tabLst>
                <a:tab pos="9144000" algn="r"/>
              </a:tabLst>
            </a:pPr>
            <a:endParaRPr lang="en-US" b="1" dirty="0">
              <a:solidFill>
                <a:srgbClr val="002060"/>
              </a:solidFill>
              <a:ea typeface="Calibri" panose="020F0502020204030204" pitchFamily="34" charset="0"/>
            </a:endParaRPr>
          </a:p>
          <a:p>
            <a:pPr lvl="0">
              <a:lnSpc>
                <a:spcPct val="120000"/>
              </a:lnSpc>
              <a:spcBef>
                <a:spcPts val="0"/>
              </a:spcBef>
              <a:spcAft>
                <a:spcPts val="0"/>
              </a:spcAft>
              <a:tabLst>
                <a:tab pos="9144000" algn="r"/>
              </a:tabLst>
            </a:pPr>
            <a:endParaRPr lang="en-US" b="1" dirty="0">
              <a:solidFill>
                <a:srgbClr val="002060"/>
              </a:solidFill>
              <a:ea typeface="Calibri" panose="020F0502020204030204" pitchFamily="34" charset="0"/>
            </a:endParaRPr>
          </a:p>
          <a:p>
            <a:pPr lvl="0">
              <a:lnSpc>
                <a:spcPct val="120000"/>
              </a:lnSpc>
              <a:spcBef>
                <a:spcPts val="0"/>
              </a:spcBef>
              <a:spcAft>
                <a:spcPts val="0"/>
              </a:spcAft>
              <a:tabLst>
                <a:tab pos="9144000" algn="r"/>
              </a:tabLst>
            </a:pPr>
            <a:endParaRPr lang="en-US" b="1" dirty="0">
              <a:solidFill>
                <a:srgbClr val="002060"/>
              </a:solidFill>
              <a:ea typeface="Calibri" panose="020F0502020204030204" pitchFamily="34" charset="0"/>
            </a:endParaRPr>
          </a:p>
          <a:p>
            <a:pPr lvl="0">
              <a:lnSpc>
                <a:spcPct val="120000"/>
              </a:lnSpc>
              <a:spcBef>
                <a:spcPts val="0"/>
              </a:spcBef>
              <a:spcAft>
                <a:spcPts val="0"/>
              </a:spcAft>
              <a:tabLst>
                <a:tab pos="9144000" algn="r"/>
              </a:tabLst>
            </a:pPr>
            <a:endParaRPr lang="en-US" b="1" dirty="0">
              <a:solidFill>
                <a:srgbClr val="002060"/>
              </a:solidFill>
              <a:ea typeface="Calibri" panose="020F0502020204030204" pitchFamily="34" charset="0"/>
            </a:endParaRPr>
          </a:p>
          <a:p>
            <a:pPr lvl="0">
              <a:lnSpc>
                <a:spcPct val="120000"/>
              </a:lnSpc>
              <a:spcBef>
                <a:spcPts val="0"/>
              </a:spcBef>
              <a:spcAft>
                <a:spcPts val="0"/>
              </a:spcAft>
              <a:tabLst>
                <a:tab pos="9144000" algn="r"/>
              </a:tabLst>
            </a:pPr>
            <a:endParaRPr lang="en-US" b="1" dirty="0">
              <a:solidFill>
                <a:srgbClr val="002060"/>
              </a:solidFill>
              <a:ea typeface="Calibri" panose="020F0502020204030204" pitchFamily="34" charset="0"/>
            </a:endParaRPr>
          </a:p>
        </p:txBody>
      </p:sp>
      <p:sp>
        <p:nvSpPr>
          <p:cNvPr id="3" name="Title 2"/>
          <p:cNvSpPr>
            <a:spLocks noGrp="1"/>
          </p:cNvSpPr>
          <p:nvPr>
            <p:ph type="title"/>
          </p:nvPr>
        </p:nvSpPr>
        <p:spPr/>
        <p:txBody>
          <a:bodyPr/>
          <a:lstStyle/>
          <a:p>
            <a:r>
              <a:rPr lang="en-US" dirty="0"/>
              <a:t>Agenda </a:t>
            </a:r>
          </a:p>
        </p:txBody>
      </p:sp>
    </p:spTree>
    <p:extLst>
      <p:ext uri="{BB962C8B-B14F-4D97-AF65-F5344CB8AC3E}">
        <p14:creationId xmlns:p14="http://schemas.microsoft.com/office/powerpoint/2010/main" val="1029153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FC3F9B-0B0C-4234-8195-0001C1AF9391}"/>
              </a:ext>
            </a:extLst>
          </p:cNvPr>
          <p:cNvPicPr>
            <a:picLocks noChangeAspect="1"/>
          </p:cNvPicPr>
          <p:nvPr/>
        </p:nvPicPr>
        <p:blipFill>
          <a:blip r:embed="rId2"/>
          <a:stretch>
            <a:fillRect/>
          </a:stretch>
        </p:blipFill>
        <p:spPr>
          <a:xfrm>
            <a:off x="1307329" y="1469839"/>
            <a:ext cx="9577341" cy="4859595"/>
          </a:xfrm>
          <a:prstGeom prst="rect">
            <a:avLst/>
          </a:prstGeom>
        </p:spPr>
      </p:pic>
      <p:sp>
        <p:nvSpPr>
          <p:cNvPr id="18" name="Title 17">
            <a:extLst>
              <a:ext uri="{FF2B5EF4-FFF2-40B4-BE49-F238E27FC236}">
                <a16:creationId xmlns:a16="http://schemas.microsoft.com/office/drawing/2014/main" id="{BF5BACBD-347A-4194-9D04-F6F1128E1D2E}"/>
              </a:ext>
            </a:extLst>
          </p:cNvPr>
          <p:cNvSpPr>
            <a:spLocks noGrp="1"/>
          </p:cNvSpPr>
          <p:nvPr>
            <p:ph type="title"/>
          </p:nvPr>
        </p:nvSpPr>
        <p:spPr>
          <a:xfrm>
            <a:off x="1307328" y="279400"/>
            <a:ext cx="10421121" cy="1136650"/>
          </a:xfrm>
        </p:spPr>
        <p:txBody>
          <a:bodyPr/>
          <a:lstStyle/>
          <a:p>
            <a:r>
              <a:rPr lang="en-US" dirty="0"/>
              <a:t>Energy Supply &amp; Conversion Programs</a:t>
            </a:r>
          </a:p>
        </p:txBody>
      </p:sp>
      <p:pic>
        <p:nvPicPr>
          <p:cNvPr id="5" name="Picture 1">
            <a:extLst>
              <a:ext uri="{FF2B5EF4-FFF2-40B4-BE49-F238E27FC236}">
                <a16:creationId xmlns:a16="http://schemas.microsoft.com/office/drawing/2014/main" id="{0B5AB1AF-6120-4C88-AEDE-D1A5D0F6E97E}"/>
              </a:ext>
            </a:extLst>
          </p:cNvPr>
          <p:cNvPicPr>
            <a:picLocks noChangeAspect="1" noChangeArrowheads="1"/>
          </p:cNvPicPr>
          <p:nvPr/>
        </p:nvPicPr>
        <p:blipFill>
          <a:blip r:embed="rId3" cstate="print"/>
          <a:srcRect/>
          <a:stretch>
            <a:fillRect/>
          </a:stretch>
        </p:blipFill>
        <p:spPr bwMode="auto">
          <a:xfrm>
            <a:off x="236716" y="229171"/>
            <a:ext cx="1090086" cy="1108562"/>
          </a:xfrm>
          <a:prstGeom prst="rect">
            <a:avLst/>
          </a:prstGeom>
          <a:noFill/>
        </p:spPr>
      </p:pic>
    </p:spTree>
    <p:extLst>
      <p:ext uri="{BB962C8B-B14F-4D97-AF65-F5344CB8AC3E}">
        <p14:creationId xmlns:p14="http://schemas.microsoft.com/office/powerpoint/2010/main" val="3824662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2A1C54F-1CFF-4037-94D9-7DC5736860A3}"/>
              </a:ext>
            </a:extLst>
          </p:cNvPr>
          <p:cNvSpPr>
            <a:spLocks noGrp="1"/>
          </p:cNvSpPr>
          <p:nvPr>
            <p:ph idx="1"/>
          </p:nvPr>
        </p:nvSpPr>
        <p:spPr>
          <a:xfrm>
            <a:off x="457200" y="1498263"/>
            <a:ext cx="6309964" cy="3215257"/>
          </a:xfrm>
        </p:spPr>
        <p:txBody>
          <a:bodyPr>
            <a:normAutofit/>
          </a:bodyPr>
          <a:lstStyle/>
          <a:p>
            <a:pPr marL="0" indent="0">
              <a:spcBef>
                <a:spcPts val="0"/>
              </a:spcBef>
              <a:buClr>
                <a:srgbClr val="0037A4"/>
              </a:buClr>
              <a:buNone/>
            </a:pPr>
            <a:r>
              <a:rPr lang="en-US" sz="2000" b="1" dirty="0"/>
              <a:t>Promise:</a:t>
            </a:r>
          </a:p>
          <a:p>
            <a:pPr>
              <a:spcBef>
                <a:spcPts val="0"/>
              </a:spcBef>
              <a:buClr>
                <a:srgbClr val="0037A4"/>
              </a:buClr>
            </a:pPr>
            <a:r>
              <a:rPr lang="en-US" sz="2000" dirty="0"/>
              <a:t>Efficient, Compact, Scalable, low water, low-carbon power generation</a:t>
            </a:r>
            <a:br>
              <a:rPr lang="en-US" sz="1800" dirty="0"/>
            </a:br>
            <a:endParaRPr lang="en-US" sz="1800" dirty="0"/>
          </a:p>
          <a:p>
            <a:pPr marL="0" indent="0">
              <a:spcBef>
                <a:spcPts val="0"/>
              </a:spcBef>
              <a:buClr>
                <a:srgbClr val="0037A4"/>
              </a:buClr>
              <a:buNone/>
            </a:pPr>
            <a:r>
              <a:rPr lang="en-US" sz="2000" b="1" dirty="0"/>
              <a:t>Challenges:</a:t>
            </a:r>
          </a:p>
          <a:p>
            <a:pPr>
              <a:spcBef>
                <a:spcPts val="0"/>
              </a:spcBef>
              <a:buClr>
                <a:srgbClr val="0037A4"/>
              </a:buClr>
            </a:pPr>
            <a:r>
              <a:rPr lang="en-US" sz="2000" dirty="0"/>
              <a:t>Operability, Transients, Turbomachinery Aero Performance, Seals, </a:t>
            </a:r>
            <a:r>
              <a:rPr lang="en-US" sz="2000" dirty="0" err="1"/>
              <a:t>Recuperator</a:t>
            </a:r>
            <a:r>
              <a:rPr lang="en-US" sz="2000" dirty="0"/>
              <a:t> Size &amp; Durability, Materials, Corrosion, Cost</a:t>
            </a:r>
            <a:endParaRPr lang="en-US" sz="2000" b="1" dirty="0"/>
          </a:p>
          <a:p>
            <a:pPr marL="0" indent="0">
              <a:buClr>
                <a:srgbClr val="0037A4"/>
              </a:buClr>
              <a:buNone/>
            </a:pPr>
            <a:r>
              <a:rPr lang="en-US" sz="2000" b="1" dirty="0"/>
              <a:t>Versatile Technology – Broad Applicability:</a:t>
            </a:r>
          </a:p>
        </p:txBody>
      </p:sp>
      <p:sp>
        <p:nvSpPr>
          <p:cNvPr id="10" name="Title 1"/>
          <p:cNvSpPr>
            <a:spLocks noGrp="1"/>
          </p:cNvSpPr>
          <p:nvPr>
            <p:ph type="title"/>
          </p:nvPr>
        </p:nvSpPr>
        <p:spPr/>
        <p:txBody>
          <a:bodyPr>
            <a:normAutofit/>
          </a:bodyPr>
          <a:lstStyle/>
          <a:p>
            <a:r>
              <a:rPr lang="en-US" sz="3600" dirty="0"/>
              <a:t>Promise of sCO</a:t>
            </a:r>
            <a:r>
              <a:rPr lang="en-US" sz="3600" baseline="-25000" dirty="0"/>
              <a:t>2</a:t>
            </a:r>
            <a:r>
              <a:rPr lang="en-US" sz="3600" dirty="0"/>
              <a:t> Power Cycles</a:t>
            </a:r>
            <a:endParaRPr lang="en-US" sz="2200" dirty="0"/>
          </a:p>
        </p:txBody>
      </p:sp>
      <p:grpSp>
        <p:nvGrpSpPr>
          <p:cNvPr id="23" name="Group 22">
            <a:extLst>
              <a:ext uri="{FF2B5EF4-FFF2-40B4-BE49-F238E27FC236}">
                <a16:creationId xmlns:a16="http://schemas.microsoft.com/office/drawing/2014/main" id="{7F9ED0CC-5DBC-4D8D-A3E1-0D028AF3D663}"/>
              </a:ext>
            </a:extLst>
          </p:cNvPr>
          <p:cNvGrpSpPr/>
          <p:nvPr/>
        </p:nvGrpSpPr>
        <p:grpSpPr>
          <a:xfrm>
            <a:off x="433258" y="4836436"/>
            <a:ext cx="1748294" cy="1427244"/>
            <a:chOff x="433258" y="4836436"/>
            <a:chExt cx="1748294" cy="1427244"/>
          </a:xfrm>
        </p:grpSpPr>
        <p:sp>
          <p:nvSpPr>
            <p:cNvPr id="8" name="Rectangle 7">
              <a:extLst>
                <a:ext uri="{FF2B5EF4-FFF2-40B4-BE49-F238E27FC236}">
                  <a16:creationId xmlns:a16="http://schemas.microsoft.com/office/drawing/2014/main" id="{74DDA404-D2D3-4ED1-BA81-03FC7C3BC3F8}"/>
                </a:ext>
              </a:extLst>
            </p:cNvPr>
            <p:cNvSpPr/>
            <p:nvPr/>
          </p:nvSpPr>
          <p:spPr>
            <a:xfrm>
              <a:off x="433258" y="5986681"/>
              <a:ext cx="1748294" cy="276999"/>
            </a:xfrm>
            <a:prstGeom prst="rect">
              <a:avLst/>
            </a:prstGeom>
          </p:spPr>
          <p:txBody>
            <a:bodyPr wrap="square">
              <a:spAutoFit/>
            </a:bodyPr>
            <a:lstStyle/>
            <a:p>
              <a:pPr algn="ctr"/>
              <a:r>
                <a:rPr lang="en-US" sz="1200" b="1" dirty="0">
                  <a:latin typeface="Arial" panose="020B0604020202020204" pitchFamily="34" charset="0"/>
                  <a:cs typeface="Arial" panose="020B0604020202020204" pitchFamily="34" charset="0"/>
                </a:rPr>
                <a:t>Concentrated Solar</a:t>
              </a:r>
            </a:p>
          </p:txBody>
        </p:sp>
        <p:pic>
          <p:nvPicPr>
            <p:cNvPr id="11" name="Picture 10">
              <a:extLst>
                <a:ext uri="{FF2B5EF4-FFF2-40B4-BE49-F238E27FC236}">
                  <a16:creationId xmlns:a16="http://schemas.microsoft.com/office/drawing/2014/main" id="{69D772F0-AD1B-4563-9A19-906571F6C24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196" y="4836436"/>
              <a:ext cx="1672418" cy="1152728"/>
            </a:xfrm>
            <a:prstGeom prst="rect">
              <a:avLst/>
            </a:prstGeom>
          </p:spPr>
        </p:pic>
      </p:grpSp>
      <p:grpSp>
        <p:nvGrpSpPr>
          <p:cNvPr id="24" name="Group 23">
            <a:extLst>
              <a:ext uri="{FF2B5EF4-FFF2-40B4-BE49-F238E27FC236}">
                <a16:creationId xmlns:a16="http://schemas.microsoft.com/office/drawing/2014/main" id="{3D1E9A04-4A95-4B6D-A063-92B43B7B31A4}"/>
              </a:ext>
            </a:extLst>
          </p:cNvPr>
          <p:cNvGrpSpPr/>
          <p:nvPr/>
        </p:nvGrpSpPr>
        <p:grpSpPr>
          <a:xfrm>
            <a:off x="2546223" y="4836436"/>
            <a:ext cx="1630053" cy="1429727"/>
            <a:chOff x="2385448" y="4836436"/>
            <a:chExt cx="1630053" cy="1429727"/>
          </a:xfrm>
        </p:grpSpPr>
        <p:sp>
          <p:nvSpPr>
            <p:cNvPr id="9" name="Rectangle 8">
              <a:extLst>
                <a:ext uri="{FF2B5EF4-FFF2-40B4-BE49-F238E27FC236}">
                  <a16:creationId xmlns:a16="http://schemas.microsoft.com/office/drawing/2014/main" id="{E508D0F8-67A6-4725-BD82-B688C585CBDC}"/>
                </a:ext>
              </a:extLst>
            </p:cNvPr>
            <p:cNvSpPr/>
            <p:nvPr/>
          </p:nvSpPr>
          <p:spPr>
            <a:xfrm>
              <a:off x="2704985" y="5989164"/>
              <a:ext cx="990977" cy="276999"/>
            </a:xfrm>
            <a:prstGeom prst="rect">
              <a:avLst/>
            </a:prstGeom>
          </p:spPr>
          <p:txBody>
            <a:bodyPr wrap="none">
              <a:spAutoFit/>
            </a:bodyPr>
            <a:lstStyle/>
            <a:p>
              <a:pPr algn="ctr"/>
              <a:r>
                <a:rPr lang="en-US" sz="1200" b="1" dirty="0">
                  <a:latin typeface="Arial" panose="020B0604020202020204" pitchFamily="34" charset="0"/>
                  <a:cs typeface="Arial" panose="020B0604020202020204" pitchFamily="34" charset="0"/>
                </a:rPr>
                <a:t>Fossil Fuel</a:t>
              </a:r>
            </a:p>
          </p:txBody>
        </p:sp>
        <p:pic>
          <p:nvPicPr>
            <p:cNvPr id="12" name="Picture 11" descr="http://media.treehugger.com/assets/images/2011/10/nyc-power-plant-080828.jpg">
              <a:extLst>
                <a:ext uri="{FF2B5EF4-FFF2-40B4-BE49-F238E27FC236}">
                  <a16:creationId xmlns:a16="http://schemas.microsoft.com/office/drawing/2014/main" id="{48D3F4BF-24A8-4873-AC5C-9B9CDD92DCD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85448" y="4836436"/>
              <a:ext cx="1630053" cy="1152728"/>
            </a:xfrm>
            <a:prstGeom prst="rect">
              <a:avLst/>
            </a:prstGeom>
            <a:noFill/>
          </p:spPr>
        </p:pic>
      </p:grpSp>
      <p:grpSp>
        <p:nvGrpSpPr>
          <p:cNvPr id="29" name="Group 28">
            <a:extLst>
              <a:ext uri="{FF2B5EF4-FFF2-40B4-BE49-F238E27FC236}">
                <a16:creationId xmlns:a16="http://schemas.microsoft.com/office/drawing/2014/main" id="{7B37AAC5-AD0B-4457-87C7-BB87369E6F9D}"/>
              </a:ext>
            </a:extLst>
          </p:cNvPr>
          <p:cNvGrpSpPr/>
          <p:nvPr/>
        </p:nvGrpSpPr>
        <p:grpSpPr>
          <a:xfrm>
            <a:off x="4372645" y="4836436"/>
            <a:ext cx="1677686" cy="1396164"/>
            <a:chOff x="4265240" y="4836436"/>
            <a:chExt cx="1677686" cy="1396164"/>
          </a:xfrm>
        </p:grpSpPr>
        <p:sp>
          <p:nvSpPr>
            <p:cNvPr id="13" name="Rectangle 12">
              <a:extLst>
                <a:ext uri="{FF2B5EF4-FFF2-40B4-BE49-F238E27FC236}">
                  <a16:creationId xmlns:a16="http://schemas.microsoft.com/office/drawing/2014/main" id="{5C27C7FA-6531-469E-B417-559FF67046BC}"/>
                </a:ext>
              </a:extLst>
            </p:cNvPr>
            <p:cNvSpPr/>
            <p:nvPr/>
          </p:nvSpPr>
          <p:spPr>
            <a:xfrm>
              <a:off x="4514018" y="5955601"/>
              <a:ext cx="1039067"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Geothermal</a:t>
              </a:r>
            </a:p>
          </p:txBody>
        </p:sp>
        <p:pic>
          <p:nvPicPr>
            <p:cNvPr id="14" name="Picture 13">
              <a:extLst>
                <a:ext uri="{FF2B5EF4-FFF2-40B4-BE49-F238E27FC236}">
                  <a16:creationId xmlns:a16="http://schemas.microsoft.com/office/drawing/2014/main" id="{31BE3049-E4D7-4E81-914C-F54EDDFE8F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65240" y="4836436"/>
              <a:ext cx="1677686" cy="1116938"/>
            </a:xfrm>
            <a:prstGeom prst="rect">
              <a:avLst/>
            </a:prstGeom>
            <a:ln w="19050">
              <a:noFill/>
            </a:ln>
          </p:spPr>
        </p:pic>
      </p:grpSp>
      <p:grpSp>
        <p:nvGrpSpPr>
          <p:cNvPr id="30" name="Group 29">
            <a:extLst>
              <a:ext uri="{FF2B5EF4-FFF2-40B4-BE49-F238E27FC236}">
                <a16:creationId xmlns:a16="http://schemas.microsoft.com/office/drawing/2014/main" id="{81FC7186-7DAD-4A5E-A9BF-51326F921FF1}"/>
              </a:ext>
            </a:extLst>
          </p:cNvPr>
          <p:cNvGrpSpPr/>
          <p:nvPr/>
        </p:nvGrpSpPr>
        <p:grpSpPr>
          <a:xfrm>
            <a:off x="6246700" y="4836436"/>
            <a:ext cx="1690939" cy="1429886"/>
            <a:chOff x="6192665" y="4836436"/>
            <a:chExt cx="1690939" cy="1429886"/>
          </a:xfrm>
        </p:grpSpPr>
        <p:sp>
          <p:nvSpPr>
            <p:cNvPr id="15" name="Rectangle 14">
              <a:extLst>
                <a:ext uri="{FF2B5EF4-FFF2-40B4-BE49-F238E27FC236}">
                  <a16:creationId xmlns:a16="http://schemas.microsoft.com/office/drawing/2014/main" id="{AFE8CEE2-9AF9-49C9-B5EF-C2F5BDA0AC8F}"/>
                </a:ext>
              </a:extLst>
            </p:cNvPr>
            <p:cNvSpPr/>
            <p:nvPr/>
          </p:nvSpPr>
          <p:spPr>
            <a:xfrm>
              <a:off x="6617186" y="5989323"/>
              <a:ext cx="747320" cy="276999"/>
            </a:xfrm>
            <a:prstGeom prst="rect">
              <a:avLst/>
            </a:prstGeom>
          </p:spPr>
          <p:txBody>
            <a:bodyPr wrap="none">
              <a:spAutoFit/>
            </a:bodyPr>
            <a:lstStyle/>
            <a:p>
              <a:r>
                <a:rPr lang="en-US" sz="1200" b="1" dirty="0">
                  <a:latin typeface="Arial" panose="020B0604020202020204" pitchFamily="34" charset="0"/>
                  <a:cs typeface="Arial" panose="020B0604020202020204" pitchFamily="34" charset="0"/>
                </a:rPr>
                <a:t>Nuclear</a:t>
              </a:r>
            </a:p>
          </p:txBody>
        </p:sp>
        <p:pic>
          <p:nvPicPr>
            <p:cNvPr id="16" name="Picture 8" descr="http://www.brimg.net/images/living-near-nuclear-power-1-intro-lg.jpg">
              <a:extLst>
                <a:ext uri="{FF2B5EF4-FFF2-40B4-BE49-F238E27FC236}">
                  <a16:creationId xmlns:a16="http://schemas.microsoft.com/office/drawing/2014/main" id="{591C2F52-1937-4B57-8AE1-DF297812A19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192665" y="4836436"/>
              <a:ext cx="1690939" cy="1145246"/>
            </a:xfrm>
            <a:prstGeom prst="rect">
              <a:avLst/>
            </a:prstGeom>
            <a:noFill/>
          </p:spPr>
        </p:pic>
      </p:grpSp>
      <p:grpSp>
        <p:nvGrpSpPr>
          <p:cNvPr id="31" name="Group 30">
            <a:extLst>
              <a:ext uri="{FF2B5EF4-FFF2-40B4-BE49-F238E27FC236}">
                <a16:creationId xmlns:a16="http://schemas.microsoft.com/office/drawing/2014/main" id="{DF068DE8-F831-4E82-894E-F6B34E32B43C}"/>
              </a:ext>
            </a:extLst>
          </p:cNvPr>
          <p:cNvGrpSpPr/>
          <p:nvPr/>
        </p:nvGrpSpPr>
        <p:grpSpPr>
          <a:xfrm>
            <a:off x="8134008" y="4836436"/>
            <a:ext cx="1641930" cy="1607708"/>
            <a:chOff x="8139988" y="4836436"/>
            <a:chExt cx="1641930" cy="1607708"/>
          </a:xfrm>
        </p:grpSpPr>
        <p:sp>
          <p:nvSpPr>
            <p:cNvPr id="17" name="Rectangle 16">
              <a:extLst>
                <a:ext uri="{FF2B5EF4-FFF2-40B4-BE49-F238E27FC236}">
                  <a16:creationId xmlns:a16="http://schemas.microsoft.com/office/drawing/2014/main" id="{7B5F8426-6EFD-4A6B-87C8-523B141CE89B}"/>
                </a:ext>
              </a:extLst>
            </p:cNvPr>
            <p:cNvSpPr/>
            <p:nvPr/>
          </p:nvSpPr>
          <p:spPr>
            <a:xfrm>
              <a:off x="8139988" y="5982479"/>
              <a:ext cx="1641930" cy="461665"/>
            </a:xfrm>
            <a:prstGeom prst="rect">
              <a:avLst/>
            </a:prstGeom>
          </p:spPr>
          <p:txBody>
            <a:bodyPr wrap="square">
              <a:spAutoFit/>
            </a:bodyPr>
            <a:lstStyle/>
            <a:p>
              <a:pPr algn="ctr"/>
              <a:r>
                <a:rPr lang="en-US" sz="1200" b="1" dirty="0">
                  <a:latin typeface="Arial" panose="020B0604020202020204" pitchFamily="34" charset="0"/>
                  <a:cs typeface="Arial" panose="020B0604020202020204" pitchFamily="34" charset="0"/>
                </a:rPr>
                <a:t>Ship-board Propulsion </a:t>
              </a:r>
            </a:p>
          </p:txBody>
        </p:sp>
        <p:pic>
          <p:nvPicPr>
            <p:cNvPr id="19" name="Picture 10" descr="http://static.ddmcdn.com/gif/aircraft-carrier-35.jpg">
              <a:extLst>
                <a:ext uri="{FF2B5EF4-FFF2-40B4-BE49-F238E27FC236}">
                  <a16:creationId xmlns:a16="http://schemas.microsoft.com/office/drawing/2014/main" id="{5AB82CD3-B31F-4F26-B7EE-468371A67BC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139989" y="4836436"/>
              <a:ext cx="1641929" cy="1145246"/>
            </a:xfrm>
            <a:prstGeom prst="rect">
              <a:avLst/>
            </a:prstGeom>
            <a:noFill/>
          </p:spPr>
        </p:pic>
      </p:grpSp>
      <p:grpSp>
        <p:nvGrpSpPr>
          <p:cNvPr id="32" name="Group 31">
            <a:extLst>
              <a:ext uri="{FF2B5EF4-FFF2-40B4-BE49-F238E27FC236}">
                <a16:creationId xmlns:a16="http://schemas.microsoft.com/office/drawing/2014/main" id="{8A8364F7-117E-4855-ADAA-D9FB0B5B4F1F}"/>
              </a:ext>
            </a:extLst>
          </p:cNvPr>
          <p:cNvGrpSpPr/>
          <p:nvPr/>
        </p:nvGrpSpPr>
        <p:grpSpPr>
          <a:xfrm>
            <a:off x="10100534" y="4836435"/>
            <a:ext cx="1742552" cy="1609373"/>
            <a:chOff x="10074778" y="4836435"/>
            <a:chExt cx="1742552" cy="1609373"/>
          </a:xfrm>
        </p:grpSpPr>
        <p:sp>
          <p:nvSpPr>
            <p:cNvPr id="18" name="Rectangle 17">
              <a:extLst>
                <a:ext uri="{FF2B5EF4-FFF2-40B4-BE49-F238E27FC236}">
                  <a16:creationId xmlns:a16="http://schemas.microsoft.com/office/drawing/2014/main" id="{ADC58B17-E796-4D4F-9079-8C7BC5C2315A}"/>
                </a:ext>
              </a:extLst>
            </p:cNvPr>
            <p:cNvSpPr/>
            <p:nvPr/>
          </p:nvSpPr>
          <p:spPr>
            <a:xfrm>
              <a:off x="10183065" y="5984143"/>
              <a:ext cx="1525980" cy="461665"/>
            </a:xfrm>
            <a:prstGeom prst="rect">
              <a:avLst/>
            </a:prstGeom>
          </p:spPr>
          <p:txBody>
            <a:bodyPr wrap="square">
              <a:spAutoFit/>
            </a:bodyPr>
            <a:lstStyle/>
            <a:p>
              <a:pPr algn="ctr"/>
              <a:r>
                <a:rPr lang="en-US" sz="1200" b="1" dirty="0">
                  <a:latin typeface="Arial" panose="020B0604020202020204" pitchFamily="34" charset="0"/>
                  <a:cs typeface="Arial" panose="020B0604020202020204" pitchFamily="34" charset="0"/>
                </a:rPr>
                <a:t>Waste Heat Recovery</a:t>
              </a:r>
            </a:p>
          </p:txBody>
        </p:sp>
        <p:pic>
          <p:nvPicPr>
            <p:cNvPr id="20" name="Picture 19">
              <a:extLst>
                <a:ext uri="{FF2B5EF4-FFF2-40B4-BE49-F238E27FC236}">
                  <a16:creationId xmlns:a16="http://schemas.microsoft.com/office/drawing/2014/main" id="{F6791F95-3DED-488F-B2FD-9D7B0A55C15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074778" y="4836435"/>
              <a:ext cx="1742552" cy="1152729"/>
            </a:xfrm>
            <a:prstGeom prst="rect">
              <a:avLst/>
            </a:prstGeom>
            <a:ln w="19050">
              <a:noFill/>
            </a:ln>
          </p:spPr>
        </p:pic>
      </p:grpSp>
      <p:sp>
        <p:nvSpPr>
          <p:cNvPr id="28" name="Content Placeholder 2">
            <a:extLst>
              <a:ext uri="{FF2B5EF4-FFF2-40B4-BE49-F238E27FC236}">
                <a16:creationId xmlns:a16="http://schemas.microsoft.com/office/drawing/2014/main" id="{9A945319-4DF8-4445-AF2C-DEAD832C377A}"/>
              </a:ext>
            </a:extLst>
          </p:cNvPr>
          <p:cNvSpPr txBox="1">
            <a:spLocks/>
          </p:cNvSpPr>
          <p:nvPr/>
        </p:nvSpPr>
        <p:spPr>
          <a:xfrm>
            <a:off x="342225" y="1242085"/>
            <a:ext cx="6424938" cy="48625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600"/>
              </a:spcBef>
              <a:spcAft>
                <a:spcPts val="600"/>
              </a:spcAft>
              <a:buClr>
                <a:schemeClr val="tx2"/>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spcAft>
                <a:spcPts val="600"/>
              </a:spcAft>
              <a:buClr>
                <a:schemeClr val="tx2"/>
              </a:buClr>
              <a:buFont typeface="System Font Regular"/>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spcAft>
                <a:spcPts val="600"/>
              </a:spcAft>
              <a:buClr>
                <a:schemeClr val="accent5"/>
              </a:buClr>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Tx/>
              <a:buFont typeface="Arial" panose="020B0604020202020204" pitchFamily="34" charset="0"/>
              <a:buNone/>
            </a:pPr>
            <a:endParaRPr lang="en-US" sz="2000" dirty="0"/>
          </a:p>
        </p:txBody>
      </p:sp>
      <p:pic>
        <p:nvPicPr>
          <p:cNvPr id="6" name="Picture 5">
            <a:extLst>
              <a:ext uri="{FF2B5EF4-FFF2-40B4-BE49-F238E27FC236}">
                <a16:creationId xmlns:a16="http://schemas.microsoft.com/office/drawing/2014/main" id="{62F4B4D5-62AF-4E15-BEA6-626D4A8C9CD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9758" y="1448909"/>
            <a:ext cx="4966962" cy="3455762"/>
          </a:xfrm>
          <a:prstGeom prst="rect">
            <a:avLst/>
          </a:prstGeom>
        </p:spPr>
      </p:pic>
    </p:spTree>
    <p:extLst>
      <p:ext uri="{BB962C8B-B14F-4D97-AF65-F5344CB8AC3E}">
        <p14:creationId xmlns:p14="http://schemas.microsoft.com/office/powerpoint/2010/main" val="3441054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483" y="284214"/>
            <a:ext cx="9594958" cy="1143000"/>
          </a:xfrm>
        </p:spPr>
        <p:txBody>
          <a:bodyPr>
            <a:noAutofit/>
          </a:bodyPr>
          <a:lstStyle/>
          <a:p>
            <a:r>
              <a:rPr lang="en-US" dirty="0"/>
              <a:t>Supercritical Transformational Electric Power (STEP) Project DE-FE0028979</a:t>
            </a:r>
          </a:p>
        </p:txBody>
      </p:sp>
      <p:sp>
        <p:nvSpPr>
          <p:cNvPr id="3" name="Content Placeholder 2"/>
          <p:cNvSpPr>
            <a:spLocks noGrp="1"/>
          </p:cNvSpPr>
          <p:nvPr>
            <p:ph idx="1"/>
          </p:nvPr>
        </p:nvSpPr>
        <p:spPr>
          <a:xfrm>
            <a:off x="1266825" y="1503092"/>
            <a:ext cx="10679369" cy="4093569"/>
          </a:xfrm>
        </p:spPr>
        <p:txBody>
          <a:bodyPr>
            <a:noAutofit/>
          </a:bodyPr>
          <a:lstStyle/>
          <a:p>
            <a:pPr marL="457200" lvl="1" indent="0">
              <a:lnSpc>
                <a:spcPct val="100000"/>
              </a:lnSpc>
              <a:spcBef>
                <a:spcPts val="0"/>
              </a:spcBef>
              <a:spcAft>
                <a:spcPts val="0"/>
              </a:spcAft>
              <a:buNone/>
            </a:pPr>
            <a:r>
              <a:rPr lang="en-US" dirty="0"/>
              <a:t>Design, construct, commission, and operate a </a:t>
            </a:r>
            <a:r>
              <a:rPr lang="en-US" b="1" dirty="0"/>
              <a:t>10 MWe sCO</a:t>
            </a:r>
            <a:r>
              <a:rPr lang="en-US" b="1" baseline="-25000" dirty="0"/>
              <a:t>2</a:t>
            </a:r>
            <a:r>
              <a:rPr lang="en-US" b="1" dirty="0"/>
              <a:t> Pilot Plant Test Facility </a:t>
            </a:r>
            <a:r>
              <a:rPr lang="en-US" dirty="0"/>
              <a:t>- reconfigurable to accommodate other testing</a:t>
            </a:r>
          </a:p>
          <a:p>
            <a:pPr marL="457200" lvl="1" indent="0">
              <a:lnSpc>
                <a:spcPct val="100000"/>
              </a:lnSpc>
              <a:spcBef>
                <a:spcPts val="0"/>
              </a:spcBef>
              <a:spcAft>
                <a:spcPts val="0"/>
              </a:spcAft>
              <a:buNone/>
            </a:pPr>
            <a:endParaRPr lang="en-US" dirty="0"/>
          </a:p>
          <a:p>
            <a:pPr marL="457200" lvl="1" indent="0">
              <a:lnSpc>
                <a:spcPct val="100000"/>
              </a:lnSpc>
              <a:spcBef>
                <a:spcPts val="0"/>
              </a:spcBef>
              <a:spcAft>
                <a:spcPts val="0"/>
              </a:spcAft>
              <a:buNone/>
            </a:pPr>
            <a:r>
              <a:rPr lang="en-US" dirty="0"/>
              <a:t>Advance state of the art for high temperature sCO</a:t>
            </a:r>
            <a:r>
              <a:rPr lang="en-US" baseline="-25000" dirty="0"/>
              <a:t>2</a:t>
            </a:r>
            <a:r>
              <a:rPr lang="en-US" dirty="0"/>
              <a:t> power cycle performance from Proof of Concept (TRL3) to System Prototype validated in an operational system (TRL7) </a:t>
            </a:r>
          </a:p>
          <a:p>
            <a:pPr marL="457200" lvl="1" indent="0">
              <a:lnSpc>
                <a:spcPct val="100000"/>
              </a:lnSpc>
              <a:spcBef>
                <a:spcPts val="0"/>
              </a:spcBef>
              <a:spcAft>
                <a:spcPts val="0"/>
              </a:spcAft>
              <a:buNone/>
            </a:pPr>
            <a:endParaRPr lang="en-US" dirty="0"/>
          </a:p>
          <a:p>
            <a:pPr marL="457200" lvl="1" indent="0">
              <a:lnSpc>
                <a:spcPts val="2200"/>
              </a:lnSpc>
              <a:spcBef>
                <a:spcPts val="0"/>
              </a:spcBef>
              <a:spcAft>
                <a:spcPts val="0"/>
              </a:spcAft>
              <a:buNone/>
            </a:pPr>
            <a:r>
              <a:rPr lang="en-US" dirty="0"/>
              <a:t>U.S. Department of Energy (</a:t>
            </a:r>
            <a:r>
              <a:rPr lang="en-US" b="1" dirty="0"/>
              <a:t>DOE NETL</a:t>
            </a:r>
            <a:r>
              <a:rPr lang="en-US" dirty="0"/>
              <a:t>)</a:t>
            </a:r>
          </a:p>
          <a:p>
            <a:pPr marL="457200" lvl="1" indent="0">
              <a:lnSpc>
                <a:spcPts val="2200"/>
              </a:lnSpc>
              <a:spcBef>
                <a:spcPts val="0"/>
              </a:spcBef>
              <a:spcAft>
                <a:spcPts val="0"/>
              </a:spcAft>
              <a:buNone/>
            </a:pPr>
            <a:r>
              <a:rPr lang="en-US" dirty="0"/>
              <a:t>Gas Technology Institute (</a:t>
            </a:r>
            <a:r>
              <a:rPr lang="en-US" b="1" dirty="0"/>
              <a:t>GTI</a:t>
            </a:r>
            <a:r>
              <a:rPr lang="en-US" b="1" baseline="30000" dirty="0"/>
              <a:t>®</a:t>
            </a:r>
            <a:r>
              <a:rPr lang="en-US" dirty="0"/>
              <a:t>)</a:t>
            </a:r>
          </a:p>
          <a:p>
            <a:pPr marL="457200" lvl="1" indent="0">
              <a:lnSpc>
                <a:spcPts val="2200"/>
              </a:lnSpc>
              <a:spcBef>
                <a:spcPts val="0"/>
              </a:spcBef>
              <a:spcAft>
                <a:spcPts val="0"/>
              </a:spcAft>
              <a:buNone/>
            </a:pPr>
            <a:r>
              <a:rPr lang="en-US" dirty="0"/>
              <a:t>Southwest Research Institute (</a:t>
            </a:r>
            <a:r>
              <a:rPr lang="en-US" b="1" dirty="0"/>
              <a:t>SwRI</a:t>
            </a:r>
            <a:r>
              <a:rPr lang="en-US" b="1" baseline="30000" dirty="0"/>
              <a:t>®</a:t>
            </a:r>
            <a:r>
              <a:rPr lang="en-US" dirty="0"/>
              <a:t>)</a:t>
            </a:r>
          </a:p>
          <a:p>
            <a:pPr marL="457200" lvl="1" indent="0">
              <a:lnSpc>
                <a:spcPts val="2200"/>
              </a:lnSpc>
              <a:spcBef>
                <a:spcPts val="0"/>
              </a:spcBef>
              <a:spcAft>
                <a:spcPts val="0"/>
              </a:spcAft>
              <a:buNone/>
            </a:pPr>
            <a:r>
              <a:rPr lang="en-US" dirty="0"/>
              <a:t>General Electric Global Research (</a:t>
            </a:r>
            <a:r>
              <a:rPr lang="en-US" b="1" dirty="0"/>
              <a:t>GE-GR</a:t>
            </a:r>
            <a:r>
              <a:rPr lang="en-US" dirty="0"/>
              <a:t>) </a:t>
            </a:r>
          </a:p>
          <a:p>
            <a:pPr marL="457200" lvl="1" indent="0">
              <a:lnSpc>
                <a:spcPct val="100000"/>
              </a:lnSpc>
              <a:spcAft>
                <a:spcPts val="0"/>
              </a:spcAft>
              <a:buNone/>
            </a:pPr>
            <a:r>
              <a:rPr lang="en-US" b="1" u="sng" dirty="0"/>
              <a:t>Joint Industrial Partners</a:t>
            </a:r>
            <a:r>
              <a:rPr lang="en-US" b="1" dirty="0"/>
              <a:t>:</a:t>
            </a:r>
            <a:endParaRPr lang="en-US" b="1" u="sng" dirty="0"/>
          </a:p>
          <a:p>
            <a:pPr marL="457200" lvl="1" indent="0">
              <a:lnSpc>
                <a:spcPct val="100000"/>
              </a:lnSpc>
              <a:spcBef>
                <a:spcPts val="0"/>
              </a:spcBef>
              <a:spcAft>
                <a:spcPts val="0"/>
              </a:spcAft>
              <a:buNone/>
            </a:pPr>
            <a:endParaRPr lang="en-US" dirty="0"/>
          </a:p>
          <a:p>
            <a:pPr marL="457200" lvl="1" indent="0">
              <a:lnSpc>
                <a:spcPct val="100000"/>
              </a:lnSpc>
              <a:spcBef>
                <a:spcPts val="1800"/>
              </a:spcBef>
              <a:spcAft>
                <a:spcPts val="0"/>
              </a:spcAft>
              <a:buNone/>
            </a:pPr>
            <a:r>
              <a:rPr lang="en-US" dirty="0"/>
              <a:t>Three budget phases over six years (2016-2022)</a:t>
            </a:r>
          </a:p>
          <a:p>
            <a:pPr marL="457200" lvl="1" indent="0">
              <a:lnSpc>
                <a:spcPct val="100000"/>
              </a:lnSpc>
              <a:spcAft>
                <a:spcPts val="0"/>
              </a:spcAft>
              <a:buNone/>
            </a:pPr>
            <a:r>
              <a:rPr lang="en-US" dirty="0"/>
              <a:t>$122MM Total* / $84MM Federal Funding (currently in BP2)</a:t>
            </a:r>
          </a:p>
        </p:txBody>
      </p:sp>
      <p:sp>
        <p:nvSpPr>
          <p:cNvPr id="11" name="Content Placeholder 2"/>
          <p:cNvSpPr txBox="1">
            <a:spLocks/>
          </p:cNvSpPr>
          <p:nvPr/>
        </p:nvSpPr>
        <p:spPr>
          <a:xfrm>
            <a:off x="-78658" y="1503092"/>
            <a:ext cx="1700152" cy="4828882"/>
          </a:xfrm>
          <a:prstGeom prst="rect">
            <a:avLst/>
          </a:prstGeom>
        </p:spPr>
        <p:txBody>
          <a:bodyPr vert="horz" lIns="91440" tIns="45720" rIns="91440" bIns="45720" rtlCol="0">
            <a:noAutofit/>
          </a:bodyPr>
          <a:lstStyle>
            <a:lvl1pPr marL="514350" indent="-514350" algn="l" defTabSz="914400" rtl="0" eaLnBrk="1" latinLnBrk="0" hangingPunct="1">
              <a:lnSpc>
                <a:spcPct val="100000"/>
              </a:lnSpc>
              <a:spcBef>
                <a:spcPts val="300"/>
              </a:spcBef>
              <a:spcAft>
                <a:spcPts val="300"/>
              </a:spcAft>
              <a:buClrTx/>
              <a:buFont typeface="Wingdings" panose="05000000000000000000" pitchFamily="2" charset="2"/>
              <a:buChar char="Ø"/>
              <a:defRPr sz="2800" kern="1200">
                <a:solidFill>
                  <a:schemeClr val="tx1"/>
                </a:solidFill>
                <a:latin typeface="Arial" pitchFamily="34" charset="0"/>
                <a:ea typeface="+mn-ea"/>
                <a:cs typeface="Arial" pitchFamily="34" charset="0"/>
              </a:defRPr>
            </a:lvl1pPr>
            <a:lvl2pPr marL="914400" indent="-457200" algn="l" defTabSz="914400" rtl="0" eaLnBrk="1" latinLnBrk="0" hangingPunct="1">
              <a:lnSpc>
                <a:spcPct val="100000"/>
              </a:lnSpc>
              <a:spcBef>
                <a:spcPts val="300"/>
              </a:spcBef>
              <a:spcAft>
                <a:spcPts val="300"/>
              </a:spcAft>
              <a:buClrTx/>
              <a:buFont typeface="Wingdings" panose="05000000000000000000" pitchFamily="2" charset="2"/>
              <a:buChar char="Ø"/>
              <a:defRPr sz="2400" kern="1200">
                <a:solidFill>
                  <a:schemeClr val="tx1"/>
                </a:solidFill>
                <a:latin typeface="Arial" pitchFamily="34" charset="0"/>
                <a:ea typeface="+mn-ea"/>
                <a:cs typeface="Arial" pitchFamily="34" charset="0"/>
              </a:defRPr>
            </a:lvl2pPr>
            <a:lvl3pPr marL="1371600" indent="-457200" algn="l" defTabSz="914400" rtl="0" eaLnBrk="1" latinLnBrk="0" hangingPunct="1">
              <a:lnSpc>
                <a:spcPct val="100000"/>
              </a:lnSpc>
              <a:spcBef>
                <a:spcPts val="300"/>
              </a:spcBef>
              <a:spcAft>
                <a:spcPts val="300"/>
              </a:spcAft>
              <a:buClrTx/>
              <a:buFont typeface="Wingdings" panose="05000000000000000000" pitchFamily="2" charset="2"/>
              <a:buChar char="Ø"/>
              <a:defRPr sz="2400" kern="1200">
                <a:solidFill>
                  <a:schemeClr val="tx1"/>
                </a:solidFill>
                <a:latin typeface="Arial" pitchFamily="34" charset="0"/>
                <a:ea typeface="+mn-ea"/>
                <a:cs typeface="Arial" pitchFamily="34" charset="0"/>
              </a:defRPr>
            </a:lvl3pPr>
            <a:lvl4pPr marL="1828800" indent="-457200" algn="l" defTabSz="914400" rtl="0" eaLnBrk="1" latinLnBrk="0" hangingPunct="1">
              <a:lnSpc>
                <a:spcPct val="100000"/>
              </a:lnSpc>
              <a:spcBef>
                <a:spcPts val="300"/>
              </a:spcBef>
              <a:spcAft>
                <a:spcPts val="300"/>
              </a:spcAft>
              <a:buClrTx/>
              <a:buFont typeface="Wingdings" panose="05000000000000000000" pitchFamily="2" charset="2"/>
              <a:buChar char="Ø"/>
              <a:defRPr sz="2400" kern="1200">
                <a:solidFill>
                  <a:schemeClr val="tx1"/>
                </a:solidFill>
                <a:latin typeface="Arial" pitchFamily="34" charset="0"/>
                <a:ea typeface="+mn-ea"/>
                <a:cs typeface="Arial" pitchFamily="34" charset="0"/>
              </a:defRPr>
            </a:lvl4pPr>
            <a:lvl5pPr marL="2286000" indent="-457200" algn="l" defTabSz="914400" rtl="0" eaLnBrk="1" latinLnBrk="0" hangingPunct="1">
              <a:lnSpc>
                <a:spcPct val="100000"/>
              </a:lnSpc>
              <a:spcBef>
                <a:spcPts val="300"/>
              </a:spcBef>
              <a:spcAft>
                <a:spcPts val="300"/>
              </a:spcAft>
              <a:buClrTx/>
              <a:buFont typeface="Wingdings" panose="05000000000000000000" pitchFamily="2" charset="2"/>
              <a:buChar char="Ø"/>
              <a:defRPr sz="2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spcBef>
                <a:spcPts val="0"/>
              </a:spcBef>
              <a:spcAft>
                <a:spcPts val="0"/>
              </a:spcAft>
              <a:buNone/>
            </a:pPr>
            <a:r>
              <a:rPr lang="en-US" sz="2000" b="1" dirty="0"/>
              <a:t>Scope:</a:t>
            </a:r>
          </a:p>
          <a:p>
            <a:pPr marL="457200" lvl="1" indent="0" algn="r">
              <a:spcBef>
                <a:spcPts val="0"/>
              </a:spcBef>
              <a:spcAft>
                <a:spcPts val="0"/>
              </a:spcAft>
              <a:buNone/>
            </a:pPr>
            <a:endParaRPr lang="en-US" sz="2000" dirty="0"/>
          </a:p>
          <a:p>
            <a:pPr marL="0" indent="0" algn="r">
              <a:spcBef>
                <a:spcPts val="0"/>
              </a:spcBef>
              <a:spcAft>
                <a:spcPts val="0"/>
              </a:spcAft>
              <a:buNone/>
            </a:pPr>
            <a:br>
              <a:rPr lang="en-US" sz="2000" b="1" dirty="0"/>
            </a:br>
            <a:r>
              <a:rPr lang="en-US" sz="2000" b="1" dirty="0"/>
              <a:t>Goal:</a:t>
            </a:r>
            <a:endParaRPr lang="en-US" sz="2000" dirty="0"/>
          </a:p>
          <a:p>
            <a:pPr marL="0" indent="0" algn="r">
              <a:spcBef>
                <a:spcPts val="0"/>
              </a:spcBef>
              <a:spcAft>
                <a:spcPts val="0"/>
              </a:spcAft>
              <a:buNone/>
            </a:pPr>
            <a:endParaRPr lang="en-US" sz="2000" b="1" dirty="0"/>
          </a:p>
          <a:p>
            <a:pPr marL="0" indent="0" algn="r">
              <a:spcBef>
                <a:spcPts val="0"/>
              </a:spcBef>
              <a:spcAft>
                <a:spcPts val="0"/>
              </a:spcAft>
              <a:buNone/>
            </a:pPr>
            <a:endParaRPr lang="en-US" sz="2000" b="1" dirty="0"/>
          </a:p>
          <a:p>
            <a:pPr marL="0" indent="0" algn="r">
              <a:spcBef>
                <a:spcPts val="0"/>
              </a:spcBef>
              <a:spcAft>
                <a:spcPts val="0"/>
              </a:spcAft>
              <a:buNone/>
            </a:pPr>
            <a:r>
              <a:rPr lang="en-US" sz="2000" b="1" dirty="0"/>
              <a:t>Team:</a:t>
            </a:r>
          </a:p>
          <a:p>
            <a:pPr marL="0" indent="0" algn="r">
              <a:spcBef>
                <a:spcPts val="0"/>
              </a:spcBef>
              <a:spcAft>
                <a:spcPts val="0"/>
              </a:spcAft>
              <a:buNone/>
            </a:pPr>
            <a:endParaRPr lang="en-US" sz="2000" b="1" dirty="0"/>
          </a:p>
          <a:p>
            <a:pPr marL="0" indent="0" algn="r">
              <a:spcBef>
                <a:spcPts val="0"/>
              </a:spcBef>
              <a:spcAft>
                <a:spcPts val="0"/>
              </a:spcAft>
              <a:buNone/>
            </a:pPr>
            <a:endParaRPr lang="en-US" sz="2000" b="1" dirty="0"/>
          </a:p>
          <a:p>
            <a:pPr marL="0" indent="0" algn="r">
              <a:spcBef>
                <a:spcPts val="0"/>
              </a:spcBef>
              <a:spcAft>
                <a:spcPts val="0"/>
              </a:spcAft>
              <a:buNone/>
            </a:pPr>
            <a:endParaRPr lang="en-US" sz="2000" b="1" dirty="0"/>
          </a:p>
          <a:p>
            <a:pPr marL="0" indent="0" algn="r">
              <a:spcBef>
                <a:spcPts val="0"/>
              </a:spcBef>
              <a:spcAft>
                <a:spcPts val="0"/>
              </a:spcAft>
              <a:buNone/>
            </a:pPr>
            <a:endParaRPr lang="en-US" sz="2000" b="1" dirty="0"/>
          </a:p>
          <a:p>
            <a:pPr marL="0" indent="0" algn="r">
              <a:spcBef>
                <a:spcPts val="0"/>
              </a:spcBef>
              <a:spcAft>
                <a:spcPts val="0"/>
              </a:spcAft>
              <a:buNone/>
            </a:pPr>
            <a:endParaRPr lang="en-US" sz="2000" b="1" dirty="0"/>
          </a:p>
          <a:p>
            <a:pPr marL="0" indent="0" algn="r">
              <a:spcBef>
                <a:spcPts val="1800"/>
              </a:spcBef>
              <a:spcAft>
                <a:spcPts val="0"/>
              </a:spcAft>
              <a:buNone/>
            </a:pPr>
            <a:r>
              <a:rPr lang="en-US" sz="2000" b="1" dirty="0"/>
              <a:t>Schedule:</a:t>
            </a:r>
          </a:p>
          <a:p>
            <a:pPr marL="0" indent="0" algn="r">
              <a:spcBef>
                <a:spcPts val="600"/>
              </a:spcBef>
              <a:spcAft>
                <a:spcPts val="0"/>
              </a:spcAft>
              <a:buNone/>
            </a:pPr>
            <a:r>
              <a:rPr lang="en-US" sz="2000" b="1" dirty="0"/>
              <a:t>Cost</a:t>
            </a:r>
            <a:r>
              <a:rPr lang="en-US" sz="2000" dirty="0"/>
              <a:t>:</a:t>
            </a:r>
          </a:p>
        </p:txBody>
      </p:sp>
      <p:pic>
        <p:nvPicPr>
          <p:cNvPr id="7" name="Picture 6"/>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251966" y="4922877"/>
            <a:ext cx="1260339" cy="538056"/>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4131" y="5047256"/>
            <a:ext cx="1485539" cy="25564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98402" y="4856740"/>
            <a:ext cx="725949" cy="446156"/>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29930" y="4856267"/>
            <a:ext cx="514857" cy="511281"/>
          </a:xfrm>
          <a:prstGeom prst="rect">
            <a:avLst/>
          </a:prstGeom>
        </p:spPr>
      </p:pic>
      <p:pic>
        <p:nvPicPr>
          <p:cNvPr id="21" name="Content Placeholder 18"/>
          <p:cNvPicPr>
            <a:picLocks noChangeAspect="1"/>
          </p:cNvPicPr>
          <p:nvPr/>
        </p:nvPicPr>
        <p:blipFill rotWithShape="1">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074868" y="3307976"/>
            <a:ext cx="5004882" cy="2450034"/>
          </a:xfrm>
          <a:prstGeom prst="rect">
            <a:avLst/>
          </a:prstGeom>
        </p:spPr>
      </p:pic>
      <p:sp>
        <p:nvSpPr>
          <p:cNvPr id="12" name="TextBox 11">
            <a:extLst>
              <a:ext uri="{FF2B5EF4-FFF2-40B4-BE49-F238E27FC236}">
                <a16:creationId xmlns:a16="http://schemas.microsoft.com/office/drawing/2014/main" id="{5FE1718B-D7E1-4D26-B348-DFE6091F0FC9}"/>
              </a:ext>
            </a:extLst>
          </p:cNvPr>
          <p:cNvSpPr txBox="1"/>
          <p:nvPr/>
        </p:nvSpPr>
        <p:spPr>
          <a:xfrm>
            <a:off x="4855905" y="6208863"/>
            <a:ext cx="3951764" cy="261610"/>
          </a:xfrm>
          <a:prstGeom prst="rect">
            <a:avLst/>
          </a:prstGeom>
          <a:noFill/>
        </p:spPr>
        <p:txBody>
          <a:bodyPr wrap="square" rtlCol="0">
            <a:spAutoFit/>
          </a:bodyPr>
          <a:lstStyle/>
          <a:p>
            <a:r>
              <a:rPr lang="en-US" sz="1100" dirty="0"/>
              <a:t>* Total cost is DOE STEP project + general purpose building</a:t>
            </a:r>
          </a:p>
        </p:txBody>
      </p:sp>
    </p:spTree>
    <p:extLst>
      <p:ext uri="{BB962C8B-B14F-4D97-AF65-F5344CB8AC3E}">
        <p14:creationId xmlns:p14="http://schemas.microsoft.com/office/powerpoint/2010/main" val="1500238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p:cNvSpPr>
            <a:spLocks noGrp="1"/>
          </p:cNvSpPr>
          <p:nvPr>
            <p:ph sz="half" idx="2"/>
          </p:nvPr>
        </p:nvSpPr>
        <p:spPr/>
        <p:txBody>
          <a:bodyPr/>
          <a:lstStyle/>
          <a:p>
            <a:pPr marL="0" indent="0">
              <a:buNone/>
            </a:pPr>
            <a:r>
              <a:rPr lang="en-US" dirty="0"/>
              <a:t> </a:t>
            </a:r>
          </a:p>
        </p:txBody>
      </p:sp>
      <p:sp>
        <p:nvSpPr>
          <p:cNvPr id="2" name="Title 1"/>
          <p:cNvSpPr>
            <a:spLocks noGrp="1"/>
          </p:cNvSpPr>
          <p:nvPr>
            <p:ph type="title"/>
          </p:nvPr>
        </p:nvSpPr>
        <p:spPr>
          <a:xfrm>
            <a:off x="456827" y="231845"/>
            <a:ext cx="10443510" cy="1143000"/>
          </a:xfrm>
        </p:spPr>
        <p:txBody>
          <a:bodyPr>
            <a:normAutofit/>
          </a:bodyPr>
          <a:lstStyle/>
          <a:p>
            <a:pPr algn="l"/>
            <a:r>
              <a:rPr lang="en-US" sz="3600" dirty="0"/>
              <a:t>STEP Program Objectives</a:t>
            </a:r>
          </a:p>
        </p:txBody>
      </p:sp>
      <p:sp>
        <p:nvSpPr>
          <p:cNvPr id="3" name="Content Placeholder 2"/>
          <p:cNvSpPr>
            <a:spLocks noGrp="1"/>
          </p:cNvSpPr>
          <p:nvPr>
            <p:ph sz="half" idx="1"/>
          </p:nvPr>
        </p:nvSpPr>
        <p:spPr>
          <a:xfrm>
            <a:off x="321561" y="1583563"/>
            <a:ext cx="7060874" cy="4690717"/>
          </a:xfrm>
        </p:spPr>
        <p:txBody>
          <a:bodyPr>
            <a:noAutofit/>
          </a:bodyPr>
          <a:lstStyle/>
          <a:p>
            <a:pPr marL="0" indent="0">
              <a:lnSpc>
                <a:spcPct val="100000"/>
              </a:lnSpc>
              <a:spcBef>
                <a:spcPts val="0"/>
              </a:spcBef>
              <a:spcAft>
                <a:spcPts val="1200"/>
              </a:spcAft>
              <a:buNone/>
            </a:pPr>
            <a:r>
              <a:rPr lang="en-US" sz="2000" dirty="0"/>
              <a:t>STEP Demo will demonstrate a fully integrated functional electricity generating power plant using transformational sCO2-based power cycle technology</a:t>
            </a:r>
          </a:p>
          <a:p>
            <a:pPr marL="0" indent="0">
              <a:lnSpc>
                <a:spcPct val="100000"/>
              </a:lnSpc>
              <a:spcBef>
                <a:spcPts val="0"/>
              </a:spcBef>
              <a:spcAft>
                <a:spcPts val="1200"/>
              </a:spcAft>
              <a:buNone/>
            </a:pPr>
            <a:r>
              <a:rPr lang="en-US" sz="2000" dirty="0"/>
              <a:t>Demonstrate pathway to efficiency </a:t>
            </a:r>
            <a:r>
              <a:rPr lang="en-US" sz="2000" b="1" dirty="0"/>
              <a:t>&gt; 50%</a:t>
            </a:r>
          </a:p>
          <a:p>
            <a:pPr marL="0" indent="0">
              <a:lnSpc>
                <a:spcPct val="100000"/>
              </a:lnSpc>
              <a:spcBef>
                <a:spcPts val="0"/>
              </a:spcBef>
              <a:spcAft>
                <a:spcPts val="1200"/>
              </a:spcAft>
              <a:buNone/>
            </a:pPr>
            <a:r>
              <a:rPr lang="en-US" sz="2000" dirty="0"/>
              <a:t>Demonstrate cycle operability  </a:t>
            </a:r>
            <a:r>
              <a:rPr lang="en-US" sz="2000" b="1" dirty="0"/>
              <a:t>&gt;700°C </a:t>
            </a:r>
            <a:r>
              <a:rPr lang="en-US" sz="2000" dirty="0"/>
              <a:t>turbine inlet temperature and 10 </a:t>
            </a:r>
            <a:r>
              <a:rPr lang="en-US" sz="2000" dirty="0" err="1"/>
              <a:t>MWe</a:t>
            </a:r>
            <a:r>
              <a:rPr lang="en-US" sz="2000" dirty="0"/>
              <a:t> net power generation</a:t>
            </a:r>
          </a:p>
          <a:p>
            <a:pPr marL="0" indent="0">
              <a:lnSpc>
                <a:spcPct val="100000"/>
              </a:lnSpc>
              <a:spcBef>
                <a:spcPts val="0"/>
              </a:spcBef>
              <a:buNone/>
            </a:pPr>
            <a:r>
              <a:rPr lang="en-US" sz="2000" dirty="0"/>
              <a:t>Quantify performance benefits:</a:t>
            </a:r>
          </a:p>
          <a:p>
            <a:pPr lvl="1">
              <a:spcBef>
                <a:spcPts val="0"/>
              </a:spcBef>
              <a:buFont typeface="Wingdings" panose="05000000000000000000" pitchFamily="2" charset="2"/>
              <a:buChar char="§"/>
            </a:pPr>
            <a:r>
              <a:rPr lang="en-US" sz="1400" dirty="0"/>
              <a:t>2-5% point net plant efficiency improvement</a:t>
            </a:r>
          </a:p>
          <a:p>
            <a:pPr lvl="1">
              <a:spcBef>
                <a:spcPts val="0"/>
              </a:spcBef>
              <a:buFont typeface="Wingdings" panose="05000000000000000000" pitchFamily="2" charset="2"/>
              <a:buChar char="§"/>
            </a:pPr>
            <a:r>
              <a:rPr lang="en-US" sz="1400" dirty="0"/>
              <a:t>3-4% reduction in LCOE </a:t>
            </a:r>
          </a:p>
          <a:p>
            <a:pPr lvl="1" fontAlgn="base">
              <a:spcBef>
                <a:spcPts val="0"/>
              </a:spcBef>
              <a:spcAft>
                <a:spcPts val="1200"/>
              </a:spcAft>
              <a:buFont typeface="Wingdings" panose="05000000000000000000" pitchFamily="2" charset="2"/>
              <a:buChar char="§"/>
              <a:tabLst>
                <a:tab pos="274320" algn="l"/>
              </a:tabLst>
            </a:pPr>
            <a:r>
              <a:rPr lang="en-US" sz="1400" dirty="0"/>
              <a:t>Reduced emissions, fuel, and water usage </a:t>
            </a:r>
          </a:p>
          <a:p>
            <a:pPr marL="0" indent="0">
              <a:lnSpc>
                <a:spcPct val="100000"/>
              </a:lnSpc>
              <a:spcBef>
                <a:spcPts val="0"/>
              </a:spcBef>
              <a:buNone/>
            </a:pPr>
            <a:r>
              <a:rPr lang="en-US" sz="2000" dirty="0"/>
              <a:t>Demonstrate Reconfigurable flexible test facility</a:t>
            </a:r>
          </a:p>
          <a:p>
            <a:pPr marL="0" indent="0">
              <a:lnSpc>
                <a:spcPct val="100000"/>
              </a:lnSpc>
              <a:spcBef>
                <a:spcPts val="0"/>
              </a:spcBef>
              <a:buNone/>
            </a:pPr>
            <a:r>
              <a:rPr lang="en-US" sz="2000" dirty="0"/>
              <a:t>Beyond STEP -  sCO2 Technology Test Bed Available</a:t>
            </a:r>
          </a:p>
          <a:p>
            <a:pPr lvl="1">
              <a:spcBef>
                <a:spcPts val="0"/>
              </a:spcBef>
              <a:buFont typeface="Wingdings" panose="05000000000000000000" pitchFamily="2" charset="2"/>
              <a:buChar char="§"/>
            </a:pPr>
            <a:r>
              <a:rPr lang="en-US" sz="1800" dirty="0"/>
              <a:t>Available for Testing future sCO2 equipment &amp; systems</a:t>
            </a:r>
          </a:p>
        </p:txBody>
      </p:sp>
      <p:sp>
        <p:nvSpPr>
          <p:cNvPr id="13" name="Content Placeholder 2"/>
          <p:cNvSpPr txBox="1">
            <a:spLocks/>
          </p:cNvSpPr>
          <p:nvPr/>
        </p:nvSpPr>
        <p:spPr>
          <a:xfrm>
            <a:off x="420996" y="2180927"/>
            <a:ext cx="6408601" cy="4093353"/>
          </a:xfrm>
          <a:prstGeom prst="rect">
            <a:avLst/>
          </a:prstGeom>
        </p:spPr>
        <p:txBody>
          <a:bodyPr vert="horz" lIns="91440" tIns="45720" rIns="91440" bIns="45720" rtlCol="0">
            <a:noAutofit/>
          </a:bodyPr>
          <a:lstStyle>
            <a:lvl1pPr marL="228600" indent="-228600" algn="l" defTabSz="914400" rtl="0" eaLnBrk="1" latinLnBrk="0" hangingPunct="1">
              <a:lnSpc>
                <a:spcPts val="3000"/>
              </a:lnSpc>
              <a:spcBef>
                <a:spcPts val="600"/>
              </a:spcBef>
              <a:spcAft>
                <a:spcPts val="600"/>
              </a:spcAft>
              <a:buClr>
                <a:srgbClr val="0037A4"/>
              </a:buClr>
              <a:buFont typeface="Symbol" pitchFamily="18" charset="2"/>
              <a:buChar char="&gt;"/>
              <a:defRPr sz="2800" kern="1200">
                <a:solidFill>
                  <a:schemeClr val="tx1"/>
                </a:solidFill>
                <a:latin typeface="Arial" pitchFamily="34" charset="0"/>
                <a:ea typeface="+mn-ea"/>
                <a:cs typeface="Arial" pitchFamily="34" charset="0"/>
              </a:defRPr>
            </a:lvl1pPr>
            <a:lvl2pPr marL="742950" indent="-285750" algn="l" defTabSz="914400" rtl="0" eaLnBrk="1" latinLnBrk="0" hangingPunct="1">
              <a:lnSpc>
                <a:spcPct val="100000"/>
              </a:lnSpc>
              <a:spcBef>
                <a:spcPts val="600"/>
              </a:spcBef>
              <a:spcAft>
                <a:spcPts val="600"/>
              </a:spcAft>
              <a:buClr>
                <a:srgbClr val="0037A4"/>
              </a:buClr>
              <a:buFont typeface="Arial" pitchFamily="34" charset="0"/>
              <a:buChar char="─"/>
              <a:defRPr sz="2400" kern="1200">
                <a:solidFill>
                  <a:schemeClr val="tx1"/>
                </a:solidFill>
                <a:latin typeface="Arial" pitchFamily="34" charset="0"/>
                <a:ea typeface="+mn-ea"/>
                <a:cs typeface="Arial" pitchFamily="34" charset="0"/>
              </a:defRPr>
            </a:lvl2pPr>
            <a:lvl3pPr marL="1143000" indent="-228600" algn="l" defTabSz="914400" rtl="0" eaLnBrk="1" latinLnBrk="0" hangingPunct="1">
              <a:lnSpc>
                <a:spcPct val="100000"/>
              </a:lnSpc>
              <a:spcBef>
                <a:spcPts val="600"/>
              </a:spcBef>
              <a:spcAft>
                <a:spcPts val="600"/>
              </a:spcAft>
              <a:buClr>
                <a:srgbClr val="0037A4"/>
              </a:buClr>
              <a:buFont typeface="Arial" pitchFamily="34" charset="0"/>
              <a:buChar char="&gt;"/>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lnSpc>
                <a:spcPct val="100000"/>
              </a:lnSpc>
              <a:spcBef>
                <a:spcPts val="600"/>
              </a:spcBef>
              <a:spcAft>
                <a:spcPts val="600"/>
              </a:spcAft>
              <a:buClr>
                <a:srgbClr val="0037A4"/>
              </a:buClr>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lnSpc>
                <a:spcPct val="100000"/>
              </a:lnSpc>
              <a:spcBef>
                <a:spcPts val="600"/>
              </a:spcBef>
              <a:spcAft>
                <a:spcPts val="600"/>
              </a:spcAft>
              <a:buClr>
                <a:srgbClr val="0037A4"/>
              </a:buClr>
              <a:buFont typeface="Arial" pitchFamily="34" charset="0"/>
              <a:buChar char="&gt;"/>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Font typeface="Symbol" pitchFamily="18" charset="2"/>
              <a:buNone/>
            </a:pPr>
            <a:endParaRPr lang="en-US" sz="2000" dirty="0"/>
          </a:p>
        </p:txBody>
      </p:sp>
      <p:pic>
        <p:nvPicPr>
          <p:cNvPr id="10" name="Picture 9">
            <a:extLst>
              <a:ext uri="{FF2B5EF4-FFF2-40B4-BE49-F238E27FC236}">
                <a16:creationId xmlns:a16="http://schemas.microsoft.com/office/drawing/2014/main" id="{2A907774-DB2E-40EE-8C80-1BABDE876B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29597" y="1583563"/>
            <a:ext cx="5163213" cy="3021300"/>
          </a:xfrm>
          <a:prstGeom prst="rect">
            <a:avLst/>
          </a:prstGeom>
        </p:spPr>
      </p:pic>
      <p:sp>
        <p:nvSpPr>
          <p:cNvPr id="4" name="Rectangle 3">
            <a:extLst>
              <a:ext uri="{FF2B5EF4-FFF2-40B4-BE49-F238E27FC236}">
                <a16:creationId xmlns:a16="http://schemas.microsoft.com/office/drawing/2014/main" id="{C3CD8410-11D5-4EEB-86EF-A11D07B72862}"/>
              </a:ext>
            </a:extLst>
          </p:cNvPr>
          <p:cNvSpPr/>
          <p:nvPr/>
        </p:nvSpPr>
        <p:spPr>
          <a:xfrm>
            <a:off x="7266613" y="4719942"/>
            <a:ext cx="4603826" cy="646331"/>
          </a:xfrm>
          <a:prstGeom prst="rect">
            <a:avLst/>
          </a:prstGeom>
          <a:solidFill>
            <a:schemeClr val="accent2"/>
          </a:solidFill>
        </p:spPr>
        <p:txBody>
          <a:bodyPr wrap="square">
            <a:spAutoFit/>
          </a:bodyPr>
          <a:lstStyle/>
          <a:p>
            <a:pPr algn="ctr"/>
            <a:r>
              <a:rPr lang="en-US" b="1" dirty="0">
                <a:solidFill>
                  <a:schemeClr val="bg1"/>
                </a:solidFill>
              </a:rPr>
              <a:t>STEP will be among the largest demonstration facilities for sCO2 technology in the world</a:t>
            </a:r>
            <a:endParaRPr lang="en-US" dirty="0">
              <a:solidFill>
                <a:schemeClr val="bg1"/>
              </a:solidFill>
            </a:endParaRPr>
          </a:p>
        </p:txBody>
      </p:sp>
    </p:spTree>
    <p:extLst>
      <p:ext uri="{BB962C8B-B14F-4D97-AF65-F5344CB8AC3E}">
        <p14:creationId xmlns:p14="http://schemas.microsoft.com/office/powerpoint/2010/main" val="3157130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A57771-91B4-4ECE-8CA2-DFE7817D1256}"/>
              </a:ext>
            </a:extLst>
          </p:cNvPr>
          <p:cNvSpPr>
            <a:spLocks noGrp="1"/>
          </p:cNvSpPr>
          <p:nvPr>
            <p:ph idx="1"/>
          </p:nvPr>
        </p:nvSpPr>
        <p:spPr>
          <a:xfrm>
            <a:off x="361244" y="1580445"/>
            <a:ext cx="5839933" cy="4421110"/>
          </a:xfrm>
        </p:spPr>
        <p:txBody>
          <a:bodyPr>
            <a:normAutofit fontScale="92500" lnSpcReduction="10000"/>
          </a:bodyPr>
          <a:lstStyle/>
          <a:p>
            <a:pPr>
              <a:spcBef>
                <a:spcPts val="0"/>
              </a:spcBef>
              <a:buFont typeface="Wingdings" panose="05000000000000000000" pitchFamily="2" charset="2"/>
              <a:buChar char="§"/>
            </a:pPr>
            <a:r>
              <a:rPr lang="en-US" dirty="0"/>
              <a:t>STEP 1 - Simple Cycle Configuration (Lower Risk)</a:t>
            </a:r>
          </a:p>
          <a:p>
            <a:pPr lvl="1">
              <a:spcBef>
                <a:spcPts val="0"/>
              </a:spcBef>
              <a:buFont typeface="Wingdings" panose="05000000000000000000" pitchFamily="2" charset="2"/>
              <a:buChar char="§"/>
            </a:pPr>
            <a:r>
              <a:rPr lang="en-US" dirty="0"/>
              <a:t>Commissioning </a:t>
            </a:r>
          </a:p>
          <a:p>
            <a:pPr lvl="2">
              <a:spcBef>
                <a:spcPts val="0"/>
              </a:spcBef>
              <a:buFont typeface="Wingdings" panose="05000000000000000000" pitchFamily="2" charset="2"/>
              <a:buChar char="§"/>
            </a:pPr>
            <a:r>
              <a:rPr lang="en-US" dirty="0"/>
              <a:t>Initial Equipment Performance</a:t>
            </a:r>
          </a:p>
          <a:p>
            <a:pPr lvl="2">
              <a:spcBef>
                <a:spcPts val="0"/>
              </a:spcBef>
              <a:buFont typeface="Wingdings" panose="05000000000000000000" pitchFamily="2" charset="2"/>
              <a:buChar char="§"/>
            </a:pPr>
            <a:r>
              <a:rPr lang="en-US" dirty="0"/>
              <a:t>Op Procedures (Start, Stop, Secure)</a:t>
            </a:r>
          </a:p>
          <a:p>
            <a:pPr lvl="1">
              <a:spcBef>
                <a:spcPts val="0"/>
              </a:spcBef>
              <a:buFont typeface="Wingdings" panose="05000000000000000000" pitchFamily="2" charset="2"/>
              <a:buChar char="§"/>
            </a:pPr>
            <a:endParaRPr lang="en-US" dirty="0"/>
          </a:p>
          <a:p>
            <a:pPr lvl="1">
              <a:spcBef>
                <a:spcPts val="0"/>
              </a:spcBef>
              <a:buFont typeface="Wingdings" panose="05000000000000000000" pitchFamily="2" charset="2"/>
              <a:buChar char="§"/>
            </a:pPr>
            <a:r>
              <a:rPr lang="en-US" dirty="0"/>
              <a:t>Tests - Turbine Inlet to 250 bar to 500°C </a:t>
            </a:r>
            <a:r>
              <a:rPr lang="en-US" baseline="-25000" dirty="0"/>
              <a:t> </a:t>
            </a:r>
          </a:p>
          <a:p>
            <a:pPr lvl="2">
              <a:spcBef>
                <a:spcPts val="0"/>
              </a:spcBef>
              <a:buFont typeface="Wingdings" panose="05000000000000000000" pitchFamily="2" charset="2"/>
              <a:buChar char="§"/>
            </a:pPr>
            <a:r>
              <a:rPr lang="en-US" dirty="0"/>
              <a:t>System Start, Stop &amp; Secure</a:t>
            </a:r>
          </a:p>
          <a:p>
            <a:pPr lvl="2">
              <a:spcBef>
                <a:spcPts val="0"/>
              </a:spcBef>
              <a:buFont typeface="Wingdings" panose="05000000000000000000" pitchFamily="2" charset="2"/>
              <a:buChar char="§"/>
            </a:pPr>
            <a:r>
              <a:rPr lang="en-US" dirty="0"/>
              <a:t>Initial Equipment Interactions</a:t>
            </a:r>
          </a:p>
          <a:p>
            <a:pPr lvl="2">
              <a:spcBef>
                <a:spcPts val="0"/>
              </a:spcBef>
              <a:buFont typeface="Wingdings" panose="05000000000000000000" pitchFamily="2" charset="2"/>
              <a:buChar char="§"/>
            </a:pPr>
            <a:r>
              <a:rPr lang="en-US" dirty="0"/>
              <a:t>System Control &amp; Data Collection</a:t>
            </a:r>
          </a:p>
          <a:p>
            <a:pPr lvl="2">
              <a:spcBef>
                <a:spcPts val="0"/>
              </a:spcBef>
              <a:buFont typeface="Wingdings" panose="05000000000000000000" pitchFamily="2" charset="2"/>
              <a:buChar char="§"/>
            </a:pPr>
            <a:r>
              <a:rPr lang="en-US" dirty="0"/>
              <a:t>System Safety Verifications</a:t>
            </a:r>
          </a:p>
          <a:p>
            <a:pPr lvl="2">
              <a:spcBef>
                <a:spcPts val="0"/>
              </a:spcBef>
              <a:buFont typeface="Wingdings" panose="05000000000000000000" pitchFamily="2" charset="2"/>
              <a:buChar char="§"/>
            </a:pPr>
            <a:r>
              <a:rPr lang="en-US" dirty="0"/>
              <a:t>Steady &amp; Transient Cycle Performance Data</a:t>
            </a:r>
          </a:p>
        </p:txBody>
      </p:sp>
      <p:sp>
        <p:nvSpPr>
          <p:cNvPr id="4" name="Title 3">
            <a:extLst>
              <a:ext uri="{FF2B5EF4-FFF2-40B4-BE49-F238E27FC236}">
                <a16:creationId xmlns:a16="http://schemas.microsoft.com/office/drawing/2014/main" id="{B01E401A-CD13-4B0E-95BA-A09C87F2C972}"/>
              </a:ext>
            </a:extLst>
          </p:cNvPr>
          <p:cNvSpPr>
            <a:spLocks noGrp="1"/>
          </p:cNvSpPr>
          <p:nvPr>
            <p:ph type="title"/>
          </p:nvPr>
        </p:nvSpPr>
        <p:spPr/>
        <p:txBody>
          <a:bodyPr/>
          <a:lstStyle/>
          <a:p>
            <a:r>
              <a:rPr lang="en-US" dirty="0"/>
              <a:t>Test Approach – System Verification in Two Steps</a:t>
            </a:r>
          </a:p>
        </p:txBody>
      </p:sp>
      <p:pic>
        <p:nvPicPr>
          <p:cNvPr id="13" name="Picture 12">
            <a:extLst>
              <a:ext uri="{FF2B5EF4-FFF2-40B4-BE49-F238E27FC236}">
                <a16:creationId xmlns:a16="http://schemas.microsoft.com/office/drawing/2014/main" id="{1CB28A5F-B985-4725-ADB4-5F2BB996E6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5999" y="1694261"/>
            <a:ext cx="5994484" cy="4114800"/>
          </a:xfrm>
          <a:prstGeom prst="rect">
            <a:avLst/>
          </a:prstGeom>
        </p:spPr>
      </p:pic>
    </p:spTree>
    <p:extLst>
      <p:ext uri="{BB962C8B-B14F-4D97-AF65-F5344CB8AC3E}">
        <p14:creationId xmlns:p14="http://schemas.microsoft.com/office/powerpoint/2010/main" val="94761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1A57771-91B4-4ECE-8CA2-DFE7817D1256}"/>
              </a:ext>
            </a:extLst>
          </p:cNvPr>
          <p:cNvSpPr>
            <a:spLocks noGrp="1"/>
          </p:cNvSpPr>
          <p:nvPr>
            <p:ph idx="1"/>
          </p:nvPr>
        </p:nvSpPr>
        <p:spPr>
          <a:xfrm>
            <a:off x="315311" y="1584181"/>
            <a:ext cx="5920434" cy="4206240"/>
          </a:xfrm>
        </p:spPr>
        <p:txBody>
          <a:bodyPr>
            <a:normAutofit lnSpcReduction="10000"/>
          </a:bodyPr>
          <a:lstStyle/>
          <a:p>
            <a:pPr>
              <a:spcBef>
                <a:spcPts val="0"/>
              </a:spcBef>
              <a:buFont typeface="Wingdings" panose="05000000000000000000" pitchFamily="2" charset="2"/>
              <a:buChar char="§"/>
            </a:pPr>
            <a:r>
              <a:rPr lang="en-US" dirty="0"/>
              <a:t>STEP 2 - Recompression Closed Brayton Cycle (RCBC)</a:t>
            </a:r>
          </a:p>
          <a:p>
            <a:pPr lvl="1">
              <a:spcBef>
                <a:spcPts val="0"/>
              </a:spcBef>
              <a:buFont typeface="Wingdings" panose="05000000000000000000" pitchFamily="2" charset="2"/>
              <a:buChar char="§"/>
            </a:pPr>
            <a:r>
              <a:rPr lang="en-US" sz="1800" dirty="0"/>
              <a:t>Reconfigure to RCBC</a:t>
            </a:r>
          </a:p>
          <a:p>
            <a:pPr lvl="2">
              <a:spcBef>
                <a:spcPts val="0"/>
              </a:spcBef>
              <a:buFont typeface="Wingdings" panose="05000000000000000000" pitchFamily="2" charset="2"/>
              <a:buChar char="§"/>
            </a:pPr>
            <a:r>
              <a:rPr lang="en-US" sz="1800" dirty="0"/>
              <a:t>Add Bypass Compressor &amp; Cooler</a:t>
            </a:r>
          </a:p>
          <a:p>
            <a:pPr lvl="2">
              <a:spcBef>
                <a:spcPts val="0"/>
              </a:spcBef>
              <a:buFont typeface="Wingdings" panose="05000000000000000000" pitchFamily="2" charset="2"/>
              <a:buChar char="§"/>
            </a:pPr>
            <a:r>
              <a:rPr lang="en-US" sz="1800" dirty="0"/>
              <a:t>Add Low Temperature </a:t>
            </a:r>
            <a:r>
              <a:rPr lang="en-US" sz="1800" dirty="0" err="1"/>
              <a:t>Recuperator</a:t>
            </a:r>
            <a:endParaRPr lang="en-US" sz="1800" dirty="0"/>
          </a:p>
          <a:p>
            <a:pPr lvl="1">
              <a:spcBef>
                <a:spcPts val="0"/>
              </a:spcBef>
              <a:buFont typeface="Wingdings" panose="05000000000000000000" pitchFamily="2" charset="2"/>
              <a:buChar char="§"/>
            </a:pPr>
            <a:endParaRPr lang="en-US" sz="1800" dirty="0"/>
          </a:p>
          <a:p>
            <a:pPr lvl="1">
              <a:spcBef>
                <a:spcPts val="0"/>
              </a:spcBef>
              <a:buFont typeface="Wingdings" panose="05000000000000000000" pitchFamily="2" charset="2"/>
              <a:buChar char="§"/>
            </a:pPr>
            <a:r>
              <a:rPr lang="en-US" sz="1800" dirty="0"/>
              <a:t>Tests - Turbine Inlet to 250 bar at &gt;700°C</a:t>
            </a:r>
            <a:endParaRPr lang="en-US" sz="1800" baseline="-25000" dirty="0"/>
          </a:p>
          <a:p>
            <a:pPr lvl="2">
              <a:spcBef>
                <a:spcPts val="0"/>
              </a:spcBef>
              <a:buFont typeface="Wingdings" panose="05000000000000000000" pitchFamily="2" charset="2"/>
              <a:buChar char="§"/>
            </a:pPr>
            <a:r>
              <a:rPr lang="en-US" sz="1800" dirty="0"/>
              <a:t>Overall System Performance </a:t>
            </a:r>
          </a:p>
          <a:p>
            <a:pPr lvl="2">
              <a:spcBef>
                <a:spcPts val="0"/>
              </a:spcBef>
              <a:buFont typeface="Wingdings" panose="05000000000000000000" pitchFamily="2" charset="2"/>
              <a:buChar char="§"/>
            </a:pPr>
            <a:r>
              <a:rPr lang="en-US" sz="1800" dirty="0"/>
              <a:t>System Control &amp; Equipment Interactions</a:t>
            </a:r>
          </a:p>
          <a:p>
            <a:pPr lvl="2">
              <a:spcBef>
                <a:spcPts val="0"/>
              </a:spcBef>
              <a:buFont typeface="Wingdings" panose="05000000000000000000" pitchFamily="2" charset="2"/>
              <a:buChar char="§"/>
            </a:pPr>
            <a:r>
              <a:rPr lang="en-US" sz="1800" dirty="0"/>
              <a:t>System Safety</a:t>
            </a:r>
          </a:p>
          <a:p>
            <a:pPr lvl="2">
              <a:spcBef>
                <a:spcPts val="0"/>
              </a:spcBef>
              <a:buFont typeface="Wingdings" panose="05000000000000000000" pitchFamily="2" charset="2"/>
              <a:buChar char="§"/>
            </a:pPr>
            <a:r>
              <a:rPr lang="en-US" sz="1800" dirty="0"/>
              <a:t>Steady &amp; Transient cycle data</a:t>
            </a:r>
          </a:p>
          <a:p>
            <a:pPr lvl="2">
              <a:spcBef>
                <a:spcPts val="0"/>
              </a:spcBef>
              <a:buFont typeface="Wingdings" panose="05000000000000000000" pitchFamily="2" charset="2"/>
              <a:buChar char="§"/>
            </a:pPr>
            <a:r>
              <a:rPr lang="en-US" sz="1800" dirty="0"/>
              <a:t>System Durability </a:t>
            </a:r>
          </a:p>
        </p:txBody>
      </p:sp>
      <p:sp>
        <p:nvSpPr>
          <p:cNvPr id="4" name="Title 3">
            <a:extLst>
              <a:ext uri="{FF2B5EF4-FFF2-40B4-BE49-F238E27FC236}">
                <a16:creationId xmlns:a16="http://schemas.microsoft.com/office/drawing/2014/main" id="{B01E401A-CD13-4B0E-95BA-A09C87F2C972}"/>
              </a:ext>
            </a:extLst>
          </p:cNvPr>
          <p:cNvSpPr>
            <a:spLocks noGrp="1"/>
          </p:cNvSpPr>
          <p:nvPr>
            <p:ph type="title"/>
          </p:nvPr>
        </p:nvSpPr>
        <p:spPr/>
        <p:txBody>
          <a:bodyPr/>
          <a:lstStyle/>
          <a:p>
            <a:r>
              <a:rPr lang="en-US" dirty="0"/>
              <a:t>Test Approach – System Verification in Two Steps</a:t>
            </a:r>
          </a:p>
        </p:txBody>
      </p:sp>
      <p:pic>
        <p:nvPicPr>
          <p:cNvPr id="10" name="Picture 9">
            <a:extLst>
              <a:ext uri="{FF2B5EF4-FFF2-40B4-BE49-F238E27FC236}">
                <a16:creationId xmlns:a16="http://schemas.microsoft.com/office/drawing/2014/main" id="{C52EB43D-6E24-4ABC-B059-BF0AD38E6D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44865" y="1694261"/>
            <a:ext cx="6182001" cy="4206240"/>
          </a:xfrm>
          <a:prstGeom prst="rect">
            <a:avLst/>
          </a:prstGeom>
        </p:spPr>
      </p:pic>
    </p:spTree>
    <p:extLst>
      <p:ext uri="{BB962C8B-B14F-4D97-AF65-F5344CB8AC3E}">
        <p14:creationId xmlns:p14="http://schemas.microsoft.com/office/powerpoint/2010/main" val="3368330629"/>
      </p:ext>
    </p:extLst>
  </p:cSld>
  <p:clrMapOvr>
    <a:masterClrMapping/>
  </p:clrMapOvr>
</p:sld>
</file>

<file path=ppt/theme/theme1.xml><?xml version="1.0" encoding="utf-8"?>
<a:theme xmlns:a="http://schemas.openxmlformats.org/drawingml/2006/main" name="1_one or two line headline">
  <a:themeElements>
    <a:clrScheme name="GTI 2016">
      <a:dk1>
        <a:srgbClr val="333D4F"/>
      </a:dk1>
      <a:lt1>
        <a:sysClr val="window" lastClr="FFFFFF"/>
      </a:lt1>
      <a:dk2>
        <a:srgbClr val="007673"/>
      </a:dk2>
      <a:lt2>
        <a:srgbClr val="00B273"/>
      </a:lt2>
      <a:accent1>
        <a:srgbClr val="DCDDDE"/>
      </a:accent1>
      <a:accent2>
        <a:srgbClr val="0037A4"/>
      </a:accent2>
      <a:accent3>
        <a:srgbClr val="02ABE3"/>
      </a:accent3>
      <a:accent4>
        <a:srgbClr val="BFD730"/>
      </a:accent4>
      <a:accent5>
        <a:srgbClr val="91278B"/>
      </a:accent5>
      <a:accent6>
        <a:srgbClr val="A7A9AC"/>
      </a:accent6>
      <a:hlink>
        <a:srgbClr val="005AAD"/>
      </a:hlink>
      <a:folHlink>
        <a:srgbClr val="005AA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itle slide">
  <a:themeElements>
    <a:clrScheme name="GTI 2016">
      <a:dk1>
        <a:srgbClr val="333D4F"/>
      </a:dk1>
      <a:lt1>
        <a:sysClr val="window" lastClr="FFFFFF"/>
      </a:lt1>
      <a:dk2>
        <a:srgbClr val="007673"/>
      </a:dk2>
      <a:lt2>
        <a:srgbClr val="00B273"/>
      </a:lt2>
      <a:accent1>
        <a:srgbClr val="DCDDDE"/>
      </a:accent1>
      <a:accent2>
        <a:srgbClr val="0037A4"/>
      </a:accent2>
      <a:accent3>
        <a:srgbClr val="02ABE3"/>
      </a:accent3>
      <a:accent4>
        <a:srgbClr val="BFD730"/>
      </a:accent4>
      <a:accent5>
        <a:srgbClr val="91278B"/>
      </a:accent5>
      <a:accent6>
        <a:srgbClr val="A7A9AC"/>
      </a:accent6>
      <a:hlink>
        <a:srgbClr val="005AAD"/>
      </a:hlink>
      <a:folHlink>
        <a:srgbClr val="005AAD"/>
      </a:folHlink>
    </a:clrScheme>
    <a:fontScheme name="GTI Theme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6D34230C153704EA65BBFA674BEDDAA" ma:contentTypeVersion="32" ma:contentTypeDescription="Create a new document." ma:contentTypeScope="" ma:versionID="3a61e6582a864390ed0518f5a52047cd">
  <xsd:schema xmlns:xsd="http://www.w3.org/2001/XMLSchema" xmlns:xs="http://www.w3.org/2001/XMLSchema" xmlns:p="http://schemas.microsoft.com/office/2006/metadata/properties" xmlns:ns2="8088ce5a-571c-4ad0-a1b2-ce6b2432184a" xmlns:ns3="34d4d70c-e871-4156-bf07-742f3cab1f5c" targetNamespace="http://schemas.microsoft.com/office/2006/metadata/properties" ma:root="true" ma:fieldsID="03a8e63879b31ea71ed19889ad09d7c5" ns2:_="" ns3:_="">
    <xsd:import namespace="8088ce5a-571c-4ad0-a1b2-ce6b2432184a"/>
    <xsd:import namespace="34d4d70c-e871-4156-bf07-742f3cab1f5c"/>
    <xsd:element name="properties">
      <xsd:complexType>
        <xsd:sequence>
          <xsd:element name="documentManagement">
            <xsd:complexType>
              <xsd:all>
                <xsd:element ref="ns2:_dlc_DocId" minOccurs="0"/>
                <xsd:element ref="ns2:_dlc_DocIdUrl" minOccurs="0"/>
                <xsd:element ref="ns2:_dlc_DocIdPersistId" minOccurs="0"/>
                <xsd:element ref="ns3:Date_x002f_Year_x0020_Produced" minOccurs="0"/>
                <xsd:element ref="ns3:Category" minOccurs="0"/>
                <xsd:element ref="ns3:ordering" minOccurs="0"/>
                <xsd:element ref="ns3:Description0" minOccurs="0"/>
                <xsd:element ref="ns3:Inactiv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88ce5a-571c-4ad0-a1b2-ce6b2432184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4d4d70c-e871-4156-bf07-742f3cab1f5c" elementFormDefault="qualified">
    <xsd:import namespace="http://schemas.microsoft.com/office/2006/documentManagement/types"/>
    <xsd:import namespace="http://schemas.microsoft.com/office/infopath/2007/PartnerControls"/>
    <xsd:element name="Date_x002f_Year_x0020_Produced" ma:index="11" nillable="true" ma:displayName="Date/Year Produced" ma:description="Date/Year Produced" ma:internalName="Date_x002f_Year_x0020_Produced" ma:readOnly="false">
      <xsd:simpleType>
        <xsd:restriction base="dms:Text">
          <xsd:maxLength value="255"/>
        </xsd:restriction>
      </xsd:simpleType>
    </xsd:element>
    <xsd:element name="Category" ma:index="12" nillable="true" ma:displayName="-" ma:format="Dropdown" ma:internalName="Category">
      <xsd:simpleType>
        <xsd:restriction base="dms:Choice">
          <xsd:enumeration value="Overview"/>
          <xsd:enumeration value="Annual Report"/>
          <xsd:enumeration value="Conferences"/>
          <xsd:enumeration value="Tours"/>
          <xsd:enumeration value="Social Media"/>
          <xsd:enumeration value="Holiday card"/>
          <xsd:enumeration value="General"/>
          <xsd:enumeration value="PowerPoint"/>
          <xsd:enumeration value="Quarterly Highlights"/>
          <xsd:enumeration value="Archive"/>
        </xsd:restriction>
      </xsd:simpleType>
    </xsd:element>
    <xsd:element name="ordering" ma:index="13" nillable="true" ma:displayName="ordering" ma:description="ordering" ma:internalName="ordering" ma:readOnly="false">
      <xsd:simpleType>
        <xsd:restriction base="dms:Number"/>
      </xsd:simpleType>
    </xsd:element>
    <xsd:element name="Description0" ma:index="14" nillable="true" ma:displayName="Description" ma:description="Description" ma:internalName="Description0" ma:readOnly="false">
      <xsd:simpleType>
        <xsd:restriction base="dms:Text">
          <xsd:maxLength value="255"/>
        </xsd:restriction>
      </xsd:simpleType>
    </xsd:element>
    <xsd:element name="Inactive" ma:index="15" nillable="true" ma:displayName="Inactive" ma:default="0" ma:internalName="Inactiv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ma:readOnly="tru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rca:RCAuthoringProperties xmlns:rca="urn:sharePointPublishingRcaProperties">
  <rca:Converter rca:guid="6dfdc5b4-2a28-4a06-b0c6-ad3901e3a807">
    <rca:property rca:type="InheritParentSettings">False</rca:property>
    <rca:property rca:type="SelectedPageLayout">24</rca:property>
    <rca:property rca:type="SelectedPageField">f55c4d88-1f2e-4ad9-aaa8-819af4ee7ee8</rca:property>
    <rca:property rca:type="SelectedStylesField">00000000-0000-0000-0000-000000000000</rca:property>
    <rca:property rca:type="CreatePageWithSourceDocument">True</rca:property>
    <rca:property rca:type="AllowChangeLocationConfig">True</rca:property>
    <rca:property rca:type="ConfiguredPageLocation">http://intranet/HR/HRINT</rca:property>
    <rca:property rca:type="CreateSynchronously">True</rca:property>
    <rca:property rca:type="AllowChangeProcessingConfig">True</rca:property>
    <rca:property rca:type="ConverterSpecificSettings"/>
  </rca:Converter>
</rca:RCAuthoring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documentManagement>
    <Category xmlns="34d4d70c-e871-4156-bf07-742f3cab1f5c">PowerPoint</Category>
    <Inactive xmlns="34d4d70c-e871-4156-bf07-742f3cab1f5c">false</Inactive>
    <ordering xmlns="34d4d70c-e871-4156-bf07-742f3cab1f5c">1</ordering>
    <Date_x002f_Year_x0020_Produced xmlns="34d4d70c-e871-4156-bf07-742f3cab1f5c">3-17</Date_x002f_Year_x0020_Produced>
    <Description0 xmlns="34d4d70c-e871-4156-bf07-742f3cab1f5c">Long presentation with options to pick and choose from; widescreen size, 16:9</Description0>
    <_dlc_DocId xmlns="8088ce5a-571c-4ad0-a1b2-ce6b2432184a">GTIRECORD-2769-205</_dlc_DocId>
    <_dlc_DocIdUrl xmlns="8088ce5a-571c-4ad0-a1b2-ce6b2432184a">
      <Url>http://thepipeline/CD/comm/_layouts/DocIdRedir.aspx?ID=GTIRECORD-2769-205</Url>
      <Description>GTIRECORD-2769-205</Description>
    </_dlc_DocIdUrl>
  </documentManagement>
</p:properties>
</file>

<file path=customXml/itemProps1.xml><?xml version="1.0" encoding="utf-8"?>
<ds:datastoreItem xmlns:ds="http://schemas.openxmlformats.org/officeDocument/2006/customXml" ds:itemID="{7463983C-3EA1-4AE5-A60B-92CDF20F24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088ce5a-571c-4ad0-a1b2-ce6b2432184a"/>
    <ds:schemaRef ds:uri="34d4d70c-e871-4156-bf07-742f3cab1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828F13-7902-40CE-B951-195DA9D49DA4}">
  <ds:schemaRefs>
    <ds:schemaRef ds:uri="http://schemas.microsoft.com/sharepoint/events"/>
  </ds:schemaRefs>
</ds:datastoreItem>
</file>

<file path=customXml/itemProps3.xml><?xml version="1.0" encoding="utf-8"?>
<ds:datastoreItem xmlns:ds="http://schemas.openxmlformats.org/officeDocument/2006/customXml" ds:itemID="{A2F4F6EB-15D8-4D5A-B003-2496F618A5BB}">
  <ds:schemaRefs>
    <ds:schemaRef ds:uri="urn:sharePointPublishingRcaProperties"/>
  </ds:schemaRefs>
</ds:datastoreItem>
</file>

<file path=customXml/itemProps4.xml><?xml version="1.0" encoding="utf-8"?>
<ds:datastoreItem xmlns:ds="http://schemas.openxmlformats.org/officeDocument/2006/customXml" ds:itemID="{26F5D12F-8FA2-4A0A-AF4D-C7DEF4CEFBBA}">
  <ds:schemaRefs>
    <ds:schemaRef ds:uri="http://schemas.microsoft.com/sharepoint/v3/contenttype/forms"/>
  </ds:schemaRefs>
</ds:datastoreItem>
</file>

<file path=customXml/itemProps5.xml><?xml version="1.0" encoding="utf-8"?>
<ds:datastoreItem xmlns:ds="http://schemas.openxmlformats.org/officeDocument/2006/customXml" ds:itemID="{93A2ECD8-3D76-4C62-8741-D8A28B9F5A65}">
  <ds:schemaRefs>
    <ds:schemaRef ds:uri="http://purl.org/dc/elements/1.1/"/>
    <ds:schemaRef ds:uri="http://schemas.microsoft.com/office/infopath/2007/PartnerControls"/>
    <ds:schemaRef ds:uri="http://purl.org/dc/terms/"/>
    <ds:schemaRef ds:uri="http://schemas.microsoft.com/office/2006/metadata/properties"/>
    <ds:schemaRef ds:uri="http://www.w3.org/XML/1998/namespace"/>
    <ds:schemaRef ds:uri="http://schemas.microsoft.com/office/2006/documentManagement/types"/>
    <ds:schemaRef ds:uri="http://schemas.openxmlformats.org/package/2006/metadata/core-properties"/>
    <ds:schemaRef ds:uri="34d4d70c-e871-4156-bf07-742f3cab1f5c"/>
    <ds:schemaRef ds:uri="8088ce5a-571c-4ad0-a1b2-ce6b2432184a"/>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126111</TotalTime>
  <Words>1769</Words>
  <Application>Microsoft Office PowerPoint</Application>
  <PresentationFormat>Widescreen</PresentationFormat>
  <Paragraphs>284</Paragraphs>
  <Slides>29</Slides>
  <Notes>16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29</vt:i4>
      </vt:variant>
    </vt:vector>
  </HeadingPairs>
  <TitlesOfParts>
    <vt:vector size="38" baseType="lpstr">
      <vt:lpstr>Arial</vt:lpstr>
      <vt:lpstr>Arial Black</vt:lpstr>
      <vt:lpstr>Arial Narrow</vt:lpstr>
      <vt:lpstr>Calibri</vt:lpstr>
      <vt:lpstr>Symbol</vt:lpstr>
      <vt:lpstr>Times New Roman</vt:lpstr>
      <vt:lpstr>Wingdings</vt:lpstr>
      <vt:lpstr>1_one or two line headline</vt:lpstr>
      <vt:lpstr>1_Title slide</vt:lpstr>
      <vt:lpstr>Supercritical Transformational Electric Power (STEP) 10 MWe sCO2 Pilot Plant Demonstration DE-FE0028979  Brian Lariviere, GTI, STEP Program Director November 7, 2019</vt:lpstr>
      <vt:lpstr>Acknowledgement</vt:lpstr>
      <vt:lpstr>Agenda </vt:lpstr>
      <vt:lpstr>Energy Supply &amp; Conversion Programs</vt:lpstr>
      <vt:lpstr>Promise of sCO2 Power Cycles</vt:lpstr>
      <vt:lpstr>Supercritical Transformational Electric Power (STEP) Project DE-FE0028979</vt:lpstr>
      <vt:lpstr>STEP Program Objectives</vt:lpstr>
      <vt:lpstr>Test Approach – System Verification in Two Steps</vt:lpstr>
      <vt:lpstr>Test Approach – System Verification in Two Steps</vt:lpstr>
      <vt:lpstr>STEP Plan – Currently Mid-way through BP2</vt:lpstr>
      <vt:lpstr>STEP Site Overview</vt:lpstr>
      <vt:lpstr>Main Equipment &amp; System Status &amp; Challenges</vt:lpstr>
      <vt:lpstr>STEP Process Heater</vt:lpstr>
      <vt:lpstr>Critical Heat Transfer / Coil Module (A45) in Fabrication</vt:lpstr>
      <vt:lpstr>STEP Turbine Stop/Control Valve (TSV)</vt:lpstr>
      <vt:lpstr>STEP Turbine - Builds on successful SunShot</vt:lpstr>
      <vt:lpstr>STEP Turbine Skid Configuration</vt:lpstr>
      <vt:lpstr>STEP Heat Exchangers</vt:lpstr>
      <vt:lpstr>STEP Compression System</vt:lpstr>
      <vt:lpstr>STEP Facility Piping Layout </vt:lpstr>
      <vt:lpstr>STEP Inventory Management System </vt:lpstr>
      <vt:lpstr>Significant Accomplishments by STEP Team</vt:lpstr>
      <vt:lpstr>Accomplishments –Progress at STEP Site in San Antonio, TX – Turbine Skid Pad Poured</vt:lpstr>
      <vt:lpstr>Accomplishments – Successful demonstration of Large Scale Fabrication using Alloy 740H</vt:lpstr>
      <vt:lpstr>Accomplishments – Large Equipment Completed &amp; 1st System Delivered!</vt:lpstr>
      <vt:lpstr> Beyond STEP – Flexible Platform </vt:lpstr>
      <vt:lpstr>Program Summary</vt:lpstr>
      <vt:lpstr>Acknowledgements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GTI overview (widescreen)</dc:title>
  <dc:creator>John.Marion@GASTECHNOLOGY.ORG</dc:creator>
  <cp:lastModifiedBy>Karen Lockhart</cp:lastModifiedBy>
  <cp:revision>2614</cp:revision>
  <cp:lastPrinted>2019-09-25T23:12:57Z</cp:lastPrinted>
  <dcterms:created xsi:type="dcterms:W3CDTF">2008-08-05T18:32:09Z</dcterms:created>
  <dcterms:modified xsi:type="dcterms:W3CDTF">2019-11-14T13:59:24Z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0x01010096D34230C153704EA65BBFA674BEDDAA</vt:lpwstr>
  </property>
  <property fmtid="{D5CDD505-2E9C-101B-9397-08002B2CF9AE}" pid="3" name="_dlc_DocIdItemGuid">
    <vt:lpwstr>5762ce38-13c2-4fe2-9976-1ae9fea19382</vt:lpwstr>
  </property>
</Properties>
</file>