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4"/>
  </p:notesMasterIdLst>
  <p:handoutMasterIdLst>
    <p:handoutMasterId r:id="rId25"/>
  </p:handoutMasterIdLst>
  <p:sldIdLst>
    <p:sldId id="304" r:id="rId2"/>
    <p:sldId id="653" r:id="rId3"/>
    <p:sldId id="654" r:id="rId4"/>
    <p:sldId id="662" r:id="rId5"/>
    <p:sldId id="655" r:id="rId6"/>
    <p:sldId id="663" r:id="rId7"/>
    <p:sldId id="657" r:id="rId8"/>
    <p:sldId id="658" r:id="rId9"/>
    <p:sldId id="664" r:id="rId10"/>
    <p:sldId id="668" r:id="rId11"/>
    <p:sldId id="678" r:id="rId12"/>
    <p:sldId id="677" r:id="rId13"/>
    <p:sldId id="672" r:id="rId14"/>
    <p:sldId id="679" r:id="rId15"/>
    <p:sldId id="680" r:id="rId16"/>
    <p:sldId id="671" r:id="rId17"/>
    <p:sldId id="681" r:id="rId18"/>
    <p:sldId id="675" r:id="rId19"/>
    <p:sldId id="674" r:id="rId20"/>
    <p:sldId id="669" r:id="rId21"/>
    <p:sldId id="665" r:id="rId22"/>
    <p:sldId id="666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9933"/>
    <a:srgbClr val="FF0000"/>
    <a:srgbClr val="9F989F"/>
    <a:srgbClr val="00FFFF"/>
    <a:srgbClr val="00FF00"/>
    <a:srgbClr val="66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2146" autoAdjust="0"/>
  </p:normalViewPr>
  <p:slideViewPr>
    <p:cSldViewPr snapToGrid="0">
      <p:cViewPr varScale="1">
        <p:scale>
          <a:sx n="49" d="100"/>
          <a:sy n="49" d="100"/>
        </p:scale>
        <p:origin x="1269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220" d="100"/>
          <a:sy n="220" d="100"/>
        </p:scale>
        <p:origin x="-246" y="7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EB85B4-C4AB-4F63-9360-4133A251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87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B6C0838B-71C7-4C3B-80A1-71D4F8439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B240E-A8DC-4526-9933-DCF53FAF733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0838B-71C7-4C3B-80A1-71D4F84397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Printing orientations and processing parameters (</a:t>
            </a:r>
            <a:r>
              <a:rPr lang="en-US" i="1" dirty="0"/>
              <a:t>e.g.</a:t>
            </a:r>
            <a:r>
              <a:rPr lang="en-US" dirty="0"/>
              <a:t> layer thickness of print) have been tested to ensure optimal  mechanical properties are achieved for the turbine blades.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 direction leads to anisotropic effects in both polymer and ceramic printed parts. Smaller layer thicknesses yield increased green and </a:t>
            </a:r>
            <a:r>
              <a:rPr lang="en-US" dirty="0" err="1"/>
              <a:t>pyrolyzed</a:t>
            </a:r>
            <a:r>
              <a:rPr lang="en-US" dirty="0"/>
              <a:t> part strength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0838B-71C7-4C3B-80A1-71D4F84397B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3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0838B-71C7-4C3B-80A1-71D4F84397B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3175"/>
            <a:ext cx="2287587" cy="6129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1113" y="-3175"/>
            <a:ext cx="6715126" cy="6129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13" y="-3175"/>
            <a:ext cx="91551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1113" y="-3175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39944" name="Picture 10" descr="Picture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67675" y="5900738"/>
            <a:ext cx="10763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ctangle 9"/>
          <p:cNvSpPr txBox="1">
            <a:spLocks noGrp="1" noChangeArrowheads="1"/>
          </p:cNvSpPr>
          <p:nvPr userDrawn="1"/>
        </p:nvSpPr>
        <p:spPr bwMode="auto">
          <a:xfrm>
            <a:off x="0" y="6470650"/>
            <a:ext cx="558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9EEC8C-2366-47CD-B4EB-569A0ED6F3BC}" type="slidenum">
              <a:rPr lang="en-US" sz="1400" b="1"/>
              <a:pPr>
                <a:defRPr/>
              </a:pPr>
              <a:t>‹#›</a:t>
            </a:fld>
            <a:endParaRPr lang="en-US" sz="1400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91662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latin typeface="+mj-lt"/>
              </a:rPr>
              <a:t>Development of Additive Manufacturing for 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Ceramic Matrix Composite Vanes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10" y="1406615"/>
            <a:ext cx="6492803" cy="3121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4218" y="6329292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Project: DE-FE0031758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33587" y="4707198"/>
            <a:ext cx="7598772" cy="1383117"/>
            <a:chOff x="1356374" y="4690965"/>
            <a:chExt cx="7598772" cy="1383117"/>
          </a:xfrm>
        </p:grpSpPr>
        <p:sp>
          <p:nvSpPr>
            <p:cNvPr id="40969" name="Text Box 11"/>
            <p:cNvSpPr txBox="1">
              <a:spLocks noChangeArrowheads="1"/>
            </p:cNvSpPr>
            <p:nvPr/>
          </p:nvSpPr>
          <p:spPr bwMode="auto">
            <a:xfrm>
              <a:off x="2265866" y="4736193"/>
              <a:ext cx="279774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Dr. Stephen Lynch</a:t>
              </a:r>
            </a:p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Dr. Michael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Hickner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6" t="19464" r="63640" b="20486"/>
            <a:stretch/>
          </p:blipFill>
          <p:spPr>
            <a:xfrm>
              <a:off x="1356374" y="4690965"/>
              <a:ext cx="791084" cy="7983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b="27370"/>
            <a:stretch/>
          </p:blipFill>
          <p:spPr>
            <a:xfrm>
              <a:off x="5389198" y="4788883"/>
              <a:ext cx="718674" cy="654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6226279" y="4750783"/>
              <a:ext cx="229828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Dr. Carl Frick </a:t>
              </a:r>
            </a:p>
            <a:p>
              <a:r>
                <a:rPr lang="en-US" sz="2000" b="1" dirty="0"/>
                <a:t>Dr. Ray </a:t>
              </a:r>
              <a:r>
                <a:rPr lang="en-US" sz="2000" b="1" dirty="0" err="1"/>
                <a:t>Fertig</a:t>
              </a:r>
              <a:endParaRPr lang="en-US" sz="20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89198" y="5489307"/>
              <a:ext cx="35659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Students: Stephan </a:t>
              </a:r>
              <a:r>
                <a:rPr lang="en-US" dirty="0" err="1"/>
                <a:t>Brinckmann</a:t>
              </a:r>
              <a:r>
                <a:rPr lang="en-US" dirty="0"/>
                <a:t>, Jackson </a:t>
              </a:r>
              <a:r>
                <a:rPr lang="en-US" dirty="0" err="1"/>
                <a:t>Rambough</a:t>
              </a:r>
              <a:r>
                <a:rPr lang="en-US" dirty="0"/>
                <a:t>, Kyle Kuhn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1298" y="5489306"/>
              <a:ext cx="35659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Students: Alex Rusted, </a:t>
              </a:r>
              <a:r>
                <a:rPr lang="en-US" dirty="0" err="1"/>
                <a:t>Yifan</a:t>
              </a:r>
              <a:r>
                <a:rPr lang="en-US" dirty="0"/>
                <a:t> Deng</a:t>
              </a:r>
            </a:p>
            <a:p>
              <a:r>
                <a:rPr lang="en-US" dirty="0"/>
                <a:t>Post-doc: Dr. Will White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 has several milestones that will be tracked for progress, with annual updates to the airfoil test articles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08110"/>
              </p:ext>
            </p:extLst>
          </p:nvPr>
        </p:nvGraphicFramePr>
        <p:xfrm>
          <a:off x="1912758" y="940230"/>
          <a:ext cx="5130389" cy="5295062"/>
        </p:xfrm>
        <a:graphic>
          <a:graphicData uri="http://schemas.openxmlformats.org/drawingml/2006/table">
            <a:tbl>
              <a:tblPr firstRow="1" firstCol="1" bandRow="1"/>
              <a:tblGrid>
                <a:gridCol w="931410">
                  <a:extLst>
                    <a:ext uri="{9D8B030D-6E8A-4147-A177-3AD203B41FA5}">
                      <a16:colId xmlns:a16="http://schemas.microsoft.com/office/drawing/2014/main" val="3075401325"/>
                    </a:ext>
                  </a:extLst>
                </a:gridCol>
                <a:gridCol w="3017138">
                  <a:extLst>
                    <a:ext uri="{9D8B030D-6E8A-4147-A177-3AD203B41FA5}">
                      <a16:colId xmlns:a16="http://schemas.microsoft.com/office/drawing/2014/main" val="3302113535"/>
                    </a:ext>
                  </a:extLst>
                </a:gridCol>
                <a:gridCol w="1181841">
                  <a:extLst>
                    <a:ext uri="{9D8B030D-6E8A-4147-A177-3AD203B41FA5}">
                      <a16:colId xmlns:a16="http://schemas.microsoft.com/office/drawing/2014/main" val="3789974744"/>
                    </a:ext>
                  </a:extLst>
                </a:gridCol>
              </a:tblGrid>
              <a:tr h="4149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Task/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Subtask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Milestone Title &amp; Description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Planned Completion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038733"/>
                  </a:ext>
                </a:extLst>
              </a:tr>
              <a:tr h="4149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99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M1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Baseline cooled vane design complete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2020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964437"/>
                  </a:ext>
                </a:extLst>
              </a:tr>
              <a:tr h="47420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M2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Fabrication of baseline cooled 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SiOC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vane complete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2020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540243"/>
                  </a:ext>
                </a:extLst>
              </a:tr>
              <a:tr h="4149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M3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Topology optimization code for mechanical loading complete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2020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20205"/>
                  </a:ext>
                </a:extLst>
              </a:tr>
              <a:tr h="60537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M4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First generation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precursor chemistry delivered from PSU to UWYO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2020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755848"/>
                  </a:ext>
                </a:extLst>
              </a:tr>
              <a:tr h="4149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M5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Topology optimization code for thermal stress/cooling complete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183313"/>
                  </a:ext>
                </a:extLst>
              </a:tr>
              <a:tr h="60537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M6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Detailed property characterization for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precursor complete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629395"/>
                  </a:ext>
                </a:extLst>
              </a:tr>
              <a:tr h="71130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M7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Fabrication of baseline cooled vane with new 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complete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445385"/>
                  </a:ext>
                </a:extLst>
              </a:tr>
              <a:tr h="4149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99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M8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Comparison of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SiOC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vane temperatures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 2021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680427"/>
                  </a:ext>
                </a:extLst>
              </a:tr>
              <a:tr h="71130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99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M9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Comparison of baseline 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vane temperature to optimized design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 2022</a:t>
                      </a:r>
                    </a:p>
                  </a:txBody>
                  <a:tcPr marL="84896" marR="848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05677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84439" y="6174781"/>
            <a:ext cx="517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Color key: </a:t>
            </a:r>
            <a:r>
              <a:rPr lang="en-US" dirty="0">
                <a:solidFill>
                  <a:srgbClr val="FF0000"/>
                </a:solidFill>
              </a:rPr>
              <a:t>process engineering</a:t>
            </a:r>
            <a:r>
              <a:rPr lang="en-US" dirty="0"/>
              <a:t>, </a:t>
            </a:r>
            <a:r>
              <a:rPr lang="en-US" dirty="0">
                <a:solidFill>
                  <a:srgbClr val="3333FF"/>
                </a:solidFill>
              </a:rPr>
              <a:t>material development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modeling</a:t>
            </a:r>
            <a:r>
              <a:rPr lang="en-US" dirty="0"/>
              <a:t>, </a:t>
            </a:r>
            <a:r>
              <a:rPr lang="en-US" dirty="0">
                <a:solidFill>
                  <a:srgbClr val="FF9933"/>
                </a:solidFill>
              </a:rPr>
              <a:t>validation of cooling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6114" y="585877"/>
            <a:ext cx="4398405" cy="5567789"/>
            <a:chOff x="3550755" y="683916"/>
            <a:chExt cx="4398405" cy="55677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18E65C-E6E4-4377-9C3C-D53508C06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410"/>
            <a:stretch/>
          </p:blipFill>
          <p:spPr>
            <a:xfrm>
              <a:off x="3550755" y="683916"/>
              <a:ext cx="4398405" cy="28353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AEDA9F-0A11-411F-941E-D4405F0DF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378" b="12561"/>
            <a:stretch/>
          </p:blipFill>
          <p:spPr>
            <a:xfrm>
              <a:off x="3612012" y="3372075"/>
              <a:ext cx="4161710" cy="28796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3A8A6C-F4A6-4696-A758-5BA67144D877}"/>
                </a:ext>
              </a:extLst>
            </p:cNvPr>
            <p:cNvSpPr txBox="1"/>
            <p:nvPr/>
          </p:nvSpPr>
          <p:spPr>
            <a:xfrm>
              <a:off x="5044656" y="2373999"/>
              <a:ext cx="141060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Pressure</a:t>
              </a:r>
            </a:p>
            <a:p>
              <a:pPr algn="ctr"/>
              <a:r>
                <a:rPr lang="en-US" dirty="0"/>
                <a:t>Distribution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92F3AD-7868-4803-A747-535324F19BE7}"/>
                </a:ext>
              </a:extLst>
            </p:cNvPr>
            <p:cNvSpPr txBox="1"/>
            <p:nvPr/>
          </p:nvSpPr>
          <p:spPr>
            <a:xfrm>
              <a:off x="5095211" y="5311937"/>
              <a:ext cx="144820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Heat Transfer</a:t>
              </a:r>
            </a:p>
            <a:p>
              <a:pPr algn="ctr"/>
              <a:r>
                <a:rPr lang="en-US" dirty="0"/>
                <a:t>Coefficients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8481" t="15610" r="68915" b="14390"/>
          <a:stretch/>
        </p:blipFill>
        <p:spPr>
          <a:xfrm>
            <a:off x="2211054" y="4135585"/>
            <a:ext cx="1292083" cy="2018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2.1: The airfoil geometry selected for study is the NASA C3X turbine vane, scaled at 0.3X from the original study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7774" y="1322411"/>
            <a:ext cx="2506562" cy="2491871"/>
            <a:chOff x="5413606" y="1964454"/>
            <a:chExt cx="3943170" cy="39200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3606" y="2070847"/>
              <a:ext cx="2856089" cy="299057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5925799" y="4935071"/>
              <a:ext cx="138268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580022" y="5061417"/>
              <a:ext cx="2121294" cy="823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Axial Chord</a:t>
              </a:r>
            </a:p>
            <a:p>
              <a:pPr algn="ctr"/>
              <a:r>
                <a:rPr lang="en-US" sz="1400" b="1" dirty="0"/>
                <a:t>0.92” (2.3 cm)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530353" y="4497418"/>
              <a:ext cx="578344" cy="43765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26353" y="4586696"/>
              <a:ext cx="1730423" cy="823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Height</a:t>
              </a:r>
            </a:p>
            <a:p>
              <a:pPr algn="ctr"/>
              <a:r>
                <a:rPr lang="en-US" sz="1400" b="1" dirty="0"/>
                <a:t>2” (5.1 cm)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970682" y="1978103"/>
              <a:ext cx="1138015" cy="228189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206722" y="1964454"/>
              <a:ext cx="1964947" cy="823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True Chord</a:t>
              </a:r>
            </a:p>
            <a:p>
              <a:pPr algn="ctr"/>
              <a:r>
                <a:rPr lang="en-US" sz="1400" b="1" dirty="0"/>
                <a:t>1.7” (4.3 cm)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96550" y="6153666"/>
            <a:ext cx="41549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err="1">
                <a:solidFill>
                  <a:schemeClr val="bg2"/>
                </a:solidFill>
              </a:rPr>
              <a:t>Hylton</a:t>
            </a:r>
            <a:r>
              <a:rPr lang="en-US" sz="1000" dirty="0">
                <a:solidFill>
                  <a:schemeClr val="bg2"/>
                </a:solidFill>
              </a:rPr>
              <a:t>, </a:t>
            </a:r>
            <a:r>
              <a:rPr lang="en-US" sz="1000" dirty="0" err="1">
                <a:solidFill>
                  <a:schemeClr val="bg2"/>
                </a:solidFill>
              </a:rPr>
              <a:t>Mihelc</a:t>
            </a:r>
            <a:r>
              <a:rPr lang="en-US" sz="1000" dirty="0">
                <a:solidFill>
                  <a:schemeClr val="bg2"/>
                </a:solidFill>
              </a:rPr>
              <a:t>, Turner, </a:t>
            </a:r>
            <a:r>
              <a:rPr lang="en-US" sz="1000" dirty="0" err="1">
                <a:solidFill>
                  <a:schemeClr val="bg2"/>
                </a:solidFill>
              </a:rPr>
              <a:t>Nealy</a:t>
            </a:r>
            <a:r>
              <a:rPr lang="en-US" sz="1000" dirty="0">
                <a:solidFill>
                  <a:schemeClr val="bg2"/>
                </a:solidFill>
              </a:rPr>
              <a:t>, York, 1983, “Analytical And Experimental Evaluation Of The Heat Transfer Distribution Over The Surfaces of Turbine Vanes”, NASA Technical Report.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468ACA-6F45-40F6-B773-C544D21276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184"/>
          <a:stretch/>
        </p:blipFill>
        <p:spPr>
          <a:xfrm>
            <a:off x="390709" y="4098721"/>
            <a:ext cx="1790591" cy="20040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9243" y="6109380"/>
            <a:ext cx="37326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chemeClr val="bg2"/>
                </a:solidFill>
              </a:rPr>
              <a:t>Dees, </a:t>
            </a:r>
            <a:r>
              <a:rPr lang="en-US" sz="1000" dirty="0" err="1">
                <a:solidFill>
                  <a:schemeClr val="bg2"/>
                </a:solidFill>
              </a:rPr>
              <a:t>Bogard</a:t>
            </a:r>
            <a:r>
              <a:rPr lang="en-US" sz="1000" dirty="0">
                <a:solidFill>
                  <a:schemeClr val="bg2"/>
                </a:solidFill>
              </a:rPr>
              <a:t>, </a:t>
            </a:r>
            <a:r>
              <a:rPr lang="en-US" sz="1000" dirty="0" err="1">
                <a:solidFill>
                  <a:schemeClr val="bg2"/>
                </a:solidFill>
              </a:rPr>
              <a:t>Ledezma</a:t>
            </a:r>
            <a:r>
              <a:rPr lang="en-US" sz="1000" dirty="0">
                <a:solidFill>
                  <a:schemeClr val="bg2"/>
                </a:solidFill>
              </a:rPr>
              <a:t>, </a:t>
            </a:r>
            <a:r>
              <a:rPr lang="en-US" sz="1000" dirty="0" err="1">
                <a:solidFill>
                  <a:schemeClr val="bg2"/>
                </a:solidFill>
              </a:rPr>
              <a:t>Laskowski</a:t>
            </a:r>
            <a:r>
              <a:rPr lang="en-US" sz="1000" dirty="0">
                <a:solidFill>
                  <a:schemeClr val="bg2"/>
                </a:solidFill>
              </a:rPr>
              <a:t>, </a:t>
            </a:r>
            <a:r>
              <a:rPr lang="en-US" sz="1000" dirty="0" err="1">
                <a:solidFill>
                  <a:schemeClr val="bg2"/>
                </a:solidFill>
              </a:rPr>
              <a:t>Tolpadi</a:t>
            </a:r>
            <a:r>
              <a:rPr lang="en-US" sz="1000" dirty="0">
                <a:solidFill>
                  <a:schemeClr val="bg2"/>
                </a:solidFill>
              </a:rPr>
              <a:t>, 2012, “Experimental Measurements and Computational Predictions for an Internally Cooled Simulated Turbine Vane”, J Turbo.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6492" r="58763" b="5194"/>
          <a:stretch/>
        </p:blipFill>
        <p:spPr>
          <a:xfrm rot="8275058">
            <a:off x="7886566" y="2068770"/>
            <a:ext cx="769785" cy="244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1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0A8C31-1FF0-489E-AFCF-B95EFFB37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19277" r="27579" b="4169"/>
          <a:stretch/>
        </p:blipFill>
        <p:spPr>
          <a:xfrm flipH="1">
            <a:off x="-411480" y="923038"/>
            <a:ext cx="5362092" cy="475381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158FC66-2995-4273-AF30-E15CB2814A56}"/>
              </a:ext>
            </a:extLst>
          </p:cNvPr>
          <p:cNvSpPr/>
          <p:nvPr/>
        </p:nvSpPr>
        <p:spPr>
          <a:xfrm>
            <a:off x="346129" y="3722911"/>
            <a:ext cx="649224" cy="338328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flow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347135E-D738-41AE-B6B7-02EA7F31B83D}"/>
              </a:ext>
            </a:extLst>
          </p:cNvPr>
          <p:cNvSpPr/>
          <p:nvPr/>
        </p:nvSpPr>
        <p:spPr>
          <a:xfrm rot="16200000">
            <a:off x="2494969" y="2070831"/>
            <a:ext cx="649224" cy="338328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flow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A7C730-E670-48D8-AD40-483B578539C2}"/>
              </a:ext>
            </a:extLst>
          </p:cNvPr>
          <p:cNvCxnSpPr>
            <a:cxnSpLocks/>
          </p:cNvCxnSpPr>
          <p:nvPr/>
        </p:nvCxnSpPr>
        <p:spPr>
          <a:xfrm flipV="1">
            <a:off x="2682422" y="2485391"/>
            <a:ext cx="2135123" cy="13786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CC08C8-AF9B-4B2F-BE5A-1785B9E0296B}"/>
              </a:ext>
            </a:extLst>
          </p:cNvPr>
          <p:cNvSpPr txBox="1"/>
          <p:nvPr/>
        </p:nvSpPr>
        <p:spPr>
          <a:xfrm>
            <a:off x="881653" y="5339109"/>
            <a:ext cx="235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Windows for PIV, LDV, and IR measurements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2B6A77-7D07-4530-ABEF-90227B954DBD}"/>
              </a:ext>
            </a:extLst>
          </p:cNvPr>
          <p:cNvCxnSpPr>
            <a:cxnSpLocks/>
          </p:cNvCxnSpPr>
          <p:nvPr/>
        </p:nvCxnSpPr>
        <p:spPr>
          <a:xfrm flipV="1">
            <a:off x="1543994" y="1341373"/>
            <a:ext cx="2057400" cy="104682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B3167C7-DA88-4DCC-86EE-C9BF6B6D5955}"/>
              </a:ext>
            </a:extLst>
          </p:cNvPr>
          <p:cNvSpPr txBox="1"/>
          <p:nvPr/>
        </p:nvSpPr>
        <p:spPr>
          <a:xfrm>
            <a:off x="2172346" y="1104260"/>
            <a:ext cx="51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16”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2.1: test airfoil mounting system and instrumented airfoils are being designed for the PSU transonic cascade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6459E1-C462-46F0-87F6-67B21CB42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37385" r="23026" b="28772"/>
          <a:stretch/>
        </p:blipFill>
        <p:spPr>
          <a:xfrm>
            <a:off x="4722850" y="1449245"/>
            <a:ext cx="3986784" cy="159880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0B4EE4-2C31-4766-9962-43BD77934C62}"/>
              </a:ext>
            </a:extLst>
          </p:cNvPr>
          <p:cNvCxnSpPr>
            <a:cxnSpLocks/>
          </p:cNvCxnSpPr>
          <p:nvPr/>
        </p:nvCxnSpPr>
        <p:spPr>
          <a:xfrm flipH="1" flipV="1">
            <a:off x="2181445" y="5002911"/>
            <a:ext cx="158076" cy="3182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36489E-0908-44AC-9CFC-E95702FB08C6}"/>
              </a:ext>
            </a:extLst>
          </p:cNvPr>
          <p:cNvCxnSpPr>
            <a:cxnSpLocks/>
          </p:cNvCxnSpPr>
          <p:nvPr/>
        </p:nvCxnSpPr>
        <p:spPr>
          <a:xfrm flipV="1">
            <a:off x="2339521" y="3658555"/>
            <a:ext cx="1273012" cy="16626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33ECC5D-3336-4785-BF85-22D21A67F0C9}"/>
              </a:ext>
            </a:extLst>
          </p:cNvPr>
          <p:cNvSpPr txBox="1"/>
          <p:nvPr/>
        </p:nvSpPr>
        <p:spPr>
          <a:xfrm>
            <a:off x="4788463" y="963312"/>
            <a:ext cx="3792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printed metal periodicity airfoils with integrated static pressure taps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2304CF-FA53-4926-BD77-FA5DEB5E28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8"/>
          <a:stretch/>
        </p:blipFill>
        <p:spPr>
          <a:xfrm>
            <a:off x="3637969" y="3050576"/>
            <a:ext cx="4536694" cy="351830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67026BA-61B9-420B-85CF-79B4DBC23795}"/>
              </a:ext>
            </a:extLst>
          </p:cNvPr>
          <p:cNvSpPr txBox="1"/>
          <p:nvPr/>
        </p:nvSpPr>
        <p:spPr>
          <a:xfrm>
            <a:off x="4070967" y="5959448"/>
            <a:ext cx="2496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design of a 3D printed socket to hold ceramic vanes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1F0586-20F8-4487-AEE8-41ED26989B65}"/>
              </a:ext>
            </a:extLst>
          </p:cNvPr>
          <p:cNvCxnSpPr>
            <a:cxnSpLocks/>
          </p:cNvCxnSpPr>
          <p:nvPr/>
        </p:nvCxnSpPr>
        <p:spPr>
          <a:xfrm>
            <a:off x="4925175" y="4459543"/>
            <a:ext cx="0" cy="4833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A0A37D-DDF7-4198-8FEE-4110AF386456}"/>
              </a:ext>
            </a:extLst>
          </p:cNvPr>
          <p:cNvCxnSpPr>
            <a:cxnSpLocks/>
          </p:cNvCxnSpPr>
          <p:nvPr/>
        </p:nvCxnSpPr>
        <p:spPr>
          <a:xfrm flipH="1">
            <a:off x="5571324" y="2900555"/>
            <a:ext cx="608313" cy="5847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5840C83C-C238-4A87-BBAD-F57D1953C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533780"/>
              </p:ext>
            </p:extLst>
          </p:nvPr>
        </p:nvGraphicFramePr>
        <p:xfrm>
          <a:off x="6308017" y="3459436"/>
          <a:ext cx="2272953" cy="184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60305">
                  <a:extLst>
                    <a:ext uri="{9D8B030D-6E8A-4147-A177-3AD203B41FA5}">
                      <a16:colId xmlns:a16="http://schemas.microsoft.com/office/drawing/2014/main" val="4251118357"/>
                    </a:ext>
                  </a:extLst>
                </a:gridCol>
                <a:gridCol w="1612648">
                  <a:extLst>
                    <a:ext uri="{9D8B030D-6E8A-4147-A177-3AD203B41FA5}">
                      <a16:colId xmlns:a16="http://schemas.microsoft.com/office/drawing/2014/main" val="1143881540"/>
                    </a:ext>
                  </a:extLst>
                </a:gridCol>
              </a:tblGrid>
              <a:tr h="30129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Capabilities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80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  <a:r>
                        <a:rPr lang="en-US" baseline="-25000" dirty="0"/>
                        <a:t>exit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0.4 - 1.2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2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</a:t>
                      </a:r>
                      <a:r>
                        <a:rPr lang="en-US" baseline="-25000" dirty="0"/>
                        <a:t>exit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1x10</a:t>
                      </a:r>
                      <a:r>
                        <a:rPr lang="en-US" baseline="30000" dirty="0"/>
                        <a:t>5 </a:t>
                      </a:r>
                      <a:r>
                        <a:rPr lang="en-US" baseline="0" dirty="0"/>
                        <a:t>– 9x10</a:t>
                      </a:r>
                      <a:r>
                        <a:rPr lang="en-US" baseline="30000" dirty="0"/>
                        <a:t>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68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in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~120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 (393K)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8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cool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~-70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 (203K)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053095"/>
                  </a:ext>
                </a:extLst>
              </a:tr>
            </a:tbl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3D7207-B3EE-4D41-82E9-D9F22CC49337}"/>
              </a:ext>
            </a:extLst>
          </p:cNvPr>
          <p:cNvCxnSpPr>
            <a:cxnSpLocks/>
          </p:cNvCxnSpPr>
          <p:nvPr/>
        </p:nvCxnSpPr>
        <p:spPr>
          <a:xfrm flipV="1">
            <a:off x="2323820" y="3987327"/>
            <a:ext cx="248874" cy="13504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490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P_barandmedallion_cmp.psd"/>
          <p:cNvPicPr>
            <a:picLocks noChangeAspect="1"/>
          </p:cNvPicPr>
          <p:nvPr/>
        </p:nvPicPr>
        <p:blipFill>
          <a:blip r:embed="rId2"/>
          <a:srcRect b="11207"/>
          <a:stretch>
            <a:fillRect/>
          </a:stretch>
        </p:blipFill>
        <p:spPr>
          <a:xfrm>
            <a:off x="0" y="5560785"/>
            <a:ext cx="9156700" cy="1309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2.2: refinement of precursor and post-processing for </a:t>
            </a:r>
            <a:r>
              <a:rPr lang="en-US" dirty="0" err="1"/>
              <a:t>SiOC</a:t>
            </a:r>
            <a:r>
              <a:rPr lang="en-US" dirty="0"/>
              <a:t>; test prints are underway and show very promising dimensional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66" y="1218959"/>
            <a:ext cx="3564003" cy="1481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0137" y="989848"/>
            <a:ext cx="248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 pre-ceramic resin formulation yielding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SiOC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7090" y="1059227"/>
            <a:ext cx="2889185" cy="2295361"/>
            <a:chOff x="317090" y="962545"/>
            <a:chExt cx="2889185" cy="22953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090" y="962545"/>
              <a:ext cx="2889185" cy="229536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01691" y="1010065"/>
              <a:ext cx="1090355" cy="364719"/>
              <a:chOff x="2345215" y="1702770"/>
              <a:chExt cx="1369711" cy="45816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123620" y="1812939"/>
                <a:ext cx="591306" cy="34799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C25686-CAA9-4C20-A1B4-0AC0A19AC543}"/>
                  </a:ext>
                </a:extLst>
              </p:cNvPr>
              <p:cNvSpPr txBox="1"/>
              <p:nvPr/>
            </p:nvSpPr>
            <p:spPr>
              <a:xfrm>
                <a:off x="2345215" y="1702770"/>
                <a:ext cx="619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SiOC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588348" y="1933490"/>
              <a:ext cx="1438172" cy="2938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C25686-CAA9-4C20-A1B4-0AC0A19AC543}"/>
                </a:ext>
              </a:extLst>
            </p:cNvPr>
            <p:cNvSpPr txBox="1"/>
            <p:nvPr/>
          </p:nvSpPr>
          <p:spPr>
            <a:xfrm>
              <a:off x="2048372" y="1639050"/>
              <a:ext cx="1112373" cy="245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SiC</a:t>
              </a:r>
              <a:r>
                <a:rPr lang="en-US" sz="1400" dirty="0">
                  <a:solidFill>
                    <a:srgbClr val="FF0000"/>
                  </a:solidFill>
                </a:rPr>
                <a:t> - Future Goal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690" y="1251458"/>
            <a:ext cx="1941082" cy="17778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2480" y="3612268"/>
            <a:ext cx="2634039" cy="2117546"/>
            <a:chOff x="6019800" y="4560994"/>
            <a:chExt cx="2284574" cy="18276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28760D-52B3-45DE-8441-3F0D19AC862D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019800" y="4560994"/>
              <a:ext cx="2284574" cy="97597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E65488-B5C2-450A-A63A-7669AAE6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8687" y="5452751"/>
              <a:ext cx="1066800" cy="935857"/>
            </a:xfrm>
            <a:prstGeom prst="rect">
              <a:avLst/>
            </a:prstGeom>
          </p:spPr>
        </p:pic>
      </p:grpSp>
      <p:pic>
        <p:nvPicPr>
          <p:cNvPr id="17" name="Picture 16" descr="A picture containing indoor, sitting, table, desk&#10;&#10;Description automatically generated">
            <a:extLst>
              <a:ext uri="{FF2B5EF4-FFF2-40B4-BE49-F238E27FC236}">
                <a16:creationId xmlns:a16="http://schemas.microsoft.com/office/drawing/2014/main" id="{D9CEFE24-501B-4700-A9B5-DBCF273043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10067" r="11064" b="9957"/>
          <a:stretch/>
        </p:blipFill>
        <p:spPr>
          <a:xfrm>
            <a:off x="3728546" y="3762075"/>
            <a:ext cx="2377848" cy="1768143"/>
          </a:xfrm>
          <a:prstGeom prst="rect">
            <a:avLst/>
          </a:prstGeom>
        </p:spPr>
      </p:pic>
      <p:pic>
        <p:nvPicPr>
          <p:cNvPr id="18" name="Picture 17" descr="A picture containing measure, object, sitting, black&#10;&#10;Description automatically generated">
            <a:extLst>
              <a:ext uri="{FF2B5EF4-FFF2-40B4-BE49-F238E27FC236}">
                <a16:creationId xmlns:a16="http://schemas.microsoft.com/office/drawing/2014/main" id="{F7BE50AB-DB73-4708-A1E8-F573D6708D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9198" r="19203" b="21553"/>
          <a:stretch/>
        </p:blipFill>
        <p:spPr>
          <a:xfrm>
            <a:off x="6376122" y="3762075"/>
            <a:ext cx="2240582" cy="17284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92D266-9EE5-4E8B-9B9F-007ECF665ED8}"/>
              </a:ext>
            </a:extLst>
          </p:cNvPr>
          <p:cNvSpPr txBox="1"/>
          <p:nvPr/>
        </p:nvSpPr>
        <p:spPr>
          <a:xfrm>
            <a:off x="4364416" y="3379108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turbine vane pre and post pyrolysis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4744" y="3384633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Pyrolysis control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13433" y="5551566"/>
            <a:ext cx="1965960" cy="5617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78292" y="5546831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~6.5 cm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11544" y="5577488"/>
            <a:ext cx="2157840" cy="1094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63927" y="5563995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~13 cm</a:t>
            </a:r>
          </a:p>
        </p:txBody>
      </p:sp>
    </p:spTree>
    <p:extLst>
      <p:ext uri="{BB962C8B-B14F-4D97-AF65-F5344CB8AC3E}">
        <p14:creationId xmlns:p14="http://schemas.microsoft.com/office/powerpoint/2010/main" val="63548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60928"/>
          <a:stretch/>
        </p:blipFill>
        <p:spPr>
          <a:xfrm>
            <a:off x="290737" y="4447423"/>
            <a:ext cx="1670006" cy="1018647"/>
          </a:xfrm>
          <a:prstGeom prst="rect">
            <a:avLst/>
          </a:prstGeom>
        </p:spPr>
      </p:pic>
      <p:pic>
        <p:nvPicPr>
          <p:cNvPr id="21" name="Picture 20" descr="PP_barandmedallion_cmp.psd"/>
          <p:cNvPicPr>
            <a:picLocks noChangeAspect="1"/>
          </p:cNvPicPr>
          <p:nvPr/>
        </p:nvPicPr>
        <p:blipFill>
          <a:blip r:embed="rId4"/>
          <a:srcRect b="11207"/>
          <a:stretch>
            <a:fillRect/>
          </a:stretch>
        </p:blipFill>
        <p:spPr>
          <a:xfrm>
            <a:off x="0" y="5560785"/>
            <a:ext cx="9156700" cy="1309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2.2: impact of layer thickness and orientation on strength is being tested for both the pre-ceramic polymer and the </a:t>
            </a:r>
            <a:r>
              <a:rPr lang="en-US" dirty="0" err="1"/>
              <a:t>pyrolyzed</a:t>
            </a:r>
            <a:r>
              <a:rPr lang="en-US" dirty="0"/>
              <a:t> material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r="874"/>
          <a:stretch/>
        </p:blipFill>
        <p:spPr>
          <a:xfrm>
            <a:off x="2220117" y="1653746"/>
            <a:ext cx="1904103" cy="19307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t="14804" b="11875"/>
          <a:stretch/>
        </p:blipFill>
        <p:spPr>
          <a:xfrm>
            <a:off x="279432" y="1641066"/>
            <a:ext cx="1818845" cy="19307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0490" y="1152445"/>
            <a:ext cx="199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MTS Servo-Hydraulic Load-frame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85468" y="1171808"/>
            <a:ext cx="160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ADMET Micro four point bend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2079" y="4085300"/>
            <a:ext cx="182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Pre-ceramic polymer characterization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4011" y="4100930"/>
            <a:ext cx="234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Ceramic characterization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43516"/>
          <a:stretch/>
        </p:blipFill>
        <p:spPr>
          <a:xfrm>
            <a:off x="2291000" y="4491204"/>
            <a:ext cx="1959369" cy="8267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06726" y="1576286"/>
            <a:ext cx="4187527" cy="4259902"/>
            <a:chOff x="4603450" y="1037284"/>
            <a:chExt cx="4187527" cy="4259902"/>
          </a:xfrm>
        </p:grpSpPr>
        <p:grpSp>
          <p:nvGrpSpPr>
            <p:cNvPr id="37" name="Group 36"/>
            <p:cNvGrpSpPr/>
            <p:nvPr/>
          </p:nvGrpSpPr>
          <p:grpSpPr>
            <a:xfrm>
              <a:off x="4612394" y="1037284"/>
              <a:ext cx="4051890" cy="1977950"/>
              <a:chOff x="0" y="631269"/>
              <a:chExt cx="9083264" cy="441960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631269"/>
                <a:ext cx="9015122" cy="4419600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908844" y="3649720"/>
                <a:ext cx="2095733" cy="618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Z-Direction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593297" y="1344746"/>
                <a:ext cx="2312065" cy="618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XY-Direction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207703" y="4227187"/>
                <a:ext cx="875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 min 6</a:t>
                </a: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2995" y="804349"/>
                <a:ext cx="463376" cy="1478994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12850" y="3361826"/>
                <a:ext cx="248463" cy="1314450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603450" y="3127533"/>
              <a:ext cx="4187527" cy="2169653"/>
              <a:chOff x="76200" y="1219200"/>
              <a:chExt cx="9199269" cy="3971702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00" y="1219200"/>
                <a:ext cx="8901299" cy="3817814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00732" y="1821898"/>
                <a:ext cx="1681390" cy="1296298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93141" y="3243788"/>
                <a:ext cx="1343935" cy="1052325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3973293" y="2284251"/>
                <a:ext cx="2053749" cy="507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Z-Direction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01717" y="3485504"/>
                <a:ext cx="2265747" cy="507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XY-Direction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310140" y="4883125"/>
                <a:ext cx="9653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 min 12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5132645" y="1081469"/>
            <a:ext cx="350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testing, indicating anisotropic properties that vary with layer thickness</a:t>
            </a:r>
          </a:p>
        </p:txBody>
      </p:sp>
    </p:spTree>
    <p:extLst>
      <p:ext uri="{BB962C8B-B14F-4D97-AF65-F5344CB8AC3E}">
        <p14:creationId xmlns:p14="http://schemas.microsoft.com/office/powerpoint/2010/main" val="1529304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10373"/>
          <a:stretch/>
        </p:blipFill>
        <p:spPr>
          <a:xfrm>
            <a:off x="4488346" y="1434540"/>
            <a:ext cx="3956135" cy="2424503"/>
          </a:xfrm>
          <a:prstGeom prst="rect">
            <a:avLst/>
          </a:prstGeom>
        </p:spPr>
      </p:pic>
      <p:pic>
        <p:nvPicPr>
          <p:cNvPr id="21" name="Picture 20" descr="PP_barandmedallion_cmp.psd"/>
          <p:cNvPicPr>
            <a:picLocks noChangeAspect="1"/>
          </p:cNvPicPr>
          <p:nvPr/>
        </p:nvPicPr>
        <p:blipFill>
          <a:blip r:embed="rId4"/>
          <a:srcRect b="11207"/>
          <a:stretch>
            <a:fillRect/>
          </a:stretch>
        </p:blipFill>
        <p:spPr>
          <a:xfrm>
            <a:off x="0" y="5560785"/>
            <a:ext cx="9156700" cy="1309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3.1: modeling of the vane with expected pressure levels is underway; iterating on design based on early model results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81" y="3588775"/>
            <a:ext cx="4699002" cy="24955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4969" y="1697673"/>
            <a:ext cx="3693542" cy="3523255"/>
            <a:chOff x="1756796" y="1171266"/>
            <a:chExt cx="4960876" cy="47321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6797" y="2796935"/>
              <a:ext cx="4960875" cy="31064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0" b="85204" l="5325" r="974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6796" y="1171266"/>
              <a:ext cx="4960875" cy="310649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51734" y="1460369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External pressure from CFD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53642" y="1224406"/>
            <a:ext cx="4117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 modeling showing stress concentration areas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368623" y="3196417"/>
            <a:ext cx="812595" cy="501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4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4.1: Investigating </a:t>
            </a:r>
            <a:r>
              <a:rPr lang="en-US" dirty="0" err="1"/>
              <a:t>SiOC</a:t>
            </a:r>
            <a:r>
              <a:rPr lang="en-US" dirty="0"/>
              <a:t> stoichiometry and ceramic yield for various precursors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85575" y="2945974"/>
            <a:ext cx="1666225" cy="960118"/>
            <a:chOff x="257923" y="4181581"/>
            <a:chExt cx="1666225" cy="960118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3A6B6DE3-FC5D-994A-B896-65AEC20101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8603966"/>
                </p:ext>
              </p:extLst>
            </p:nvPr>
          </p:nvGraphicFramePr>
          <p:xfrm>
            <a:off x="257923" y="4181581"/>
            <a:ext cx="1471613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CS ChemDraw Drawing" r:id="rId3" imgW="1471680" imgH="609048" progId="ChemDraw.Document.6.0">
                    <p:embed/>
                  </p:oleObj>
                </mc:Choice>
                <mc:Fallback>
                  <p:oleObj name="CS ChemDraw Drawing" r:id="rId3" imgW="1471680" imgH="609048" progId="ChemDraw.Document.6.0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3A6B6DE3-FC5D-994A-B896-65AEC20101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7923" y="4181581"/>
                          <a:ext cx="1471613" cy="609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CE0CB1-B897-D243-9CC8-91052F4914AA}"/>
                </a:ext>
              </a:extLst>
            </p:cNvPr>
            <p:cNvSpPr txBox="1"/>
            <p:nvPr/>
          </p:nvSpPr>
          <p:spPr>
            <a:xfrm>
              <a:off x="257923" y="4772367"/>
              <a:ext cx="1666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PEGDA, Mn 700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919263" y="2899496"/>
            <a:ext cx="1704890" cy="1030764"/>
            <a:chOff x="2779987" y="4139613"/>
            <a:chExt cx="1704890" cy="103076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AB0B5D-E4C6-C14F-BC5D-CAAF65F67D8A}"/>
                </a:ext>
              </a:extLst>
            </p:cNvPr>
            <p:cNvSpPr txBox="1"/>
            <p:nvPr/>
          </p:nvSpPr>
          <p:spPr>
            <a:xfrm>
              <a:off x="2779987" y="4801045"/>
              <a:ext cx="1704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Starfire polymer</a:t>
              </a: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63796375-D68A-394D-B9B0-7FA759449A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7843431"/>
                </p:ext>
              </p:extLst>
            </p:nvPr>
          </p:nvGraphicFramePr>
          <p:xfrm>
            <a:off x="3147451" y="4139613"/>
            <a:ext cx="969963" cy="692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CS ChemDraw Drawing" r:id="rId5" imgW="970080" imgH="691729" progId="ChemDraw.Document.6.0">
                    <p:embed/>
                  </p:oleObj>
                </mc:Choice>
                <mc:Fallback>
                  <p:oleObj name="CS ChemDraw Drawing" r:id="rId5" imgW="970080" imgH="691729" progId="ChemDraw.Document.6.0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63796375-D68A-394D-B9B0-7FA759449A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47451" y="4139613"/>
                          <a:ext cx="969963" cy="692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" name="Group 47"/>
          <p:cNvGrpSpPr/>
          <p:nvPr/>
        </p:nvGrpSpPr>
        <p:grpSpPr>
          <a:xfrm>
            <a:off x="-59331" y="1322967"/>
            <a:ext cx="1708150" cy="1542241"/>
            <a:chOff x="3725605" y="893363"/>
            <a:chExt cx="1708150" cy="1542241"/>
          </a:xfrm>
        </p:grpSpPr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A3B04CD1-A615-504E-94F8-DEDF3727D6E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1611728"/>
                </p:ext>
              </p:extLst>
            </p:nvPr>
          </p:nvGraphicFramePr>
          <p:xfrm>
            <a:off x="3725605" y="893363"/>
            <a:ext cx="1708150" cy="1230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CS ChemDraw Drawing" r:id="rId7" imgW="1707840" imgH="1231075" progId="ChemDraw.Document.6.0">
                    <p:embed/>
                  </p:oleObj>
                </mc:Choice>
                <mc:Fallback>
                  <p:oleObj name="CS ChemDraw Drawing" r:id="rId7" imgW="1707840" imgH="1231075" progId="ChemDraw.Document.6.0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3B04CD1-A615-504E-94F8-DEDF3727D6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725605" y="893363"/>
                          <a:ext cx="1708150" cy="1230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7FC699-1AFF-BF4B-A7A0-EAA436DCB43F}"/>
                </a:ext>
              </a:extLst>
            </p:cNvPr>
            <p:cNvSpPr txBox="1"/>
            <p:nvPr/>
          </p:nvSpPr>
          <p:spPr>
            <a:xfrm>
              <a:off x="3998700" y="2066272"/>
              <a:ext cx="1272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MAcrylPMS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89074" y="4127165"/>
            <a:ext cx="3113087" cy="798325"/>
            <a:chOff x="4160341" y="2759964"/>
            <a:chExt cx="3113087" cy="798325"/>
          </a:xfrm>
        </p:grpSpPr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FAAC7E00-546D-7E48-A8DB-798BAAB6DD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6520164"/>
                </p:ext>
              </p:extLst>
            </p:nvPr>
          </p:nvGraphicFramePr>
          <p:xfrm>
            <a:off x="4160341" y="2759964"/>
            <a:ext cx="3113087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CS ChemDraw Drawing" r:id="rId9" imgW="3112800" imgH="549922" progId="ChemDraw.Document.6.0">
                    <p:embed/>
                  </p:oleObj>
                </mc:Choice>
                <mc:Fallback>
                  <p:oleObj name="CS ChemDraw Drawing" r:id="rId9" imgW="3112800" imgH="549922" progId="ChemDraw.Document.6.0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FAAC7E00-546D-7E48-A8DB-798BAAB6DD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160341" y="2759964"/>
                          <a:ext cx="3113087" cy="549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65C3E2-378A-9745-8310-1FD13BDA21D3}"/>
                </a:ext>
              </a:extLst>
            </p:cNvPr>
            <p:cNvSpPr txBox="1"/>
            <p:nvPr/>
          </p:nvSpPr>
          <p:spPr>
            <a:xfrm>
              <a:off x="5155805" y="3188957"/>
              <a:ext cx="1269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MeAcrylMS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8762" y="5698684"/>
            <a:ext cx="4362450" cy="821971"/>
            <a:chOff x="598762" y="5698684"/>
            <a:chExt cx="4362450" cy="821971"/>
          </a:xfrm>
        </p:grpSpPr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46FEC5B6-F7CC-D64F-8973-4B37534EC8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2890770"/>
                </p:ext>
              </p:extLst>
            </p:nvPr>
          </p:nvGraphicFramePr>
          <p:xfrm>
            <a:off x="598762" y="5698684"/>
            <a:ext cx="4362450" cy="608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CS ChemDraw Drawing" r:id="rId11" imgW="4362720" imgH="607606" progId="ChemDraw.Document.6.0">
                    <p:embed/>
                  </p:oleObj>
                </mc:Choice>
                <mc:Fallback>
                  <p:oleObj name="CS ChemDraw Drawing" r:id="rId11" imgW="4362720" imgH="607606" progId="ChemDraw.Document.6.0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46FEC5B6-F7CC-D64F-8973-4B37534EC8A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98762" y="5698684"/>
                          <a:ext cx="4362450" cy="608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1D9818-8772-9246-8BBE-43DB41754A86}"/>
                </a:ext>
              </a:extLst>
            </p:cNvPr>
            <p:cNvSpPr txBox="1"/>
            <p:nvPr/>
          </p:nvSpPr>
          <p:spPr>
            <a:xfrm>
              <a:off x="2218908" y="6151323"/>
              <a:ext cx="1253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AcrylOHMS</a:t>
              </a:r>
              <a:endParaRPr lang="en-US" dirty="0"/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793C44D-1658-2E48-B260-FD46A100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880125"/>
              </p:ext>
            </p:extLst>
          </p:nvPr>
        </p:nvGraphicFramePr>
        <p:xfrm>
          <a:off x="1744633" y="1170182"/>
          <a:ext cx="2759244" cy="15506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82881">
                  <a:extLst>
                    <a:ext uri="{9D8B030D-6E8A-4147-A177-3AD203B41FA5}">
                      <a16:colId xmlns:a16="http://schemas.microsoft.com/office/drawing/2014/main" val="4177744355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3559191249"/>
                    </a:ext>
                  </a:extLst>
                </a:gridCol>
                <a:gridCol w="966788">
                  <a:extLst>
                    <a:ext uri="{9D8B030D-6E8A-4147-A177-3AD203B41FA5}">
                      <a16:colId xmlns:a16="http://schemas.microsoft.com/office/drawing/2014/main" val="711972044"/>
                    </a:ext>
                  </a:extLst>
                </a:gridCol>
              </a:tblGrid>
              <a:tr h="186867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Repeat units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2645480"/>
                  </a:ext>
                </a:extLst>
              </a:tr>
              <a:tr h="18686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MAcrylPMS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2499066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Acryl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0576011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C2H6OSi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2258030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EW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2387048"/>
                  </a:ext>
                </a:extLst>
              </a:tr>
              <a:tr h="295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Max ceramic yield - </a:t>
                      </a:r>
                      <a:r>
                        <a:rPr lang="en-US" sz="1400" b="1" u="none" strike="noStrike" dirty="0" err="1">
                          <a:effectLst/>
                        </a:rPr>
                        <a:t>MAcrylPMS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68 %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5572246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9D5AA22-8300-C44F-8FD4-EA6F59701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620528"/>
              </p:ext>
            </p:extLst>
          </p:nvPr>
        </p:nvGraphicFramePr>
        <p:xfrm>
          <a:off x="5265192" y="3509161"/>
          <a:ext cx="2905850" cy="15506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27887">
                  <a:extLst>
                    <a:ext uri="{9D8B030D-6E8A-4147-A177-3AD203B41FA5}">
                      <a16:colId xmlns:a16="http://schemas.microsoft.com/office/drawing/2014/main" val="2194075403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144852283"/>
                    </a:ext>
                  </a:extLst>
                </a:gridCol>
                <a:gridCol w="966788">
                  <a:extLst>
                    <a:ext uri="{9D8B030D-6E8A-4147-A177-3AD203B41FA5}">
                      <a16:colId xmlns:a16="http://schemas.microsoft.com/office/drawing/2014/main" val="262750097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Repeat units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81231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MeAcrylMS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25000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7292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Acryl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34105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C2H6OSi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09615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55269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Max ceramic yield - </a:t>
                      </a:r>
                      <a:r>
                        <a:rPr lang="en-US" sz="1400" b="1" u="none" strike="noStrike" dirty="0" err="1">
                          <a:effectLst/>
                        </a:rPr>
                        <a:t>MeAcrylMS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75 %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6323209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84F28D5-F409-DE4D-B440-14B9129E6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673100"/>
              </p:ext>
            </p:extLst>
          </p:nvPr>
        </p:nvGraphicFramePr>
        <p:xfrm>
          <a:off x="5265192" y="5227355"/>
          <a:ext cx="2902909" cy="15506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26546">
                  <a:extLst>
                    <a:ext uri="{9D8B030D-6E8A-4147-A177-3AD203B41FA5}">
                      <a16:colId xmlns:a16="http://schemas.microsoft.com/office/drawing/2014/main" val="3378396349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3525688952"/>
                    </a:ext>
                  </a:extLst>
                </a:gridCol>
                <a:gridCol w="966788">
                  <a:extLst>
                    <a:ext uri="{9D8B030D-6E8A-4147-A177-3AD203B41FA5}">
                      <a16:colId xmlns:a16="http://schemas.microsoft.com/office/drawing/2014/main" val="3855004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Repeat units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60213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AcrylOHMS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8961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Acryl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147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C2H6OSi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8439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45255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Max ceramic yield</a:t>
                      </a:r>
                    </a:p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AcrylOHMS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47 %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9322377"/>
                  </a:ext>
                </a:extLst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4762090" y="1658673"/>
            <a:ext cx="1638300" cy="867500"/>
            <a:chOff x="1345938" y="1414857"/>
            <a:chExt cx="1638300" cy="86750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5016DF-FFAE-4B46-B0FD-D568D00A4454}"/>
                </a:ext>
              </a:extLst>
            </p:cNvPr>
            <p:cNvSpPr txBox="1"/>
            <p:nvPr/>
          </p:nvSpPr>
          <p:spPr>
            <a:xfrm>
              <a:off x="1839751" y="1913025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VMS</a:t>
              </a: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0C37F222-3BA3-0545-BF13-EAE2086E98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1579365"/>
                </p:ext>
              </p:extLst>
            </p:nvPr>
          </p:nvGraphicFramePr>
          <p:xfrm>
            <a:off x="1345938" y="1414857"/>
            <a:ext cx="1638300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CS ChemDraw Drawing" r:id="rId13" imgW="1638240" imgH="598473" progId="ChemDraw.Document.6.0">
                    <p:embed/>
                  </p:oleObj>
                </mc:Choice>
                <mc:Fallback>
                  <p:oleObj name="CS ChemDraw Drawing" r:id="rId13" imgW="1638240" imgH="598473" progId="ChemDraw.Document.6.0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0C37F222-3BA3-0545-BF13-EAE2086E98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45938" y="1414857"/>
                          <a:ext cx="1638300" cy="598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C4A292C-BAC1-A84A-9984-2BF352DF3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44965"/>
              </p:ext>
            </p:extLst>
          </p:nvPr>
        </p:nvGraphicFramePr>
        <p:xfrm>
          <a:off x="6368796" y="1182581"/>
          <a:ext cx="2699904" cy="15506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63228">
                  <a:extLst>
                    <a:ext uri="{9D8B030D-6E8A-4147-A177-3AD203B41FA5}">
                      <a16:colId xmlns:a16="http://schemas.microsoft.com/office/drawing/2014/main" val="57879381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184534565"/>
                    </a:ext>
                  </a:extLst>
                </a:gridCol>
                <a:gridCol w="966788">
                  <a:extLst>
                    <a:ext uri="{9D8B030D-6E8A-4147-A177-3AD203B41FA5}">
                      <a16:colId xmlns:a16="http://schemas.microsoft.com/office/drawing/2014/main" val="17808147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Repeat units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3364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4910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MeOSi-ene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0.3 or 4.3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06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MeO2SI-ene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42192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06720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Max ceramic yield - VMS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7315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667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4.1: Investigating resin processing and ceramic yield for new precursor materials via </a:t>
            </a:r>
            <a:r>
              <a:rPr lang="en-US" dirty="0" err="1"/>
              <a:t>thermogravimetric</a:t>
            </a:r>
            <a:r>
              <a:rPr lang="en-US" dirty="0"/>
              <a:t> (TGA) analysis and pyrolysis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7D6DE-F327-AC4A-872C-2DBA4893F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0" t="43390" r="36560" b="29037"/>
          <a:stretch/>
        </p:blipFill>
        <p:spPr bwMode="auto">
          <a:xfrm>
            <a:off x="3986623" y="3694028"/>
            <a:ext cx="1399032" cy="13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AE9AB-D2AE-0143-ABAA-36199CF32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44" t="40148" r="27922" b="34148"/>
          <a:stretch/>
        </p:blipFill>
        <p:spPr>
          <a:xfrm>
            <a:off x="2371268" y="3694691"/>
            <a:ext cx="1397000" cy="1371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F1486E-876C-1048-B4B9-F669A300A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21" t="43797" r="35344" b="36389"/>
          <a:stretch/>
        </p:blipFill>
        <p:spPr>
          <a:xfrm>
            <a:off x="769469" y="3693694"/>
            <a:ext cx="1399032" cy="137330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A357A5-1566-534D-A4A3-67664C4F0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184670"/>
              </p:ext>
            </p:extLst>
          </p:nvPr>
        </p:nvGraphicFramePr>
        <p:xfrm>
          <a:off x="3987639" y="2559197"/>
          <a:ext cx="1397000" cy="1143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8782">
                  <a:extLst>
                    <a:ext uri="{9D8B030D-6E8A-4147-A177-3AD203B41FA5}">
                      <a16:colId xmlns:a16="http://schemas.microsoft.com/office/drawing/2014/main" val="2041366947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39161115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wt%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99300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32994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PPGDMA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082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MAcrylPMS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82429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PhtrimPO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6971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Thymol blue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636785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4011F3-F080-3E48-A7DD-FB604EE77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01025"/>
              </p:ext>
            </p:extLst>
          </p:nvPr>
        </p:nvGraphicFramePr>
        <p:xfrm>
          <a:off x="770485" y="2559197"/>
          <a:ext cx="1397000" cy="9525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8782">
                  <a:extLst>
                    <a:ext uri="{9D8B030D-6E8A-4147-A177-3AD203B41FA5}">
                      <a16:colId xmlns:a16="http://schemas.microsoft.com/office/drawing/2014/main" val="2268613869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260306999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wt</a:t>
                      </a:r>
                      <a:r>
                        <a:rPr lang="en-US" sz="1100" u="none" strike="noStrike" dirty="0">
                          <a:effectLst/>
                        </a:rPr>
                        <a:t>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441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MAcrylPMS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0176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MeAcrylMS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46376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PhtrimPO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2352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thymol blue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282862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96E9310-39AB-524E-88B3-99B5FED2B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281173"/>
              </p:ext>
            </p:extLst>
          </p:nvPr>
        </p:nvGraphicFramePr>
        <p:xfrm>
          <a:off x="2371268" y="2559197"/>
          <a:ext cx="1397000" cy="1143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8782">
                  <a:extLst>
                    <a:ext uri="{9D8B030D-6E8A-4147-A177-3AD203B41FA5}">
                      <a16:colId xmlns:a16="http://schemas.microsoft.com/office/drawing/2014/main" val="2813110621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114144475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wt</a:t>
                      </a:r>
                      <a:r>
                        <a:rPr lang="en-US" sz="1100" u="none" strike="noStrike" dirty="0">
                          <a:effectLst/>
                        </a:rPr>
                        <a:t>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8257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2512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MAcrylPMS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3018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MeAcrylMS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66884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PhtrimPO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4743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thymol blue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372866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C4632E1-A7AD-1645-8DF6-0C3781142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652" y="979756"/>
            <a:ext cx="2562225" cy="1238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F18F9-BDF9-1845-A8AC-37C4A6F93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245" y="1260744"/>
            <a:ext cx="3457575" cy="676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2982F6-BCE0-8348-B8F2-305819A0378B}"/>
              </a:ext>
            </a:extLst>
          </p:cNvPr>
          <p:cNvSpPr txBox="1"/>
          <p:nvPr/>
        </p:nvSpPr>
        <p:spPr>
          <a:xfrm>
            <a:off x="1614402" y="2103999"/>
            <a:ext cx="127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MAcrylPMS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AD28F1-A789-BE4A-99D9-03AAD4A73C37}"/>
              </a:ext>
            </a:extLst>
          </p:cNvPr>
          <p:cNvSpPr txBox="1"/>
          <p:nvPr/>
        </p:nvSpPr>
        <p:spPr>
          <a:xfrm>
            <a:off x="5789114" y="2103999"/>
            <a:ext cx="12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MeAcrylMS</a:t>
            </a:r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AF31F6F-E77B-6C46-AACA-5FE6D99E7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26118"/>
              </p:ext>
            </p:extLst>
          </p:nvPr>
        </p:nvGraphicFramePr>
        <p:xfrm>
          <a:off x="5666180" y="2559197"/>
          <a:ext cx="1355931" cy="9525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47713">
                  <a:extLst>
                    <a:ext uri="{9D8B030D-6E8A-4147-A177-3AD203B41FA5}">
                      <a16:colId xmlns:a16="http://schemas.microsoft.com/office/drawing/2014/main" val="102384763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2448507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7729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MAcrylPMS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93096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41074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PhtrimPO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5996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SiC whiskers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317194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21859B1-32A2-4241-A227-152AB92A1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82" t="44483" r="31382" b="33506"/>
          <a:stretch/>
        </p:blipFill>
        <p:spPr>
          <a:xfrm>
            <a:off x="5658345" y="3699382"/>
            <a:ext cx="1371600" cy="13619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DEB2BF-503F-B94F-B87E-E40ED429FB5E}"/>
              </a:ext>
            </a:extLst>
          </p:cNvPr>
          <p:cNvSpPr txBox="1"/>
          <p:nvPr/>
        </p:nvSpPr>
        <p:spPr>
          <a:xfrm>
            <a:off x="696013" y="5110344"/>
            <a:ext cx="15744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/>
              <a:t>Photoinitator</a:t>
            </a:r>
            <a:r>
              <a:rPr lang="en-US" sz="1100" dirty="0"/>
              <a:t> insoluble</a:t>
            </a:r>
          </a:p>
          <a:p>
            <a:pPr algn="ctr"/>
            <a:r>
              <a:rPr lang="en-US" sz="1100" dirty="0"/>
              <a:t>or poor mixing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616B89-62D4-D644-94B8-29651E099D3D}"/>
              </a:ext>
            </a:extLst>
          </p:cNvPr>
          <p:cNvSpPr txBox="1"/>
          <p:nvPr/>
        </p:nvSpPr>
        <p:spPr>
          <a:xfrm>
            <a:off x="2477388" y="5110344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Acceptable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F5B68B-4883-3D4B-9432-C5A9BF637603}"/>
              </a:ext>
            </a:extLst>
          </p:cNvPr>
          <p:cNvSpPr txBox="1"/>
          <p:nvPr/>
        </p:nvSpPr>
        <p:spPr>
          <a:xfrm>
            <a:off x="4281525" y="5110344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Acceptable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C757A-B6AB-0942-84FF-001639D21A5D}"/>
              </a:ext>
            </a:extLst>
          </p:cNvPr>
          <p:cNvSpPr txBox="1"/>
          <p:nvPr/>
        </p:nvSpPr>
        <p:spPr>
          <a:xfrm>
            <a:off x="5923124" y="5112316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Acceptable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674DF00-0CD2-224E-BAB4-EB893D871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8" t="37938" r="18502" b="37778"/>
          <a:stretch/>
        </p:blipFill>
        <p:spPr bwMode="auto">
          <a:xfrm>
            <a:off x="7318547" y="3699382"/>
            <a:ext cx="1371600" cy="13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E3151A-5A87-FB47-8B14-21FB19DFA263}"/>
              </a:ext>
            </a:extLst>
          </p:cNvPr>
          <p:cNvSpPr txBox="1"/>
          <p:nvPr/>
        </p:nvSpPr>
        <p:spPr>
          <a:xfrm>
            <a:off x="7512224" y="5110344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poor mixing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34E2606-BD8C-334F-BD96-0D8C1E817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3648"/>
              </p:ext>
            </p:extLst>
          </p:nvPr>
        </p:nvGraphicFramePr>
        <p:xfrm>
          <a:off x="7318547" y="2559197"/>
          <a:ext cx="1397000" cy="762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8782">
                  <a:extLst>
                    <a:ext uri="{9D8B030D-6E8A-4147-A177-3AD203B41FA5}">
                      <a16:colId xmlns:a16="http://schemas.microsoft.com/office/drawing/2014/main" val="2224065841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188974512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3595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Starfire 877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59.41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25921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MAacrylPMS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39.60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69816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PhtrimPO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55671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3B0FB75-6E9B-1840-A2D3-4D7AD0C1D8BD}"/>
              </a:ext>
            </a:extLst>
          </p:cNvPr>
          <p:cNvSpPr txBox="1"/>
          <p:nvPr/>
        </p:nvSpPr>
        <p:spPr>
          <a:xfrm>
            <a:off x="3022284" y="5646744"/>
            <a:ext cx="149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Ceramic yield </a:t>
            </a:r>
          </a:p>
          <a:p>
            <a:pPr algn="ctr"/>
            <a:r>
              <a:rPr lang="en-US" dirty="0"/>
              <a:t>50%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6C6720-89AC-A144-923A-16F252B43EF1}"/>
              </a:ext>
            </a:extLst>
          </p:cNvPr>
          <p:cNvSpPr txBox="1"/>
          <p:nvPr/>
        </p:nvSpPr>
        <p:spPr>
          <a:xfrm>
            <a:off x="6215014" y="5610753"/>
            <a:ext cx="1760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Ceramic yield </a:t>
            </a:r>
          </a:p>
          <a:p>
            <a:pPr algn="ctr"/>
            <a:r>
              <a:rPr lang="en-US" dirty="0"/>
              <a:t>~16 % from both TGA and furnace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6CB8B6-AB8C-824E-A863-CD7D7A495BE2}"/>
              </a:ext>
            </a:extLst>
          </p:cNvPr>
          <p:cNvCxnSpPr>
            <a:cxnSpLocks/>
          </p:cNvCxnSpPr>
          <p:nvPr/>
        </p:nvCxnSpPr>
        <p:spPr>
          <a:xfrm flipV="1">
            <a:off x="685560" y="5092349"/>
            <a:ext cx="8068446" cy="155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60CD65-ABAC-B248-B000-6A5EE6E02144}"/>
              </a:ext>
            </a:extLst>
          </p:cNvPr>
          <p:cNvCxnSpPr>
            <a:cxnSpLocks/>
          </p:cNvCxnSpPr>
          <p:nvPr/>
        </p:nvCxnSpPr>
        <p:spPr>
          <a:xfrm flipV="1">
            <a:off x="143691" y="5585561"/>
            <a:ext cx="8864842" cy="171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042DDCF-A438-1841-9DFB-DF281EEF0235}"/>
              </a:ext>
            </a:extLst>
          </p:cNvPr>
          <p:cNvSpPr/>
          <p:nvPr/>
        </p:nvSpPr>
        <p:spPr>
          <a:xfrm>
            <a:off x="410190" y="5839369"/>
            <a:ext cx="569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TGA</a:t>
            </a:r>
          </a:p>
        </p:txBody>
      </p:sp>
    </p:spTree>
    <p:extLst>
      <p:ext uri="{BB962C8B-B14F-4D97-AF65-F5344CB8AC3E}">
        <p14:creationId xmlns:p14="http://schemas.microsoft.com/office/powerpoint/2010/main" val="325379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is directed toward refinement of a baseline airfoil with current </a:t>
            </a:r>
            <a:r>
              <a:rPr lang="en-US" dirty="0" err="1"/>
              <a:t>SiOC</a:t>
            </a:r>
            <a:r>
              <a:rPr lang="en-US" dirty="0"/>
              <a:t>/</a:t>
            </a:r>
            <a:r>
              <a:rPr lang="en-US" dirty="0" err="1"/>
              <a:t>SiC</a:t>
            </a:r>
            <a:r>
              <a:rPr lang="en-US" dirty="0"/>
              <a:t>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643" y="11398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9933"/>
                </a:solidFill>
              </a:rPr>
              <a:t>Task 2 (PSU): </a:t>
            </a:r>
          </a:p>
          <a:p>
            <a:r>
              <a:rPr lang="en-US" sz="1800" dirty="0"/>
              <a:t>Finish mechanical design and instrumentation design for cascade airfoils</a:t>
            </a:r>
          </a:p>
          <a:p>
            <a:r>
              <a:rPr lang="en-US" sz="1800" dirty="0"/>
              <a:t>3D print metal airfoil pack by year end </a:t>
            </a:r>
          </a:p>
          <a:p>
            <a:r>
              <a:rPr lang="en-US" sz="1800" dirty="0"/>
              <a:t>Perform baselining tests of aerodynamics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Task 2 (UWYO): </a:t>
            </a:r>
          </a:p>
          <a:p>
            <a:r>
              <a:rPr lang="en-US" sz="1800" dirty="0"/>
              <a:t>Continue to develop PDC printing process, including </a:t>
            </a:r>
            <a:r>
              <a:rPr lang="en-US" sz="1800" dirty="0" err="1"/>
              <a:t>SiC</a:t>
            </a:r>
            <a:r>
              <a:rPr lang="en-US" sz="1800" dirty="0"/>
              <a:t> whisker dispersion</a:t>
            </a:r>
          </a:p>
          <a:p>
            <a:r>
              <a:rPr lang="en-US" sz="1800" dirty="0"/>
              <a:t>Material strength characterization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Task 3 (UWYO):</a:t>
            </a:r>
          </a:p>
          <a:p>
            <a:r>
              <a:rPr lang="en-US" sz="1800" dirty="0"/>
              <a:t>Improve FEA model based on measured material properties</a:t>
            </a:r>
          </a:p>
          <a:p>
            <a:r>
              <a:rPr lang="en-US" sz="1800" dirty="0"/>
              <a:t>Start developing topology optimization code for internal supports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333FF"/>
                </a:solidFill>
              </a:rPr>
              <a:t>Task 4 (PSU):</a:t>
            </a:r>
          </a:p>
          <a:p>
            <a:r>
              <a:rPr lang="en-US" sz="1800" dirty="0"/>
              <a:t>Investigate processing of interlayer linking to improve strength of </a:t>
            </a:r>
            <a:r>
              <a:rPr lang="en-US" sz="1800" dirty="0" err="1"/>
              <a:t>SiOC</a:t>
            </a:r>
            <a:endParaRPr lang="en-US" sz="1800" dirty="0"/>
          </a:p>
          <a:p>
            <a:r>
              <a:rPr lang="en-US" sz="1800" dirty="0"/>
              <a:t>Continue to work on selection of appropriate precursors toward </a:t>
            </a:r>
            <a:r>
              <a:rPr lang="en-US" sz="1800" dirty="0" err="1"/>
              <a:t>SiC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2084439" y="6174781"/>
            <a:ext cx="517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Color key: </a:t>
            </a:r>
            <a:r>
              <a:rPr lang="en-US" dirty="0">
                <a:solidFill>
                  <a:srgbClr val="FF0000"/>
                </a:solidFill>
              </a:rPr>
              <a:t>process engineering</a:t>
            </a:r>
            <a:r>
              <a:rPr lang="en-US" dirty="0"/>
              <a:t>, </a:t>
            </a:r>
            <a:r>
              <a:rPr lang="en-US" dirty="0">
                <a:solidFill>
                  <a:srgbClr val="3333FF"/>
                </a:solidFill>
              </a:rPr>
              <a:t>material development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modeling</a:t>
            </a:r>
            <a:r>
              <a:rPr lang="en-US" dirty="0"/>
              <a:t>, </a:t>
            </a:r>
            <a:r>
              <a:rPr lang="en-US" dirty="0">
                <a:solidFill>
                  <a:srgbClr val="FF9933"/>
                </a:solidFill>
              </a:rPr>
              <a:t>validation of cooling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33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conclusion, promising dimensional control and novel internal cooling features, with work needed on material properties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2934" y="1307690"/>
            <a:ext cx="6752468" cy="1310967"/>
            <a:chOff x="802934" y="1307690"/>
            <a:chExt cx="6752468" cy="13109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2304CF-FA53-4926-BD77-FA5DEB5E2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1" t="12223" r="35591" b="17912"/>
            <a:stretch/>
          </p:blipFill>
          <p:spPr>
            <a:xfrm>
              <a:off x="802934" y="1307690"/>
              <a:ext cx="865238" cy="131096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42354" y="1703277"/>
              <a:ext cx="55130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Airfoil selection and mechanical design is progressing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908" y="2984298"/>
            <a:ext cx="7771351" cy="875426"/>
            <a:chOff x="536908" y="3062954"/>
            <a:chExt cx="7771351" cy="875426"/>
          </a:xfrm>
        </p:grpSpPr>
        <p:pic>
          <p:nvPicPr>
            <p:cNvPr id="6" name="Picture 5" descr="A picture containing measure, object, sitting, black&#10;&#10;Description automatically generated">
              <a:extLst>
                <a:ext uri="{FF2B5EF4-FFF2-40B4-BE49-F238E27FC236}">
                  <a16:creationId xmlns:a16="http://schemas.microsoft.com/office/drawing/2014/main" id="{F7BE50AB-DB73-4708-A1E8-F573D6708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2" t="22206" r="19203" b="21553"/>
            <a:stretch/>
          </p:blipFill>
          <p:spPr>
            <a:xfrm>
              <a:off x="536908" y="3062954"/>
              <a:ext cx="1397291" cy="8754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42355" y="3208280"/>
              <a:ext cx="6265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Initial test prints show good control of internal features with proper support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8133" y="4304021"/>
            <a:ext cx="7810126" cy="871663"/>
            <a:chOff x="498133" y="4382677"/>
            <a:chExt cx="7810126" cy="8716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2" t="7714" r="9910" b="9193"/>
            <a:stretch/>
          </p:blipFill>
          <p:spPr>
            <a:xfrm>
              <a:off x="498133" y="4382677"/>
              <a:ext cx="1474840" cy="8716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42355" y="4526120"/>
              <a:ext cx="62659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Novel design tools for shape optimization are being built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717492" y="6066503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862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review covers the motivation, prior technical work, project plan, and the current progress on our UTSR-supported project</a:t>
            </a:r>
          </a:p>
        </p:txBody>
      </p:sp>
      <p:sp>
        <p:nvSpPr>
          <p:cNvPr id="41987" name="Text Box 14"/>
          <p:cNvSpPr txBox="1">
            <a:spLocks noChangeArrowheads="1"/>
          </p:cNvSpPr>
          <p:nvPr/>
        </p:nvSpPr>
        <p:spPr bwMode="auto">
          <a:xfrm>
            <a:off x="2546350" y="2685327"/>
            <a:ext cx="6387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Approach: develop polymer-derived ceramics and validate cooling potential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546350" y="1435026"/>
            <a:ext cx="62535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Motivation: enable </a:t>
            </a:r>
            <a:r>
              <a:rPr lang="en-US" sz="2000" b="1" dirty="0" err="1">
                <a:latin typeface="Calibri" panose="020F0502020204030204" pitchFamily="34" charset="0"/>
              </a:rPr>
              <a:t>superalloy</a:t>
            </a:r>
            <a:r>
              <a:rPr lang="en-US" sz="2000" b="1" dirty="0">
                <a:latin typeface="Calibri" panose="020F0502020204030204" pitchFamily="34" charset="0"/>
              </a:rPr>
              <a:t>-like cooling features in CMC-like materials</a:t>
            </a:r>
          </a:p>
        </p:txBody>
      </p:sp>
      <p:sp>
        <p:nvSpPr>
          <p:cNvPr id="41991" name="Text Box 51"/>
          <p:cNvSpPr txBox="1">
            <a:spLocks noChangeArrowheads="1"/>
          </p:cNvSpPr>
          <p:nvPr/>
        </p:nvSpPr>
        <p:spPr bwMode="auto">
          <a:xfrm>
            <a:off x="2546350" y="4130219"/>
            <a:ext cx="59932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Project plan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70" y="2506939"/>
            <a:ext cx="805462" cy="1039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70" y="1316519"/>
            <a:ext cx="805462" cy="94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89" y="3937095"/>
            <a:ext cx="1351460" cy="896016"/>
          </a:xfrm>
          <a:prstGeom prst="rect">
            <a:avLst/>
          </a:prstGeom>
        </p:spPr>
      </p:pic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2546350" y="5426687"/>
            <a:ext cx="59932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Current progress</a:t>
            </a:r>
          </a:p>
        </p:txBody>
      </p:sp>
      <p:pic>
        <p:nvPicPr>
          <p:cNvPr id="14" name="Picture 13" descr="A picture containing measure, object, sitting, black&#10;&#10;Description automatically generated">
            <a:extLst>
              <a:ext uri="{FF2B5EF4-FFF2-40B4-BE49-F238E27FC236}">
                <a16:creationId xmlns:a16="http://schemas.microsoft.com/office/drawing/2014/main" id="{F7BE50AB-DB73-4708-A1E8-F573D6708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9198" r="19203" b="21553"/>
          <a:stretch/>
        </p:blipFill>
        <p:spPr>
          <a:xfrm>
            <a:off x="949289" y="5100863"/>
            <a:ext cx="1351460" cy="1042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497433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expect financial and schedule risks will be easily manageable with outlined research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22417"/>
              </p:ext>
            </p:extLst>
          </p:nvPr>
        </p:nvGraphicFramePr>
        <p:xfrm>
          <a:off x="829221" y="1035049"/>
          <a:ext cx="7474443" cy="4851403"/>
        </p:xfrm>
        <a:graphic>
          <a:graphicData uri="http://schemas.openxmlformats.org/drawingml/2006/table">
            <a:tbl>
              <a:tblPr firstRow="1" firstCol="1" bandRow="1"/>
              <a:tblGrid>
                <a:gridCol w="2547942">
                  <a:extLst>
                    <a:ext uri="{9D8B030D-6E8A-4147-A177-3AD203B41FA5}">
                      <a16:colId xmlns:a16="http://schemas.microsoft.com/office/drawing/2014/main" val="2473688930"/>
                    </a:ext>
                  </a:extLst>
                </a:gridCol>
                <a:gridCol w="1045065">
                  <a:extLst>
                    <a:ext uri="{9D8B030D-6E8A-4147-A177-3AD203B41FA5}">
                      <a16:colId xmlns:a16="http://schemas.microsoft.com/office/drawing/2014/main" val="3965877445"/>
                    </a:ext>
                  </a:extLst>
                </a:gridCol>
                <a:gridCol w="802972">
                  <a:extLst>
                    <a:ext uri="{9D8B030D-6E8A-4147-A177-3AD203B41FA5}">
                      <a16:colId xmlns:a16="http://schemas.microsoft.com/office/drawing/2014/main" val="1578220952"/>
                    </a:ext>
                  </a:extLst>
                </a:gridCol>
                <a:gridCol w="747044">
                  <a:extLst>
                    <a:ext uri="{9D8B030D-6E8A-4147-A177-3AD203B41FA5}">
                      <a16:colId xmlns:a16="http://schemas.microsoft.com/office/drawing/2014/main" val="381816253"/>
                    </a:ext>
                  </a:extLst>
                </a:gridCol>
                <a:gridCol w="2331420">
                  <a:extLst>
                    <a:ext uri="{9D8B030D-6E8A-4147-A177-3AD203B41FA5}">
                      <a16:colId xmlns:a16="http://schemas.microsoft.com/office/drawing/2014/main" val="1014771517"/>
                    </a:ext>
                  </a:extLst>
                </a:gridCol>
              </a:tblGrid>
              <a:tr h="210931"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Perceived Risk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Rating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Mitigation/Response Strategy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646568"/>
                  </a:ext>
                </a:extLst>
              </a:tr>
              <a:tr h="210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Probability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Impact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Overall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171678"/>
                  </a:ext>
                </a:extLst>
              </a:tr>
              <a:tr h="210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(Low, Med, High)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84089"/>
                  </a:ext>
                </a:extLst>
              </a:tr>
              <a:tr h="210931">
                <a:tc gridSpan="5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Financial Risks: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04528"/>
                  </a:ext>
                </a:extLst>
              </a:tr>
              <a:tr h="632791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cost for polymer precursor materials (Task 2, 4, 5, 6)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Fewer extra test parts will be produced and materials will be conserved.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019328"/>
                  </a:ext>
                </a:extLst>
              </a:tr>
              <a:tr h="632791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 of vane test hardware is high (Tasks 2.3, 5.3, 6.2)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Fewer extra test parts will be produced, or will be sourced through lower-cost vendors.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832120"/>
                  </a:ext>
                </a:extLst>
              </a:tr>
              <a:tr h="210931">
                <a:tc gridSpan="5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Schedule Risks: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877443"/>
                  </a:ext>
                </a:extLst>
              </a:tr>
              <a:tr h="84372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Unable to schedule time in transonic testing facility (Tasks 2.3, 5.3, 6.2)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There is plenty of buffer in schedule to account for conflicts with other facility users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201393"/>
                  </a:ext>
                </a:extLst>
              </a:tr>
              <a:tr h="105465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Shape optimization tool development takes longer than planned (Task 3.1-3.3)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Existing structural optimizers can be used as a backup, or a design can be developed manually and model can be validated with that design.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984896"/>
                  </a:ext>
                </a:extLst>
              </a:tr>
              <a:tr h="632791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Novel SiC precursor material development takes longer than planned (Task 4.1)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 precursor recipes can be provided early to build expertise.</a:t>
                      </a:r>
                    </a:p>
                  </a:txBody>
                  <a:tcPr marL="86291" marR="86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083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some technical risks for this low-TRL project but high payoff if the technology is successful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83351"/>
              </p:ext>
            </p:extLst>
          </p:nvPr>
        </p:nvGraphicFramePr>
        <p:xfrm>
          <a:off x="895349" y="1033604"/>
          <a:ext cx="7077076" cy="5338780"/>
        </p:xfrm>
        <a:graphic>
          <a:graphicData uri="http://schemas.openxmlformats.org/drawingml/2006/table">
            <a:tbl>
              <a:tblPr firstRow="1" firstCol="1" bandRow="1"/>
              <a:tblGrid>
                <a:gridCol w="2091036">
                  <a:extLst>
                    <a:ext uri="{9D8B030D-6E8A-4147-A177-3AD203B41FA5}">
                      <a16:colId xmlns:a16="http://schemas.microsoft.com/office/drawing/2014/main" val="3894206171"/>
                    </a:ext>
                  </a:extLst>
                </a:gridCol>
                <a:gridCol w="857660">
                  <a:extLst>
                    <a:ext uri="{9D8B030D-6E8A-4147-A177-3AD203B41FA5}">
                      <a16:colId xmlns:a16="http://schemas.microsoft.com/office/drawing/2014/main" val="1526060700"/>
                    </a:ext>
                  </a:extLst>
                </a:gridCol>
                <a:gridCol w="658981">
                  <a:extLst>
                    <a:ext uri="{9D8B030D-6E8A-4147-A177-3AD203B41FA5}">
                      <a16:colId xmlns:a16="http://schemas.microsoft.com/office/drawing/2014/main" val="2403853198"/>
                    </a:ext>
                  </a:extLst>
                </a:gridCol>
                <a:gridCol w="613082">
                  <a:extLst>
                    <a:ext uri="{9D8B030D-6E8A-4147-A177-3AD203B41FA5}">
                      <a16:colId xmlns:a16="http://schemas.microsoft.com/office/drawing/2014/main" val="981626308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20307821"/>
                    </a:ext>
                  </a:extLst>
                </a:gridCol>
              </a:tblGrid>
              <a:tr h="173106"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Perceived Risk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Rating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Mitigation/Response Strategy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327831"/>
                  </a:ext>
                </a:extLst>
              </a:tr>
              <a:tr h="173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Overall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0941"/>
                  </a:ext>
                </a:extLst>
              </a:tr>
              <a:tr h="173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(Low, Med, High)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296104"/>
                  </a:ext>
                </a:extLst>
              </a:tr>
              <a:tr h="173106">
                <a:tc gridSpan="5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 Risks: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447338"/>
                  </a:ext>
                </a:extLst>
              </a:tr>
              <a:tr h="99712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Unable to fabricate cooled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SiOC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CMC vane with large internal cavity (Task 2.2)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UWYO has fabricated turbine-like test parts previously, but if thin walls are an issue, can resort to thicker walls. If film cooling is a problem, can be removed from design without impact to technical goals.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47274"/>
                  </a:ext>
                </a:extLst>
              </a:tr>
              <a:tr h="865529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Unable to integrate new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material into SLA process (Task 5.1)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3D printable variants of the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precursor formula would be investigated although may not have the same desired material capabilities of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364395"/>
                  </a:ext>
                </a:extLst>
              </a:tr>
              <a:tr h="80134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Unable to fabricate optimized vane shape using SiC/SiC (Task 6.1)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 risk is avoided early by creating intermediate test prints as novel designs are developed, so that final design fits within manufacturing constraints.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421973"/>
                  </a:ext>
                </a:extLst>
              </a:tr>
              <a:tr h="173106">
                <a:tc gridSpan="5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Management, Planning, and Oversight Risks: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403075"/>
                  </a:ext>
                </a:extLst>
              </a:tr>
              <a:tr h="51931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Organizational team is collaborative and all PI’s have management experience.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349119"/>
                  </a:ext>
                </a:extLst>
              </a:tr>
              <a:tr h="173106">
                <a:tc gridSpan="5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ES&amp;H Risks: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323558"/>
                  </a:ext>
                </a:extLst>
              </a:tr>
              <a:tr h="69242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Co-PI’s have expertise and facilities to handle volatile chemicals and hot furnace objects.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299865"/>
                  </a:ext>
                </a:extLst>
              </a:tr>
              <a:tr h="173106">
                <a:tc gridSpan="5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External Factor Risks: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125754"/>
                  </a:ext>
                </a:extLst>
              </a:tr>
              <a:tr h="17310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 identified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817" marR="70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275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777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motivation for this work is that even advanced CMC materials will require some cooling, to achieve DOE firing temperature targets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1949" y="1799573"/>
            <a:ext cx="8377083" cy="3491169"/>
            <a:chOff x="226143" y="1307961"/>
            <a:chExt cx="8377083" cy="34911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" y="1307961"/>
              <a:ext cx="5417000" cy="33230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6143" y="4537520"/>
              <a:ext cx="22685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Klocke</a:t>
              </a:r>
              <a:r>
                <a:rPr lang="en-US" sz="1100" dirty="0"/>
                <a:t>, et al., CIRP Annals, 2014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105833" y="1961510"/>
              <a:ext cx="0" cy="21140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05833" y="1961510"/>
              <a:ext cx="249739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DOE FE Program Goal: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3100°F (1700°C) turbine entry 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48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 effective internal cooling technologies used in </a:t>
            </a:r>
            <a:r>
              <a:rPr lang="en-US" dirty="0" err="1"/>
              <a:t>superalloy</a:t>
            </a:r>
            <a:r>
              <a:rPr lang="en-US" dirty="0"/>
              <a:t> cast parts are difficult to implement in conventional CMC’s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37328" y="899591"/>
            <a:ext cx="3900918" cy="5014858"/>
            <a:chOff x="905000" y="1196782"/>
            <a:chExt cx="3900918" cy="5528630"/>
          </a:xfrm>
        </p:grpSpPr>
        <p:pic>
          <p:nvPicPr>
            <p:cNvPr id="9" name="Picture 8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030" y="1461979"/>
              <a:ext cx="1948164" cy="2178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8886" y="4145072"/>
              <a:ext cx="2902579" cy="21940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48886" y="3593423"/>
              <a:ext cx="30444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https://technology.nasa.gov/patent/LEW-TOPS-25 </a:t>
              </a:r>
              <a:endParaRPr lang="en-US" sz="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05000" y="6325302"/>
              <a:ext cx="34980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</a:rPr>
                <a:t>https://ntrs.nasa.gov/search.jsp?R=20160010285 2019-02-28T01:25:33+00:00Z</a:t>
              </a:r>
              <a:endParaRPr lang="en-US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5000" y="3946159"/>
              <a:ext cx="3900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Binder-jet CMC with pass-through cooling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1638" y="1196782"/>
              <a:ext cx="24395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Melt-infiltrated woven CMC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4514" y="914444"/>
            <a:ext cx="3392247" cy="4862458"/>
            <a:chOff x="621536" y="1029955"/>
            <a:chExt cx="3392247" cy="54772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492" y="1500308"/>
              <a:ext cx="2718362" cy="21852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23400" y="3116156"/>
              <a:ext cx="16289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Town, et al., </a:t>
              </a:r>
              <a:r>
                <a:rPr lang="en-US" sz="1000" dirty="0" err="1"/>
                <a:t>JTurbo</a:t>
              </a:r>
              <a:r>
                <a:rPr lang="en-US" sz="1000" dirty="0"/>
                <a:t> 2018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221" y="4284606"/>
              <a:ext cx="1537908" cy="20322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1536" y="6260937"/>
              <a:ext cx="25042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https://mdx.plm.automation.siemens.com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1562" y="1029955"/>
              <a:ext cx="3372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DOE NETL Advanced Cooled Blade </a:t>
              </a:r>
              <a:br>
                <a:rPr lang="en-US" sz="1400" dirty="0"/>
              </a:br>
              <a:r>
                <a:rPr lang="en-US" sz="1400" dirty="0"/>
                <a:t>(PSU START Lab)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0411" y="3781669"/>
              <a:ext cx="23949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Example </a:t>
              </a:r>
              <a:r>
                <a:rPr lang="en-US" sz="1400" dirty="0" err="1"/>
                <a:t>superalloy</a:t>
              </a:r>
              <a:r>
                <a:rPr lang="en-US" sz="1400" dirty="0"/>
                <a:t> internal/external cooling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5060" y="5914449"/>
            <a:ext cx="85827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goal: enable complex cooling features in CMC-like materials for realistic airfoils and confirm cooling benefit</a:t>
            </a:r>
          </a:p>
        </p:txBody>
      </p:sp>
    </p:spTree>
    <p:extLst>
      <p:ext uri="{BB962C8B-B14F-4D97-AF65-F5344CB8AC3E}">
        <p14:creationId xmlns:p14="http://schemas.microsoft.com/office/powerpoint/2010/main" val="8331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is to utilize development of AM of polymer-derived ceramics (PDCs), coupled with embedded </a:t>
            </a:r>
            <a:r>
              <a:rPr lang="en-US" dirty="0" err="1"/>
              <a:t>SiC</a:t>
            </a:r>
            <a:r>
              <a:rPr lang="en-US" dirty="0"/>
              <a:t> whiskers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40" y="1861656"/>
            <a:ext cx="1671841" cy="2158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3469" y="1516629"/>
            <a:ext cx="2659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 of Wyoming: Frick Group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" t="56983" r="48936" b="2669"/>
          <a:stretch/>
        </p:blipFill>
        <p:spPr bwMode="auto">
          <a:xfrm>
            <a:off x="630500" y="1998769"/>
            <a:ext cx="2229654" cy="19762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45327" y="1523103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PSU: </a:t>
            </a:r>
            <a:r>
              <a:rPr lang="en-US" dirty="0" err="1"/>
              <a:t>Hickner</a:t>
            </a:r>
            <a:r>
              <a:rPr lang="en-US" dirty="0"/>
              <a:t> Group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9772" t="1265" r="10868" b="7085"/>
          <a:stretch/>
        </p:blipFill>
        <p:spPr>
          <a:xfrm>
            <a:off x="5526739" y="4290098"/>
            <a:ext cx="2812973" cy="1596552"/>
          </a:xfrm>
          <a:prstGeom prst="rect">
            <a:avLst/>
          </a:prstGeom>
        </p:spPr>
      </p:pic>
      <p:pic>
        <p:nvPicPr>
          <p:cNvPr id="10" name="Picture 9" descr="A picture containing person, holding, hand, indoor&#10;&#10;Description automatically generated">
            <a:extLst>
              <a:ext uri="{FF2B5EF4-FFF2-40B4-BE49-F238E27FC236}">
                <a16:creationId xmlns:a16="http://schemas.microsoft.com/office/drawing/2014/main" id="{8C3F0414-E16D-4917-8C37-E1B588D41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9346" y="2260687"/>
            <a:ext cx="1905253" cy="1428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ACCB0-6126-418A-9698-31C95A9FDB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608"/>
          <a:stretch/>
        </p:blipFill>
        <p:spPr>
          <a:xfrm>
            <a:off x="965082" y="4088657"/>
            <a:ext cx="3790143" cy="17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topology optimization tools will be used to get largest benefit, and cooling effectiveness for actual parts will be tested at high speed</a:t>
            </a:r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2" y="1527944"/>
            <a:ext cx="2183765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18534" y="3499619"/>
            <a:ext cx="24138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err="1"/>
              <a:t>Lv</a:t>
            </a:r>
            <a:r>
              <a:rPr lang="en-US" sz="1000" dirty="0"/>
              <a:t> &amp; Liu, 2018, </a:t>
            </a:r>
            <a:r>
              <a:rPr lang="en-US" sz="1000" i="1" dirty="0" err="1"/>
              <a:t>Meccanica</a:t>
            </a:r>
            <a:r>
              <a:rPr lang="en-US" sz="1000" dirty="0"/>
              <a:t>, </a:t>
            </a:r>
            <a:r>
              <a:rPr lang="en-US" sz="1000" i="1" dirty="0"/>
              <a:t>53</a:t>
            </a:r>
            <a:r>
              <a:rPr lang="en-US" sz="1000" dirty="0"/>
              <a:t>(15).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612" y="1280473"/>
            <a:ext cx="2739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 of Wyoming: </a:t>
            </a:r>
            <a:r>
              <a:rPr lang="en-US" dirty="0" err="1"/>
              <a:t>Fertig</a:t>
            </a:r>
            <a:r>
              <a:rPr lang="en-US" dirty="0"/>
              <a:t> Group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2" y="4022615"/>
            <a:ext cx="2288316" cy="163527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052896" y="1646420"/>
            <a:ext cx="4844267" cy="3193834"/>
          </a:xfrm>
          <a:prstGeom prst="rect">
            <a:avLst/>
          </a:prstGeom>
        </p:spPr>
      </p:pic>
      <p:pic>
        <p:nvPicPr>
          <p:cNvPr id="8" name="Picture 7" descr="C:\Odin_local_backup\CW-22\PW\IR Pictures\Build 7_01292014\pw1b_bulid7_b6_ps1_H.bmp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080" b="7298"/>
          <a:stretch/>
        </p:blipFill>
        <p:spPr bwMode="auto">
          <a:xfrm>
            <a:off x="6536143" y="5112742"/>
            <a:ext cx="1951703" cy="1291724"/>
          </a:xfrm>
          <a:prstGeom prst="rect">
            <a:avLst/>
          </a:prstGeom>
          <a:ln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84777" y="1280473"/>
            <a:ext cx="4168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PSU: </a:t>
            </a:r>
            <a:r>
              <a:rPr lang="en-US" dirty="0" err="1"/>
              <a:t>ExCCL</a:t>
            </a:r>
            <a:r>
              <a:rPr lang="en-US" dirty="0"/>
              <a:t> Lab (Lynch)</a:t>
            </a:r>
          </a:p>
        </p:txBody>
      </p:sp>
      <p:sp>
        <p:nvSpPr>
          <p:cNvPr id="12" name="Right Arrow 11"/>
          <p:cNvSpPr/>
          <p:nvPr/>
        </p:nvSpPr>
        <p:spPr>
          <a:xfrm rot="19525585">
            <a:off x="6576260" y="2984500"/>
            <a:ext cx="487153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50811" y="2513781"/>
            <a:ext cx="16289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Exit Ma=0.4-1.2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t="29692" r="24852" b="15569"/>
          <a:stretch/>
        </p:blipFill>
        <p:spPr>
          <a:xfrm rot="5400000">
            <a:off x="4425034" y="4878241"/>
            <a:ext cx="1934662" cy="16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The project has five technical tasks that address </a:t>
            </a:r>
            <a:r>
              <a:rPr lang="en-US" sz="2300" dirty="0">
                <a:solidFill>
                  <a:srgbClr val="FF0000"/>
                </a:solidFill>
              </a:rPr>
              <a:t>process engineering</a:t>
            </a:r>
            <a:r>
              <a:rPr lang="en-US" sz="2300" dirty="0"/>
              <a:t>, </a:t>
            </a:r>
            <a:r>
              <a:rPr lang="en-US" sz="2300" dirty="0">
                <a:solidFill>
                  <a:srgbClr val="3333FF"/>
                </a:solidFill>
              </a:rPr>
              <a:t>material development</a:t>
            </a:r>
            <a:r>
              <a:rPr lang="en-US" sz="2300" dirty="0"/>
              <a:t>, </a:t>
            </a:r>
            <a:r>
              <a:rPr lang="en-US" sz="2300" dirty="0">
                <a:solidFill>
                  <a:srgbClr val="00B050"/>
                </a:solidFill>
              </a:rPr>
              <a:t>modeling</a:t>
            </a:r>
            <a:r>
              <a:rPr lang="en-US" sz="2300" dirty="0"/>
              <a:t>, and </a:t>
            </a:r>
            <a:r>
              <a:rPr lang="en-US" sz="2300" dirty="0">
                <a:solidFill>
                  <a:srgbClr val="FF9933"/>
                </a:solidFill>
              </a:rPr>
              <a:t>validation of cooling technologies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693" y="1009036"/>
            <a:ext cx="8191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Task 1: Project management</a:t>
            </a:r>
          </a:p>
          <a:p>
            <a:pPr lvl="1"/>
            <a:r>
              <a:rPr lang="en-US" sz="1400" b="1" u="sng" dirty="0"/>
              <a:t>Success criteria</a:t>
            </a:r>
            <a:r>
              <a:rPr lang="en-US" sz="1400" b="1" dirty="0"/>
              <a:t>: </a:t>
            </a:r>
            <a:r>
              <a:rPr lang="en-US" sz="1400" dirty="0"/>
              <a:t>Project Coordinator delivers all required reports to NETL</a:t>
            </a:r>
          </a:p>
          <a:p>
            <a:endParaRPr lang="en-US" sz="1800" b="1" dirty="0"/>
          </a:p>
          <a:p>
            <a:r>
              <a:rPr lang="en-US" sz="1800" b="1" dirty="0">
                <a:solidFill>
                  <a:srgbClr val="FF0000"/>
                </a:solidFill>
              </a:rPr>
              <a:t>Task 2</a:t>
            </a:r>
            <a:r>
              <a:rPr lang="en-US" sz="1800" b="1" dirty="0"/>
              <a:t>: Design, fabrication, and testing of </a:t>
            </a:r>
            <a:r>
              <a:rPr lang="en-US" sz="1800" b="1" dirty="0" err="1"/>
              <a:t>SiOC</a:t>
            </a:r>
            <a:r>
              <a:rPr lang="en-US" sz="1800" b="1" dirty="0"/>
              <a:t>/</a:t>
            </a:r>
            <a:r>
              <a:rPr lang="en-US" sz="1800" b="1" dirty="0" err="1"/>
              <a:t>SiC</a:t>
            </a:r>
            <a:r>
              <a:rPr lang="en-US" sz="1800" b="1" dirty="0"/>
              <a:t> baseline vane</a:t>
            </a:r>
          </a:p>
          <a:p>
            <a:pPr lvl="1"/>
            <a:r>
              <a:rPr lang="en-US" sz="1400" b="1" u="sng" dirty="0"/>
              <a:t>Success criteria</a:t>
            </a:r>
            <a:r>
              <a:rPr lang="en-US" sz="1400" b="1" dirty="0"/>
              <a:t>: </a:t>
            </a:r>
            <a:r>
              <a:rPr lang="en-US" sz="1400" dirty="0"/>
              <a:t>project team is able to obtain surface temperatures on baseline </a:t>
            </a:r>
            <a:r>
              <a:rPr lang="en-US" sz="1400" dirty="0" err="1"/>
              <a:t>SiOC</a:t>
            </a:r>
            <a:r>
              <a:rPr lang="en-US" sz="1400" dirty="0"/>
              <a:t>/</a:t>
            </a:r>
            <a:r>
              <a:rPr lang="en-US" sz="1400" dirty="0" err="1"/>
              <a:t>SiC</a:t>
            </a:r>
            <a:r>
              <a:rPr lang="en-US" sz="1400" dirty="0"/>
              <a:t> internally cooled vane test articles tested in the transonic cascade at Penn State</a:t>
            </a:r>
            <a:endParaRPr lang="en-US" sz="1800" dirty="0"/>
          </a:p>
          <a:p>
            <a:endParaRPr lang="en-US" sz="1800" b="1" dirty="0"/>
          </a:p>
          <a:p>
            <a:r>
              <a:rPr lang="en-US" sz="1800" b="1" dirty="0">
                <a:solidFill>
                  <a:srgbClr val="00B050"/>
                </a:solidFill>
              </a:rPr>
              <a:t>Task 3</a:t>
            </a:r>
            <a:r>
              <a:rPr lang="en-US" sz="1800" b="1" dirty="0"/>
              <a:t>: Modeling and optimization of CMC turbine vane designs</a:t>
            </a:r>
          </a:p>
          <a:p>
            <a:pPr lvl="1"/>
            <a:r>
              <a:rPr lang="en-US" sz="1400" b="1" u="sng" dirty="0"/>
              <a:t>Success criteria</a:t>
            </a:r>
            <a:r>
              <a:rPr lang="en-US" sz="1400" b="1" dirty="0"/>
              <a:t>: </a:t>
            </a:r>
            <a:r>
              <a:rPr lang="en-US" sz="1400" dirty="0"/>
              <a:t>mechanical and thermal stresses reduced by 10%; increase overall cooling effectiveness by 0.05 relative to baseline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>
                <a:solidFill>
                  <a:srgbClr val="3333FF"/>
                </a:solidFill>
              </a:rPr>
              <a:t>Task 4</a:t>
            </a:r>
            <a:r>
              <a:rPr lang="en-US" sz="1800" b="1" dirty="0"/>
              <a:t>: Development of new </a:t>
            </a:r>
            <a:r>
              <a:rPr lang="en-US" sz="1800" b="1" dirty="0" err="1"/>
              <a:t>SiC</a:t>
            </a:r>
            <a:r>
              <a:rPr lang="en-US" sz="1800" b="1" dirty="0"/>
              <a:t> precursor chemistries</a:t>
            </a:r>
          </a:p>
          <a:p>
            <a:pPr lvl="1"/>
            <a:r>
              <a:rPr lang="en-US" sz="1400" b="1" u="sng" dirty="0"/>
              <a:t>Success criteria</a:t>
            </a:r>
            <a:r>
              <a:rPr lang="en-US" sz="1400" b="1" dirty="0"/>
              <a:t>: </a:t>
            </a:r>
            <a:r>
              <a:rPr lang="en-US" sz="1400" dirty="0"/>
              <a:t>demonstrate that new precursors have equivalent or better material properties than </a:t>
            </a:r>
            <a:r>
              <a:rPr lang="en-US" sz="1400" dirty="0" err="1"/>
              <a:t>SiC</a:t>
            </a:r>
            <a:r>
              <a:rPr lang="en-US" sz="1400" dirty="0"/>
              <a:t> formed through traditional methods</a:t>
            </a:r>
            <a:endParaRPr lang="en-US" sz="1400" b="1" dirty="0"/>
          </a:p>
          <a:p>
            <a:endParaRPr lang="en-US" sz="1800" b="1" dirty="0"/>
          </a:p>
          <a:p>
            <a:r>
              <a:rPr lang="en-US" sz="1800" b="1" dirty="0">
                <a:solidFill>
                  <a:srgbClr val="FF0000"/>
                </a:solidFill>
              </a:rPr>
              <a:t>Task 5</a:t>
            </a:r>
            <a:r>
              <a:rPr lang="en-US" sz="1800" b="1" dirty="0"/>
              <a:t>: Integrate </a:t>
            </a:r>
            <a:r>
              <a:rPr lang="en-US" sz="1800" b="1" dirty="0" err="1"/>
              <a:t>SiC</a:t>
            </a:r>
            <a:r>
              <a:rPr lang="en-US" sz="1800" b="1" dirty="0"/>
              <a:t> precursor chemistry into AM process</a:t>
            </a:r>
          </a:p>
          <a:p>
            <a:pPr lvl="1"/>
            <a:r>
              <a:rPr lang="en-US" sz="1400" b="1" u="sng" dirty="0"/>
              <a:t>Success criteria</a:t>
            </a:r>
            <a:r>
              <a:rPr lang="en-US" sz="1400" b="1" dirty="0"/>
              <a:t>: </a:t>
            </a:r>
            <a:r>
              <a:rPr lang="en-US" sz="1400" dirty="0"/>
              <a:t>project team is able to deliver a baseline vane part for transonic cascade testing using new </a:t>
            </a:r>
            <a:r>
              <a:rPr lang="en-US" sz="1400" dirty="0" err="1"/>
              <a:t>SiC</a:t>
            </a:r>
            <a:r>
              <a:rPr lang="en-US" sz="1400" dirty="0"/>
              <a:t>/</a:t>
            </a:r>
            <a:r>
              <a:rPr lang="en-US" sz="1400" dirty="0" err="1"/>
              <a:t>SiC</a:t>
            </a:r>
            <a:r>
              <a:rPr lang="en-US" sz="1400" dirty="0"/>
              <a:t> chemistry</a:t>
            </a:r>
            <a:endParaRPr lang="en-US" sz="1400" b="1" dirty="0"/>
          </a:p>
          <a:p>
            <a:endParaRPr lang="en-US" sz="1800" b="1" dirty="0"/>
          </a:p>
          <a:p>
            <a:r>
              <a:rPr lang="en-US" sz="1800" b="1" dirty="0">
                <a:solidFill>
                  <a:srgbClr val="FF9933"/>
                </a:solidFill>
              </a:rPr>
              <a:t>Task 6</a:t>
            </a:r>
            <a:r>
              <a:rPr lang="en-US" sz="1800" b="1" dirty="0"/>
              <a:t>: Fabricate and test optimized vane with </a:t>
            </a:r>
            <a:r>
              <a:rPr lang="en-US" sz="1800" b="1" dirty="0" err="1"/>
              <a:t>SiC</a:t>
            </a:r>
            <a:r>
              <a:rPr lang="en-US" sz="1800" b="1" dirty="0"/>
              <a:t>/</a:t>
            </a:r>
            <a:r>
              <a:rPr lang="en-US" sz="1800" b="1" dirty="0" err="1"/>
              <a:t>SiC</a:t>
            </a:r>
            <a:r>
              <a:rPr lang="en-US" sz="1800" b="1" dirty="0"/>
              <a:t> chemistry</a:t>
            </a:r>
          </a:p>
          <a:p>
            <a:pPr lvl="1"/>
            <a:r>
              <a:rPr lang="en-US" sz="1400" b="1" u="sng" dirty="0"/>
              <a:t>Success criteria</a:t>
            </a:r>
            <a:r>
              <a:rPr lang="en-US" sz="1400" b="1" dirty="0"/>
              <a:t>: </a:t>
            </a:r>
            <a:r>
              <a:rPr lang="en-US" sz="1400" dirty="0"/>
              <a:t>project team obtains surface temperatures on optimized AM vane and shows overall cooling effectiveness increase relative to baseline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5957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 schedule is designed to produce improved airfoil cooling geometries and chemistries at regular intervals throughout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78" y="1277206"/>
            <a:ext cx="7627601" cy="505708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070555" y="1887794"/>
            <a:ext cx="0" cy="44465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516112" y="870338"/>
            <a:ext cx="5145803" cy="471498"/>
            <a:chOff x="3516112" y="870338"/>
            <a:chExt cx="5145803" cy="471498"/>
          </a:xfrm>
        </p:grpSpPr>
        <p:sp>
          <p:nvSpPr>
            <p:cNvPr id="6" name="TextBox 5"/>
            <p:cNvSpPr txBox="1"/>
            <p:nvPr/>
          </p:nvSpPr>
          <p:spPr>
            <a:xfrm>
              <a:off x="3516112" y="880171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 Q3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93579" y="880170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71046" y="877802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2020 Q1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50192" y="877803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7659" y="877802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05126" y="875434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2724" y="872706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 Q1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1870" y="872707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39337" y="872706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16804" y="870338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68369" y="870338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2022 Q1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47515" y="870339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24982" y="870338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94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 schedule is designed to produce improved airfoil cooling geometries and chemistries at regular intervals throughout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39" y="1277313"/>
            <a:ext cx="7631928" cy="296039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16112" y="870338"/>
            <a:ext cx="5145803" cy="471498"/>
            <a:chOff x="3516112" y="870338"/>
            <a:chExt cx="5145803" cy="471498"/>
          </a:xfrm>
        </p:grpSpPr>
        <p:sp>
          <p:nvSpPr>
            <p:cNvPr id="5" name="TextBox 4"/>
            <p:cNvSpPr txBox="1"/>
            <p:nvPr/>
          </p:nvSpPr>
          <p:spPr>
            <a:xfrm>
              <a:off x="3516112" y="880171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 Q3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93579" y="880170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71046" y="877802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2020 Q1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50192" y="877803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7659" y="877802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05126" y="875434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82724" y="872706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2021 Q1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61870" y="872707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39337" y="872706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16804" y="870338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8369" y="870338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2022 Q1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47515" y="870339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24982" y="870338"/>
              <a:ext cx="636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24490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</TotalTime>
  <Words>1949</Words>
  <Application>Microsoft Office PowerPoint</Application>
  <PresentationFormat>On-screen Show (4:3)</PresentationFormat>
  <Paragraphs>418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1_Custom Design</vt:lpstr>
      <vt:lpstr>CS ChemDraw Drawing</vt:lpstr>
      <vt:lpstr>PowerPoint Presentation</vt:lpstr>
      <vt:lpstr>This review covers the motivation, prior technical work, project plan, and the current progress on our UTSR-supported project</vt:lpstr>
      <vt:lpstr>The motivation for this work is that even advanced CMC materials will require some cooling, to achieve DOE firing temperature targets</vt:lpstr>
      <vt:lpstr>Highly effective internal cooling technologies used in superalloy cast parts are difficult to implement in conventional CMC’s</vt:lpstr>
      <vt:lpstr>Our approach is to utilize development of AM of polymer-derived ceramics (PDCs), coupled with embedded SiC whiskers</vt:lpstr>
      <vt:lpstr>Novel topology optimization tools will be used to get largest benefit, and cooling effectiveness for actual parts will be tested at high speed</vt:lpstr>
      <vt:lpstr>The project has five technical tasks that address process engineering, material development, modeling, and validation of cooling technologies</vt:lpstr>
      <vt:lpstr>The project schedule is designed to produce improved airfoil cooling geometries and chemistries at regular intervals throughout</vt:lpstr>
      <vt:lpstr>The project schedule is designed to produce improved airfoil cooling geometries and chemistries at regular intervals throughout</vt:lpstr>
      <vt:lpstr>The project has several milestones that will be tracked for progress, with annual updates to the airfoil test articles</vt:lpstr>
      <vt:lpstr>Task 2.1: The airfoil geometry selected for study is the NASA C3X turbine vane, scaled at 0.3X from the original study</vt:lpstr>
      <vt:lpstr>Task 2.1: test airfoil mounting system and instrumented airfoils are being designed for the PSU transonic cascade</vt:lpstr>
      <vt:lpstr>Task 2.2: refinement of precursor and post-processing for SiOC; test prints are underway and show very promising dimensional control</vt:lpstr>
      <vt:lpstr>Task 2.2: impact of layer thickness and orientation on strength is being tested for both the pre-ceramic polymer and the pyrolyzed material</vt:lpstr>
      <vt:lpstr>Task 3.1: modeling of the vane with expected pressure levels is underway; iterating on design based on early model results</vt:lpstr>
      <vt:lpstr>Task 4.1: Investigating SiOC stoichiometry and ceramic yield for various precursors</vt:lpstr>
      <vt:lpstr>Task 4.1: Investigating resin processing and ceramic yield for new precursor materials via thermogravimetric (TGA) analysis and pyrolysis </vt:lpstr>
      <vt:lpstr>Future work is directed toward refinement of a baseline airfoil with current SiOC/SiC chemistry</vt:lpstr>
      <vt:lpstr>In conclusion, promising dimensional control and novel internal cooling features, with work needed on material properties</vt:lpstr>
      <vt:lpstr>Appendix</vt:lpstr>
      <vt:lpstr>We expect financial and schedule risks will be easily manageable with outlined research plan</vt:lpstr>
      <vt:lpstr>There are some technical risks for this low-TRL project but high payoff if the technology is successful</vt:lpstr>
    </vt:vector>
  </TitlesOfParts>
  <Company>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Karen Lockhart</cp:lastModifiedBy>
  <cp:revision>2027</cp:revision>
  <dcterms:created xsi:type="dcterms:W3CDTF">2007-06-03T18:36:17Z</dcterms:created>
  <dcterms:modified xsi:type="dcterms:W3CDTF">2019-11-14T18:38:06Z</dcterms:modified>
</cp:coreProperties>
</file>