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2" r:id="rId1"/>
  </p:sldMasterIdLst>
  <p:notesMasterIdLst>
    <p:notesMasterId r:id="rId21"/>
  </p:notesMasterIdLst>
  <p:sldIdLst>
    <p:sldId id="256" r:id="rId2"/>
    <p:sldId id="373" r:id="rId3"/>
    <p:sldId id="660" r:id="rId4"/>
    <p:sldId id="350" r:id="rId5"/>
    <p:sldId id="351" r:id="rId6"/>
    <p:sldId id="684" r:id="rId7"/>
    <p:sldId id="689" r:id="rId8"/>
    <p:sldId id="691" r:id="rId9"/>
    <p:sldId id="693" r:id="rId10"/>
    <p:sldId id="687" r:id="rId11"/>
    <p:sldId id="692" r:id="rId12"/>
    <p:sldId id="688" r:id="rId13"/>
    <p:sldId id="690" r:id="rId14"/>
    <p:sldId id="696" r:id="rId15"/>
    <p:sldId id="697" r:id="rId16"/>
    <p:sldId id="694" r:id="rId17"/>
    <p:sldId id="695" r:id="rId18"/>
    <p:sldId id="699" r:id="rId19"/>
    <p:sldId id="68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A6B"/>
    <a:srgbClr val="6868D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50"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c1deb563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c1deb563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34DDA-97F4-41C3-BE41-3400CBA7161B}" type="slidenum">
              <a:rPr lang="en-US" smtClean="0"/>
              <a:t>4</a:t>
            </a:fld>
            <a:endParaRPr lang="en-US"/>
          </a:p>
        </p:txBody>
      </p:sp>
    </p:spTree>
    <p:extLst>
      <p:ext uri="{BB962C8B-B14F-4D97-AF65-F5344CB8AC3E}">
        <p14:creationId xmlns:p14="http://schemas.microsoft.com/office/powerpoint/2010/main" val="172622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971387" y="8829988"/>
            <a:ext cx="3037413" cy="464820"/>
          </a:xfrm>
          <a:prstGeom prst="rect">
            <a:avLst/>
          </a:prstGeom>
        </p:spPr>
        <p:txBody>
          <a:bodyPr lIns="91913" tIns="45956" rIns="91913" bIns="45956"/>
          <a:lstStyle/>
          <a:p>
            <a:fld id="{F46D2D65-F0DB-4B06-9B1A-2B8473827A1F}" type="slidenum">
              <a:rPr lang="en-US" smtClean="0"/>
              <a:t>5</a:t>
            </a:fld>
            <a:endParaRPr lang="en-US"/>
          </a:p>
        </p:txBody>
      </p:sp>
    </p:spTree>
    <p:extLst>
      <p:ext uri="{BB962C8B-B14F-4D97-AF65-F5344CB8AC3E}">
        <p14:creationId xmlns:p14="http://schemas.microsoft.com/office/powerpoint/2010/main" val="3817797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 y="2119"/>
            <a:ext cx="9157050" cy="5150841"/>
          </a:xfrm>
          <a:prstGeom prst="rect">
            <a:avLst/>
          </a:prstGeom>
          <a:noFill/>
          <a:ln>
            <a:noFill/>
          </a:ln>
        </p:spPr>
      </p:pic>
      <p:sp>
        <p:nvSpPr>
          <p:cNvPr id="13" name="Google Shape;13;p2"/>
          <p:cNvSpPr txBox="1">
            <a:spLocks noGrp="1"/>
          </p:cNvSpPr>
          <p:nvPr>
            <p:ph type="ctrTitle"/>
          </p:nvPr>
        </p:nvSpPr>
        <p:spPr>
          <a:xfrm>
            <a:off x="0" y="4381497"/>
            <a:ext cx="9085500" cy="4674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2100"/>
              <a:buFont typeface="Arial"/>
              <a:buNone/>
              <a:defRPr sz="2100" b="0">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0" y="0"/>
            <a:ext cx="9157050" cy="5150841"/>
          </a:xfrm>
          <a:prstGeom prst="rect">
            <a:avLst/>
          </a:prstGeom>
          <a:noFill/>
          <a:ln>
            <a:noFill/>
          </a:ln>
        </p:spPr>
      </p:pic>
      <p:sp>
        <p:nvSpPr>
          <p:cNvPr id="25" name="Google Shape;25;p5"/>
          <p:cNvSpPr txBox="1">
            <a:spLocks noGrp="1"/>
          </p:cNvSpPr>
          <p:nvPr>
            <p:ph type="title"/>
          </p:nvPr>
        </p:nvSpPr>
        <p:spPr>
          <a:xfrm>
            <a:off x="628649" y="514178"/>
            <a:ext cx="7886699" cy="729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6"/>
              </a:buClr>
              <a:buSzPts val="2100"/>
              <a:buFont typeface="Arial"/>
              <a:buNone/>
              <a:defRPr sz="2100">
                <a:solidFill>
                  <a:schemeClr val="accent6"/>
                </a:solidFill>
                <a:latin typeface="Calibri" panose="020F0502020204030204" pitchFamily="34" charset="0"/>
                <a:ea typeface="Calibri" panose="020F0502020204030204" pitchFamily="34" charset="0"/>
                <a:cs typeface="Calibri" panose="020F0502020204030204" pitchFamily="34" charset="0"/>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26" name="Google Shape;26;p5"/>
          <p:cNvSpPr txBox="1">
            <a:spLocks noGrp="1"/>
          </p:cNvSpPr>
          <p:nvPr>
            <p:ph type="body" idx="1" hasCustomPrompt="1"/>
          </p:nvPr>
        </p:nvSpPr>
        <p:spPr>
          <a:xfrm>
            <a:off x="628650" y="1364673"/>
            <a:ext cx="7886700" cy="3613194"/>
          </a:xfrm>
          <a:prstGeom prst="rect">
            <a:avLst/>
          </a:prstGeom>
          <a:noFill/>
          <a:ln>
            <a:noFill/>
          </a:ln>
        </p:spPr>
        <p:txBody>
          <a:bodyPr spcFirstLastPara="1" wrap="square" lIns="68575" tIns="34275" rIns="68575" bIns="34275" anchor="t" anchorCtr="0">
            <a:normAutofit/>
          </a:bodyPr>
          <a:lstStyle>
            <a:lvl1pPr marL="273050" lvl="0" indent="-273050" algn="l">
              <a:lnSpc>
                <a:spcPct val="100000"/>
              </a:lnSpc>
              <a:spcBef>
                <a:spcPts val="0"/>
              </a:spcBef>
              <a:spcAft>
                <a:spcPts val="0"/>
              </a:spcAft>
              <a:buClr>
                <a:srgbClr val="272727"/>
              </a:buClr>
              <a:buSzPts val="2100"/>
              <a:buChar char="•"/>
              <a:defRPr>
                <a:solidFill>
                  <a:srgbClr val="272727"/>
                </a:solidFill>
                <a:latin typeface="Calibri" panose="020F0502020204030204" pitchFamily="34" charset="0"/>
                <a:ea typeface="Calibri" panose="020F0502020204030204" pitchFamily="34" charset="0"/>
                <a:cs typeface="Calibri" panose="020F0502020204030204" pitchFamily="34" charset="0"/>
                <a:sym typeface="Arial"/>
              </a:defRPr>
            </a:lvl1pPr>
            <a:lvl2pPr marL="640080" lvl="1" indent="-274320" algn="l">
              <a:lnSpc>
                <a:spcPct val="100000"/>
              </a:lnSpc>
              <a:spcBef>
                <a:spcPts val="0"/>
              </a:spcBef>
              <a:spcAft>
                <a:spcPts val="0"/>
              </a:spcAft>
              <a:buClr>
                <a:srgbClr val="272727"/>
              </a:buClr>
              <a:buSzPts val="1800"/>
              <a:buChar char="•"/>
              <a:defRPr>
                <a:solidFill>
                  <a:srgbClr val="272727"/>
                </a:solidFill>
                <a:latin typeface="Calibri" panose="020F0502020204030204" pitchFamily="34" charset="0"/>
                <a:ea typeface="Calibri" panose="020F0502020204030204" pitchFamily="34" charset="0"/>
                <a:cs typeface="Calibri" panose="020F0502020204030204" pitchFamily="34" charset="0"/>
                <a:sym typeface="Arial"/>
              </a:defRPr>
            </a:lvl2pPr>
            <a:lvl3pPr marL="1085850" lvl="2" indent="-273050" algn="l">
              <a:lnSpc>
                <a:spcPct val="100000"/>
              </a:lnSpc>
              <a:spcBef>
                <a:spcPts val="0"/>
              </a:spcBef>
              <a:spcAft>
                <a:spcPts val="0"/>
              </a:spcAft>
              <a:buClr>
                <a:srgbClr val="272727"/>
              </a:buClr>
              <a:buSzPts val="1500"/>
              <a:buChar char="•"/>
              <a:defRPr>
                <a:solidFill>
                  <a:srgbClr val="272727"/>
                </a:solidFill>
                <a:latin typeface="Arial"/>
                <a:ea typeface="Calibri" panose="020F0502020204030204" pitchFamily="34" charset="0"/>
                <a:cs typeface="Arial"/>
                <a:sym typeface="Arial"/>
              </a:defRPr>
            </a:lvl3pPr>
            <a:lvl4pPr marL="1828800" lvl="3" indent="-317500" algn="l">
              <a:lnSpc>
                <a:spcPct val="90000"/>
              </a:lnSpc>
              <a:spcBef>
                <a:spcPts val="400"/>
              </a:spcBef>
              <a:spcAft>
                <a:spcPts val="0"/>
              </a:spcAft>
              <a:buClr>
                <a:srgbClr val="272727"/>
              </a:buClr>
              <a:buSzPts val="1400"/>
              <a:buChar char="•"/>
              <a:defRPr>
                <a:solidFill>
                  <a:srgbClr val="272727"/>
                </a:solidFill>
                <a:latin typeface="Arial"/>
                <a:ea typeface="Arial"/>
                <a:cs typeface="Arial"/>
                <a:sym typeface="Arial"/>
              </a:defRPr>
            </a:lvl4pPr>
            <a:lvl5pPr marL="2286000" lvl="4" indent="-317500" algn="l">
              <a:lnSpc>
                <a:spcPct val="90000"/>
              </a:lnSpc>
              <a:spcBef>
                <a:spcPts val="400"/>
              </a:spcBef>
              <a:spcAft>
                <a:spcPts val="0"/>
              </a:spcAft>
              <a:buClr>
                <a:srgbClr val="272727"/>
              </a:buClr>
              <a:buSzPts val="1400"/>
              <a:buChar char="•"/>
              <a:defRPr>
                <a:solidFill>
                  <a:srgbClr val="272727"/>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r>
              <a:rPr lang="en-US" dirty="0"/>
              <a:t>Level 1</a:t>
            </a:r>
          </a:p>
          <a:p>
            <a:pPr lvl="1"/>
            <a:r>
              <a:rPr lang="en-US" dirty="0"/>
              <a:t>Level 2</a:t>
            </a:r>
          </a:p>
          <a:p>
            <a:pPr lvl="2"/>
            <a:r>
              <a:rPr lang="en-US" dirty="0"/>
              <a:t>Level 3</a:t>
            </a:r>
            <a:endParaRPr dirty="0"/>
          </a:p>
        </p:txBody>
      </p:sp>
      <p:sp>
        <p:nvSpPr>
          <p:cNvPr id="27" name="Google Shape;27;p5"/>
          <p:cNvSpPr txBox="1"/>
          <p:nvPr/>
        </p:nvSpPr>
        <p:spPr>
          <a:xfrm>
            <a:off x="583341" y="4775999"/>
            <a:ext cx="797100" cy="1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 sz="600" b="0" i="0" u="none" strike="noStrike" cap="none">
                <a:solidFill>
                  <a:schemeClr val="accent2"/>
                </a:solidFill>
                <a:latin typeface="Calibri"/>
                <a:ea typeface="Calibri"/>
                <a:cs typeface="Calibri"/>
                <a:sym typeface="Calibri"/>
              </a:rPr>
              <a:t>‹#›</a:t>
            </a:fld>
            <a:endParaRPr sz="600" dirty="0">
              <a:solidFill>
                <a:schemeClr val="accent2"/>
              </a:solidFill>
              <a:latin typeface="Calibri"/>
              <a:ea typeface="Calibri"/>
              <a:cs typeface="Calibri"/>
              <a:sym typeface="Calibri"/>
            </a:endParaRPr>
          </a:p>
        </p:txBody>
      </p:sp>
      <p:pic>
        <p:nvPicPr>
          <p:cNvPr id="28" name="Google Shape;28;p5" descr="ECHOGEN_Wordmark_RGB.jpg"/>
          <p:cNvPicPr preferRelativeResize="0"/>
          <p:nvPr/>
        </p:nvPicPr>
        <p:blipFill rotWithShape="1">
          <a:blip r:embed="rId3">
            <a:alphaModFix/>
          </a:blip>
          <a:srcRect/>
          <a:stretch/>
        </p:blipFill>
        <p:spPr>
          <a:xfrm>
            <a:off x="7593155" y="4706938"/>
            <a:ext cx="967504" cy="270929"/>
          </a:xfrm>
          <a:prstGeom prst="rect">
            <a:avLst/>
          </a:prstGeom>
          <a:noFill/>
          <a:ln>
            <a:noFill/>
          </a:ln>
        </p:spPr>
      </p:pic>
      <p:cxnSp>
        <p:nvCxnSpPr>
          <p:cNvPr id="30" name="Google Shape;30;p5"/>
          <p:cNvCxnSpPr/>
          <p:nvPr/>
        </p:nvCxnSpPr>
        <p:spPr>
          <a:xfrm>
            <a:off x="860144" y="4775999"/>
            <a:ext cx="0" cy="20340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4957157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CBCAC11-16EF-4E78-A561-6A09B9CC0F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799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11" name="Google Shape;24;p5">
            <a:extLst>
              <a:ext uri="{FF2B5EF4-FFF2-40B4-BE49-F238E27FC236}">
                <a16:creationId xmlns:a16="http://schemas.microsoft.com/office/drawing/2014/main" id="{F2F3C921-053C-4EBC-915F-923052E84A82}"/>
              </a:ext>
            </a:extLst>
          </p:cNvPr>
          <p:cNvPicPr preferRelativeResize="0"/>
          <p:nvPr userDrawn="1"/>
        </p:nvPicPr>
        <p:blipFill rotWithShape="1">
          <a:blip r:embed="rId5">
            <a:alphaModFix/>
          </a:blip>
          <a:srcRect/>
          <a:stretch/>
        </p:blipFill>
        <p:spPr>
          <a:xfrm>
            <a:off x="0" y="0"/>
            <a:ext cx="9157050" cy="5150841"/>
          </a:xfrm>
          <a:prstGeom prst="rect">
            <a:avLst/>
          </a:prstGeom>
          <a:noFill/>
          <a:ln>
            <a:noFill/>
          </a:ln>
        </p:spPr>
      </p:pic>
      <p:sp>
        <p:nvSpPr>
          <p:cNvPr id="6" name="Google Shape;6;p1"/>
          <p:cNvSpPr txBox="1">
            <a:spLocks noGrp="1"/>
          </p:cNvSpPr>
          <p:nvPr>
            <p:ph type="title"/>
          </p:nvPr>
        </p:nvSpPr>
        <p:spPr>
          <a:xfrm>
            <a:off x="628650" y="510882"/>
            <a:ext cx="7886700" cy="723694"/>
          </a:xfrm>
          <a:prstGeom prst="rect">
            <a:avLst/>
          </a:prstGeom>
          <a:noFill/>
          <a:ln>
            <a:noFill/>
          </a:ln>
        </p:spPr>
        <p:txBody>
          <a:bodyPr spcFirstLastPara="1" wrap="square" lIns="68575" tIns="34275" rIns="68575" bIns="34275" anchor="ctr" anchorCtr="0">
            <a:noAutofit/>
          </a:bodyPr>
          <a:lstStyle/>
          <a:p>
            <a:pPr lvl="0">
              <a:lnSpc>
                <a:spcPct val="90000"/>
              </a:lnSpc>
              <a:buClr>
                <a:schemeClr val="accent6"/>
              </a:buClr>
              <a:buSzPts val="2100"/>
              <a:buNone/>
            </a:pPr>
            <a:endParaRPr dirty="0"/>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dirty="0"/>
              <a:t>Level 1</a:t>
            </a:r>
          </a:p>
          <a:p>
            <a:pPr lvl="1"/>
            <a:r>
              <a:rPr lang="en-US" dirty="0"/>
              <a:t>Level 2</a:t>
            </a:r>
          </a:p>
          <a:p>
            <a:pPr lvl="2"/>
            <a:r>
              <a:rPr lang="en-US" dirty="0"/>
              <a:t>Level 3</a:t>
            </a:r>
          </a:p>
          <a:p>
            <a:endParaRPr dirty="0"/>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91919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1919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919191"/>
                </a:solidFill>
                <a:latin typeface="Calibri"/>
                <a:ea typeface="Calibri"/>
                <a:cs typeface="Calibri"/>
                <a:sym typeface="Calibri"/>
              </a:defRPr>
            </a:lvl1pPr>
            <a:lvl2pPr marL="0" marR="0" lvl="1" indent="0" algn="r" rtl="0">
              <a:spcBef>
                <a:spcPts val="0"/>
              </a:spcBef>
              <a:buNone/>
              <a:defRPr sz="900" b="0" i="0" u="none" strike="noStrike" cap="none">
                <a:solidFill>
                  <a:srgbClr val="919191"/>
                </a:solidFill>
                <a:latin typeface="Calibri"/>
                <a:ea typeface="Calibri"/>
                <a:cs typeface="Calibri"/>
                <a:sym typeface="Calibri"/>
              </a:defRPr>
            </a:lvl2pPr>
            <a:lvl3pPr marL="0" marR="0" lvl="2" indent="0" algn="r" rtl="0">
              <a:spcBef>
                <a:spcPts val="0"/>
              </a:spcBef>
              <a:buNone/>
              <a:defRPr sz="900" b="0" i="0" u="none" strike="noStrike" cap="none">
                <a:solidFill>
                  <a:srgbClr val="919191"/>
                </a:solidFill>
                <a:latin typeface="Calibri"/>
                <a:ea typeface="Calibri"/>
                <a:cs typeface="Calibri"/>
                <a:sym typeface="Calibri"/>
              </a:defRPr>
            </a:lvl3pPr>
            <a:lvl4pPr marL="0" marR="0" lvl="3" indent="0" algn="r" rtl="0">
              <a:spcBef>
                <a:spcPts val="0"/>
              </a:spcBef>
              <a:buNone/>
              <a:defRPr sz="900" b="0" i="0" u="none" strike="noStrike" cap="none">
                <a:solidFill>
                  <a:srgbClr val="919191"/>
                </a:solidFill>
                <a:latin typeface="Calibri"/>
                <a:ea typeface="Calibri"/>
                <a:cs typeface="Calibri"/>
                <a:sym typeface="Calibri"/>
              </a:defRPr>
            </a:lvl4pPr>
            <a:lvl5pPr marL="0" marR="0" lvl="4" indent="0" algn="r" rtl="0">
              <a:spcBef>
                <a:spcPts val="0"/>
              </a:spcBef>
              <a:buNone/>
              <a:defRPr sz="900" b="0" i="0" u="none" strike="noStrike" cap="none">
                <a:solidFill>
                  <a:srgbClr val="919191"/>
                </a:solidFill>
                <a:latin typeface="Calibri"/>
                <a:ea typeface="Calibri"/>
                <a:cs typeface="Calibri"/>
                <a:sym typeface="Calibri"/>
              </a:defRPr>
            </a:lvl5pPr>
            <a:lvl6pPr marL="0" marR="0" lvl="5" indent="0" algn="r" rtl="0">
              <a:spcBef>
                <a:spcPts val="0"/>
              </a:spcBef>
              <a:buNone/>
              <a:defRPr sz="900" b="0" i="0" u="none" strike="noStrike" cap="none">
                <a:solidFill>
                  <a:srgbClr val="919191"/>
                </a:solidFill>
                <a:latin typeface="Calibri"/>
                <a:ea typeface="Calibri"/>
                <a:cs typeface="Calibri"/>
                <a:sym typeface="Calibri"/>
              </a:defRPr>
            </a:lvl6pPr>
            <a:lvl7pPr marL="0" marR="0" lvl="6" indent="0" algn="r" rtl="0">
              <a:spcBef>
                <a:spcPts val="0"/>
              </a:spcBef>
              <a:buNone/>
              <a:defRPr sz="900" b="0" i="0" u="none" strike="noStrike" cap="none">
                <a:solidFill>
                  <a:srgbClr val="919191"/>
                </a:solidFill>
                <a:latin typeface="Calibri"/>
                <a:ea typeface="Calibri"/>
                <a:cs typeface="Calibri"/>
                <a:sym typeface="Calibri"/>
              </a:defRPr>
            </a:lvl7pPr>
            <a:lvl8pPr marL="0" marR="0" lvl="7" indent="0" algn="r" rtl="0">
              <a:spcBef>
                <a:spcPts val="0"/>
              </a:spcBef>
              <a:buNone/>
              <a:defRPr sz="900" b="0" i="0" u="none" strike="noStrike" cap="none">
                <a:solidFill>
                  <a:srgbClr val="919191"/>
                </a:solidFill>
                <a:latin typeface="Calibri"/>
                <a:ea typeface="Calibri"/>
                <a:cs typeface="Calibri"/>
                <a:sym typeface="Calibri"/>
              </a:defRPr>
            </a:lvl8pPr>
            <a:lvl9pPr marL="0" marR="0" lvl="8" indent="0" algn="r" rtl="0">
              <a:spcBef>
                <a:spcPts val="0"/>
              </a:spcBef>
              <a:buNone/>
              <a:defRPr sz="900" b="0" i="0" u="none" strike="noStrike" cap="none">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361950" algn="l" rtl="0">
        <a:lnSpc>
          <a:spcPct val="100000"/>
        </a:lnSpc>
        <a:spcBef>
          <a:spcPts val="60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ctrTitle"/>
          </p:nvPr>
        </p:nvSpPr>
        <p:spPr>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1800" b="1" dirty="0"/>
          </a:p>
          <a:p>
            <a:pPr lvl="0"/>
            <a:r>
              <a:rPr lang="en-US" sz="1800" dirty="0">
                <a:latin typeface="Calibri" panose="020F0502020204030204" pitchFamily="34" charset="0"/>
                <a:ea typeface="Calibri" panose="020F0502020204030204" pitchFamily="34" charset="0"/>
                <a:cs typeface="Times New Roman" panose="02020603050405020304" pitchFamily="18" charset="0"/>
              </a:rPr>
              <a:t>Integrated Optimization and Control of a Hybrid Gas Turbine/sCO</a:t>
            </a:r>
            <a:r>
              <a:rPr lang="en-US" sz="1800" baseline="-25000" dirty="0">
                <a:latin typeface="Calibri" panose="020F0502020204030204" pitchFamily="34" charset="0"/>
                <a:ea typeface="Calibri" panose="020F0502020204030204" pitchFamily="34" charset="0"/>
                <a:cs typeface="Times New Roman" panose="02020603050405020304" pitchFamily="18" charset="0"/>
              </a:rPr>
              <a:t>2</a:t>
            </a:r>
            <a:r>
              <a:rPr lang="en-US" sz="1800" dirty="0">
                <a:latin typeface="Calibri" panose="020F0502020204030204" pitchFamily="34" charset="0"/>
                <a:ea typeface="Calibri" panose="020F0502020204030204" pitchFamily="34" charset="0"/>
                <a:cs typeface="Times New Roman" panose="02020603050405020304" pitchFamily="18" charset="0"/>
              </a:rPr>
              <a:t> Power System</a:t>
            </a:r>
            <a:endParaRPr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693-ADBB-45B6-A353-3732AEF89E78}"/>
              </a:ext>
            </a:extLst>
          </p:cNvPr>
          <p:cNvSpPr>
            <a:spLocks noGrp="1"/>
          </p:cNvSpPr>
          <p:nvPr>
            <p:ph type="title"/>
          </p:nvPr>
        </p:nvSpPr>
        <p:spPr/>
        <p:txBody>
          <a:bodyPr/>
          <a:lstStyle/>
          <a:p>
            <a:r>
              <a:rPr lang="en-US" dirty="0"/>
              <a:t>Regulatory control layer – sCO</a:t>
            </a:r>
            <a:r>
              <a:rPr lang="en-US" baseline="-25000" dirty="0"/>
              <a:t>2</a:t>
            </a:r>
            <a:r>
              <a:rPr lang="en-US" dirty="0"/>
              <a:t> power cycle</a:t>
            </a:r>
          </a:p>
        </p:txBody>
      </p:sp>
      <p:sp>
        <p:nvSpPr>
          <p:cNvPr id="3" name="Text Placeholder 2">
            <a:extLst>
              <a:ext uri="{FF2B5EF4-FFF2-40B4-BE49-F238E27FC236}">
                <a16:creationId xmlns:a16="http://schemas.microsoft.com/office/drawing/2014/main" id="{7BD59EBF-5941-40F1-A6D9-EC10FB404C1B}"/>
              </a:ext>
            </a:extLst>
          </p:cNvPr>
          <p:cNvSpPr>
            <a:spLocks noGrp="1"/>
          </p:cNvSpPr>
          <p:nvPr>
            <p:ph type="body" idx="1"/>
          </p:nvPr>
        </p:nvSpPr>
        <p:spPr>
          <a:xfrm>
            <a:off x="5783766" y="1364673"/>
            <a:ext cx="2731584" cy="3613194"/>
          </a:xfrm>
        </p:spPr>
        <p:txBody>
          <a:bodyPr>
            <a:normAutofit/>
          </a:bodyPr>
          <a:lstStyle/>
          <a:p>
            <a:pPr>
              <a:spcBef>
                <a:spcPts val="600"/>
              </a:spcBef>
            </a:pPr>
            <a:r>
              <a:rPr lang="en-US" sz="2000" dirty="0"/>
              <a:t>Compressor discharge pressure(P2) control</a:t>
            </a:r>
          </a:p>
          <a:p>
            <a:pPr>
              <a:spcBef>
                <a:spcPts val="600"/>
              </a:spcBef>
            </a:pPr>
            <a:r>
              <a:rPr lang="en-US" sz="2000" dirty="0"/>
              <a:t>PID loop on compressor speed</a:t>
            </a:r>
          </a:p>
          <a:p>
            <a:pPr>
              <a:spcBef>
                <a:spcPts val="600"/>
              </a:spcBef>
            </a:pPr>
            <a:r>
              <a:rPr lang="en-US" sz="2000" dirty="0"/>
              <a:t>For direct-drive system (EPS100), cascade control on compressor speed to set P2</a:t>
            </a:r>
          </a:p>
        </p:txBody>
      </p:sp>
      <p:pic>
        <p:nvPicPr>
          <p:cNvPr id="5" name="Picture 4" descr="A close up of a map&#10;&#10;Description automatically generated">
            <a:extLst>
              <a:ext uri="{FF2B5EF4-FFF2-40B4-BE49-F238E27FC236}">
                <a16:creationId xmlns:a16="http://schemas.microsoft.com/office/drawing/2014/main" id="{05D6EA05-F2F1-4942-BD43-448E973327B1}"/>
              </a:ext>
            </a:extLst>
          </p:cNvPr>
          <p:cNvPicPr>
            <a:picLocks noChangeAspect="1"/>
          </p:cNvPicPr>
          <p:nvPr/>
        </p:nvPicPr>
        <p:blipFill>
          <a:blip r:embed="rId2"/>
          <a:stretch>
            <a:fillRect/>
          </a:stretch>
        </p:blipFill>
        <p:spPr>
          <a:xfrm>
            <a:off x="721112" y="1364673"/>
            <a:ext cx="4884234" cy="3516428"/>
          </a:xfrm>
          <a:prstGeom prst="rect">
            <a:avLst/>
          </a:prstGeom>
        </p:spPr>
      </p:pic>
    </p:spTree>
    <p:extLst>
      <p:ext uri="{BB962C8B-B14F-4D97-AF65-F5344CB8AC3E}">
        <p14:creationId xmlns:p14="http://schemas.microsoft.com/office/powerpoint/2010/main" val="134997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693-ADBB-45B6-A353-3732AEF89E78}"/>
              </a:ext>
            </a:extLst>
          </p:cNvPr>
          <p:cNvSpPr>
            <a:spLocks noGrp="1"/>
          </p:cNvSpPr>
          <p:nvPr>
            <p:ph type="title"/>
          </p:nvPr>
        </p:nvSpPr>
        <p:spPr/>
        <p:txBody>
          <a:bodyPr/>
          <a:lstStyle/>
          <a:p>
            <a:r>
              <a:rPr lang="en-US" dirty="0"/>
              <a:t>Regulatory control layer – sCO</a:t>
            </a:r>
            <a:r>
              <a:rPr lang="en-US" baseline="-25000" dirty="0"/>
              <a:t>2</a:t>
            </a:r>
            <a:r>
              <a:rPr lang="en-US" dirty="0"/>
              <a:t> power cycle</a:t>
            </a:r>
          </a:p>
        </p:txBody>
      </p:sp>
      <p:sp>
        <p:nvSpPr>
          <p:cNvPr id="3" name="Text Placeholder 2">
            <a:extLst>
              <a:ext uri="{FF2B5EF4-FFF2-40B4-BE49-F238E27FC236}">
                <a16:creationId xmlns:a16="http://schemas.microsoft.com/office/drawing/2014/main" id="{7BD59EBF-5941-40F1-A6D9-EC10FB404C1B}"/>
              </a:ext>
            </a:extLst>
          </p:cNvPr>
          <p:cNvSpPr>
            <a:spLocks noGrp="1"/>
          </p:cNvSpPr>
          <p:nvPr>
            <p:ph type="body" idx="1"/>
          </p:nvPr>
        </p:nvSpPr>
        <p:spPr>
          <a:xfrm>
            <a:off x="5783766" y="1364673"/>
            <a:ext cx="2731584" cy="3613194"/>
          </a:xfrm>
        </p:spPr>
        <p:txBody>
          <a:bodyPr>
            <a:normAutofit/>
          </a:bodyPr>
          <a:lstStyle/>
          <a:p>
            <a:pPr>
              <a:spcBef>
                <a:spcPts val="600"/>
              </a:spcBef>
            </a:pPr>
            <a:r>
              <a:rPr lang="en-US" sz="2000" dirty="0"/>
              <a:t>Intermediate PHX temperature control (T31)</a:t>
            </a:r>
          </a:p>
          <a:p>
            <a:pPr>
              <a:spcBef>
                <a:spcPts val="600"/>
              </a:spcBef>
            </a:pPr>
            <a:r>
              <a:rPr lang="en-US" sz="2000" dirty="0"/>
              <a:t>Flow split valve modulated to balance temperature of PHX2 outlet with RHX outlet</a:t>
            </a:r>
          </a:p>
          <a:p>
            <a:pPr lvl="1">
              <a:spcBef>
                <a:spcPts val="600"/>
              </a:spcBef>
            </a:pPr>
            <a:r>
              <a:rPr lang="en-US" sz="1600" dirty="0"/>
              <a:t>Supervisory layer defines T31 setpoint</a:t>
            </a:r>
          </a:p>
        </p:txBody>
      </p:sp>
      <p:pic>
        <p:nvPicPr>
          <p:cNvPr id="5" name="Picture 4" descr="A close up of a map&#10;&#10;Description automatically generated">
            <a:extLst>
              <a:ext uri="{FF2B5EF4-FFF2-40B4-BE49-F238E27FC236}">
                <a16:creationId xmlns:a16="http://schemas.microsoft.com/office/drawing/2014/main" id="{8756AF61-AD90-4D7B-AD92-2672E9659C03}"/>
              </a:ext>
            </a:extLst>
          </p:cNvPr>
          <p:cNvPicPr>
            <a:picLocks noChangeAspect="1"/>
          </p:cNvPicPr>
          <p:nvPr/>
        </p:nvPicPr>
        <p:blipFill>
          <a:blip r:embed="rId2"/>
          <a:stretch>
            <a:fillRect/>
          </a:stretch>
        </p:blipFill>
        <p:spPr>
          <a:xfrm>
            <a:off x="309427" y="1484182"/>
            <a:ext cx="5043158" cy="3539151"/>
          </a:xfrm>
          <a:prstGeom prst="rect">
            <a:avLst/>
          </a:prstGeom>
        </p:spPr>
      </p:pic>
    </p:spTree>
    <p:extLst>
      <p:ext uri="{BB962C8B-B14F-4D97-AF65-F5344CB8AC3E}">
        <p14:creationId xmlns:p14="http://schemas.microsoft.com/office/powerpoint/2010/main" val="18629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693-ADBB-45B6-A353-3732AEF89E78}"/>
              </a:ext>
            </a:extLst>
          </p:cNvPr>
          <p:cNvSpPr>
            <a:spLocks noGrp="1"/>
          </p:cNvSpPr>
          <p:nvPr>
            <p:ph type="title"/>
          </p:nvPr>
        </p:nvSpPr>
        <p:spPr/>
        <p:txBody>
          <a:bodyPr/>
          <a:lstStyle/>
          <a:p>
            <a:r>
              <a:rPr lang="en-US" dirty="0"/>
              <a:t>Regulatory control layer – sCO</a:t>
            </a:r>
            <a:r>
              <a:rPr lang="en-US" baseline="-25000" dirty="0"/>
              <a:t>2</a:t>
            </a:r>
            <a:r>
              <a:rPr lang="en-US" dirty="0"/>
              <a:t> power cycle</a:t>
            </a:r>
          </a:p>
        </p:txBody>
      </p:sp>
      <p:sp>
        <p:nvSpPr>
          <p:cNvPr id="3" name="Text Placeholder 2">
            <a:extLst>
              <a:ext uri="{FF2B5EF4-FFF2-40B4-BE49-F238E27FC236}">
                <a16:creationId xmlns:a16="http://schemas.microsoft.com/office/drawing/2014/main" id="{7BD59EBF-5941-40F1-A6D9-EC10FB404C1B}"/>
              </a:ext>
            </a:extLst>
          </p:cNvPr>
          <p:cNvSpPr>
            <a:spLocks noGrp="1"/>
          </p:cNvSpPr>
          <p:nvPr>
            <p:ph type="body" idx="1"/>
          </p:nvPr>
        </p:nvSpPr>
        <p:spPr>
          <a:xfrm>
            <a:off x="5783766" y="1364673"/>
            <a:ext cx="2731584" cy="3613194"/>
          </a:xfrm>
        </p:spPr>
        <p:txBody>
          <a:bodyPr/>
          <a:lstStyle/>
          <a:p>
            <a:pPr>
              <a:spcBef>
                <a:spcPts val="600"/>
              </a:spcBef>
            </a:pPr>
            <a:r>
              <a:rPr lang="en-US" dirty="0"/>
              <a:t>Generator speed</a:t>
            </a:r>
          </a:p>
          <a:p>
            <a:pPr>
              <a:spcBef>
                <a:spcPts val="600"/>
              </a:spcBef>
            </a:pPr>
            <a:r>
              <a:rPr lang="en-US" dirty="0"/>
              <a:t>Steady-state control based on grid stabilization</a:t>
            </a:r>
          </a:p>
          <a:p>
            <a:pPr>
              <a:spcBef>
                <a:spcPts val="600"/>
              </a:spcBef>
            </a:pPr>
            <a:r>
              <a:rPr lang="en-US" dirty="0"/>
              <a:t>Fault tolerance evaluation as part of grid modeling</a:t>
            </a:r>
          </a:p>
        </p:txBody>
      </p:sp>
      <p:pic>
        <p:nvPicPr>
          <p:cNvPr id="6" name="Picture 5" descr="A close up of a map&#10;&#10;Description automatically generated">
            <a:extLst>
              <a:ext uri="{FF2B5EF4-FFF2-40B4-BE49-F238E27FC236}">
                <a16:creationId xmlns:a16="http://schemas.microsoft.com/office/drawing/2014/main" id="{8CC0348F-A604-49A0-AEE9-7995266CF5AD}"/>
              </a:ext>
            </a:extLst>
          </p:cNvPr>
          <p:cNvPicPr>
            <a:picLocks noChangeAspect="1"/>
          </p:cNvPicPr>
          <p:nvPr/>
        </p:nvPicPr>
        <p:blipFill>
          <a:blip r:embed="rId2"/>
          <a:stretch>
            <a:fillRect/>
          </a:stretch>
        </p:blipFill>
        <p:spPr>
          <a:xfrm>
            <a:off x="583528" y="1457093"/>
            <a:ext cx="4824146" cy="3428354"/>
          </a:xfrm>
          <a:prstGeom prst="rect">
            <a:avLst/>
          </a:prstGeom>
        </p:spPr>
      </p:pic>
    </p:spTree>
    <p:extLst>
      <p:ext uri="{BB962C8B-B14F-4D97-AF65-F5344CB8AC3E}">
        <p14:creationId xmlns:p14="http://schemas.microsoft.com/office/powerpoint/2010/main" val="221330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693-ADBB-45B6-A353-3732AEF89E78}"/>
              </a:ext>
            </a:extLst>
          </p:cNvPr>
          <p:cNvSpPr>
            <a:spLocks noGrp="1"/>
          </p:cNvSpPr>
          <p:nvPr>
            <p:ph type="title"/>
          </p:nvPr>
        </p:nvSpPr>
        <p:spPr/>
        <p:txBody>
          <a:bodyPr/>
          <a:lstStyle/>
          <a:p>
            <a:r>
              <a:rPr lang="en-US" dirty="0"/>
              <a:t>Regulatory control layer – sCO</a:t>
            </a:r>
            <a:r>
              <a:rPr lang="en-US" baseline="-25000" dirty="0"/>
              <a:t>2</a:t>
            </a:r>
            <a:r>
              <a:rPr lang="en-US" dirty="0"/>
              <a:t> power cycle</a:t>
            </a:r>
          </a:p>
        </p:txBody>
      </p:sp>
      <p:sp>
        <p:nvSpPr>
          <p:cNvPr id="3" name="Text Placeholder 2">
            <a:extLst>
              <a:ext uri="{FF2B5EF4-FFF2-40B4-BE49-F238E27FC236}">
                <a16:creationId xmlns:a16="http://schemas.microsoft.com/office/drawing/2014/main" id="{7BD59EBF-5941-40F1-A6D9-EC10FB404C1B}"/>
              </a:ext>
            </a:extLst>
          </p:cNvPr>
          <p:cNvSpPr>
            <a:spLocks noGrp="1"/>
          </p:cNvSpPr>
          <p:nvPr>
            <p:ph type="body" idx="1"/>
          </p:nvPr>
        </p:nvSpPr>
        <p:spPr>
          <a:xfrm>
            <a:off x="5783766" y="1364673"/>
            <a:ext cx="2731584" cy="3613194"/>
          </a:xfrm>
        </p:spPr>
        <p:txBody>
          <a:bodyPr/>
          <a:lstStyle/>
          <a:p>
            <a:pPr>
              <a:spcBef>
                <a:spcPts val="600"/>
              </a:spcBef>
            </a:pPr>
            <a:r>
              <a:rPr lang="en-US" dirty="0"/>
              <a:t>Compressor inlet pressure</a:t>
            </a:r>
          </a:p>
          <a:p>
            <a:pPr>
              <a:spcBef>
                <a:spcPts val="600"/>
              </a:spcBef>
            </a:pPr>
            <a:r>
              <a:rPr lang="en-US" dirty="0"/>
              <a:t>Inventory modulated to control compressor inlet pressure </a:t>
            </a:r>
          </a:p>
        </p:txBody>
      </p:sp>
      <p:pic>
        <p:nvPicPr>
          <p:cNvPr id="5" name="Picture 4" descr="A close up of a map&#10;&#10;Description automatically generated">
            <a:extLst>
              <a:ext uri="{FF2B5EF4-FFF2-40B4-BE49-F238E27FC236}">
                <a16:creationId xmlns:a16="http://schemas.microsoft.com/office/drawing/2014/main" id="{91EBBEF3-7537-42B0-AAF6-121AC817F469}"/>
              </a:ext>
            </a:extLst>
          </p:cNvPr>
          <p:cNvPicPr>
            <a:picLocks noChangeAspect="1"/>
          </p:cNvPicPr>
          <p:nvPr/>
        </p:nvPicPr>
        <p:blipFill>
          <a:blip r:embed="rId2"/>
          <a:stretch>
            <a:fillRect/>
          </a:stretch>
        </p:blipFill>
        <p:spPr>
          <a:xfrm>
            <a:off x="496308" y="1393281"/>
            <a:ext cx="5029042" cy="3584586"/>
          </a:xfrm>
          <a:prstGeom prst="rect">
            <a:avLst/>
          </a:prstGeom>
        </p:spPr>
      </p:pic>
    </p:spTree>
    <p:extLst>
      <p:ext uri="{BB962C8B-B14F-4D97-AF65-F5344CB8AC3E}">
        <p14:creationId xmlns:p14="http://schemas.microsoft.com/office/powerpoint/2010/main" val="283958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8D39-549D-47CD-88BC-9E780EFE690C}"/>
              </a:ext>
            </a:extLst>
          </p:cNvPr>
          <p:cNvSpPr>
            <a:spLocks noGrp="1"/>
          </p:cNvSpPr>
          <p:nvPr>
            <p:ph type="title"/>
          </p:nvPr>
        </p:nvSpPr>
        <p:spPr/>
        <p:txBody>
          <a:bodyPr/>
          <a:lstStyle/>
          <a:p>
            <a:r>
              <a:rPr lang="en-US" dirty="0"/>
              <a:t>Microgrid description</a:t>
            </a:r>
          </a:p>
        </p:txBody>
      </p:sp>
      <p:sp>
        <p:nvSpPr>
          <p:cNvPr id="6" name="Text Placeholder 5">
            <a:extLst>
              <a:ext uri="{FF2B5EF4-FFF2-40B4-BE49-F238E27FC236}">
                <a16:creationId xmlns:a16="http://schemas.microsoft.com/office/drawing/2014/main" id="{CECCE511-EDBB-4E9A-98F0-DF68B8068E77}"/>
              </a:ext>
            </a:extLst>
          </p:cNvPr>
          <p:cNvSpPr>
            <a:spLocks noGrp="1"/>
          </p:cNvSpPr>
          <p:nvPr>
            <p:ph type="body" idx="1"/>
          </p:nvPr>
        </p:nvSpPr>
        <p:spPr/>
        <p:txBody>
          <a:bodyPr/>
          <a:lstStyle/>
          <a:p>
            <a:r>
              <a:rPr lang="en-US" dirty="0"/>
              <a:t>Microgrid model with peak demand of 60 MW (winter) and min demand of 28 MW (summer)</a:t>
            </a:r>
          </a:p>
          <a:p>
            <a:r>
              <a:rPr lang="en-US" dirty="0"/>
              <a:t>Typical seasonal and diurnal demand curves created based on Siemens PTI experience</a:t>
            </a:r>
          </a:p>
          <a:p>
            <a:r>
              <a:rPr lang="en-US" dirty="0"/>
              <a:t>Generation assets:</a:t>
            </a:r>
          </a:p>
          <a:p>
            <a:pPr lvl="1"/>
            <a:r>
              <a:rPr lang="en-US" dirty="0"/>
              <a:t>SGT-750: 33 MW (summer) - 45 MW (winter). Minimum output = 20 MW (emissions limit)</a:t>
            </a:r>
          </a:p>
          <a:p>
            <a:pPr lvl="1"/>
            <a:r>
              <a:rPr lang="en-US" dirty="0"/>
              <a:t>sCO</a:t>
            </a:r>
            <a:r>
              <a:rPr lang="en-US" baseline="-25000" dirty="0"/>
              <a:t>2</a:t>
            </a:r>
            <a:r>
              <a:rPr lang="en-US" dirty="0"/>
              <a:t> system: 8.5 – 13 MW</a:t>
            </a:r>
          </a:p>
          <a:p>
            <a:pPr lvl="1"/>
            <a:r>
              <a:rPr lang="en-US" dirty="0"/>
              <a:t>PV generation: 24 MW max</a:t>
            </a:r>
          </a:p>
          <a:p>
            <a:pPr lvl="1"/>
            <a:r>
              <a:rPr lang="en-US" dirty="0"/>
              <a:t>Battery system: 9.6 MW</a:t>
            </a:r>
          </a:p>
        </p:txBody>
      </p:sp>
    </p:spTree>
    <p:extLst>
      <p:ext uri="{BB962C8B-B14F-4D97-AF65-F5344CB8AC3E}">
        <p14:creationId xmlns:p14="http://schemas.microsoft.com/office/powerpoint/2010/main" val="276532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90C6578-F646-4F43-9616-D7FD1A9132B5}"/>
              </a:ext>
            </a:extLst>
          </p:cNvPr>
          <p:cNvGrpSpPr/>
          <p:nvPr/>
        </p:nvGrpSpPr>
        <p:grpSpPr>
          <a:xfrm>
            <a:off x="1245224" y="1355288"/>
            <a:ext cx="6456551" cy="3769093"/>
            <a:chOff x="1237790" y="1310684"/>
            <a:chExt cx="6456551" cy="3769093"/>
          </a:xfrm>
        </p:grpSpPr>
        <p:pic>
          <p:nvPicPr>
            <p:cNvPr id="4" name="Picture 3">
              <a:extLst>
                <a:ext uri="{FF2B5EF4-FFF2-40B4-BE49-F238E27FC236}">
                  <a16:creationId xmlns:a16="http://schemas.microsoft.com/office/drawing/2014/main" id="{9E3038F8-121C-4926-A3ED-3EEEAFCAAA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37790" y="1310684"/>
              <a:ext cx="6456551" cy="3769093"/>
            </a:xfrm>
            <a:prstGeom prst="rect">
              <a:avLst/>
            </a:prstGeom>
          </p:spPr>
        </p:pic>
        <p:grpSp>
          <p:nvGrpSpPr>
            <p:cNvPr id="17" name="Group 16">
              <a:extLst>
                <a:ext uri="{FF2B5EF4-FFF2-40B4-BE49-F238E27FC236}">
                  <a16:creationId xmlns:a16="http://schemas.microsoft.com/office/drawing/2014/main" id="{54DD5FB8-91E4-4668-921F-7568AE022494}"/>
                </a:ext>
              </a:extLst>
            </p:cNvPr>
            <p:cNvGrpSpPr/>
            <p:nvPr/>
          </p:nvGrpSpPr>
          <p:grpSpPr>
            <a:xfrm>
              <a:off x="3552184" y="1770063"/>
              <a:ext cx="1519171" cy="463441"/>
              <a:chOff x="3552184" y="1770063"/>
              <a:chExt cx="1519171" cy="463441"/>
            </a:xfrm>
          </p:grpSpPr>
          <p:sp>
            <p:nvSpPr>
              <p:cNvPr id="10" name="Rectangle 9">
                <a:extLst>
                  <a:ext uri="{FF2B5EF4-FFF2-40B4-BE49-F238E27FC236}">
                    <a16:creationId xmlns:a16="http://schemas.microsoft.com/office/drawing/2014/main" id="{5CF0606F-C4A5-4096-84D8-8859F779FA46}"/>
                  </a:ext>
                </a:extLst>
              </p:cNvPr>
              <p:cNvSpPr/>
              <p:nvPr/>
            </p:nvSpPr>
            <p:spPr>
              <a:xfrm rot="19556223">
                <a:off x="3552184" y="1985854"/>
                <a:ext cx="480374"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EBDE9F-C205-4839-B482-18D7BEE640DF}"/>
                  </a:ext>
                </a:extLst>
              </p:cNvPr>
              <p:cNvSpPr/>
              <p:nvPr/>
            </p:nvSpPr>
            <p:spPr>
              <a:xfrm>
                <a:off x="3929941" y="1875444"/>
                <a:ext cx="480374" cy="14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5DC167-D9DB-4C1B-BAFF-74F963A19CF1}"/>
                  </a:ext>
                </a:extLst>
              </p:cNvPr>
              <p:cNvSpPr/>
              <p:nvPr/>
            </p:nvSpPr>
            <p:spPr>
              <a:xfrm rot="867866">
                <a:off x="4473945" y="1842485"/>
                <a:ext cx="4803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9EDB12-23FC-423C-AE85-3928967018C2}"/>
                  </a:ext>
                </a:extLst>
              </p:cNvPr>
              <p:cNvSpPr/>
              <p:nvPr/>
            </p:nvSpPr>
            <p:spPr>
              <a:xfrm>
                <a:off x="4305300" y="1770063"/>
                <a:ext cx="382771" cy="14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648BE3-5278-4929-B002-D39FA9A1E98E}"/>
                  </a:ext>
                </a:extLst>
              </p:cNvPr>
              <p:cNvSpPr/>
              <p:nvPr/>
            </p:nvSpPr>
            <p:spPr>
              <a:xfrm rot="4585311">
                <a:off x="4943814" y="1849352"/>
                <a:ext cx="92626" cy="162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4BCE062-9878-432C-A248-A83A8C762A05}"/>
              </a:ext>
            </a:extLst>
          </p:cNvPr>
          <p:cNvSpPr>
            <a:spLocks noGrp="1"/>
          </p:cNvSpPr>
          <p:nvPr>
            <p:ph type="title"/>
          </p:nvPr>
        </p:nvSpPr>
        <p:spPr/>
        <p:txBody>
          <a:bodyPr/>
          <a:lstStyle/>
          <a:p>
            <a:r>
              <a:rPr lang="en-US" dirty="0"/>
              <a:t>Example load curve – no issues managing power / demand balancing</a:t>
            </a:r>
          </a:p>
        </p:txBody>
      </p:sp>
      <p:sp>
        <p:nvSpPr>
          <p:cNvPr id="5" name="TextBox 4">
            <a:extLst>
              <a:ext uri="{FF2B5EF4-FFF2-40B4-BE49-F238E27FC236}">
                <a16:creationId xmlns:a16="http://schemas.microsoft.com/office/drawing/2014/main" id="{634AB358-B0F4-49B4-9FF3-20E649A56B28}"/>
              </a:ext>
            </a:extLst>
          </p:cNvPr>
          <p:cNvSpPr txBox="1"/>
          <p:nvPr/>
        </p:nvSpPr>
        <p:spPr>
          <a:xfrm>
            <a:off x="3062869" y="3650166"/>
            <a:ext cx="425116" cy="307777"/>
          </a:xfrm>
          <a:prstGeom prst="rect">
            <a:avLst/>
          </a:prstGeom>
          <a:noFill/>
        </p:spPr>
        <p:txBody>
          <a:bodyPr wrap="none" rtlCol="0">
            <a:spAutoFit/>
          </a:bodyPr>
          <a:lstStyle/>
          <a:p>
            <a:r>
              <a:rPr lang="en-US" dirty="0"/>
              <a:t>PV</a:t>
            </a:r>
          </a:p>
        </p:txBody>
      </p:sp>
      <p:sp>
        <p:nvSpPr>
          <p:cNvPr id="6" name="TextBox 5">
            <a:extLst>
              <a:ext uri="{FF2B5EF4-FFF2-40B4-BE49-F238E27FC236}">
                <a16:creationId xmlns:a16="http://schemas.microsoft.com/office/drawing/2014/main" id="{B4E481FE-98D8-4C14-BEF0-8796FF9FAABE}"/>
              </a:ext>
            </a:extLst>
          </p:cNvPr>
          <p:cNvSpPr txBox="1"/>
          <p:nvPr/>
        </p:nvSpPr>
        <p:spPr>
          <a:xfrm>
            <a:off x="5612780" y="2728332"/>
            <a:ext cx="963725" cy="307777"/>
          </a:xfrm>
          <a:prstGeom prst="rect">
            <a:avLst/>
          </a:prstGeom>
          <a:noFill/>
        </p:spPr>
        <p:txBody>
          <a:bodyPr wrap="none" rtlCol="0">
            <a:spAutoFit/>
          </a:bodyPr>
          <a:lstStyle/>
          <a:p>
            <a:r>
              <a:rPr lang="en-US" dirty="0"/>
              <a:t>GT+sCO</a:t>
            </a:r>
            <a:r>
              <a:rPr lang="en-US" baseline="-25000" dirty="0"/>
              <a:t>2</a:t>
            </a:r>
          </a:p>
        </p:txBody>
      </p:sp>
      <p:sp>
        <p:nvSpPr>
          <p:cNvPr id="7" name="TextBox 6">
            <a:extLst>
              <a:ext uri="{FF2B5EF4-FFF2-40B4-BE49-F238E27FC236}">
                <a16:creationId xmlns:a16="http://schemas.microsoft.com/office/drawing/2014/main" id="{E6ED2AD0-D3F6-4842-908F-CD3522AE3966}"/>
              </a:ext>
            </a:extLst>
          </p:cNvPr>
          <p:cNvSpPr txBox="1"/>
          <p:nvPr/>
        </p:nvSpPr>
        <p:spPr>
          <a:xfrm>
            <a:off x="3834372" y="1694156"/>
            <a:ext cx="861133" cy="307777"/>
          </a:xfrm>
          <a:prstGeom prst="rect">
            <a:avLst/>
          </a:prstGeom>
          <a:noFill/>
        </p:spPr>
        <p:txBody>
          <a:bodyPr wrap="none" rtlCol="0">
            <a:spAutoFit/>
          </a:bodyPr>
          <a:lstStyle/>
          <a:p>
            <a:r>
              <a:rPr lang="en-US" dirty="0"/>
              <a:t>Demand</a:t>
            </a:r>
          </a:p>
        </p:txBody>
      </p:sp>
      <p:sp>
        <p:nvSpPr>
          <p:cNvPr id="8" name="TextBox 7">
            <a:extLst>
              <a:ext uri="{FF2B5EF4-FFF2-40B4-BE49-F238E27FC236}">
                <a16:creationId xmlns:a16="http://schemas.microsoft.com/office/drawing/2014/main" id="{E48AFCF9-7E43-43EC-AA3C-23B14A778024}"/>
              </a:ext>
            </a:extLst>
          </p:cNvPr>
          <p:cNvSpPr txBox="1"/>
          <p:nvPr/>
        </p:nvSpPr>
        <p:spPr>
          <a:xfrm>
            <a:off x="3709642" y="4021873"/>
            <a:ext cx="1401346" cy="307777"/>
          </a:xfrm>
          <a:prstGeom prst="rect">
            <a:avLst/>
          </a:prstGeom>
          <a:noFill/>
        </p:spPr>
        <p:txBody>
          <a:bodyPr wrap="none" rtlCol="0">
            <a:spAutoFit/>
          </a:bodyPr>
          <a:lstStyle/>
          <a:p>
            <a:r>
              <a:rPr lang="en-US" dirty="0"/>
              <a:t>BESS charging</a:t>
            </a:r>
          </a:p>
        </p:txBody>
      </p:sp>
      <p:sp>
        <p:nvSpPr>
          <p:cNvPr id="9" name="TextBox 8">
            <a:extLst>
              <a:ext uri="{FF2B5EF4-FFF2-40B4-BE49-F238E27FC236}">
                <a16:creationId xmlns:a16="http://schemas.microsoft.com/office/drawing/2014/main" id="{31784344-A3D3-4FBE-BD97-A9D018D2CE5A}"/>
              </a:ext>
            </a:extLst>
          </p:cNvPr>
          <p:cNvSpPr txBox="1"/>
          <p:nvPr/>
        </p:nvSpPr>
        <p:spPr>
          <a:xfrm>
            <a:off x="5921291" y="4018157"/>
            <a:ext cx="1560042" cy="307777"/>
          </a:xfrm>
          <a:prstGeom prst="rect">
            <a:avLst/>
          </a:prstGeom>
          <a:noFill/>
        </p:spPr>
        <p:txBody>
          <a:bodyPr wrap="none" rtlCol="0">
            <a:spAutoFit/>
          </a:bodyPr>
          <a:lstStyle/>
          <a:p>
            <a:r>
              <a:rPr lang="en-US" dirty="0"/>
              <a:t>BESS generating</a:t>
            </a:r>
          </a:p>
        </p:txBody>
      </p:sp>
    </p:spTree>
    <p:extLst>
      <p:ext uri="{BB962C8B-B14F-4D97-AF65-F5344CB8AC3E}">
        <p14:creationId xmlns:p14="http://schemas.microsoft.com/office/powerpoint/2010/main" val="72961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83B7-7D45-4BBD-B8CE-A97C4B260485}"/>
              </a:ext>
            </a:extLst>
          </p:cNvPr>
          <p:cNvSpPr>
            <a:spLocks noGrp="1"/>
          </p:cNvSpPr>
          <p:nvPr>
            <p:ph type="title"/>
          </p:nvPr>
        </p:nvSpPr>
        <p:spPr/>
        <p:txBody>
          <a:bodyPr/>
          <a:lstStyle/>
          <a:p>
            <a:r>
              <a:rPr lang="en-US" dirty="0"/>
              <a:t>Short time-scale behavior – fault case</a:t>
            </a:r>
          </a:p>
        </p:txBody>
      </p:sp>
      <p:sp>
        <p:nvSpPr>
          <p:cNvPr id="3" name="Text Placeholder 2">
            <a:extLst>
              <a:ext uri="{FF2B5EF4-FFF2-40B4-BE49-F238E27FC236}">
                <a16:creationId xmlns:a16="http://schemas.microsoft.com/office/drawing/2014/main" id="{E52629B0-0C55-4502-B76B-AD4F371BAF44}"/>
              </a:ext>
            </a:extLst>
          </p:cNvPr>
          <p:cNvSpPr>
            <a:spLocks noGrp="1"/>
          </p:cNvSpPr>
          <p:nvPr>
            <p:ph type="body" idx="1"/>
          </p:nvPr>
        </p:nvSpPr>
        <p:spPr>
          <a:xfrm>
            <a:off x="197470" y="4069187"/>
            <a:ext cx="7886700" cy="760000"/>
          </a:xfrm>
        </p:spPr>
        <p:txBody>
          <a:bodyPr>
            <a:normAutofit fontScale="77500" lnSpcReduction="20000"/>
          </a:bodyPr>
          <a:lstStyle/>
          <a:p>
            <a:r>
              <a:rPr lang="en-US" dirty="0"/>
              <a:t>Scenario: 3-phase short-circuit cleared after 6 cycles, results in loss of 50% of grid demand</a:t>
            </a:r>
          </a:p>
          <a:p>
            <a:r>
              <a:rPr lang="en-US" dirty="0"/>
              <a:t>Overspeed &gt; 62 Hz for 10 seconds trips protective relay</a:t>
            </a:r>
          </a:p>
          <a:p>
            <a:r>
              <a:rPr lang="en-US" dirty="0"/>
              <a:t>Supervisory control intentionally trips sCO</a:t>
            </a:r>
            <a:r>
              <a:rPr lang="en-US" baseline="-25000" dirty="0"/>
              <a:t>2</a:t>
            </a:r>
            <a:r>
              <a:rPr lang="en-US" dirty="0"/>
              <a:t> breaker to keep GT operating</a:t>
            </a:r>
          </a:p>
          <a:p>
            <a:endParaRPr lang="en-US" dirty="0"/>
          </a:p>
        </p:txBody>
      </p:sp>
      <p:pic>
        <p:nvPicPr>
          <p:cNvPr id="4" name="Picture 3">
            <a:extLst>
              <a:ext uri="{FF2B5EF4-FFF2-40B4-BE49-F238E27FC236}">
                <a16:creationId xmlns:a16="http://schemas.microsoft.com/office/drawing/2014/main" id="{3050BAED-9909-4889-A987-5174C2F0C892}"/>
              </a:ext>
            </a:extLst>
          </p:cNvPr>
          <p:cNvPicPr>
            <a:picLocks noChangeAspect="1"/>
          </p:cNvPicPr>
          <p:nvPr/>
        </p:nvPicPr>
        <p:blipFill rotWithShape="1">
          <a:blip r:embed="rId2"/>
          <a:srcRect t="3116"/>
          <a:stretch/>
        </p:blipFill>
        <p:spPr>
          <a:xfrm>
            <a:off x="155348" y="1346332"/>
            <a:ext cx="4259767" cy="2594370"/>
          </a:xfrm>
          <a:prstGeom prst="rect">
            <a:avLst/>
          </a:prstGeom>
        </p:spPr>
      </p:pic>
      <p:pic>
        <p:nvPicPr>
          <p:cNvPr id="5" name="Picture 4">
            <a:extLst>
              <a:ext uri="{FF2B5EF4-FFF2-40B4-BE49-F238E27FC236}">
                <a16:creationId xmlns:a16="http://schemas.microsoft.com/office/drawing/2014/main" id="{353BF45B-F992-4376-9B43-F4CA160ADE4E}"/>
              </a:ext>
            </a:extLst>
          </p:cNvPr>
          <p:cNvPicPr>
            <a:picLocks noChangeAspect="1"/>
          </p:cNvPicPr>
          <p:nvPr/>
        </p:nvPicPr>
        <p:blipFill>
          <a:blip r:embed="rId3"/>
          <a:stretch>
            <a:fillRect/>
          </a:stretch>
        </p:blipFill>
        <p:spPr>
          <a:xfrm>
            <a:off x="4572000" y="1346332"/>
            <a:ext cx="4355642" cy="2667644"/>
          </a:xfrm>
          <a:prstGeom prst="rect">
            <a:avLst/>
          </a:prstGeom>
        </p:spPr>
      </p:pic>
    </p:spTree>
    <p:extLst>
      <p:ext uri="{BB962C8B-B14F-4D97-AF65-F5344CB8AC3E}">
        <p14:creationId xmlns:p14="http://schemas.microsoft.com/office/powerpoint/2010/main" val="379948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83B7-7D45-4BBD-B8CE-A97C4B260485}"/>
              </a:ext>
            </a:extLst>
          </p:cNvPr>
          <p:cNvSpPr>
            <a:spLocks noGrp="1"/>
          </p:cNvSpPr>
          <p:nvPr>
            <p:ph type="title"/>
          </p:nvPr>
        </p:nvSpPr>
        <p:spPr/>
        <p:txBody>
          <a:bodyPr/>
          <a:lstStyle/>
          <a:p>
            <a:r>
              <a:rPr lang="en-US" dirty="0"/>
              <a:t>Fault recovery and tolerance</a:t>
            </a:r>
          </a:p>
        </p:txBody>
      </p:sp>
      <p:sp>
        <p:nvSpPr>
          <p:cNvPr id="3" name="Text Placeholder 2">
            <a:extLst>
              <a:ext uri="{FF2B5EF4-FFF2-40B4-BE49-F238E27FC236}">
                <a16:creationId xmlns:a16="http://schemas.microsoft.com/office/drawing/2014/main" id="{E52629B0-0C55-4502-B76B-AD4F371BAF44}"/>
              </a:ext>
            </a:extLst>
          </p:cNvPr>
          <p:cNvSpPr>
            <a:spLocks noGrp="1"/>
          </p:cNvSpPr>
          <p:nvPr>
            <p:ph type="body" idx="1"/>
          </p:nvPr>
        </p:nvSpPr>
        <p:spPr>
          <a:xfrm>
            <a:off x="628650" y="4051611"/>
            <a:ext cx="7886700" cy="881652"/>
          </a:xfrm>
        </p:spPr>
        <p:txBody>
          <a:bodyPr>
            <a:normAutofit fontScale="92500"/>
          </a:bodyPr>
          <a:lstStyle/>
          <a:p>
            <a:r>
              <a:rPr lang="en-US" dirty="0"/>
              <a:t>Optionally, global supervisory control layer can open &amp; close sub-grid breakers to manage load sequencing and keep both generators operating</a:t>
            </a:r>
          </a:p>
        </p:txBody>
      </p:sp>
      <p:pic>
        <p:nvPicPr>
          <p:cNvPr id="5" name="Picture 4">
            <a:extLst>
              <a:ext uri="{FF2B5EF4-FFF2-40B4-BE49-F238E27FC236}">
                <a16:creationId xmlns:a16="http://schemas.microsoft.com/office/drawing/2014/main" id="{353BF45B-F992-4376-9B43-F4CA160ADE4E}"/>
              </a:ext>
            </a:extLst>
          </p:cNvPr>
          <p:cNvPicPr>
            <a:picLocks noChangeAspect="1"/>
          </p:cNvPicPr>
          <p:nvPr/>
        </p:nvPicPr>
        <p:blipFill>
          <a:blip r:embed="rId2"/>
          <a:stretch>
            <a:fillRect/>
          </a:stretch>
        </p:blipFill>
        <p:spPr>
          <a:xfrm>
            <a:off x="156118" y="1289629"/>
            <a:ext cx="4353911" cy="2666584"/>
          </a:xfrm>
          <a:prstGeom prst="rect">
            <a:avLst/>
          </a:prstGeom>
        </p:spPr>
      </p:pic>
      <p:pic>
        <p:nvPicPr>
          <p:cNvPr id="6" name="Picture 5">
            <a:extLst>
              <a:ext uri="{FF2B5EF4-FFF2-40B4-BE49-F238E27FC236}">
                <a16:creationId xmlns:a16="http://schemas.microsoft.com/office/drawing/2014/main" id="{55B4B6B7-D566-4AC8-A824-E85EE5C59F28}"/>
              </a:ext>
            </a:extLst>
          </p:cNvPr>
          <p:cNvPicPr>
            <a:picLocks noChangeAspect="1"/>
          </p:cNvPicPr>
          <p:nvPr/>
        </p:nvPicPr>
        <p:blipFill rotWithShape="1">
          <a:blip r:embed="rId3"/>
          <a:srcRect t="1720"/>
          <a:stretch/>
        </p:blipFill>
        <p:spPr>
          <a:xfrm>
            <a:off x="4510028" y="1289628"/>
            <a:ext cx="4224037" cy="2620733"/>
          </a:xfrm>
          <a:prstGeom prst="rect">
            <a:avLst/>
          </a:prstGeom>
        </p:spPr>
      </p:pic>
      <p:sp>
        <p:nvSpPr>
          <p:cNvPr id="4" name="TextBox 3">
            <a:extLst>
              <a:ext uri="{FF2B5EF4-FFF2-40B4-BE49-F238E27FC236}">
                <a16:creationId xmlns:a16="http://schemas.microsoft.com/office/drawing/2014/main" id="{1D8314C1-D1C8-47AA-B30B-C712FF7B333B}"/>
              </a:ext>
            </a:extLst>
          </p:cNvPr>
          <p:cNvSpPr txBox="1"/>
          <p:nvPr/>
        </p:nvSpPr>
        <p:spPr>
          <a:xfrm>
            <a:off x="5022227" y="1765610"/>
            <a:ext cx="2973658" cy="523220"/>
          </a:xfrm>
          <a:prstGeom prst="rect">
            <a:avLst/>
          </a:prstGeom>
          <a:noFill/>
        </p:spPr>
        <p:txBody>
          <a:bodyPr wrap="square" rtlCol="0">
            <a:spAutoFit/>
          </a:bodyPr>
          <a:lstStyle/>
          <a:p>
            <a:r>
              <a:rPr lang="en-US" i="1" dirty="0" err="1"/>
              <a:t>Subgrid</a:t>
            </a:r>
            <a:r>
              <a:rPr lang="en-US" i="1" dirty="0"/>
              <a:t> breaker manipulation to keep both units online</a:t>
            </a:r>
          </a:p>
        </p:txBody>
      </p:sp>
      <p:sp>
        <p:nvSpPr>
          <p:cNvPr id="7" name="TextBox 6">
            <a:extLst>
              <a:ext uri="{FF2B5EF4-FFF2-40B4-BE49-F238E27FC236}">
                <a16:creationId xmlns:a16="http://schemas.microsoft.com/office/drawing/2014/main" id="{136235FA-F761-4C15-B9A4-324635BD72CC}"/>
              </a:ext>
            </a:extLst>
          </p:cNvPr>
          <p:cNvSpPr txBox="1"/>
          <p:nvPr/>
        </p:nvSpPr>
        <p:spPr>
          <a:xfrm>
            <a:off x="781049" y="1765610"/>
            <a:ext cx="2973658" cy="523220"/>
          </a:xfrm>
          <a:prstGeom prst="rect">
            <a:avLst/>
          </a:prstGeom>
          <a:noFill/>
        </p:spPr>
        <p:txBody>
          <a:bodyPr wrap="square" rtlCol="0">
            <a:spAutoFit/>
          </a:bodyPr>
          <a:lstStyle/>
          <a:p>
            <a:r>
              <a:rPr lang="en-US" i="1" dirty="0"/>
              <a:t>Preferentially trip sCO</a:t>
            </a:r>
            <a:r>
              <a:rPr lang="en-US" i="1" baseline="-25000" dirty="0"/>
              <a:t>2</a:t>
            </a:r>
            <a:r>
              <a:rPr lang="en-US" i="1" dirty="0"/>
              <a:t> system to keep GT within limits</a:t>
            </a:r>
          </a:p>
        </p:txBody>
      </p:sp>
    </p:spTree>
    <p:extLst>
      <p:ext uri="{BB962C8B-B14F-4D97-AF65-F5344CB8AC3E}">
        <p14:creationId xmlns:p14="http://schemas.microsoft.com/office/powerpoint/2010/main" val="185391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E933-24F2-4745-B41B-4A48B0ED4859}"/>
              </a:ext>
            </a:extLst>
          </p:cNvPr>
          <p:cNvSpPr>
            <a:spLocks noGrp="1"/>
          </p:cNvSpPr>
          <p:nvPr>
            <p:ph type="title"/>
          </p:nvPr>
        </p:nvSpPr>
        <p:spPr/>
        <p:txBody>
          <a:bodyPr/>
          <a:lstStyle/>
          <a:p>
            <a:r>
              <a:rPr lang="en-US" dirty="0"/>
              <a:t>Summary &amp; next steps</a:t>
            </a:r>
          </a:p>
        </p:txBody>
      </p:sp>
      <p:sp>
        <p:nvSpPr>
          <p:cNvPr id="3" name="Text Placeholder 2">
            <a:extLst>
              <a:ext uri="{FF2B5EF4-FFF2-40B4-BE49-F238E27FC236}">
                <a16:creationId xmlns:a16="http://schemas.microsoft.com/office/drawing/2014/main" id="{C85A2E10-42A7-4B28-BA47-0D16792E0743}"/>
              </a:ext>
            </a:extLst>
          </p:cNvPr>
          <p:cNvSpPr>
            <a:spLocks noGrp="1"/>
          </p:cNvSpPr>
          <p:nvPr>
            <p:ph type="body" idx="1"/>
          </p:nvPr>
        </p:nvSpPr>
        <p:spPr/>
        <p:txBody>
          <a:bodyPr/>
          <a:lstStyle/>
          <a:p>
            <a:r>
              <a:rPr lang="en-US" dirty="0"/>
              <a:t>sCO</a:t>
            </a:r>
            <a:r>
              <a:rPr lang="en-US" baseline="-25000" dirty="0"/>
              <a:t>2</a:t>
            </a:r>
            <a:r>
              <a:rPr lang="en-US" dirty="0"/>
              <a:t> control system simulation successfully reproduces behavior of EPS100 in test cell</a:t>
            </a:r>
          </a:p>
          <a:p>
            <a:r>
              <a:rPr lang="en-US" dirty="0"/>
              <a:t>Co-simulation allows for independent simultaneous simulation in different codes</a:t>
            </a:r>
          </a:p>
          <a:p>
            <a:r>
              <a:rPr lang="en-US" dirty="0"/>
              <a:t>Grid model shows limitations in responsiveness of sCO</a:t>
            </a:r>
            <a:r>
              <a:rPr lang="en-US" baseline="-25000" dirty="0"/>
              <a:t>2</a:t>
            </a:r>
            <a:r>
              <a:rPr lang="en-US" dirty="0"/>
              <a:t> system limit fault tolerance </a:t>
            </a:r>
            <a:r>
              <a:rPr lang="en-US"/>
              <a:t>of microgrid</a:t>
            </a:r>
            <a:endParaRPr lang="en-US" dirty="0"/>
          </a:p>
          <a:p>
            <a:endParaRPr lang="en-US" dirty="0"/>
          </a:p>
          <a:p>
            <a:r>
              <a:rPr lang="en-US" dirty="0"/>
              <a:t>Exploring use of model predictive control (MPC) for regulatory control later responsiveness improvements</a:t>
            </a:r>
          </a:p>
          <a:p>
            <a:endParaRPr lang="en-US" dirty="0"/>
          </a:p>
          <a:p>
            <a:endParaRPr lang="en-US" dirty="0"/>
          </a:p>
        </p:txBody>
      </p:sp>
    </p:spTree>
    <p:extLst>
      <p:ext uri="{BB962C8B-B14F-4D97-AF65-F5344CB8AC3E}">
        <p14:creationId xmlns:p14="http://schemas.microsoft.com/office/powerpoint/2010/main" val="72072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D578-ED85-4D65-81BF-8E005F9781F2}"/>
              </a:ext>
            </a:extLst>
          </p:cNvPr>
          <p:cNvSpPr>
            <a:spLocks noGrp="1"/>
          </p:cNvSpPr>
          <p:nvPr>
            <p:ph type="title"/>
          </p:nvPr>
        </p:nvSpPr>
        <p:spPr/>
        <p:txBody>
          <a:bodyPr/>
          <a:lstStyle/>
          <a:p>
            <a:r>
              <a:rPr lang="en-US" dirty="0"/>
              <a:t>The Fine Print</a:t>
            </a:r>
          </a:p>
        </p:txBody>
      </p:sp>
      <p:sp>
        <p:nvSpPr>
          <p:cNvPr id="3" name="Content Placeholder 2">
            <a:extLst>
              <a:ext uri="{FF2B5EF4-FFF2-40B4-BE49-F238E27FC236}">
                <a16:creationId xmlns:a16="http://schemas.microsoft.com/office/drawing/2014/main" id="{B42758EA-AAC6-4EC9-B4F7-B50A522DF800}"/>
              </a:ext>
            </a:extLst>
          </p:cNvPr>
          <p:cNvSpPr>
            <a:spLocks noGrp="1"/>
          </p:cNvSpPr>
          <p:nvPr>
            <p:ph idx="1"/>
          </p:nvPr>
        </p:nvSpPr>
        <p:spPr/>
        <p:txBody>
          <a:bodyPr>
            <a:normAutofit/>
          </a:bodyPr>
          <a:lstStyle/>
          <a:p>
            <a:pPr marL="0" indent="0">
              <a:buNone/>
            </a:pPr>
            <a:r>
              <a:rPr lang="en-US" sz="1350" dirty="0"/>
              <a:t>This material is based upon work supported by the Department of Energy under Award Number(s) DE-FE0031621.</a:t>
            </a:r>
          </a:p>
          <a:p>
            <a:pPr marL="0" indent="0">
              <a:buNone/>
            </a:pPr>
            <a:r>
              <a:rPr lang="en-US" sz="1350" dirty="0"/>
              <a:t> </a:t>
            </a:r>
          </a:p>
          <a:p>
            <a:pPr marL="0" indent="0">
              <a:buNone/>
            </a:pPr>
            <a:r>
              <a:rPr lang="en-US" sz="1350" dirty="0"/>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endParaRPr lang="en-US" sz="1350" dirty="0"/>
          </a:p>
        </p:txBody>
      </p:sp>
    </p:spTree>
    <p:extLst>
      <p:ext uri="{BB962C8B-B14F-4D97-AF65-F5344CB8AC3E}">
        <p14:creationId xmlns:p14="http://schemas.microsoft.com/office/powerpoint/2010/main" val="186794764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276C-E545-46B3-AE11-069F600498FC}"/>
              </a:ext>
            </a:extLst>
          </p:cNvPr>
          <p:cNvSpPr>
            <a:spLocks noGrp="1"/>
          </p:cNvSpPr>
          <p:nvPr>
            <p:ph type="title"/>
          </p:nvPr>
        </p:nvSpPr>
        <p:spPr/>
        <p:txBody>
          <a:bodyPr/>
          <a:lstStyle/>
          <a:p>
            <a:r>
              <a:rPr lang="en-US"/>
              <a:t>Background and overview</a:t>
            </a:r>
            <a:endParaRPr lang="en-US" dirty="0"/>
          </a:p>
        </p:txBody>
      </p:sp>
      <p:sp>
        <p:nvSpPr>
          <p:cNvPr id="3" name="Content Placeholder 2">
            <a:extLst>
              <a:ext uri="{FF2B5EF4-FFF2-40B4-BE49-F238E27FC236}">
                <a16:creationId xmlns:a16="http://schemas.microsoft.com/office/drawing/2014/main" id="{81193B71-5B59-42F2-B867-9F81EBC2172F}"/>
              </a:ext>
            </a:extLst>
          </p:cNvPr>
          <p:cNvSpPr>
            <a:spLocks noGrp="1"/>
          </p:cNvSpPr>
          <p:nvPr>
            <p:ph idx="1"/>
          </p:nvPr>
        </p:nvSpPr>
        <p:spPr/>
        <p:txBody>
          <a:bodyPr>
            <a:normAutofit fontScale="92500" lnSpcReduction="20000"/>
          </a:bodyPr>
          <a:lstStyle/>
          <a:p>
            <a:r>
              <a:rPr lang="en-US" dirty="0"/>
              <a:t>FOA objective: Develop modular turbine-based hybrid heat engines for FE applications that:</a:t>
            </a:r>
          </a:p>
          <a:p>
            <a:pPr lvl="1"/>
            <a:r>
              <a:rPr lang="en-US" dirty="0">
                <a:solidFill>
                  <a:schemeClr val="bg1">
                    <a:lumMod val="85000"/>
                  </a:schemeClr>
                </a:solidFill>
              </a:rPr>
              <a:t>Integrate with modular gasifiers</a:t>
            </a:r>
          </a:p>
          <a:p>
            <a:pPr lvl="1"/>
            <a:r>
              <a:rPr lang="en-US" dirty="0">
                <a:solidFill>
                  <a:schemeClr val="bg1">
                    <a:lumMod val="85000"/>
                  </a:schemeClr>
                </a:solidFill>
              </a:rPr>
              <a:t>Promote the clean and efficient use of stranded fuel assets</a:t>
            </a:r>
          </a:p>
          <a:p>
            <a:pPr lvl="1"/>
            <a:r>
              <a:rPr lang="en-US" dirty="0"/>
              <a:t>Help to better manage grid demand response for load-following</a:t>
            </a:r>
          </a:p>
          <a:p>
            <a:pPr lvl="1"/>
            <a:r>
              <a:rPr lang="en-US" dirty="0"/>
              <a:t>Improve the efficiency and environmental performance of natural gas compression stations</a:t>
            </a:r>
          </a:p>
          <a:p>
            <a:pPr lvl="1"/>
            <a:endParaRPr lang="en-US" dirty="0"/>
          </a:p>
          <a:p>
            <a:r>
              <a:rPr lang="en-US" dirty="0"/>
              <a:t>Echogen project – Hybrid Gas Turbine/sCO</a:t>
            </a:r>
            <a:r>
              <a:rPr lang="en-US" baseline="-25000" dirty="0"/>
              <a:t>2</a:t>
            </a:r>
            <a:r>
              <a:rPr lang="en-US" dirty="0"/>
              <a:t> Power Cycle</a:t>
            </a:r>
          </a:p>
          <a:p>
            <a:pPr lvl="1"/>
            <a:r>
              <a:rPr lang="en-US" dirty="0"/>
              <a:t>Leverages Echogen commercial sCO</a:t>
            </a:r>
            <a:r>
              <a:rPr lang="en-US" baseline="-25000" dirty="0"/>
              <a:t>2</a:t>
            </a:r>
            <a:r>
              <a:rPr lang="en-US" dirty="0"/>
              <a:t> power cycle development</a:t>
            </a:r>
          </a:p>
          <a:p>
            <a:pPr lvl="1"/>
            <a:r>
              <a:rPr lang="en-US" dirty="0"/>
              <a:t>Allows for tighter integration and optimization of gas turbine and sCO</a:t>
            </a:r>
            <a:r>
              <a:rPr lang="en-US" baseline="-25000" dirty="0"/>
              <a:t>2</a:t>
            </a:r>
            <a:r>
              <a:rPr lang="en-US" dirty="0"/>
              <a:t> bottoming cycles for steady-state and transient operations</a:t>
            </a:r>
          </a:p>
          <a:p>
            <a:pPr lvl="1"/>
            <a:r>
              <a:rPr lang="en-US" dirty="0"/>
              <a:t>Goals:</a:t>
            </a:r>
          </a:p>
          <a:p>
            <a:pPr lvl="2"/>
            <a:r>
              <a:rPr lang="en-US" dirty="0"/>
              <a:t>Better overall cycle efficiency than standalone optimization</a:t>
            </a:r>
          </a:p>
          <a:p>
            <a:pPr lvl="2"/>
            <a:r>
              <a:rPr lang="en-US" dirty="0"/>
              <a:t>Improved transient performance to achieve faster demand response of combined system</a:t>
            </a:r>
          </a:p>
        </p:txBody>
      </p:sp>
    </p:spTree>
    <p:extLst>
      <p:ext uri="{BB962C8B-B14F-4D97-AF65-F5344CB8AC3E}">
        <p14:creationId xmlns:p14="http://schemas.microsoft.com/office/powerpoint/2010/main" val="14055385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95C92-1813-4BCD-9E04-328C9B211118}"/>
              </a:ext>
            </a:extLst>
          </p:cNvPr>
          <p:cNvSpPr>
            <a:spLocks noGrp="1"/>
          </p:cNvSpPr>
          <p:nvPr>
            <p:ph type="title"/>
          </p:nvPr>
        </p:nvSpPr>
        <p:spPr/>
        <p:txBody>
          <a:bodyPr/>
          <a:lstStyle/>
          <a:p>
            <a:r>
              <a:rPr lang="en-US" dirty="0"/>
              <a:t>Team</a:t>
            </a:r>
          </a:p>
        </p:txBody>
      </p:sp>
      <p:sp>
        <p:nvSpPr>
          <p:cNvPr id="5" name="Content Placeholder 4">
            <a:extLst>
              <a:ext uri="{FF2B5EF4-FFF2-40B4-BE49-F238E27FC236}">
                <a16:creationId xmlns:a16="http://schemas.microsoft.com/office/drawing/2014/main" id="{6A790316-6E9E-4D54-BC70-89EF16202707}"/>
              </a:ext>
            </a:extLst>
          </p:cNvPr>
          <p:cNvSpPr>
            <a:spLocks noGrp="1"/>
          </p:cNvSpPr>
          <p:nvPr>
            <p:ph idx="1"/>
          </p:nvPr>
        </p:nvSpPr>
        <p:spPr/>
        <p:txBody>
          <a:bodyPr/>
          <a:lstStyle/>
          <a:p>
            <a:r>
              <a:rPr lang="en-US" dirty="0"/>
              <a:t>Echogen Power Systems (EPS)</a:t>
            </a:r>
          </a:p>
          <a:p>
            <a:pPr lvl="1"/>
            <a:r>
              <a:rPr lang="en-US" dirty="0"/>
              <a:t>Prime recipient</a:t>
            </a:r>
          </a:p>
          <a:p>
            <a:pPr lvl="1"/>
            <a:r>
              <a:rPr lang="en-US" dirty="0"/>
              <a:t>GTsCO2 design</a:t>
            </a:r>
          </a:p>
          <a:p>
            <a:pPr lvl="1"/>
            <a:r>
              <a:rPr lang="en-US" dirty="0"/>
              <a:t>Power cycle modeling and simulation</a:t>
            </a:r>
          </a:p>
          <a:p>
            <a:r>
              <a:rPr lang="en-US" dirty="0"/>
              <a:t>Siemens Finspång </a:t>
            </a:r>
          </a:p>
          <a:p>
            <a:pPr lvl="1"/>
            <a:r>
              <a:rPr lang="en-US" dirty="0"/>
              <a:t>Gas turbine (SGT-750) transient model and control simulation</a:t>
            </a:r>
          </a:p>
          <a:p>
            <a:r>
              <a:rPr lang="en-US" dirty="0"/>
              <a:t>Siemens PTI</a:t>
            </a:r>
          </a:p>
          <a:p>
            <a:pPr lvl="1"/>
            <a:r>
              <a:rPr lang="en-US" dirty="0"/>
              <a:t>Grid simulation</a:t>
            </a:r>
          </a:p>
        </p:txBody>
      </p:sp>
    </p:spTree>
    <p:extLst>
      <p:ext uri="{BB962C8B-B14F-4D97-AF65-F5344CB8AC3E}">
        <p14:creationId xmlns:p14="http://schemas.microsoft.com/office/powerpoint/2010/main" val="163808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14178"/>
            <a:ext cx="7886699" cy="729600"/>
          </a:xfrm>
        </p:spPr>
        <p:txBody>
          <a:bodyPr/>
          <a:lstStyle/>
          <a:p>
            <a:r>
              <a:rPr lang="en-US" dirty="0"/>
              <a:t>Echogen Background</a:t>
            </a:r>
          </a:p>
        </p:txBody>
      </p:sp>
      <p:sp>
        <p:nvSpPr>
          <p:cNvPr id="9" name="Text Placeholder 8">
            <a:extLst>
              <a:ext uri="{FF2B5EF4-FFF2-40B4-BE49-F238E27FC236}">
                <a16:creationId xmlns:a16="http://schemas.microsoft.com/office/drawing/2014/main" id="{B181C7E3-D309-4415-B024-6AC02A879B01}"/>
              </a:ext>
            </a:extLst>
          </p:cNvPr>
          <p:cNvSpPr>
            <a:spLocks noGrp="1"/>
          </p:cNvSpPr>
          <p:nvPr>
            <p:ph type="body" idx="1"/>
          </p:nvPr>
        </p:nvSpPr>
        <p:spPr>
          <a:xfrm>
            <a:off x="628650" y="3025697"/>
            <a:ext cx="3222238" cy="1952169"/>
          </a:xfrm>
        </p:spPr>
        <p:txBody>
          <a:bodyPr>
            <a:normAutofit fontScale="62500" lnSpcReduction="20000"/>
          </a:bodyPr>
          <a:lstStyle/>
          <a:p>
            <a:pPr marL="0" indent="0">
              <a:spcBef>
                <a:spcPts val="900"/>
              </a:spcBef>
              <a:buNone/>
            </a:pPr>
            <a:r>
              <a:rPr lang="en-US" sz="2400" dirty="0">
                <a:solidFill>
                  <a:schemeClr val="tx1"/>
                </a:solidFill>
              </a:rPr>
              <a:t>Echogen Power Systems is the industry leader in  development of supercritical CO</a:t>
            </a:r>
            <a:r>
              <a:rPr lang="en-US" sz="2400" baseline="-25000" dirty="0">
                <a:solidFill>
                  <a:schemeClr val="tx1"/>
                </a:solidFill>
              </a:rPr>
              <a:t>2</a:t>
            </a:r>
            <a:r>
              <a:rPr lang="en-US" sz="2400" dirty="0">
                <a:solidFill>
                  <a:schemeClr val="tx1"/>
                </a:solidFill>
              </a:rPr>
              <a:t> heat recovery systems. </a:t>
            </a:r>
          </a:p>
          <a:p>
            <a:pPr marL="0" indent="0">
              <a:spcBef>
                <a:spcPts val="900"/>
              </a:spcBef>
              <a:buNone/>
            </a:pPr>
            <a:r>
              <a:rPr lang="en-US" sz="2400" dirty="0">
                <a:solidFill>
                  <a:schemeClr val="tx1"/>
                </a:solidFill>
              </a:rPr>
              <a:t>Founded in 2007, EPS has progressed from small multi-kW </a:t>
            </a:r>
            <a:br>
              <a:rPr lang="en-US" sz="2400" dirty="0">
                <a:solidFill>
                  <a:schemeClr val="tx1"/>
                </a:solidFill>
              </a:rPr>
            </a:br>
            <a:r>
              <a:rPr lang="en-US" sz="2400" dirty="0">
                <a:solidFill>
                  <a:schemeClr val="tx1"/>
                </a:solidFill>
              </a:rPr>
              <a:t>demonstration units to the recent multi-MW heat recovery package, the EPS100.</a:t>
            </a:r>
          </a:p>
          <a:p>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772" y="1310760"/>
            <a:ext cx="2660705" cy="176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96565" y="2063911"/>
            <a:ext cx="961793" cy="253916"/>
          </a:xfrm>
          <a:prstGeom prst="rect">
            <a:avLst/>
          </a:prstGeom>
          <a:noFill/>
        </p:spPr>
        <p:txBody>
          <a:bodyPr wrap="square" rtlCol="0">
            <a:spAutoFit/>
          </a:bodyPr>
          <a:lstStyle/>
          <a:p>
            <a:r>
              <a:rPr lang="en-US" sz="1050" dirty="0"/>
              <a:t>Akron, OH</a:t>
            </a:r>
          </a:p>
        </p:txBody>
      </p:sp>
      <p:sp>
        <p:nvSpPr>
          <p:cNvPr id="11" name="TextBox 10">
            <a:extLst>
              <a:ext uri="{FF2B5EF4-FFF2-40B4-BE49-F238E27FC236}">
                <a16:creationId xmlns:a16="http://schemas.microsoft.com/office/drawing/2014/main" id="{DC0677FD-B67E-4933-8AE3-5DA6E3696ADF}"/>
              </a:ext>
            </a:extLst>
          </p:cNvPr>
          <p:cNvSpPr txBox="1"/>
          <p:nvPr/>
        </p:nvSpPr>
        <p:spPr>
          <a:xfrm>
            <a:off x="4683508" y="1407501"/>
            <a:ext cx="4014441" cy="3111108"/>
          </a:xfrm>
          <a:prstGeom prst="rect">
            <a:avLst/>
          </a:prstGeom>
          <a:solidFill>
            <a:srgbClr val="FFFFCC"/>
          </a:solidFill>
          <a:ln w="19050">
            <a:solidFill>
              <a:schemeClr val="tx1"/>
            </a:solidFill>
          </a:ln>
        </p:spPr>
        <p:txBody>
          <a:bodyPr wrap="square" rtlCol="0">
            <a:spAutoFit/>
          </a:bodyPr>
          <a:lstStyle/>
          <a:p>
            <a:pPr>
              <a:spcAft>
                <a:spcPts val="750"/>
              </a:spcAft>
            </a:pPr>
            <a:r>
              <a:rPr lang="en-US" sz="1050" dirty="0"/>
              <a:t>2007 	Echogen founded</a:t>
            </a:r>
          </a:p>
          <a:p>
            <a:r>
              <a:rPr lang="en-US" sz="1050" dirty="0"/>
              <a:t>2011 	Partnership with </a:t>
            </a:r>
            <a:r>
              <a:rPr lang="en-US" sz="1050" b="1" i="1" dirty="0"/>
              <a:t>Dresser-Rand</a:t>
            </a:r>
            <a:r>
              <a:rPr lang="en-US" sz="1050" dirty="0"/>
              <a:t> (now</a:t>
            </a:r>
          </a:p>
          <a:p>
            <a:r>
              <a:rPr lang="en-US" sz="1050" dirty="0"/>
              <a:t>	 Siemens) for oil &amp; gas market; 	development of  EPS100 7.5 MW 	engine begins</a:t>
            </a:r>
          </a:p>
          <a:p>
            <a:endParaRPr lang="en-US" sz="1050" dirty="0"/>
          </a:p>
          <a:p>
            <a:r>
              <a:rPr lang="en-US" sz="1050" dirty="0"/>
              <a:t>2013	Partnership with </a:t>
            </a:r>
            <a:r>
              <a:rPr lang="en-US" sz="1050" b="1" i="1" dirty="0"/>
              <a:t>GE Marine</a:t>
            </a:r>
            <a:r>
              <a:rPr lang="en-US" sz="1050" dirty="0"/>
              <a:t>;</a:t>
            </a:r>
          </a:p>
          <a:p>
            <a:pPr>
              <a:spcAft>
                <a:spcPts val="750"/>
              </a:spcAft>
            </a:pPr>
            <a:r>
              <a:rPr lang="en-US" sz="1050" dirty="0"/>
              <a:t>	development of EPS30 1.35 MW 	engine begins</a:t>
            </a:r>
          </a:p>
          <a:p>
            <a:pPr>
              <a:spcAft>
                <a:spcPts val="750"/>
              </a:spcAft>
              <a:buFont typeface="Arial"/>
              <a:buAutoNum type="arabicPlain" startAt="2014"/>
            </a:pPr>
            <a:r>
              <a:rPr lang="en-US" sz="1050" dirty="0"/>
              <a:t>	EPS100 completes factory testing</a:t>
            </a:r>
          </a:p>
          <a:p>
            <a:pPr>
              <a:spcAft>
                <a:spcPts val="750"/>
              </a:spcAft>
            </a:pPr>
            <a:r>
              <a:rPr lang="en-US" sz="1050" dirty="0"/>
              <a:t>2016	EPS30 testing commences with 	high-speed alternator subsystem 	test</a:t>
            </a:r>
          </a:p>
          <a:p>
            <a:pPr>
              <a:spcAft>
                <a:spcPts val="750"/>
              </a:spcAft>
            </a:pPr>
            <a:r>
              <a:rPr lang="en-US" sz="1100" b="1" dirty="0">
                <a:solidFill>
                  <a:schemeClr val="accent6">
                    <a:lumMod val="50000"/>
                  </a:schemeClr>
                </a:solidFill>
              </a:rPr>
              <a:t>2019	TransCanada Pipeline announces first</a:t>
            </a:r>
            <a:br>
              <a:rPr lang="en-US" sz="1100" b="1" dirty="0">
                <a:solidFill>
                  <a:schemeClr val="accent6">
                    <a:lumMod val="50000"/>
                  </a:schemeClr>
                </a:solidFill>
              </a:rPr>
            </a:br>
            <a:r>
              <a:rPr lang="en-US" sz="1100" b="1" dirty="0">
                <a:solidFill>
                  <a:schemeClr val="accent6">
                    <a:lumMod val="50000"/>
                  </a:schemeClr>
                </a:solidFill>
              </a:rPr>
              <a:t>	planned installation of Echogen technology</a:t>
            </a:r>
            <a:br>
              <a:rPr lang="en-US" sz="1100" b="1" dirty="0">
                <a:solidFill>
                  <a:schemeClr val="accent6">
                    <a:lumMod val="50000"/>
                  </a:schemeClr>
                </a:solidFill>
              </a:rPr>
            </a:br>
            <a:r>
              <a:rPr lang="en-US" sz="1100" b="1" dirty="0">
                <a:solidFill>
                  <a:schemeClr val="accent6">
                    <a:lumMod val="50000"/>
                  </a:schemeClr>
                </a:solidFill>
              </a:rPr>
              <a:t>	through Siemens</a:t>
            </a:r>
          </a:p>
        </p:txBody>
      </p:sp>
    </p:spTree>
    <p:extLst>
      <p:ext uri="{BB962C8B-B14F-4D97-AF65-F5344CB8AC3E}">
        <p14:creationId xmlns:p14="http://schemas.microsoft.com/office/powerpoint/2010/main" val="344119166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024" y="4377335"/>
            <a:ext cx="8846635" cy="355803"/>
          </a:xfrm>
          <a:prstGeom prst="rect">
            <a:avLst/>
          </a:prstGeom>
        </p:spPr>
        <p:txBody>
          <a:bodyPr wrap="square">
            <a:spAutoFit/>
          </a:bodyPr>
          <a:lstStyle/>
          <a:p>
            <a:pPr algn="ctr">
              <a:lnSpc>
                <a:spcPts val="2025"/>
              </a:lnSpc>
            </a:pPr>
            <a:r>
              <a:rPr lang="en-US" sz="2100" dirty="0">
                <a:solidFill>
                  <a:schemeClr val="tx1">
                    <a:lumMod val="75000"/>
                    <a:lumOff val="25000"/>
                  </a:schemeClr>
                </a:solidFill>
                <a:latin typeface="Calibri" panose="020F0502020204030204" pitchFamily="34" charset="0"/>
                <a:cs typeface="Calibri" panose="020F0502020204030204" pitchFamily="34" charset="0"/>
              </a:rPr>
              <a:t>Project derived from EPS100, first commercial sCO</a:t>
            </a:r>
            <a:r>
              <a:rPr lang="en-US" sz="2100" baseline="-25000" dirty="0">
                <a:solidFill>
                  <a:schemeClr val="tx1">
                    <a:lumMod val="75000"/>
                    <a:lumOff val="25000"/>
                  </a:schemeClr>
                </a:solidFill>
                <a:latin typeface="Calibri" panose="020F0502020204030204" pitchFamily="34" charset="0"/>
                <a:cs typeface="Calibri" panose="020F0502020204030204" pitchFamily="34" charset="0"/>
              </a:rPr>
              <a:t>2</a:t>
            </a:r>
            <a:r>
              <a:rPr lang="en-US" sz="2100" dirty="0">
                <a:solidFill>
                  <a:schemeClr val="tx1">
                    <a:lumMod val="75000"/>
                    <a:lumOff val="25000"/>
                  </a:schemeClr>
                </a:solidFill>
                <a:latin typeface="Calibri" panose="020F0502020204030204" pitchFamily="34" charset="0"/>
                <a:cs typeface="Calibri" panose="020F0502020204030204" pitchFamily="34" charset="0"/>
              </a:rPr>
              <a:t> system in the world</a:t>
            </a:r>
          </a:p>
        </p:txBody>
      </p:sp>
      <p:pic>
        <p:nvPicPr>
          <p:cNvPr id="11" name="Picture 2" descr="C:\Users\PBrennan\AppData\Local\Microsoft\Windows\Temporary Internet Files\Content.Outlook\35DNCRKR\image (5).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277" r="8021" b="25292"/>
          <a:stretch>
            <a:fillRect/>
          </a:stretch>
        </p:blipFill>
        <p:spPr bwMode="auto">
          <a:xfrm>
            <a:off x="1245659" y="1337133"/>
            <a:ext cx="2041451" cy="1366283"/>
          </a:xfrm>
          <a:prstGeom prst="rect">
            <a:avLst/>
          </a:prstGeom>
          <a:noFill/>
          <a:ln w="1524">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627" t="41838" r="42005" b="20274"/>
          <a:stretch/>
        </p:blipFill>
        <p:spPr bwMode="auto">
          <a:xfrm>
            <a:off x="1237684" y="2785986"/>
            <a:ext cx="2057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17" y="1332864"/>
            <a:ext cx="3856026" cy="255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0406" y="2268736"/>
            <a:ext cx="1405259" cy="188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129088" y="4993482"/>
            <a:ext cx="914400" cy="92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Title 1"/>
          <p:cNvSpPr>
            <a:spLocks noGrp="1"/>
          </p:cNvSpPr>
          <p:nvPr>
            <p:ph type="title"/>
          </p:nvPr>
        </p:nvSpPr>
        <p:spPr/>
        <p:txBody>
          <a:bodyPr/>
          <a:lstStyle/>
          <a:p>
            <a:r>
              <a:rPr lang="en-US" dirty="0"/>
              <a:t>Echogen EPS100</a:t>
            </a:r>
          </a:p>
        </p:txBody>
      </p:sp>
      <p:sp>
        <p:nvSpPr>
          <p:cNvPr id="2" name="TextBox 1"/>
          <p:cNvSpPr txBox="1"/>
          <p:nvPr/>
        </p:nvSpPr>
        <p:spPr>
          <a:xfrm>
            <a:off x="1193007" y="2538587"/>
            <a:ext cx="1042988" cy="219291"/>
          </a:xfrm>
          <a:prstGeom prst="rect">
            <a:avLst/>
          </a:prstGeom>
          <a:noFill/>
        </p:spPr>
        <p:txBody>
          <a:bodyPr wrap="square" rtlCol="0">
            <a:spAutoFit/>
          </a:bodyPr>
          <a:lstStyle/>
          <a:p>
            <a:r>
              <a:rPr lang="en-US" sz="825" dirty="0">
                <a:latin typeface="Calibri" panose="020F0502020204030204" pitchFamily="34" charset="0"/>
                <a:cs typeface="Calibri" panose="020F0502020204030204" pitchFamily="34" charset="0"/>
              </a:rPr>
              <a:t>EPS100 process skid</a:t>
            </a:r>
          </a:p>
        </p:txBody>
      </p:sp>
      <p:sp>
        <p:nvSpPr>
          <p:cNvPr id="10" name="TextBox 9"/>
          <p:cNvSpPr txBox="1"/>
          <p:nvPr/>
        </p:nvSpPr>
        <p:spPr>
          <a:xfrm>
            <a:off x="1193007" y="4188793"/>
            <a:ext cx="1042988" cy="219291"/>
          </a:xfrm>
          <a:prstGeom prst="rect">
            <a:avLst/>
          </a:prstGeom>
          <a:noFill/>
        </p:spPr>
        <p:txBody>
          <a:bodyPr wrap="square" rtlCol="0">
            <a:spAutoFit/>
          </a:bodyPr>
          <a:lstStyle/>
          <a:p>
            <a:r>
              <a:rPr lang="en-US" sz="825" dirty="0">
                <a:latin typeface="Calibri" panose="020F0502020204030204" pitchFamily="34" charset="0"/>
                <a:cs typeface="Calibri" panose="020F0502020204030204" pitchFamily="34" charset="0"/>
              </a:rPr>
              <a:t>EPS100 power skid</a:t>
            </a:r>
          </a:p>
        </p:txBody>
      </p:sp>
    </p:spTree>
    <p:extLst>
      <p:ext uri="{BB962C8B-B14F-4D97-AF65-F5344CB8AC3E}">
        <p14:creationId xmlns:p14="http://schemas.microsoft.com/office/powerpoint/2010/main" val="3190021711"/>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0520E2-B648-4FBA-BACF-810B47AB21F4}"/>
              </a:ext>
            </a:extLst>
          </p:cNvPr>
          <p:cNvSpPr>
            <a:spLocks noGrp="1"/>
          </p:cNvSpPr>
          <p:nvPr>
            <p:ph type="title"/>
          </p:nvPr>
        </p:nvSpPr>
        <p:spPr/>
        <p:txBody>
          <a:bodyPr/>
          <a:lstStyle/>
          <a:p>
            <a:r>
              <a:rPr lang="en-US" dirty="0"/>
              <a:t>Heat recovery cycle – current project</a:t>
            </a:r>
          </a:p>
        </p:txBody>
      </p:sp>
      <p:sp>
        <p:nvSpPr>
          <p:cNvPr id="5" name="Content Placeholder 4">
            <a:extLst>
              <a:ext uri="{FF2B5EF4-FFF2-40B4-BE49-F238E27FC236}">
                <a16:creationId xmlns:a16="http://schemas.microsoft.com/office/drawing/2014/main" id="{B5FBA2E7-A494-4FFE-9C0E-7B1F8A56D960}"/>
              </a:ext>
            </a:extLst>
          </p:cNvPr>
          <p:cNvSpPr>
            <a:spLocks noGrp="1"/>
          </p:cNvSpPr>
          <p:nvPr>
            <p:ph idx="1"/>
          </p:nvPr>
        </p:nvSpPr>
        <p:spPr>
          <a:xfrm>
            <a:off x="5472546" y="1364673"/>
            <a:ext cx="3042804" cy="3199893"/>
          </a:xfrm>
        </p:spPr>
        <p:txBody>
          <a:bodyPr>
            <a:normAutofit fontScale="85000" lnSpcReduction="20000"/>
          </a:bodyPr>
          <a:lstStyle/>
          <a:p>
            <a:r>
              <a:rPr lang="en-US" dirty="0"/>
              <a:t>Cycle designed for waste heat recovery</a:t>
            </a:r>
          </a:p>
          <a:p>
            <a:endParaRPr lang="en-US" dirty="0"/>
          </a:p>
          <a:p>
            <a:r>
              <a:rPr lang="en-US" dirty="0"/>
              <a:t>Reduces exhaust temperature to ~100°C</a:t>
            </a:r>
          </a:p>
          <a:p>
            <a:endParaRPr lang="en-US" dirty="0"/>
          </a:p>
          <a:p>
            <a:r>
              <a:rPr lang="en-US" dirty="0"/>
              <a:t>Flexible, allows for integration of multiple heat sources at different temperatures</a:t>
            </a:r>
          </a:p>
          <a:p>
            <a:endParaRPr lang="en-US" dirty="0"/>
          </a:p>
          <a:p>
            <a:r>
              <a:rPr lang="en-US" dirty="0"/>
              <a:t>Variable-speed compressor driven off power turbine</a:t>
            </a:r>
          </a:p>
        </p:txBody>
      </p:sp>
      <p:sp>
        <p:nvSpPr>
          <p:cNvPr id="3" name="Slide Number Placeholder 2">
            <a:extLst>
              <a:ext uri="{FF2B5EF4-FFF2-40B4-BE49-F238E27FC236}">
                <a16:creationId xmlns:a16="http://schemas.microsoft.com/office/drawing/2014/main" id="{A24C2AFD-F40A-4453-A28F-1B22CE60BAF6}"/>
              </a:ext>
            </a:extLst>
          </p:cNvPr>
          <p:cNvSpPr>
            <a:spLocks noGrp="1"/>
          </p:cNvSpPr>
          <p:nvPr>
            <p:ph type="sldNum" sz="quarter" idx="4294967295"/>
          </p:nvPr>
        </p:nvSpPr>
        <p:spPr>
          <a:xfrm>
            <a:off x="6831472" y="468546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FF82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BCAC11-16EF-4E78-A561-6A09B9CC0FCE}" type="slidenum">
              <a:rPr lang="en-US" smtClean="0"/>
              <a:pPr/>
              <a:t>6</a:t>
            </a:fld>
            <a:endParaRPr lang="en-US"/>
          </a:p>
        </p:txBody>
      </p:sp>
      <p:sp>
        <p:nvSpPr>
          <p:cNvPr id="6" name="Rectangle 2">
            <a:extLst>
              <a:ext uri="{FF2B5EF4-FFF2-40B4-BE49-F238E27FC236}">
                <a16:creationId xmlns:a16="http://schemas.microsoft.com/office/drawing/2014/main" id="{AF01F8B7-8E23-4A93-AD9E-145EB5E3D64E}"/>
              </a:ext>
            </a:extLst>
          </p:cNvPr>
          <p:cNvSpPr>
            <a:spLocks noChangeArrowheads="1"/>
          </p:cNvSpPr>
          <p:nvPr/>
        </p:nvSpPr>
        <p:spPr bwMode="auto">
          <a:xfrm>
            <a:off x="1669474" y="227484"/>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a:p>
        </p:txBody>
      </p:sp>
      <p:pic>
        <p:nvPicPr>
          <p:cNvPr id="8" name="Picture 7">
            <a:extLst>
              <a:ext uri="{FF2B5EF4-FFF2-40B4-BE49-F238E27FC236}">
                <a16:creationId xmlns:a16="http://schemas.microsoft.com/office/drawing/2014/main" id="{6AAA7E65-A707-47FE-8466-520FBFE1A165}"/>
              </a:ext>
            </a:extLst>
          </p:cNvPr>
          <p:cNvPicPr>
            <a:picLocks noChangeAspect="1"/>
          </p:cNvPicPr>
          <p:nvPr/>
        </p:nvPicPr>
        <p:blipFill>
          <a:blip r:embed="rId2"/>
          <a:stretch>
            <a:fillRect/>
          </a:stretch>
        </p:blipFill>
        <p:spPr>
          <a:xfrm>
            <a:off x="798994" y="1303249"/>
            <a:ext cx="3929123" cy="3801791"/>
          </a:xfrm>
          <a:prstGeom prst="rect">
            <a:avLst/>
          </a:prstGeom>
        </p:spPr>
      </p:pic>
    </p:spTree>
    <p:extLst>
      <p:ext uri="{BB962C8B-B14F-4D97-AF65-F5344CB8AC3E}">
        <p14:creationId xmlns:p14="http://schemas.microsoft.com/office/powerpoint/2010/main" val="96336492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693-ADBB-45B6-A353-3732AEF89E78}"/>
              </a:ext>
            </a:extLst>
          </p:cNvPr>
          <p:cNvSpPr>
            <a:spLocks noGrp="1"/>
          </p:cNvSpPr>
          <p:nvPr>
            <p:ph type="title"/>
          </p:nvPr>
        </p:nvSpPr>
        <p:spPr/>
        <p:txBody>
          <a:bodyPr/>
          <a:lstStyle/>
          <a:p>
            <a:r>
              <a:rPr lang="en-US" dirty="0"/>
              <a:t>sCO</a:t>
            </a:r>
            <a:r>
              <a:rPr lang="en-US" baseline="-25000" dirty="0"/>
              <a:t>2</a:t>
            </a:r>
            <a:r>
              <a:rPr lang="en-US" dirty="0"/>
              <a:t> model in GT-SUITE</a:t>
            </a:r>
          </a:p>
        </p:txBody>
      </p:sp>
      <p:sp>
        <p:nvSpPr>
          <p:cNvPr id="3" name="Text Placeholder 2">
            <a:extLst>
              <a:ext uri="{FF2B5EF4-FFF2-40B4-BE49-F238E27FC236}">
                <a16:creationId xmlns:a16="http://schemas.microsoft.com/office/drawing/2014/main" id="{7BD59EBF-5941-40F1-A6D9-EC10FB404C1B}"/>
              </a:ext>
            </a:extLst>
          </p:cNvPr>
          <p:cNvSpPr>
            <a:spLocks noGrp="1"/>
          </p:cNvSpPr>
          <p:nvPr>
            <p:ph type="body" idx="1"/>
          </p:nvPr>
        </p:nvSpPr>
        <p:spPr>
          <a:xfrm>
            <a:off x="6013826" y="1421993"/>
            <a:ext cx="3085171" cy="3318839"/>
          </a:xfrm>
          <a:noFill/>
          <a:ln>
            <a:noFill/>
          </a:ln>
        </p:spPr>
        <p:txBody>
          <a:bodyPr spcFirstLastPara="1" wrap="square" lIns="68575" tIns="34275" rIns="68575" bIns="34275" anchor="t" anchorCtr="0">
            <a:normAutofit/>
          </a:bodyPr>
          <a:lstStyle/>
          <a:p>
            <a:r>
              <a:rPr lang="en-US" sz="1800" dirty="0"/>
              <a:t>Similar architecture to EPS100</a:t>
            </a:r>
          </a:p>
          <a:p>
            <a:pPr>
              <a:spcBef>
                <a:spcPts val="600"/>
              </a:spcBef>
            </a:pPr>
            <a:r>
              <a:rPr lang="en-US" sz="1800" dirty="0"/>
              <a:t>Exception is compressor speed control with variable-ratio gearbox on common power turbine shaft</a:t>
            </a:r>
          </a:p>
          <a:p>
            <a:pPr>
              <a:spcBef>
                <a:spcPts val="600"/>
              </a:spcBef>
            </a:pPr>
            <a:r>
              <a:rPr lang="en-US" sz="1800" dirty="0"/>
              <a:t>Includes air cooling, active inventory control</a:t>
            </a:r>
          </a:p>
          <a:p>
            <a:pPr>
              <a:spcBef>
                <a:spcPts val="600"/>
              </a:spcBef>
            </a:pPr>
            <a:r>
              <a:rPr lang="en-US" sz="1800" dirty="0"/>
              <a:t>Control system in Simulink block</a:t>
            </a:r>
          </a:p>
        </p:txBody>
      </p:sp>
      <p:pic>
        <p:nvPicPr>
          <p:cNvPr id="5" name="Picture 4" descr="A close up of a map&#10;&#10;Description automatically generated">
            <a:extLst>
              <a:ext uri="{FF2B5EF4-FFF2-40B4-BE49-F238E27FC236}">
                <a16:creationId xmlns:a16="http://schemas.microsoft.com/office/drawing/2014/main" id="{4D7A17A9-FD79-4DAD-B1E1-86BBA086DC3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5063" y="1259154"/>
            <a:ext cx="5738763" cy="3884346"/>
          </a:xfrm>
          <a:prstGeom prst="rect">
            <a:avLst/>
          </a:prstGeom>
        </p:spPr>
      </p:pic>
    </p:spTree>
    <p:extLst>
      <p:ext uri="{BB962C8B-B14F-4D97-AF65-F5344CB8AC3E}">
        <p14:creationId xmlns:p14="http://schemas.microsoft.com/office/powerpoint/2010/main" val="327154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5693-ADBB-45B6-A353-3732AEF89E78}"/>
              </a:ext>
            </a:extLst>
          </p:cNvPr>
          <p:cNvSpPr>
            <a:spLocks noGrp="1"/>
          </p:cNvSpPr>
          <p:nvPr>
            <p:ph type="title"/>
          </p:nvPr>
        </p:nvSpPr>
        <p:spPr/>
        <p:txBody>
          <a:bodyPr/>
          <a:lstStyle/>
          <a:p>
            <a:r>
              <a:rPr lang="en-US" dirty="0"/>
              <a:t>Functional Mockup Interface for co-simulation</a:t>
            </a:r>
          </a:p>
        </p:txBody>
      </p:sp>
      <p:pic>
        <p:nvPicPr>
          <p:cNvPr id="5" name="Picture 4" descr="A screenshot of a cell phone&#10;&#10;Description automatically generated">
            <a:extLst>
              <a:ext uri="{FF2B5EF4-FFF2-40B4-BE49-F238E27FC236}">
                <a16:creationId xmlns:a16="http://schemas.microsoft.com/office/drawing/2014/main" id="{F40CC58E-BFFD-4837-A89E-547A83FC86C3}"/>
              </a:ext>
            </a:extLst>
          </p:cNvPr>
          <p:cNvPicPr>
            <a:picLocks noChangeAspect="1"/>
          </p:cNvPicPr>
          <p:nvPr/>
        </p:nvPicPr>
        <p:blipFill>
          <a:blip r:embed="rId2"/>
          <a:stretch>
            <a:fillRect/>
          </a:stretch>
        </p:blipFill>
        <p:spPr>
          <a:xfrm>
            <a:off x="399734" y="1243777"/>
            <a:ext cx="5213046" cy="3829051"/>
          </a:xfrm>
          <a:prstGeom prst="rect">
            <a:avLst/>
          </a:prstGeom>
        </p:spPr>
      </p:pic>
      <p:sp>
        <p:nvSpPr>
          <p:cNvPr id="6" name="Text Placeholder 5">
            <a:extLst>
              <a:ext uri="{FF2B5EF4-FFF2-40B4-BE49-F238E27FC236}">
                <a16:creationId xmlns:a16="http://schemas.microsoft.com/office/drawing/2014/main" id="{E0A36D16-03C5-4A66-ABE1-6E36A119E238}"/>
              </a:ext>
            </a:extLst>
          </p:cNvPr>
          <p:cNvSpPr>
            <a:spLocks noGrp="1"/>
          </p:cNvSpPr>
          <p:nvPr>
            <p:ph type="body" idx="1"/>
          </p:nvPr>
        </p:nvSpPr>
        <p:spPr>
          <a:xfrm>
            <a:off x="5932448" y="1364673"/>
            <a:ext cx="2582901" cy="3264649"/>
          </a:xfrm>
        </p:spPr>
        <p:txBody>
          <a:bodyPr>
            <a:normAutofit lnSpcReduction="10000"/>
          </a:bodyPr>
          <a:lstStyle/>
          <a:p>
            <a:r>
              <a:rPr lang="en-US" dirty="0"/>
              <a:t>SGT-750 model in Dymola</a:t>
            </a:r>
          </a:p>
          <a:p>
            <a:r>
              <a:rPr lang="en-US" dirty="0"/>
              <a:t>sCO</a:t>
            </a:r>
            <a:r>
              <a:rPr lang="en-US" baseline="-25000" dirty="0"/>
              <a:t>2</a:t>
            </a:r>
            <a:r>
              <a:rPr lang="en-US" dirty="0"/>
              <a:t> system model in GT-SUITE</a:t>
            </a:r>
          </a:p>
          <a:p>
            <a:r>
              <a:rPr lang="en-US" dirty="0"/>
              <a:t>Control system in Simulink</a:t>
            </a:r>
          </a:p>
          <a:p>
            <a:endParaRPr lang="en-US" dirty="0"/>
          </a:p>
          <a:p>
            <a:r>
              <a:rPr lang="en-US" dirty="0"/>
              <a:t>Grid modeling separately using PSS (does not support FMI)</a:t>
            </a:r>
          </a:p>
        </p:txBody>
      </p:sp>
    </p:spTree>
    <p:extLst>
      <p:ext uri="{BB962C8B-B14F-4D97-AF65-F5344CB8AC3E}">
        <p14:creationId xmlns:p14="http://schemas.microsoft.com/office/powerpoint/2010/main" val="259493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D07B-DDFB-4F2B-9C11-70AE5B0CB2D5}"/>
              </a:ext>
            </a:extLst>
          </p:cNvPr>
          <p:cNvSpPr>
            <a:spLocks noGrp="1"/>
          </p:cNvSpPr>
          <p:nvPr>
            <p:ph type="title"/>
          </p:nvPr>
        </p:nvSpPr>
        <p:spPr/>
        <p:txBody>
          <a:bodyPr/>
          <a:lstStyle/>
          <a:p>
            <a:r>
              <a:rPr lang="en-US" dirty="0"/>
              <a:t>Control system design</a:t>
            </a:r>
          </a:p>
        </p:txBody>
      </p:sp>
      <p:sp>
        <p:nvSpPr>
          <p:cNvPr id="3" name="Text Placeholder 2">
            <a:extLst>
              <a:ext uri="{FF2B5EF4-FFF2-40B4-BE49-F238E27FC236}">
                <a16:creationId xmlns:a16="http://schemas.microsoft.com/office/drawing/2014/main" id="{723C3E14-53F5-4B54-90E6-5ABF5304EC54}"/>
              </a:ext>
            </a:extLst>
          </p:cNvPr>
          <p:cNvSpPr>
            <a:spLocks noGrp="1"/>
          </p:cNvSpPr>
          <p:nvPr>
            <p:ph type="body" idx="1"/>
          </p:nvPr>
        </p:nvSpPr>
        <p:spPr>
          <a:xfrm>
            <a:off x="6579220" y="1364673"/>
            <a:ext cx="2564779" cy="3264649"/>
          </a:xfrm>
        </p:spPr>
        <p:txBody>
          <a:bodyPr>
            <a:normAutofit fontScale="85000" lnSpcReduction="10000"/>
          </a:bodyPr>
          <a:lstStyle/>
          <a:p>
            <a:pPr>
              <a:lnSpc>
                <a:spcPct val="110000"/>
              </a:lnSpc>
            </a:pPr>
            <a:r>
              <a:rPr lang="en-US" sz="1800" dirty="0"/>
              <a:t>Multiple-layer control system</a:t>
            </a:r>
          </a:p>
          <a:p>
            <a:pPr>
              <a:lnSpc>
                <a:spcPct val="110000"/>
              </a:lnSpc>
              <a:spcBef>
                <a:spcPts val="600"/>
              </a:spcBef>
            </a:pPr>
            <a:r>
              <a:rPr lang="en-US" sz="1800" dirty="0"/>
              <a:t>Regulatory layer adjusts manipulated variables (MV) to drive controlled variables (CV) to setpoints</a:t>
            </a:r>
          </a:p>
          <a:p>
            <a:pPr>
              <a:lnSpc>
                <a:spcPct val="120000"/>
              </a:lnSpc>
              <a:spcBef>
                <a:spcPts val="600"/>
              </a:spcBef>
            </a:pPr>
            <a:r>
              <a:rPr lang="en-US" sz="1800" dirty="0"/>
              <a:t>Supervisory layer determines CV setpoints to meet grid demand signal and system constraints, preferably at optimal state </a:t>
            </a:r>
          </a:p>
        </p:txBody>
      </p:sp>
      <p:pic>
        <p:nvPicPr>
          <p:cNvPr id="4" name="Picture 3">
            <a:extLst>
              <a:ext uri="{FF2B5EF4-FFF2-40B4-BE49-F238E27FC236}">
                <a16:creationId xmlns:a16="http://schemas.microsoft.com/office/drawing/2014/main" id="{5077CDBC-7903-4D0D-B60F-B05819087EB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3286" y="1493789"/>
            <a:ext cx="6458922" cy="3354962"/>
          </a:xfrm>
          <a:prstGeom prst="rect">
            <a:avLst/>
          </a:prstGeom>
        </p:spPr>
      </p:pic>
    </p:spTree>
    <p:extLst>
      <p:ext uri="{BB962C8B-B14F-4D97-AF65-F5344CB8AC3E}">
        <p14:creationId xmlns:p14="http://schemas.microsoft.com/office/powerpoint/2010/main" val="1568856096"/>
      </p:ext>
    </p:extLst>
  </p:cSld>
  <p:clrMapOvr>
    <a:masterClrMapping/>
  </p:clrMapOvr>
</p:sld>
</file>

<file path=ppt/theme/theme1.xml><?xml version="1.0" encoding="utf-8"?>
<a:theme xmlns:a="http://schemas.openxmlformats.org/drawingml/2006/main" name="Office Theme">
  <a:themeElements>
    <a:clrScheme name="Custom 17">
      <a:dk1>
        <a:srgbClr val="424142"/>
      </a:dk1>
      <a:lt1>
        <a:srgbClr val="FFFFFF"/>
      </a:lt1>
      <a:dk2>
        <a:srgbClr val="424142"/>
      </a:dk2>
      <a:lt2>
        <a:srgbClr val="FFFFFF"/>
      </a:lt2>
      <a:accent1>
        <a:srgbClr val="F58220"/>
      </a:accent1>
      <a:accent2>
        <a:srgbClr val="6B7069"/>
      </a:accent2>
      <a:accent3>
        <a:srgbClr val="314C8F"/>
      </a:accent3>
      <a:accent4>
        <a:srgbClr val="5A7ABA"/>
      </a:accent4>
      <a:accent5>
        <a:srgbClr val="BBBBBB"/>
      </a:accent5>
      <a:accent6>
        <a:srgbClr val="F58220"/>
      </a:accent6>
      <a:hlink>
        <a:srgbClr val="0049C8"/>
      </a:hlink>
      <a:folHlink>
        <a:srgbClr val="002D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On-screen Show (16:9)</PresentationFormat>
  <Paragraphs>114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 Integrated Optimization and Control of a Hybrid Gas Turbine/sCO2 Power System</vt:lpstr>
      <vt:lpstr>Background and overview</vt:lpstr>
      <vt:lpstr>Team</vt:lpstr>
      <vt:lpstr>Echogen Background</vt:lpstr>
      <vt:lpstr>Echogen EPS100</vt:lpstr>
      <vt:lpstr>Heat recovery cycle – current project</vt:lpstr>
      <vt:lpstr>sCO2 model in GT-SUITE</vt:lpstr>
      <vt:lpstr>Functional Mockup Interface for co-simulation</vt:lpstr>
      <vt:lpstr>Control system design</vt:lpstr>
      <vt:lpstr>Regulatory control layer – sCO2 power cycle</vt:lpstr>
      <vt:lpstr>Regulatory control layer – sCO2 power cycle</vt:lpstr>
      <vt:lpstr>Regulatory control layer – sCO2 power cycle</vt:lpstr>
      <vt:lpstr>Regulatory control layer – sCO2 power cycle</vt:lpstr>
      <vt:lpstr>Microgrid description</vt:lpstr>
      <vt:lpstr>Example load curve – no issues managing power / demand balancing</vt:lpstr>
      <vt:lpstr>Short time-scale behavior – fault case</vt:lpstr>
      <vt:lpstr>Fault recovery and tolerance</vt:lpstr>
      <vt:lpstr>Summary &amp; next steps</vt:lpstr>
      <vt:lpstr>The Fine Print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2019-11-14T13:46:41Z</dcterms:modified>
</cp:coreProperties>
</file>