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handoutMasterIdLst>
    <p:handoutMasterId r:id="rId23"/>
  </p:handoutMasterIdLst>
  <p:sldIdLst>
    <p:sldId id="258" r:id="rId2"/>
    <p:sldId id="348" r:id="rId3"/>
    <p:sldId id="271" r:id="rId4"/>
    <p:sldId id="315" r:id="rId5"/>
    <p:sldId id="360" r:id="rId6"/>
    <p:sldId id="327" r:id="rId7"/>
    <p:sldId id="362" r:id="rId8"/>
    <p:sldId id="363" r:id="rId9"/>
    <p:sldId id="364" r:id="rId10"/>
    <p:sldId id="337" r:id="rId11"/>
    <p:sldId id="361" r:id="rId12"/>
    <p:sldId id="328" r:id="rId13"/>
    <p:sldId id="350" r:id="rId14"/>
    <p:sldId id="366" r:id="rId15"/>
    <p:sldId id="352" r:id="rId16"/>
    <p:sldId id="354" r:id="rId17"/>
    <p:sldId id="357" r:id="rId18"/>
    <p:sldId id="355" r:id="rId19"/>
    <p:sldId id="289" r:id="rId20"/>
    <p:sldId id="365" r:id="rId21"/>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 uri="{2D200454-40CA-4A62-9FC3-DE9A4176ACB9}">
      <p15:notesGuideLst xmlns:p15="http://schemas.microsoft.com/office/powerpoint/2012/main">
        <p15:guide id="1" orient="horz" pos="2928" userDrawn="1">
          <p15:clr>
            <a:srgbClr val="A4A3A4"/>
          </p15:clr>
        </p15:guide>
        <p15:guide id="2" pos="2208"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D55E00"/>
    <a:srgbClr val="0072B2"/>
    <a:srgbClr val="009E73"/>
    <a:srgbClr val="56B4E9"/>
    <a:srgbClr val="E69F00"/>
    <a:srgbClr val="373838"/>
    <a:srgbClr val="98C93D"/>
    <a:srgbClr val="93C33B"/>
    <a:srgbClr val="79A32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981" autoAdjust="0"/>
    <p:restoredTop sz="94983" autoAdjust="0"/>
  </p:normalViewPr>
  <p:slideViewPr>
    <p:cSldViewPr snapToGrid="0">
      <p:cViewPr varScale="1">
        <p:scale>
          <a:sx n="49" d="100"/>
          <a:sy n="49" d="100"/>
        </p:scale>
        <p:origin x="1234" y="21"/>
      </p:cViewPr>
      <p:guideLst>
        <p:guide orient="horz" pos="2160"/>
        <p:guide pos="2880"/>
      </p:guideLst>
    </p:cSldViewPr>
  </p:slideViewPr>
  <p:notesTextViewPr>
    <p:cViewPr>
      <p:scale>
        <a:sx n="3" d="2"/>
        <a:sy n="3" d="2"/>
      </p:scale>
      <p:origin x="0" y="0"/>
    </p:cViewPr>
  </p:notesTextViewPr>
  <p:notesViewPr>
    <p:cSldViewPr snapToGrid="0">
      <p:cViewPr varScale="1">
        <p:scale>
          <a:sx n="86" d="100"/>
          <a:sy n="86" d="100"/>
        </p:scale>
        <p:origin x="-3090" y="-78"/>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970938" y="0"/>
            <a:ext cx="3037840" cy="464820"/>
          </a:xfrm>
          <a:prstGeom prst="rect">
            <a:avLst/>
          </a:prstGeom>
        </p:spPr>
        <p:txBody>
          <a:bodyPr vert="horz" lIns="91440" tIns="45720" rIns="91440" bIns="45720" rtlCol="0"/>
          <a:lstStyle>
            <a:lvl1pPr algn="r">
              <a:defRPr sz="1200"/>
            </a:lvl1pPr>
          </a:lstStyle>
          <a:p>
            <a:fld id="{154CA9B8-74BC-42CC-8AD2-E73F5E847AA6}" type="datetimeFigureOut">
              <a:rPr lang="en-US" smtClean="0"/>
              <a:t>11/14/2019</a:t>
            </a:fld>
            <a:endParaRPr lang="en-US"/>
          </a:p>
        </p:txBody>
      </p:sp>
      <p:sp>
        <p:nvSpPr>
          <p:cNvPr id="4" name="Footer Placeholder 3"/>
          <p:cNvSpPr>
            <a:spLocks noGrp="1"/>
          </p:cNvSpPr>
          <p:nvPr>
            <p:ph type="ftr" sz="quarter" idx="2"/>
          </p:nvPr>
        </p:nvSpPr>
        <p:spPr>
          <a:xfrm>
            <a:off x="0" y="8829967"/>
            <a:ext cx="3037840" cy="46482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970938" y="8829967"/>
            <a:ext cx="3037840" cy="464820"/>
          </a:xfrm>
          <a:prstGeom prst="rect">
            <a:avLst/>
          </a:prstGeom>
        </p:spPr>
        <p:txBody>
          <a:bodyPr vert="horz" lIns="91440" tIns="45720" rIns="91440" bIns="45720" rtlCol="0" anchor="b"/>
          <a:lstStyle>
            <a:lvl1pPr algn="r">
              <a:defRPr sz="1200"/>
            </a:lvl1pPr>
          </a:lstStyle>
          <a:p>
            <a:fld id="{B533F5EF-7B2D-436D-B831-F48ECB832F1E}" type="slidenum">
              <a:rPr lang="en-US" smtClean="0"/>
              <a:t>‹#›</a:t>
            </a:fld>
            <a:endParaRPr lang="en-US"/>
          </a:p>
        </p:txBody>
      </p:sp>
    </p:spTree>
    <p:extLst>
      <p:ext uri="{BB962C8B-B14F-4D97-AF65-F5344CB8AC3E}">
        <p14:creationId xmlns:p14="http://schemas.microsoft.com/office/powerpoint/2010/main" val="213432357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3037840" cy="4667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0938" y="1"/>
            <a:ext cx="3037840" cy="466725"/>
          </a:xfrm>
          <a:prstGeom prst="rect">
            <a:avLst/>
          </a:prstGeom>
        </p:spPr>
        <p:txBody>
          <a:bodyPr vert="horz" lIns="91440" tIns="45720" rIns="91440" bIns="45720" rtlCol="0"/>
          <a:lstStyle>
            <a:lvl1pPr algn="r">
              <a:defRPr sz="1200"/>
            </a:lvl1pPr>
          </a:lstStyle>
          <a:p>
            <a:fld id="{D9698C79-68A5-4ED1-94E2-D1AEB76F4DFD}" type="datetimeFigureOut">
              <a:rPr lang="en-US" smtClean="0"/>
              <a:t>11/14/2019</a:t>
            </a:fld>
            <a:endParaRPr lang="en-US"/>
          </a:p>
        </p:txBody>
      </p:sp>
      <p:sp>
        <p:nvSpPr>
          <p:cNvPr id="4" name="Slide Image Placeholder 3"/>
          <p:cNvSpPr>
            <a:spLocks noGrp="1" noRot="1" noChangeAspect="1"/>
          </p:cNvSpPr>
          <p:nvPr>
            <p:ph type="sldImg" idx="2"/>
          </p:nvPr>
        </p:nvSpPr>
        <p:spPr>
          <a:xfrm>
            <a:off x="1414463" y="1162050"/>
            <a:ext cx="4181475" cy="31369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040" y="4473576"/>
            <a:ext cx="5608320" cy="366077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676"/>
            <a:ext cx="3037840" cy="46672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676"/>
            <a:ext cx="3037840" cy="466725"/>
          </a:xfrm>
          <a:prstGeom prst="rect">
            <a:avLst/>
          </a:prstGeom>
        </p:spPr>
        <p:txBody>
          <a:bodyPr vert="horz" lIns="91440" tIns="45720" rIns="91440" bIns="45720" rtlCol="0" anchor="b"/>
          <a:lstStyle>
            <a:lvl1pPr algn="r">
              <a:defRPr sz="1200"/>
            </a:lvl1pPr>
          </a:lstStyle>
          <a:p>
            <a:fld id="{65194958-8C70-4ABA-98BA-022C74255BD3}" type="slidenum">
              <a:rPr lang="en-US" smtClean="0"/>
              <a:t>‹#›</a:t>
            </a:fld>
            <a:endParaRPr lang="en-US"/>
          </a:p>
        </p:txBody>
      </p:sp>
    </p:spTree>
    <p:extLst>
      <p:ext uri="{BB962C8B-B14F-4D97-AF65-F5344CB8AC3E}">
        <p14:creationId xmlns:p14="http://schemas.microsoft.com/office/powerpoint/2010/main" val="7415167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solidFill>
                <a:srgbClr val="000000"/>
              </a:solidFill>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65194958-8C70-4ABA-98BA-022C74255BD3}" type="slidenum">
              <a:rPr lang="en-US" smtClean="0"/>
              <a:t>3</a:t>
            </a:fld>
            <a:endParaRPr lang="en-US"/>
          </a:p>
        </p:txBody>
      </p:sp>
    </p:spTree>
    <p:extLst>
      <p:ext uri="{BB962C8B-B14F-4D97-AF65-F5344CB8AC3E}">
        <p14:creationId xmlns:p14="http://schemas.microsoft.com/office/powerpoint/2010/main" val="400007507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pic>
        <p:nvPicPr>
          <p:cNvPr id="2050" name="Picture 2" descr="http://africabriefing.org/wp-content/uploads/2015/06/powerline.jpg"/>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a:stretch/>
        </p:blipFill>
        <p:spPr bwMode="auto">
          <a:xfrm>
            <a:off x="0" y="2293258"/>
            <a:ext cx="9144000" cy="4601028"/>
          </a:xfrm>
          <a:prstGeom prst="rect">
            <a:avLst/>
          </a:prstGeom>
          <a:noFill/>
          <a:effectLst>
            <a:innerShdw blurRad="1270000" dist="50800" dir="5400000">
              <a:prstClr val="black">
                <a:alpha val="98000"/>
              </a:prstClr>
            </a:innerShdw>
          </a:effectLst>
          <a:extLst>
            <a:ext uri="{909E8E84-426E-40DD-AFC4-6F175D3DCCD1}">
              <a14:hiddenFill xmlns:a14="http://schemas.microsoft.com/office/drawing/2010/main">
                <a:solidFill>
                  <a:srgbClr val="FFFFFF"/>
                </a:solidFill>
              </a14:hiddenFill>
            </a:ext>
          </a:extLst>
        </p:spPr>
      </p:pic>
      <p:pic>
        <p:nvPicPr>
          <p:cNvPr id="34" name="Picture 3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528760" y="6319730"/>
            <a:ext cx="1426834" cy="347322"/>
          </a:xfrm>
          <a:prstGeom prst="rect">
            <a:avLst/>
          </a:prstGeom>
          <a:effectLst>
            <a:outerShdw blurRad="63500" sx="102000" sy="102000" algn="ctr" rotWithShape="0">
              <a:prstClr val="black">
                <a:alpha val="40000"/>
              </a:prstClr>
            </a:outerShdw>
          </a:effectLst>
        </p:spPr>
      </p:pic>
      <p:sp>
        <p:nvSpPr>
          <p:cNvPr id="37" name="Title 1"/>
          <p:cNvSpPr>
            <a:spLocks noGrp="1"/>
          </p:cNvSpPr>
          <p:nvPr>
            <p:ph type="ctrTitle" hasCustomPrompt="1"/>
          </p:nvPr>
        </p:nvSpPr>
        <p:spPr>
          <a:xfrm>
            <a:off x="202971" y="285430"/>
            <a:ext cx="6774772" cy="919232"/>
          </a:xfrm>
        </p:spPr>
        <p:txBody>
          <a:bodyPr anchor="b"/>
          <a:lstStyle>
            <a:lvl1pPr algn="l">
              <a:defRPr sz="4500" b="1">
                <a:solidFill>
                  <a:srgbClr val="373838"/>
                </a:solidFill>
              </a:defRPr>
            </a:lvl1pPr>
          </a:lstStyle>
          <a:p>
            <a:r>
              <a:rPr lang="en-US" dirty="0"/>
              <a:t>Master Cover Title</a:t>
            </a:r>
          </a:p>
        </p:txBody>
      </p:sp>
      <p:sp>
        <p:nvSpPr>
          <p:cNvPr id="38" name="Subtitle 2"/>
          <p:cNvSpPr>
            <a:spLocks noGrp="1"/>
          </p:cNvSpPr>
          <p:nvPr>
            <p:ph type="subTitle" idx="1" hasCustomPrompt="1"/>
          </p:nvPr>
        </p:nvSpPr>
        <p:spPr>
          <a:xfrm>
            <a:off x="202971" y="1208302"/>
            <a:ext cx="6774772" cy="373510"/>
          </a:xfrm>
        </p:spPr>
        <p:txBody>
          <a:bodyPr>
            <a:noAutofit/>
          </a:bodyPr>
          <a:lstStyle>
            <a:lvl1pPr marL="0" indent="0" algn="l">
              <a:buNone/>
              <a:defRPr sz="2400" b="1">
                <a:solidFill>
                  <a:srgbClr val="98C93D"/>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Master Cover Subtitle</a:t>
            </a:r>
          </a:p>
        </p:txBody>
      </p:sp>
      <p:pic>
        <p:nvPicPr>
          <p:cNvPr id="39" name="Picture 38"/>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7210575" y="284250"/>
            <a:ext cx="1745019" cy="694277"/>
          </a:xfrm>
          <a:prstGeom prst="rect">
            <a:avLst/>
          </a:prstGeom>
        </p:spPr>
      </p:pic>
      <p:cxnSp>
        <p:nvCxnSpPr>
          <p:cNvPr id="17" name="Straight Connector 16"/>
          <p:cNvCxnSpPr/>
          <p:nvPr userDrawn="1"/>
        </p:nvCxnSpPr>
        <p:spPr>
          <a:xfrm>
            <a:off x="0" y="2239990"/>
            <a:ext cx="9144000" cy="0"/>
          </a:xfrm>
          <a:prstGeom prst="line">
            <a:avLst/>
          </a:prstGeom>
          <a:ln w="31750">
            <a:solidFill>
              <a:srgbClr val="98C93D"/>
            </a:solidFill>
          </a:ln>
        </p:spPr>
        <p:style>
          <a:lnRef idx="1">
            <a:schemeClr val="accent1"/>
          </a:lnRef>
          <a:fillRef idx="0">
            <a:schemeClr val="accent1"/>
          </a:fillRef>
          <a:effectRef idx="0">
            <a:schemeClr val="accent1"/>
          </a:effectRef>
          <a:fontRef idx="minor">
            <a:schemeClr val="tx1"/>
          </a:fontRef>
        </p:style>
      </p:cxnSp>
      <p:sp>
        <p:nvSpPr>
          <p:cNvPr id="44" name="Subtitle 2"/>
          <p:cNvSpPr txBox="1">
            <a:spLocks/>
          </p:cNvSpPr>
          <p:nvPr userDrawn="1"/>
        </p:nvSpPr>
        <p:spPr>
          <a:xfrm>
            <a:off x="202971" y="6319730"/>
            <a:ext cx="3652052" cy="411271"/>
          </a:xfrm>
          <a:prstGeom prst="rect">
            <a:avLst/>
          </a:prstGeom>
        </p:spPr>
        <p:txBody>
          <a:bodyPr vert="horz" lIns="68580" tIns="34290" rIns="68580" bIns="34290" rtlCol="0">
            <a:noAutofit/>
          </a:bodyPr>
          <a:lstStyle>
            <a:lvl1pPr marL="0" indent="0" algn="l" defTabSz="914400" rtl="0" eaLnBrk="1" latinLnBrk="0" hangingPunct="1">
              <a:lnSpc>
                <a:spcPct val="90000"/>
              </a:lnSpc>
              <a:spcBef>
                <a:spcPts val="1000"/>
              </a:spcBef>
              <a:buFont typeface="Arial" panose="020B0604020202020204" pitchFamily="34" charset="0"/>
              <a:buNone/>
              <a:defRPr sz="3200" b="0" kern="1200">
                <a:solidFill>
                  <a:srgbClr val="98C93D"/>
                </a:solidFill>
                <a:latin typeface="Garamond" panose="02020404030301010803" pitchFamily="18"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rgbClr val="373838"/>
                </a:solidFill>
                <a:latin typeface="Garamond" panose="02020404030301010803" pitchFamily="18"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rgbClr val="373838"/>
                </a:solidFill>
                <a:latin typeface="Garamond" panose="02020404030301010803" pitchFamily="18"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rgbClr val="373838"/>
                </a:solidFill>
                <a:latin typeface="Garamond" panose="02020404030301010803" pitchFamily="18"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rgbClr val="373838"/>
                </a:solidFill>
                <a:latin typeface="Garamond" panose="02020404030301010803" pitchFamily="18"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indent="0" algn="l" defTabSz="6858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350" b="1" i="0" baseline="0" dirty="0">
                <a:solidFill>
                  <a:schemeClr val="bg1"/>
                </a:solidFill>
                <a:latin typeface="Garamond" panose="02020404030301010803" pitchFamily="18" charset="0"/>
              </a:rPr>
              <a:t>Solutions for Today </a:t>
            </a:r>
            <a:r>
              <a:rPr lang="en-US" sz="1350" b="1" i="0" kern="1200" dirty="0">
                <a:solidFill>
                  <a:schemeClr val="bg1"/>
                </a:solidFill>
                <a:effectLst/>
                <a:latin typeface="Garamond" panose="02020404030301010803" pitchFamily="18" charset="0"/>
                <a:ea typeface="+mn-ea"/>
                <a:cs typeface="+mn-cs"/>
              </a:rPr>
              <a:t>| </a:t>
            </a:r>
            <a:r>
              <a:rPr lang="en-US" sz="1350" b="1" i="0" baseline="0" dirty="0">
                <a:solidFill>
                  <a:schemeClr val="bg1"/>
                </a:solidFill>
                <a:latin typeface="Garamond" panose="02020404030301010803" pitchFamily="18" charset="0"/>
              </a:rPr>
              <a:t>Options for Tomorrow</a:t>
            </a:r>
          </a:p>
        </p:txBody>
      </p:sp>
    </p:spTree>
    <p:extLst>
      <p:ext uri="{BB962C8B-B14F-4D97-AF65-F5344CB8AC3E}">
        <p14:creationId xmlns:p14="http://schemas.microsoft.com/office/powerpoint/2010/main" val="5300925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pic>
        <p:nvPicPr>
          <p:cNvPr id="2052" name="Picture 4" descr="http://www.zastavki.com/pictures/2560x1600/2009/Nature_Forest_The_road_through_the_national_park_017408_.jpg"/>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a:stretch/>
        </p:blipFill>
        <p:spPr bwMode="auto">
          <a:xfrm>
            <a:off x="0" y="2293258"/>
            <a:ext cx="9144000" cy="4601028"/>
          </a:xfrm>
          <a:prstGeom prst="rect">
            <a:avLst/>
          </a:prstGeom>
          <a:noFill/>
          <a:effectLst>
            <a:innerShdw blurRad="1270000">
              <a:prstClr val="black"/>
            </a:innerShdw>
          </a:effectLst>
          <a:extLst>
            <a:ext uri="{909E8E84-426E-40DD-AFC4-6F175D3DCCD1}">
              <a14:hiddenFill xmlns:a14="http://schemas.microsoft.com/office/drawing/2010/main">
                <a:solidFill>
                  <a:srgbClr val="FFFFFF"/>
                </a:solidFill>
              </a14:hiddenFill>
            </a:ext>
          </a:extLst>
        </p:spPr>
      </p:pic>
      <p:pic>
        <p:nvPicPr>
          <p:cNvPr id="34" name="Picture 3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584351" y="6319730"/>
            <a:ext cx="1371243" cy="333790"/>
          </a:xfrm>
          <a:prstGeom prst="rect">
            <a:avLst/>
          </a:prstGeom>
          <a:effectLst>
            <a:outerShdw blurRad="63500" sx="102000" sy="102000" algn="ctr" rotWithShape="0">
              <a:prstClr val="black">
                <a:alpha val="40000"/>
              </a:prstClr>
            </a:outerShdw>
          </a:effectLst>
        </p:spPr>
      </p:pic>
      <p:sp>
        <p:nvSpPr>
          <p:cNvPr id="37" name="Title 1"/>
          <p:cNvSpPr>
            <a:spLocks noGrp="1"/>
          </p:cNvSpPr>
          <p:nvPr>
            <p:ph type="ctrTitle" hasCustomPrompt="1"/>
          </p:nvPr>
        </p:nvSpPr>
        <p:spPr>
          <a:xfrm>
            <a:off x="202971" y="285430"/>
            <a:ext cx="6774772" cy="919232"/>
          </a:xfrm>
        </p:spPr>
        <p:txBody>
          <a:bodyPr anchor="b"/>
          <a:lstStyle>
            <a:lvl1pPr algn="l">
              <a:defRPr sz="4500" b="1">
                <a:solidFill>
                  <a:srgbClr val="373838"/>
                </a:solidFill>
              </a:defRPr>
            </a:lvl1pPr>
          </a:lstStyle>
          <a:p>
            <a:r>
              <a:rPr lang="en-US" dirty="0"/>
              <a:t>Master Cover Title</a:t>
            </a:r>
          </a:p>
        </p:txBody>
      </p:sp>
      <p:sp>
        <p:nvSpPr>
          <p:cNvPr id="38" name="Subtitle 2"/>
          <p:cNvSpPr>
            <a:spLocks noGrp="1"/>
          </p:cNvSpPr>
          <p:nvPr>
            <p:ph type="subTitle" idx="1" hasCustomPrompt="1"/>
          </p:nvPr>
        </p:nvSpPr>
        <p:spPr>
          <a:xfrm>
            <a:off x="202971" y="1208302"/>
            <a:ext cx="6774772" cy="373510"/>
          </a:xfrm>
        </p:spPr>
        <p:txBody>
          <a:bodyPr>
            <a:noAutofit/>
          </a:bodyPr>
          <a:lstStyle>
            <a:lvl1pPr marL="0" indent="0" algn="l">
              <a:buNone/>
              <a:defRPr sz="2400" b="1">
                <a:solidFill>
                  <a:srgbClr val="98C93D"/>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Master Cover Subtitle</a:t>
            </a:r>
          </a:p>
        </p:txBody>
      </p:sp>
      <p:pic>
        <p:nvPicPr>
          <p:cNvPr id="39" name="Picture 38"/>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7210575" y="382866"/>
            <a:ext cx="1745019" cy="694277"/>
          </a:xfrm>
          <a:prstGeom prst="rect">
            <a:avLst/>
          </a:prstGeom>
        </p:spPr>
      </p:pic>
      <p:cxnSp>
        <p:nvCxnSpPr>
          <p:cNvPr id="17" name="Straight Connector 16"/>
          <p:cNvCxnSpPr/>
          <p:nvPr userDrawn="1"/>
        </p:nvCxnSpPr>
        <p:spPr>
          <a:xfrm>
            <a:off x="0" y="2239990"/>
            <a:ext cx="9144000" cy="0"/>
          </a:xfrm>
          <a:prstGeom prst="line">
            <a:avLst/>
          </a:prstGeom>
          <a:ln w="31750">
            <a:solidFill>
              <a:srgbClr val="98C93D"/>
            </a:solidFill>
          </a:ln>
        </p:spPr>
        <p:style>
          <a:lnRef idx="1">
            <a:schemeClr val="accent1"/>
          </a:lnRef>
          <a:fillRef idx="0">
            <a:schemeClr val="accent1"/>
          </a:fillRef>
          <a:effectRef idx="0">
            <a:schemeClr val="accent1"/>
          </a:effectRef>
          <a:fontRef idx="minor">
            <a:schemeClr val="tx1"/>
          </a:fontRef>
        </p:style>
      </p:cxnSp>
      <p:sp>
        <p:nvSpPr>
          <p:cNvPr id="42" name="Subtitle 2"/>
          <p:cNvSpPr txBox="1">
            <a:spLocks/>
          </p:cNvSpPr>
          <p:nvPr userDrawn="1"/>
        </p:nvSpPr>
        <p:spPr>
          <a:xfrm>
            <a:off x="202971" y="6319730"/>
            <a:ext cx="3652052" cy="411271"/>
          </a:xfrm>
          <a:prstGeom prst="rect">
            <a:avLst/>
          </a:prstGeom>
        </p:spPr>
        <p:txBody>
          <a:bodyPr vert="horz" lIns="68580" tIns="34290" rIns="68580" bIns="34290" rtlCol="0">
            <a:noAutofit/>
          </a:bodyPr>
          <a:lstStyle>
            <a:lvl1pPr marL="0" indent="0" algn="l" defTabSz="914400" rtl="0" eaLnBrk="1" latinLnBrk="0" hangingPunct="1">
              <a:lnSpc>
                <a:spcPct val="90000"/>
              </a:lnSpc>
              <a:spcBef>
                <a:spcPts val="1000"/>
              </a:spcBef>
              <a:buFont typeface="Arial" panose="020B0604020202020204" pitchFamily="34" charset="0"/>
              <a:buNone/>
              <a:defRPr sz="3200" b="0" kern="1200">
                <a:solidFill>
                  <a:srgbClr val="98C93D"/>
                </a:solidFill>
                <a:latin typeface="Garamond" panose="02020404030301010803" pitchFamily="18"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rgbClr val="373838"/>
                </a:solidFill>
                <a:latin typeface="Garamond" panose="02020404030301010803" pitchFamily="18"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rgbClr val="373838"/>
                </a:solidFill>
                <a:latin typeface="Garamond" panose="02020404030301010803" pitchFamily="18"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rgbClr val="373838"/>
                </a:solidFill>
                <a:latin typeface="Garamond" panose="02020404030301010803" pitchFamily="18"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rgbClr val="373838"/>
                </a:solidFill>
                <a:latin typeface="Garamond" panose="02020404030301010803" pitchFamily="18"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indent="0" algn="l" defTabSz="6858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350" b="1" i="0" baseline="0" dirty="0">
                <a:solidFill>
                  <a:schemeClr val="bg1"/>
                </a:solidFill>
                <a:latin typeface="Garamond" panose="02020404030301010803" pitchFamily="18" charset="0"/>
              </a:rPr>
              <a:t>Solutions for Today </a:t>
            </a:r>
            <a:r>
              <a:rPr lang="en-US" sz="1350" b="1" i="0" kern="1200" dirty="0">
                <a:solidFill>
                  <a:schemeClr val="bg1"/>
                </a:solidFill>
                <a:effectLst/>
                <a:latin typeface="Garamond" panose="02020404030301010803" pitchFamily="18" charset="0"/>
                <a:ea typeface="+mn-ea"/>
                <a:cs typeface="+mn-cs"/>
              </a:rPr>
              <a:t>| </a:t>
            </a:r>
            <a:r>
              <a:rPr lang="en-US" sz="1350" b="1" i="0" baseline="0" dirty="0">
                <a:solidFill>
                  <a:schemeClr val="bg1"/>
                </a:solidFill>
                <a:latin typeface="Garamond" panose="02020404030301010803" pitchFamily="18" charset="0"/>
              </a:rPr>
              <a:t>Options for Tomorrow</a:t>
            </a:r>
          </a:p>
        </p:txBody>
      </p:sp>
    </p:spTree>
    <p:extLst>
      <p:ext uri="{BB962C8B-B14F-4D97-AF65-F5344CB8AC3E}">
        <p14:creationId xmlns:p14="http://schemas.microsoft.com/office/powerpoint/2010/main" val="19879810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14" name="Picture 2" descr="http://rtv21.tv/web/wp-content/uploads/2015/04/pylon3.jpg"/>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a:stretch/>
        </p:blipFill>
        <p:spPr bwMode="auto">
          <a:xfrm flipH="1">
            <a:off x="4523175" y="-1"/>
            <a:ext cx="4620826" cy="6858001"/>
          </a:xfrm>
          <a:prstGeom prst="rect">
            <a:avLst/>
          </a:prstGeom>
          <a:noFill/>
          <a:effectLst>
            <a:innerShdw blurRad="1270000">
              <a:prstClr val="black">
                <a:alpha val="65000"/>
              </a:prstClr>
            </a:innerShdw>
          </a:effectLst>
          <a:extLst>
            <a:ext uri="{909E8E84-426E-40DD-AFC4-6F175D3DCCD1}">
              <a14:hiddenFill xmlns:a14="http://schemas.microsoft.com/office/drawing/2010/main">
                <a:solidFill>
                  <a:srgbClr val="FFFFFF"/>
                </a:solidFill>
              </a14:hiddenFill>
            </a:ext>
          </a:extLst>
        </p:spPr>
      </p:pic>
      <p:sp>
        <p:nvSpPr>
          <p:cNvPr id="20" name="Title 1"/>
          <p:cNvSpPr>
            <a:spLocks noGrp="1"/>
          </p:cNvSpPr>
          <p:nvPr>
            <p:ph type="ctrTitle" hasCustomPrompt="1"/>
          </p:nvPr>
        </p:nvSpPr>
        <p:spPr>
          <a:xfrm>
            <a:off x="166456" y="1202262"/>
            <a:ext cx="4168067" cy="2387600"/>
          </a:xfrm>
        </p:spPr>
        <p:txBody>
          <a:bodyPr anchor="b"/>
          <a:lstStyle>
            <a:lvl1pPr algn="ctr">
              <a:defRPr sz="4500" b="1">
                <a:solidFill>
                  <a:srgbClr val="373838"/>
                </a:solidFill>
              </a:defRPr>
            </a:lvl1pPr>
          </a:lstStyle>
          <a:p>
            <a:r>
              <a:rPr lang="en-US" dirty="0"/>
              <a:t>Master Cover Long Title</a:t>
            </a:r>
          </a:p>
        </p:txBody>
      </p:sp>
      <p:sp>
        <p:nvSpPr>
          <p:cNvPr id="21" name="Subtitle 2"/>
          <p:cNvSpPr>
            <a:spLocks noGrp="1"/>
          </p:cNvSpPr>
          <p:nvPr>
            <p:ph type="subTitle" idx="1" hasCustomPrompt="1"/>
          </p:nvPr>
        </p:nvSpPr>
        <p:spPr>
          <a:xfrm>
            <a:off x="166456" y="3681937"/>
            <a:ext cx="4168067" cy="1655762"/>
          </a:xfrm>
        </p:spPr>
        <p:txBody>
          <a:bodyPr/>
          <a:lstStyle>
            <a:lvl1pPr marL="0" indent="0" algn="ctr">
              <a:buNone/>
              <a:defRPr sz="1800" b="0">
                <a:solidFill>
                  <a:srgbClr val="373838"/>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Master Cover Subtitle</a:t>
            </a:r>
          </a:p>
        </p:txBody>
      </p:sp>
      <p:pic>
        <p:nvPicPr>
          <p:cNvPr id="22" name="Picture 2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85262" y="5521634"/>
            <a:ext cx="1745019" cy="694277"/>
          </a:xfrm>
          <a:prstGeom prst="rect">
            <a:avLst/>
          </a:prstGeom>
        </p:spPr>
      </p:pic>
      <p:sp>
        <p:nvSpPr>
          <p:cNvPr id="27" name="Rectangle 26"/>
          <p:cNvSpPr/>
          <p:nvPr userDrawn="1"/>
        </p:nvSpPr>
        <p:spPr>
          <a:xfrm flipH="1">
            <a:off x="39949" y="-9526"/>
            <a:ext cx="52920" cy="6858001"/>
          </a:xfrm>
          <a:prstGeom prst="rect">
            <a:avLst/>
          </a:prstGeom>
          <a:gradFill flip="none" rotWithShape="1">
            <a:gsLst>
              <a:gs pos="0">
                <a:srgbClr val="98C93D"/>
              </a:gs>
              <a:gs pos="100000">
                <a:srgbClr val="98C93D"/>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8" name="Rectangle 27"/>
          <p:cNvSpPr/>
          <p:nvPr userDrawn="1"/>
        </p:nvSpPr>
        <p:spPr>
          <a:xfrm rot="5400000">
            <a:off x="6276514" y="3990517"/>
            <a:ext cx="1114146" cy="4620825"/>
          </a:xfrm>
          <a:prstGeom prst="rect">
            <a:avLst/>
          </a:prstGeom>
          <a:gradFill flip="none" rotWithShape="1">
            <a:gsLst>
              <a:gs pos="0">
                <a:srgbClr val="373838">
                  <a:alpha val="0"/>
                </a:srgbClr>
              </a:gs>
              <a:gs pos="100000">
                <a:srgbClr val="000000">
                  <a:alpha val="37000"/>
                </a:srgb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29" name="Picture 28"/>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7692104" y="6338657"/>
            <a:ext cx="1371243" cy="333790"/>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2773648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Title Slide">
    <p:bg>
      <p:bgPr>
        <a:solidFill>
          <a:schemeClr val="bg1">
            <a:alpha val="82000"/>
          </a:schemeClr>
        </a:solidFill>
        <a:effectLst/>
      </p:bgPr>
    </p:bg>
    <p:spTree>
      <p:nvGrpSpPr>
        <p:cNvPr id="1" name=""/>
        <p:cNvGrpSpPr/>
        <p:nvPr/>
      </p:nvGrpSpPr>
      <p:grpSpPr>
        <a:xfrm>
          <a:off x="0" y="0"/>
          <a:ext cx="0" cy="0"/>
          <a:chOff x="0" y="0"/>
          <a:chExt cx="0" cy="0"/>
        </a:xfrm>
      </p:grpSpPr>
      <p:pic>
        <p:nvPicPr>
          <p:cNvPr id="2050" name="Picture 2" descr="http://africabriefing.org/wp-content/uploads/2015/06/powerline.jpg"/>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a:stretch/>
        </p:blipFill>
        <p:spPr bwMode="auto">
          <a:xfrm>
            <a:off x="0" y="-1"/>
            <a:ext cx="9144000" cy="6958633"/>
          </a:xfrm>
          <a:prstGeom prst="rect">
            <a:avLst/>
          </a:prstGeom>
          <a:noFill/>
          <a:effectLst>
            <a:innerShdw blurRad="1270000">
              <a:prstClr val="black">
                <a:alpha val="50000"/>
              </a:prstClr>
            </a:innerShdw>
          </a:effectLst>
          <a:extLst>
            <a:ext uri="{909E8E84-426E-40DD-AFC4-6F175D3DCCD1}">
              <a14:hiddenFill xmlns:a14="http://schemas.microsoft.com/office/drawing/2010/main">
                <a:solidFill>
                  <a:srgbClr val="FFFFFF"/>
                </a:solidFill>
              </a14:hiddenFill>
            </a:ext>
          </a:extLst>
        </p:spPr>
      </p:pic>
      <p:sp>
        <p:nvSpPr>
          <p:cNvPr id="15" name="Round Single Corner Rectangle 14"/>
          <p:cNvSpPr/>
          <p:nvPr userDrawn="1"/>
        </p:nvSpPr>
        <p:spPr>
          <a:xfrm>
            <a:off x="95439" y="595084"/>
            <a:ext cx="6455228" cy="3759200"/>
          </a:xfrm>
          <a:prstGeom prst="round1Rect">
            <a:avLst/>
          </a:prstGeom>
          <a:solidFill>
            <a:schemeClr val="bg1">
              <a:alpha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3" name="Title 1"/>
          <p:cNvSpPr>
            <a:spLocks noGrp="1"/>
          </p:cNvSpPr>
          <p:nvPr>
            <p:ph type="ctrTitle" hasCustomPrompt="1"/>
          </p:nvPr>
        </p:nvSpPr>
        <p:spPr>
          <a:xfrm>
            <a:off x="485295" y="946590"/>
            <a:ext cx="5675514" cy="1697057"/>
          </a:xfrm>
        </p:spPr>
        <p:txBody>
          <a:bodyPr anchor="b"/>
          <a:lstStyle>
            <a:lvl1pPr algn="ctr">
              <a:defRPr sz="4500" b="1">
                <a:solidFill>
                  <a:srgbClr val="373838"/>
                </a:solidFill>
              </a:defRPr>
            </a:lvl1pPr>
          </a:lstStyle>
          <a:p>
            <a:r>
              <a:rPr lang="en-US" dirty="0"/>
              <a:t>Master Cover Longer Title</a:t>
            </a:r>
          </a:p>
        </p:txBody>
      </p:sp>
      <p:sp>
        <p:nvSpPr>
          <p:cNvPr id="25" name="Subtitle 2"/>
          <p:cNvSpPr>
            <a:spLocks noGrp="1"/>
          </p:cNvSpPr>
          <p:nvPr>
            <p:ph type="subTitle" idx="1" hasCustomPrompt="1"/>
          </p:nvPr>
        </p:nvSpPr>
        <p:spPr>
          <a:xfrm>
            <a:off x="485295" y="2745244"/>
            <a:ext cx="5675514" cy="954616"/>
          </a:xfrm>
        </p:spPr>
        <p:txBody>
          <a:bodyPr>
            <a:noAutofit/>
          </a:bodyPr>
          <a:lstStyle>
            <a:lvl1pPr marL="0" indent="0" algn="ctr">
              <a:buNone/>
              <a:defRPr sz="2400" b="0" baseline="0">
                <a:solidFill>
                  <a:srgbClr val="373838"/>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Master Cover Super-Long Subtitle with Names, Places, and Technologies</a:t>
            </a:r>
          </a:p>
        </p:txBody>
      </p:sp>
      <p:pic>
        <p:nvPicPr>
          <p:cNvPr id="34" name="Picture 3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81996" y="6329779"/>
            <a:ext cx="1389773" cy="338300"/>
          </a:xfrm>
          <a:prstGeom prst="rect">
            <a:avLst/>
          </a:prstGeom>
          <a:effectLst>
            <a:outerShdw blurRad="63500" sx="102000" sy="102000" algn="ctr" rotWithShape="0">
              <a:prstClr val="black">
                <a:alpha val="40000"/>
              </a:prstClr>
            </a:outerShdw>
          </a:effectLst>
        </p:spPr>
      </p:pic>
      <p:sp>
        <p:nvSpPr>
          <p:cNvPr id="8" name="Round Single Corner Rectangle 7"/>
          <p:cNvSpPr/>
          <p:nvPr userDrawn="1"/>
        </p:nvSpPr>
        <p:spPr>
          <a:xfrm flipH="1">
            <a:off x="6504057" y="5056093"/>
            <a:ext cx="2542280" cy="1192307"/>
          </a:xfrm>
          <a:prstGeom prst="round1Rect">
            <a:avLst/>
          </a:prstGeom>
          <a:solidFill>
            <a:schemeClr val="bg1">
              <a:alpha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11" name="Picture 10"/>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6697391" y="5255534"/>
            <a:ext cx="2155611" cy="857636"/>
          </a:xfrm>
          <a:prstGeom prst="rect">
            <a:avLst/>
          </a:prstGeom>
        </p:spPr>
      </p:pic>
      <p:sp>
        <p:nvSpPr>
          <p:cNvPr id="14" name="Rectangle 13"/>
          <p:cNvSpPr/>
          <p:nvPr userDrawn="1"/>
        </p:nvSpPr>
        <p:spPr>
          <a:xfrm>
            <a:off x="9099172" y="5056093"/>
            <a:ext cx="45719" cy="1192308"/>
          </a:xfrm>
          <a:prstGeom prst="rect">
            <a:avLst/>
          </a:prstGeom>
          <a:gradFill flip="none" rotWithShape="1">
            <a:gsLst>
              <a:gs pos="0">
                <a:srgbClr val="98C93D"/>
              </a:gs>
              <a:gs pos="100000">
                <a:srgbClr val="98C93D"/>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6" name="Rectangle 15"/>
          <p:cNvSpPr/>
          <p:nvPr userDrawn="1"/>
        </p:nvSpPr>
        <p:spPr>
          <a:xfrm flipH="1">
            <a:off x="-1" y="595084"/>
            <a:ext cx="48830" cy="3759200"/>
          </a:xfrm>
          <a:prstGeom prst="rect">
            <a:avLst/>
          </a:prstGeom>
          <a:gradFill flip="none" rotWithShape="1">
            <a:gsLst>
              <a:gs pos="0">
                <a:srgbClr val="98C93D"/>
              </a:gs>
              <a:gs pos="100000">
                <a:srgbClr val="98C93D"/>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cxnSp>
        <p:nvCxnSpPr>
          <p:cNvPr id="19" name="Straight Connector 18"/>
          <p:cNvCxnSpPr/>
          <p:nvPr userDrawn="1"/>
        </p:nvCxnSpPr>
        <p:spPr>
          <a:xfrm>
            <a:off x="781239" y="2729606"/>
            <a:ext cx="5083628" cy="15639"/>
          </a:xfrm>
          <a:prstGeom prst="line">
            <a:avLst/>
          </a:prstGeom>
          <a:ln w="22225">
            <a:solidFill>
              <a:srgbClr val="98C93D"/>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14727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cxnSp>
        <p:nvCxnSpPr>
          <p:cNvPr id="43" name="Straight Connector 42"/>
          <p:cNvCxnSpPr/>
          <p:nvPr userDrawn="1"/>
        </p:nvCxnSpPr>
        <p:spPr>
          <a:xfrm>
            <a:off x="1" y="753618"/>
            <a:ext cx="7393781" cy="0"/>
          </a:xfrm>
          <a:prstGeom prst="line">
            <a:avLst/>
          </a:prstGeom>
          <a:ln w="22225">
            <a:solidFill>
              <a:srgbClr val="98C93D"/>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202971" y="1544980"/>
            <a:ext cx="8685691" cy="4010336"/>
          </a:xfrm>
        </p:spPr>
        <p:txBody>
          <a:bodyPr/>
          <a:lstStyle>
            <a:lvl1pPr>
              <a:defRPr b="1">
                <a:latin typeface="Garamond" panose="02020404030301010803" pitchFamily="18" charset="0"/>
              </a:defRPr>
            </a:lvl1pPr>
            <a:lvl2pPr>
              <a:defRPr>
                <a:latin typeface="Garamond" panose="02020404030301010803" pitchFamily="18" charset="0"/>
              </a:defRPr>
            </a:lvl2pPr>
            <a:lvl3pPr>
              <a:defRPr>
                <a:latin typeface="Garamond" panose="02020404030301010803" pitchFamily="18" charset="0"/>
              </a:defRPr>
            </a:lvl3pPr>
            <a:lvl4pPr>
              <a:defRPr>
                <a:latin typeface="Garamond" panose="02020404030301010803" pitchFamily="18" charset="0"/>
              </a:defRPr>
            </a:lvl4pPr>
            <a:lvl5pPr>
              <a:defRPr>
                <a:latin typeface="Garamond" panose="02020404030301010803" pitchFamily="18"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Title 1"/>
          <p:cNvSpPr>
            <a:spLocks noGrp="1"/>
          </p:cNvSpPr>
          <p:nvPr>
            <p:ph type="ctrTitle" hasCustomPrompt="1"/>
          </p:nvPr>
        </p:nvSpPr>
        <p:spPr>
          <a:xfrm>
            <a:off x="202971" y="260268"/>
            <a:ext cx="8685691" cy="466737"/>
          </a:xfrm>
        </p:spPr>
        <p:txBody>
          <a:bodyPr anchor="b">
            <a:normAutofit/>
          </a:bodyPr>
          <a:lstStyle>
            <a:lvl1pPr algn="l">
              <a:defRPr sz="3000" b="1">
                <a:solidFill>
                  <a:srgbClr val="373838"/>
                </a:solidFill>
              </a:defRPr>
            </a:lvl1pPr>
          </a:lstStyle>
          <a:p>
            <a:r>
              <a:rPr lang="en-US" dirty="0"/>
              <a:t>Master Page Title 1</a:t>
            </a:r>
          </a:p>
        </p:txBody>
      </p:sp>
      <p:sp>
        <p:nvSpPr>
          <p:cNvPr id="9" name="Subtitle 2"/>
          <p:cNvSpPr>
            <a:spLocks noGrp="1"/>
          </p:cNvSpPr>
          <p:nvPr>
            <p:ph type="subTitle" idx="13" hasCustomPrompt="1"/>
          </p:nvPr>
        </p:nvSpPr>
        <p:spPr>
          <a:xfrm>
            <a:off x="202971" y="799019"/>
            <a:ext cx="8685691" cy="352571"/>
          </a:xfrm>
        </p:spPr>
        <p:txBody>
          <a:bodyPr>
            <a:noAutofit/>
          </a:bodyPr>
          <a:lstStyle>
            <a:lvl1pPr marL="0" indent="0" algn="l">
              <a:buNone/>
              <a:defRPr sz="1350" b="0">
                <a:solidFill>
                  <a:srgbClr val="373838"/>
                </a:solidFill>
                <a:latin typeface="Century Gothic" panose="020B0502020202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Master Page Subtitle</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450585" y="260268"/>
            <a:ext cx="1222528" cy="486484"/>
          </a:xfrm>
          <a:prstGeom prst="rect">
            <a:avLst/>
          </a:prstGeom>
        </p:spPr>
      </p:pic>
      <p:sp>
        <p:nvSpPr>
          <p:cNvPr id="51" name="Rectangle 50"/>
          <p:cNvSpPr/>
          <p:nvPr userDrawn="1"/>
        </p:nvSpPr>
        <p:spPr>
          <a:xfrm>
            <a:off x="0" y="6258757"/>
            <a:ext cx="9144000" cy="517000"/>
          </a:xfrm>
          <a:prstGeom prst="rect">
            <a:avLst/>
          </a:prstGeom>
          <a:gradFill flip="none" rotWithShape="1">
            <a:gsLst>
              <a:gs pos="44000">
                <a:srgbClr val="98C93D"/>
              </a:gs>
              <a:gs pos="100000">
                <a:srgbClr val="648725"/>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52" name="Rectangle 51"/>
          <p:cNvSpPr/>
          <p:nvPr userDrawn="1"/>
        </p:nvSpPr>
        <p:spPr>
          <a:xfrm rot="5400000" flipH="1">
            <a:off x="4549142" y="2272018"/>
            <a:ext cx="45719" cy="9144000"/>
          </a:xfrm>
          <a:prstGeom prst="rect">
            <a:avLst/>
          </a:prstGeom>
          <a:gradFill flip="none" rotWithShape="1">
            <a:gsLst>
              <a:gs pos="100000">
                <a:srgbClr val="648725"/>
              </a:gs>
              <a:gs pos="37000">
                <a:srgbClr val="98C93D"/>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53" name="Rectangle 52"/>
          <p:cNvSpPr/>
          <p:nvPr userDrawn="1"/>
        </p:nvSpPr>
        <p:spPr>
          <a:xfrm>
            <a:off x="8586436" y="6350000"/>
            <a:ext cx="372218" cy="300082"/>
          </a:xfrm>
          <a:prstGeom prst="rect">
            <a:avLst/>
          </a:prstGeom>
          <a:effectLst>
            <a:outerShdw blurRad="63500" sx="102000" sy="102000" algn="ctr" rotWithShape="0">
              <a:prstClr val="black">
                <a:alpha val="40000"/>
              </a:prstClr>
            </a:outerShdw>
          </a:effectLst>
        </p:spPr>
        <p:txBody>
          <a:bodyPr wrap="none">
            <a:spAutoFit/>
          </a:bodyPr>
          <a:lstStyle/>
          <a:p>
            <a:fld id="{BD1BBCF7-C2B2-490C-A676-4763179728A4}" type="slidenum">
              <a:rPr lang="en-US" sz="1350" b="1" smtClean="0">
                <a:solidFill>
                  <a:schemeClr val="bg1"/>
                </a:solidFill>
                <a:latin typeface="Century Gothic" panose="020B0502020202020204" pitchFamily="34" charset="0"/>
              </a:rPr>
              <a:pPr/>
              <a:t>‹#›</a:t>
            </a:fld>
            <a:endParaRPr lang="en-US" sz="1350" dirty="0">
              <a:solidFill>
                <a:schemeClr val="bg1"/>
              </a:solidFill>
            </a:endParaRPr>
          </a:p>
        </p:txBody>
      </p:sp>
      <p:pic>
        <p:nvPicPr>
          <p:cNvPr id="54" name="Picture 53"/>
          <p:cNvPicPr>
            <a:picLocks noChangeAspect="1"/>
          </p:cNvPicPr>
          <p:nvPr userDrawn="1"/>
        </p:nvPicPr>
        <p:blipFill rotWithShape="1">
          <a:blip r:embed="rId3" cstate="print">
            <a:extLst>
              <a:ext uri="{28A0092B-C50C-407E-A947-70E740481C1C}">
                <a14:useLocalDpi xmlns:a14="http://schemas.microsoft.com/office/drawing/2010/main" val="0"/>
              </a:ext>
            </a:extLst>
          </a:blip>
          <a:srcRect b="-5834"/>
          <a:stretch/>
        </p:blipFill>
        <p:spPr>
          <a:xfrm>
            <a:off x="202970" y="6359239"/>
            <a:ext cx="1277499" cy="319330"/>
          </a:xfrm>
          <a:prstGeom prst="rect">
            <a:avLst/>
          </a:prstGeom>
          <a:effectLst>
            <a:outerShdw blurRad="63500" sx="102000" sy="102000" algn="ctr" rotWithShape="0">
              <a:prstClr val="black">
                <a:alpha val="28000"/>
              </a:prstClr>
            </a:outerShdw>
          </a:effectLst>
        </p:spPr>
      </p:pic>
    </p:spTree>
    <p:extLst>
      <p:ext uri="{BB962C8B-B14F-4D97-AF65-F5344CB8AC3E}">
        <p14:creationId xmlns:p14="http://schemas.microsoft.com/office/powerpoint/2010/main" val="19363610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8_Title and Content">
    <p:spTree>
      <p:nvGrpSpPr>
        <p:cNvPr id="1" name=""/>
        <p:cNvGrpSpPr/>
        <p:nvPr/>
      </p:nvGrpSpPr>
      <p:grpSpPr>
        <a:xfrm>
          <a:off x="0" y="0"/>
          <a:ext cx="0" cy="0"/>
          <a:chOff x="0" y="0"/>
          <a:chExt cx="0" cy="0"/>
        </a:xfrm>
      </p:grpSpPr>
      <p:cxnSp>
        <p:nvCxnSpPr>
          <p:cNvPr id="43" name="Straight Connector 42"/>
          <p:cNvCxnSpPr/>
          <p:nvPr userDrawn="1"/>
        </p:nvCxnSpPr>
        <p:spPr>
          <a:xfrm>
            <a:off x="0" y="1176950"/>
            <a:ext cx="9144000" cy="0"/>
          </a:xfrm>
          <a:prstGeom prst="line">
            <a:avLst/>
          </a:prstGeom>
          <a:ln w="22225">
            <a:solidFill>
              <a:srgbClr val="98C93D"/>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202971" y="1544980"/>
            <a:ext cx="8685691" cy="4010336"/>
          </a:xfrm>
        </p:spPr>
        <p:txBody>
          <a:bodyPr/>
          <a:lstStyle>
            <a:lvl1pPr>
              <a:defRPr b="1">
                <a:latin typeface="Garamond" panose="02020404030301010803" pitchFamily="18" charset="0"/>
              </a:defRPr>
            </a:lvl1pPr>
            <a:lvl2pPr>
              <a:defRPr>
                <a:latin typeface="Garamond" panose="02020404030301010803" pitchFamily="18" charset="0"/>
              </a:defRPr>
            </a:lvl2pPr>
            <a:lvl3pPr>
              <a:defRPr>
                <a:latin typeface="Garamond" panose="02020404030301010803" pitchFamily="18" charset="0"/>
              </a:defRPr>
            </a:lvl3pPr>
            <a:lvl4pPr>
              <a:defRPr>
                <a:latin typeface="Garamond" panose="02020404030301010803" pitchFamily="18" charset="0"/>
              </a:defRPr>
            </a:lvl4pPr>
            <a:lvl5pPr>
              <a:defRPr>
                <a:latin typeface="Garamond" panose="02020404030301010803" pitchFamily="18"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280250" y="260263"/>
            <a:ext cx="1608590" cy="640111"/>
          </a:xfrm>
          <a:prstGeom prst="rect">
            <a:avLst/>
          </a:prstGeom>
        </p:spPr>
      </p:pic>
      <p:sp>
        <p:nvSpPr>
          <p:cNvPr id="51" name="Rectangle 50"/>
          <p:cNvSpPr/>
          <p:nvPr userDrawn="1"/>
        </p:nvSpPr>
        <p:spPr>
          <a:xfrm>
            <a:off x="0" y="6258757"/>
            <a:ext cx="9144000" cy="517000"/>
          </a:xfrm>
          <a:prstGeom prst="rect">
            <a:avLst/>
          </a:prstGeom>
          <a:gradFill flip="none" rotWithShape="1">
            <a:gsLst>
              <a:gs pos="44000">
                <a:srgbClr val="98C93D"/>
              </a:gs>
              <a:gs pos="100000">
                <a:srgbClr val="648725"/>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52" name="Rectangle 51"/>
          <p:cNvSpPr/>
          <p:nvPr userDrawn="1"/>
        </p:nvSpPr>
        <p:spPr>
          <a:xfrm rot="5400000" flipH="1">
            <a:off x="4549142" y="2272018"/>
            <a:ext cx="45719" cy="9144000"/>
          </a:xfrm>
          <a:prstGeom prst="rect">
            <a:avLst/>
          </a:prstGeom>
          <a:gradFill flip="none" rotWithShape="1">
            <a:gsLst>
              <a:gs pos="100000">
                <a:srgbClr val="648725"/>
              </a:gs>
              <a:gs pos="37000">
                <a:srgbClr val="98C93D"/>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53" name="Rectangle 52"/>
          <p:cNvSpPr/>
          <p:nvPr userDrawn="1"/>
        </p:nvSpPr>
        <p:spPr>
          <a:xfrm>
            <a:off x="8586436" y="6350000"/>
            <a:ext cx="372218" cy="300082"/>
          </a:xfrm>
          <a:prstGeom prst="rect">
            <a:avLst/>
          </a:prstGeom>
          <a:effectLst>
            <a:outerShdw blurRad="63500" sx="102000" sy="102000" algn="ctr" rotWithShape="0">
              <a:prstClr val="black">
                <a:alpha val="40000"/>
              </a:prstClr>
            </a:outerShdw>
          </a:effectLst>
        </p:spPr>
        <p:txBody>
          <a:bodyPr wrap="none">
            <a:spAutoFit/>
          </a:bodyPr>
          <a:lstStyle/>
          <a:p>
            <a:fld id="{BD1BBCF7-C2B2-490C-A676-4763179728A4}" type="slidenum">
              <a:rPr lang="en-US" sz="1350" b="1" smtClean="0">
                <a:solidFill>
                  <a:schemeClr val="bg1"/>
                </a:solidFill>
                <a:latin typeface="Century Gothic" panose="020B0502020202020204" pitchFamily="34" charset="0"/>
              </a:rPr>
              <a:pPr/>
              <a:t>‹#›</a:t>
            </a:fld>
            <a:endParaRPr lang="en-US" sz="1350" dirty="0">
              <a:solidFill>
                <a:schemeClr val="bg1"/>
              </a:solidFill>
            </a:endParaRPr>
          </a:p>
        </p:txBody>
      </p:sp>
      <p:pic>
        <p:nvPicPr>
          <p:cNvPr id="54" name="Picture 53"/>
          <p:cNvPicPr>
            <a:picLocks noChangeAspect="1"/>
          </p:cNvPicPr>
          <p:nvPr userDrawn="1"/>
        </p:nvPicPr>
        <p:blipFill rotWithShape="1">
          <a:blip r:embed="rId3" cstate="print">
            <a:extLst>
              <a:ext uri="{28A0092B-C50C-407E-A947-70E740481C1C}">
                <a14:useLocalDpi xmlns:a14="http://schemas.microsoft.com/office/drawing/2010/main" val="0"/>
              </a:ext>
            </a:extLst>
          </a:blip>
          <a:srcRect b="-5834"/>
          <a:stretch/>
        </p:blipFill>
        <p:spPr>
          <a:xfrm>
            <a:off x="202969" y="6377169"/>
            <a:ext cx="1294532" cy="323587"/>
          </a:xfrm>
          <a:prstGeom prst="rect">
            <a:avLst/>
          </a:prstGeom>
          <a:effectLst>
            <a:outerShdw blurRad="63500" sx="102000" sy="102000" algn="ctr" rotWithShape="0">
              <a:prstClr val="black">
                <a:alpha val="28000"/>
              </a:prstClr>
            </a:outerShdw>
          </a:effectLst>
        </p:spPr>
      </p:pic>
      <p:sp>
        <p:nvSpPr>
          <p:cNvPr id="11" name="Title 1"/>
          <p:cNvSpPr>
            <a:spLocks noGrp="1"/>
          </p:cNvSpPr>
          <p:nvPr>
            <p:ph type="ctrTitle" hasCustomPrompt="1"/>
          </p:nvPr>
        </p:nvSpPr>
        <p:spPr>
          <a:xfrm>
            <a:off x="202971" y="146034"/>
            <a:ext cx="6607705" cy="985515"/>
          </a:xfrm>
        </p:spPr>
        <p:txBody>
          <a:bodyPr anchor="b">
            <a:normAutofit/>
          </a:bodyPr>
          <a:lstStyle>
            <a:lvl1pPr algn="l">
              <a:defRPr sz="2700" b="1">
                <a:solidFill>
                  <a:srgbClr val="373838"/>
                </a:solidFill>
              </a:defRPr>
            </a:lvl1pPr>
          </a:lstStyle>
          <a:p>
            <a:r>
              <a:rPr lang="en-US" dirty="0"/>
              <a:t>Master Page Title 1</a:t>
            </a:r>
            <a:br>
              <a:rPr lang="en-US" dirty="0"/>
            </a:br>
            <a:r>
              <a:rPr lang="en-US" dirty="0"/>
              <a:t>Two Lines</a:t>
            </a:r>
          </a:p>
        </p:txBody>
      </p:sp>
    </p:spTree>
    <p:extLst>
      <p:ext uri="{BB962C8B-B14F-4D97-AF65-F5344CB8AC3E}">
        <p14:creationId xmlns:p14="http://schemas.microsoft.com/office/powerpoint/2010/main" val="19781128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9_Title and Content">
    <p:spTree>
      <p:nvGrpSpPr>
        <p:cNvPr id="1" name=""/>
        <p:cNvGrpSpPr/>
        <p:nvPr/>
      </p:nvGrpSpPr>
      <p:grpSpPr>
        <a:xfrm>
          <a:off x="0" y="0"/>
          <a:ext cx="0" cy="0"/>
          <a:chOff x="0" y="0"/>
          <a:chExt cx="0" cy="0"/>
        </a:xfrm>
      </p:grpSpPr>
      <p:sp>
        <p:nvSpPr>
          <p:cNvPr id="22" name="Rectangle 21"/>
          <p:cNvSpPr/>
          <p:nvPr userDrawn="1"/>
        </p:nvSpPr>
        <p:spPr>
          <a:xfrm rot="5400000" flipH="1">
            <a:off x="4549142" y="1732378"/>
            <a:ext cx="45719" cy="9144000"/>
          </a:xfrm>
          <a:prstGeom prst="rect">
            <a:avLst/>
          </a:prstGeom>
          <a:gradFill flip="none" rotWithShape="1">
            <a:gsLst>
              <a:gs pos="100000">
                <a:srgbClr val="648725"/>
              </a:gs>
              <a:gs pos="37000">
                <a:srgbClr val="98C93D"/>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23" name="Rectangle 22"/>
          <p:cNvSpPr/>
          <p:nvPr userDrawn="1"/>
        </p:nvSpPr>
        <p:spPr>
          <a:xfrm>
            <a:off x="8586436" y="6407238"/>
            <a:ext cx="372218" cy="300082"/>
          </a:xfrm>
          <a:prstGeom prst="rect">
            <a:avLst/>
          </a:prstGeom>
          <a:effectLst/>
        </p:spPr>
        <p:txBody>
          <a:bodyPr wrap="none">
            <a:spAutoFit/>
          </a:bodyPr>
          <a:lstStyle/>
          <a:p>
            <a:fld id="{BD1BBCF7-C2B2-490C-A676-4763179728A4}" type="slidenum">
              <a:rPr lang="en-US" sz="1350" b="1" smtClean="0">
                <a:solidFill>
                  <a:srgbClr val="373838"/>
                </a:solidFill>
                <a:latin typeface="Century Gothic" panose="020B0502020202020204" pitchFamily="34" charset="0"/>
              </a:rPr>
              <a:pPr/>
              <a:t>‹#›</a:t>
            </a:fld>
            <a:endParaRPr lang="en-US" sz="1350" dirty="0">
              <a:solidFill>
                <a:srgbClr val="373838"/>
              </a:solidFill>
            </a:endParaRPr>
          </a:p>
        </p:txBody>
      </p:sp>
      <p:pic>
        <p:nvPicPr>
          <p:cNvPr id="26" name="Picture 25"/>
          <p:cNvPicPr>
            <a:picLocks noChangeAspect="1"/>
          </p:cNvPicPr>
          <p:nvPr userDrawn="1"/>
        </p:nvPicPr>
        <p:blipFill rotWithShape="1">
          <a:blip r:embed="rId2" cstate="print">
            <a:extLst>
              <a:ext uri="{28A0092B-C50C-407E-A947-70E740481C1C}">
                <a14:useLocalDpi xmlns:a14="http://schemas.microsoft.com/office/drawing/2010/main" val="0"/>
              </a:ext>
            </a:extLst>
          </a:blip>
          <a:srcRect b="-7124"/>
          <a:stretch/>
        </p:blipFill>
        <p:spPr>
          <a:xfrm>
            <a:off x="202969" y="6435578"/>
            <a:ext cx="1288376" cy="323222"/>
          </a:xfrm>
          <a:prstGeom prst="rect">
            <a:avLst/>
          </a:prstGeom>
          <a:solidFill>
            <a:schemeClr val="bg1"/>
          </a:solidFill>
          <a:effectLst/>
        </p:spPr>
      </p:pic>
      <p:sp>
        <p:nvSpPr>
          <p:cNvPr id="28" name="Title 1"/>
          <p:cNvSpPr>
            <a:spLocks noGrp="1"/>
          </p:cNvSpPr>
          <p:nvPr>
            <p:ph type="ctrTitle" hasCustomPrompt="1"/>
          </p:nvPr>
        </p:nvSpPr>
        <p:spPr>
          <a:xfrm>
            <a:off x="202972" y="251390"/>
            <a:ext cx="3988029" cy="600980"/>
          </a:xfrm>
        </p:spPr>
        <p:txBody>
          <a:bodyPr anchor="b">
            <a:normAutofit/>
          </a:bodyPr>
          <a:lstStyle>
            <a:lvl1pPr algn="l">
              <a:defRPr sz="3000" b="1">
                <a:solidFill>
                  <a:srgbClr val="373838"/>
                </a:solidFill>
              </a:defRPr>
            </a:lvl1pPr>
          </a:lstStyle>
          <a:p>
            <a:r>
              <a:rPr lang="en-US" dirty="0"/>
              <a:t>Master Page Title 1</a:t>
            </a:r>
          </a:p>
        </p:txBody>
      </p:sp>
      <p:sp>
        <p:nvSpPr>
          <p:cNvPr id="29" name="Subtitle 2"/>
          <p:cNvSpPr>
            <a:spLocks noGrp="1"/>
          </p:cNvSpPr>
          <p:nvPr>
            <p:ph type="subTitle" idx="13" hasCustomPrompt="1"/>
          </p:nvPr>
        </p:nvSpPr>
        <p:spPr>
          <a:xfrm>
            <a:off x="202972" y="878777"/>
            <a:ext cx="3988029" cy="373510"/>
          </a:xfrm>
        </p:spPr>
        <p:txBody>
          <a:bodyPr>
            <a:noAutofit/>
          </a:bodyPr>
          <a:lstStyle>
            <a:lvl1pPr marL="0" indent="0" algn="l">
              <a:buNone/>
              <a:defRPr sz="1350" b="1">
                <a:solidFill>
                  <a:srgbClr val="373838"/>
                </a:solidFill>
                <a:latin typeface="Century Gothic" panose="020B0502020202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Master Page Subtitle</a:t>
            </a:r>
          </a:p>
        </p:txBody>
      </p:sp>
      <p:pic>
        <p:nvPicPr>
          <p:cNvPr id="35" name="Picture 34"/>
          <p:cNvPicPr>
            <a:picLocks noChangeAspect="1"/>
          </p:cNvPicPr>
          <p:nvPr userDrawn="1"/>
        </p:nvPicPr>
        <p:blipFill rotWithShape="1">
          <a:blip r:embed="rId3" cstate="print">
            <a:extLst>
              <a:ext uri="{28A0092B-C50C-407E-A947-70E740481C1C}">
                <a14:useLocalDpi xmlns:a14="http://schemas.microsoft.com/office/drawing/2010/main" val="0"/>
              </a:ext>
            </a:extLst>
          </a:blip>
          <a:srcRect l="-2" r="-1955"/>
          <a:stretch/>
        </p:blipFill>
        <p:spPr>
          <a:xfrm>
            <a:off x="7031036" y="251391"/>
            <a:ext cx="1883826" cy="735117"/>
          </a:xfrm>
          <a:prstGeom prst="rect">
            <a:avLst/>
          </a:prstGeom>
        </p:spPr>
      </p:pic>
    </p:spTree>
    <p:extLst>
      <p:ext uri="{BB962C8B-B14F-4D97-AF65-F5344CB8AC3E}">
        <p14:creationId xmlns:p14="http://schemas.microsoft.com/office/powerpoint/2010/main" val="19279807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6C882809-195B-4C71-AF45-AF8015062DE4}" type="datetimeFigureOut">
              <a:rPr lang="en-US" smtClean="0"/>
              <a:pPr/>
              <a:t>11/14/2019</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D1BBCF7-C2B2-490C-A676-4763179728A4}" type="slidenum">
              <a:rPr lang="en-US" smtClean="0"/>
              <a:pPr/>
              <a:t>‹#›</a:t>
            </a:fld>
            <a:endParaRPr lang="en-US"/>
          </a:p>
        </p:txBody>
      </p:sp>
    </p:spTree>
    <p:extLst>
      <p:ext uri="{BB962C8B-B14F-4D97-AF65-F5344CB8AC3E}">
        <p14:creationId xmlns:p14="http://schemas.microsoft.com/office/powerpoint/2010/main" val="1906583012"/>
      </p:ext>
    </p:extLst>
  </p:cSld>
  <p:clrMap bg1="lt1" tx1="dk1" bg2="lt2" tx2="dk2" accent1="accent1" accent2="accent2" accent3="accent3" accent4="accent4" accent5="accent5" accent6="accent6" hlink="hlink" folHlink="folHlink"/>
  <p:sldLayoutIdLst>
    <p:sldLayoutId id="2147483658" r:id="rId1"/>
    <p:sldLayoutId id="2147483672" r:id="rId2"/>
    <p:sldLayoutId id="2147483649" r:id="rId3"/>
    <p:sldLayoutId id="2147483660" r:id="rId4"/>
    <p:sldLayoutId id="2147483661" r:id="rId5"/>
    <p:sldLayoutId id="2147483670" r:id="rId6"/>
    <p:sldLayoutId id="2147483671" r:id="rId7"/>
  </p:sldLayoutIdLst>
  <p:txStyles>
    <p:titleStyle>
      <a:lvl1pPr algn="l" defTabSz="685800" rtl="0" eaLnBrk="1" latinLnBrk="0" hangingPunct="1">
        <a:lnSpc>
          <a:spcPct val="90000"/>
        </a:lnSpc>
        <a:spcBef>
          <a:spcPct val="0"/>
        </a:spcBef>
        <a:buNone/>
        <a:defRPr sz="3300" b="0" kern="1200">
          <a:solidFill>
            <a:srgbClr val="373838"/>
          </a:solidFill>
          <a:latin typeface="Century Gothic" panose="020B0502020202020204" pitchFamily="34" charset="0"/>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b="0" kern="1200">
          <a:solidFill>
            <a:srgbClr val="373838"/>
          </a:solidFill>
          <a:latin typeface="Garamond" panose="02020404030301010803" pitchFamily="18"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rgbClr val="373838"/>
          </a:solidFill>
          <a:latin typeface="Garamond" panose="02020404030301010803" pitchFamily="18"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rgbClr val="373838"/>
          </a:solidFill>
          <a:latin typeface="Garamond" panose="02020404030301010803" pitchFamily="18"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rgbClr val="373838"/>
          </a:solidFill>
          <a:latin typeface="Garamond" panose="02020404030301010803" pitchFamily="18"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rgbClr val="373838"/>
          </a:solidFill>
          <a:latin typeface="Garamond" panose="02020404030301010803" pitchFamily="18"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5.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5.xml"/><Relationship Id="rId4" Type="http://schemas.openxmlformats.org/officeDocument/2006/relationships/image" Target="../media/image1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pn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pn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5.xml"/><Relationship Id="rId4" Type="http://schemas.openxmlformats.org/officeDocument/2006/relationships/image" Target="../media/image28.jpeg"/></Relationships>
</file>

<file path=ppt/slides/_rels/slide1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5.xml"/><Relationship Id="rId5" Type="http://schemas.openxmlformats.org/officeDocument/2006/relationships/image" Target="../media/image28.jpeg"/><Relationship Id="rId4" Type="http://schemas.openxmlformats.org/officeDocument/2006/relationships/image" Target="../media/image31.jpeg"/></Relationships>
</file>

<file path=ppt/slides/_rels/slide15.xml.rels><?xml version="1.0" encoding="UTF-8" standalone="yes"?>
<Relationships xmlns="http://schemas.openxmlformats.org/package/2006/relationships"><Relationship Id="rId3" Type="http://schemas.openxmlformats.org/officeDocument/2006/relationships/image" Target="../media/image33.png"/><Relationship Id="rId7" Type="http://schemas.openxmlformats.org/officeDocument/2006/relationships/image" Target="../media/image37.jpeg"/><Relationship Id="rId2" Type="http://schemas.openxmlformats.org/officeDocument/2006/relationships/image" Target="../media/image32.png"/><Relationship Id="rId1" Type="http://schemas.openxmlformats.org/officeDocument/2006/relationships/slideLayout" Target="../slideLayouts/slideLayout5.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1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image" Target="../media/image40.jpeg"/><Relationship Id="rId7" Type="http://schemas.openxmlformats.org/officeDocument/2006/relationships/image" Target="../media/image44.png"/><Relationship Id="rId2" Type="http://schemas.openxmlformats.org/officeDocument/2006/relationships/image" Target="../media/image39.png"/><Relationship Id="rId1" Type="http://schemas.openxmlformats.org/officeDocument/2006/relationships/slideLayout" Target="../slideLayouts/slideLayout5.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18.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343" y="678726"/>
            <a:ext cx="6392354" cy="1829863"/>
          </a:xfrm>
        </p:spPr>
        <p:txBody>
          <a:bodyPr>
            <a:noAutofit/>
          </a:bodyPr>
          <a:lstStyle/>
          <a:p>
            <a:r>
              <a:rPr lang="en-US" sz="3000" dirty="0">
                <a:solidFill>
                  <a:srgbClr val="000000"/>
                </a:solidFill>
              </a:rPr>
              <a:t>Materials Research For Supercritical CO</a:t>
            </a:r>
            <a:r>
              <a:rPr lang="en-US" sz="3000" baseline="-25000" dirty="0">
                <a:solidFill>
                  <a:srgbClr val="000000"/>
                </a:solidFill>
              </a:rPr>
              <a:t>2</a:t>
            </a:r>
            <a:r>
              <a:rPr lang="en-US" sz="3000" dirty="0">
                <a:solidFill>
                  <a:srgbClr val="000000"/>
                </a:solidFill>
              </a:rPr>
              <a:t> Power Cycles</a:t>
            </a:r>
            <a:br>
              <a:rPr lang="en-US" sz="3000" dirty="0">
                <a:solidFill>
                  <a:srgbClr val="000000"/>
                </a:solidFill>
              </a:rPr>
            </a:br>
            <a:r>
              <a:rPr lang="en-US" sz="3000" dirty="0">
                <a:solidFill>
                  <a:srgbClr val="000000"/>
                </a:solidFill>
              </a:rPr>
              <a:t> </a:t>
            </a:r>
            <a:r>
              <a:rPr lang="en-US" sz="2400" b="0" dirty="0">
                <a:solidFill>
                  <a:srgbClr val="000000"/>
                </a:solidFill>
              </a:rPr>
              <a:t>High-temperature corrosion of Ni-based alloys and steels</a:t>
            </a:r>
            <a:endParaRPr lang="en-US" sz="2400" b="0" baseline="-25000" dirty="0">
              <a:solidFill>
                <a:srgbClr val="000000"/>
              </a:solidFill>
            </a:endParaRPr>
          </a:p>
        </p:txBody>
      </p:sp>
      <p:sp>
        <p:nvSpPr>
          <p:cNvPr id="5" name="Subtitle 2"/>
          <p:cNvSpPr txBox="1">
            <a:spLocks/>
          </p:cNvSpPr>
          <p:nvPr/>
        </p:nvSpPr>
        <p:spPr>
          <a:xfrm>
            <a:off x="113222" y="4100662"/>
            <a:ext cx="6474464" cy="317370"/>
          </a:xfrm>
          <a:prstGeom prst="rect">
            <a:avLst/>
          </a:prstGeom>
        </p:spPr>
        <p:txBody>
          <a:bodyPr vert="horz" lIns="68580" tIns="34290" rIns="68580" bIns="34290" rtlCol="0">
            <a:noAutofit/>
          </a:bodyPr>
          <a:lstStyle>
            <a:lvl1pPr marL="0" indent="0" algn="l" defTabSz="914400" rtl="0" eaLnBrk="1" latinLnBrk="0" hangingPunct="1">
              <a:lnSpc>
                <a:spcPct val="90000"/>
              </a:lnSpc>
              <a:spcBef>
                <a:spcPts val="1000"/>
              </a:spcBef>
              <a:buFont typeface="Arial" panose="020B0604020202020204" pitchFamily="34" charset="0"/>
              <a:buNone/>
              <a:defRPr sz="3200" b="0" kern="1200">
                <a:solidFill>
                  <a:srgbClr val="98C93D"/>
                </a:solidFill>
                <a:latin typeface="Garamond" panose="02020404030301010803" pitchFamily="18"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rgbClr val="373838"/>
                </a:solidFill>
                <a:latin typeface="Garamond" panose="02020404030301010803" pitchFamily="18"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rgbClr val="373838"/>
                </a:solidFill>
                <a:latin typeface="Garamond" panose="02020404030301010803" pitchFamily="18"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rgbClr val="373838"/>
                </a:solidFill>
                <a:latin typeface="Garamond" panose="02020404030301010803" pitchFamily="18"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rgbClr val="373838"/>
                </a:solidFill>
                <a:latin typeface="Garamond" panose="02020404030301010803" pitchFamily="18"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ctr"/>
            <a:r>
              <a:rPr lang="en-US" sz="1200" b="1" dirty="0">
                <a:solidFill>
                  <a:srgbClr val="000000"/>
                </a:solidFill>
                <a:latin typeface="Century Gothic" panose="020B0502020202020204" pitchFamily="34" charset="0"/>
              </a:rPr>
              <a:t>UTSR, Nov. 5-7, 2019, Orlando, FL</a:t>
            </a:r>
          </a:p>
        </p:txBody>
      </p:sp>
      <p:sp>
        <p:nvSpPr>
          <p:cNvPr id="6" name="Subtitle 5"/>
          <p:cNvSpPr>
            <a:spLocks noGrp="1"/>
          </p:cNvSpPr>
          <p:nvPr>
            <p:ph type="subTitle" idx="1"/>
          </p:nvPr>
        </p:nvSpPr>
        <p:spPr>
          <a:xfrm>
            <a:off x="0" y="2791399"/>
            <a:ext cx="6606540" cy="1196139"/>
          </a:xfrm>
        </p:spPr>
        <p:txBody>
          <a:bodyPr/>
          <a:lstStyle/>
          <a:p>
            <a:r>
              <a:rPr lang="en-US" sz="1800" dirty="0" err="1">
                <a:solidFill>
                  <a:srgbClr val="000000"/>
                </a:solidFill>
                <a:latin typeface="Century Gothic" panose="020B0502020202020204" pitchFamily="34" charset="0"/>
              </a:rPr>
              <a:t>Ömer</a:t>
            </a:r>
            <a:r>
              <a:rPr lang="en-US" sz="1800" dirty="0">
                <a:solidFill>
                  <a:srgbClr val="000000"/>
                </a:solidFill>
                <a:latin typeface="Century Gothic" panose="020B0502020202020204" pitchFamily="34" charset="0"/>
              </a:rPr>
              <a:t> Doğan</a:t>
            </a:r>
            <a:r>
              <a:rPr lang="en-US" sz="1800" baseline="30000" dirty="0">
                <a:solidFill>
                  <a:srgbClr val="000000"/>
                </a:solidFill>
                <a:latin typeface="Century Gothic" panose="020B0502020202020204" pitchFamily="34" charset="0"/>
              </a:rPr>
              <a:t>1</a:t>
            </a:r>
            <a:r>
              <a:rPr lang="en-US" sz="1800" dirty="0">
                <a:solidFill>
                  <a:srgbClr val="000000"/>
                </a:solidFill>
                <a:latin typeface="Century Gothic" panose="020B0502020202020204" pitchFamily="34" charset="0"/>
              </a:rPr>
              <a:t>, Richard Oleksak</a:t>
            </a:r>
            <a:r>
              <a:rPr lang="en-US" sz="1800" baseline="30000" dirty="0">
                <a:solidFill>
                  <a:srgbClr val="000000"/>
                </a:solidFill>
                <a:latin typeface="Century Gothic" panose="020B0502020202020204" pitchFamily="34" charset="0"/>
              </a:rPr>
              <a:t>1,2</a:t>
            </a:r>
            <a:r>
              <a:rPr lang="en-US" sz="1800" dirty="0">
                <a:solidFill>
                  <a:srgbClr val="000000"/>
                </a:solidFill>
                <a:latin typeface="Century Gothic" panose="020B0502020202020204" pitchFamily="34" charset="0"/>
              </a:rPr>
              <a:t>, Joe Tylczak</a:t>
            </a:r>
            <a:r>
              <a:rPr lang="en-US" sz="1800" baseline="30000" dirty="0">
                <a:solidFill>
                  <a:srgbClr val="000000"/>
                </a:solidFill>
                <a:latin typeface="Century Gothic" panose="020B0502020202020204" pitchFamily="34" charset="0"/>
              </a:rPr>
              <a:t>1</a:t>
            </a:r>
            <a:r>
              <a:rPr lang="en-US" sz="1800" dirty="0">
                <a:solidFill>
                  <a:srgbClr val="000000"/>
                </a:solidFill>
                <a:latin typeface="Century Gothic" panose="020B0502020202020204" pitchFamily="34" charset="0"/>
              </a:rPr>
              <a:t>, Gordon Holcomb</a:t>
            </a:r>
            <a:r>
              <a:rPr lang="en-US" sz="1800" baseline="30000" dirty="0">
                <a:solidFill>
                  <a:srgbClr val="000000"/>
                </a:solidFill>
                <a:latin typeface="Century Gothic" panose="020B0502020202020204" pitchFamily="34" charset="0"/>
              </a:rPr>
              <a:t>1</a:t>
            </a:r>
          </a:p>
          <a:p>
            <a:r>
              <a:rPr lang="en-US" sz="1200" baseline="30000" dirty="0">
                <a:solidFill>
                  <a:srgbClr val="000000"/>
                </a:solidFill>
                <a:latin typeface="Century Gothic" panose="020B0502020202020204" pitchFamily="34" charset="0"/>
              </a:rPr>
              <a:t>1</a:t>
            </a:r>
            <a:r>
              <a:rPr lang="en-US" sz="1200" dirty="0">
                <a:solidFill>
                  <a:srgbClr val="000000"/>
                </a:solidFill>
                <a:latin typeface="Century Gothic" panose="020B0502020202020204" pitchFamily="34" charset="0"/>
              </a:rPr>
              <a:t>National Energy Technology Laboratory, 1450 Queen Ave SW, Albany, OR 97321, USA</a:t>
            </a:r>
          </a:p>
          <a:p>
            <a:pPr>
              <a:lnSpc>
                <a:spcPct val="100000"/>
              </a:lnSpc>
              <a:spcBef>
                <a:spcPts val="0"/>
              </a:spcBef>
            </a:pPr>
            <a:r>
              <a:rPr lang="en-US" sz="1200" baseline="30000" dirty="0">
                <a:solidFill>
                  <a:srgbClr val="000000"/>
                </a:solidFill>
                <a:latin typeface="Century Gothic" panose="020B0502020202020204" pitchFamily="34" charset="0"/>
              </a:rPr>
              <a:t>2</a:t>
            </a:r>
            <a:r>
              <a:rPr lang="en-US" sz="1200" dirty="0">
                <a:solidFill>
                  <a:srgbClr val="000000"/>
                </a:solidFill>
                <a:latin typeface="Century Gothic" panose="020B0502020202020204" pitchFamily="34" charset="0"/>
              </a:rPr>
              <a:t>Leidos Research Support Team</a:t>
            </a:r>
          </a:p>
          <a:p>
            <a:endParaRPr lang="en-US" sz="2200" baseline="30000" dirty="0">
              <a:solidFill>
                <a:srgbClr val="000000"/>
              </a:solidFill>
              <a:latin typeface="Century Gothic" panose="020B0502020202020204" pitchFamily="34" charset="0"/>
            </a:endParaRPr>
          </a:p>
        </p:txBody>
      </p:sp>
    </p:spTree>
    <p:extLst>
      <p:ext uri="{BB962C8B-B14F-4D97-AF65-F5344CB8AC3E}">
        <p14:creationId xmlns:p14="http://schemas.microsoft.com/office/powerpoint/2010/main" val="25941410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2"/>
          <p:cNvSpPr>
            <a:spLocks noGrp="1"/>
          </p:cNvSpPr>
          <p:nvPr>
            <p:ph type="ctrTitle"/>
          </p:nvPr>
        </p:nvSpPr>
        <p:spPr>
          <a:xfrm>
            <a:off x="202971" y="163736"/>
            <a:ext cx="8685691" cy="466737"/>
          </a:xfrm>
        </p:spPr>
        <p:txBody>
          <a:bodyPr>
            <a:noAutofit/>
          </a:bodyPr>
          <a:lstStyle/>
          <a:p>
            <a:r>
              <a:rPr lang="en-US" sz="3600" dirty="0">
                <a:solidFill>
                  <a:srgbClr val="000000"/>
                </a:solidFill>
                <a:latin typeface="Arial" panose="020B0604020202020204" pitchFamily="34" charset="0"/>
                <a:cs typeface="Arial" panose="020B0604020202020204" pitchFamily="34" charset="0"/>
              </a:rPr>
              <a:t>Acknowledgements</a:t>
            </a:r>
          </a:p>
        </p:txBody>
      </p:sp>
      <p:sp>
        <p:nvSpPr>
          <p:cNvPr id="2" name="Rectangle 1"/>
          <p:cNvSpPr/>
          <p:nvPr/>
        </p:nvSpPr>
        <p:spPr>
          <a:xfrm>
            <a:off x="201865" y="1628996"/>
            <a:ext cx="8686797" cy="2862322"/>
          </a:xfrm>
          <a:prstGeom prst="rect">
            <a:avLst/>
          </a:prstGeom>
        </p:spPr>
        <p:txBody>
          <a:bodyPr wrap="square">
            <a:spAutoFit/>
          </a:bodyPr>
          <a:lstStyle/>
          <a:p>
            <a:r>
              <a:rPr lang="en-US" sz="1200" i="1" dirty="0">
                <a:solidFill>
                  <a:srgbClr val="000000"/>
                </a:solidFill>
                <a:latin typeface="Arial" panose="020B0604020202020204" pitchFamily="34" charset="0"/>
                <a:cs typeface="Arial" panose="020B0604020202020204" pitchFamily="34" charset="0"/>
              </a:rPr>
              <a:t>This work was performed in support of the U.S. Department of Energy’s Fossil Energy Crosscutting Technology Research Program. The Research was executed through the NETL Research and Innovation Center’s Advanced Alloy Development Field Work Proposal.  Research performed by Leidos Research Support Team staff was conducted under the RSS contract 89243318CFE000003.</a:t>
            </a:r>
          </a:p>
          <a:p>
            <a:endParaRPr lang="en-US" sz="1200" dirty="0">
              <a:solidFill>
                <a:srgbClr val="000000"/>
              </a:solidFill>
              <a:latin typeface="Arial" panose="020B0604020202020204" pitchFamily="34" charset="0"/>
              <a:cs typeface="Arial" panose="020B0604020202020204" pitchFamily="34" charset="0"/>
            </a:endParaRPr>
          </a:p>
          <a:p>
            <a:r>
              <a:rPr lang="en-US" sz="1200" b="1" dirty="0">
                <a:solidFill>
                  <a:srgbClr val="000000"/>
                </a:solidFill>
                <a:latin typeface="Arial" panose="020B0604020202020204" pitchFamily="34" charset="0"/>
                <a:cs typeface="Arial" panose="020B0604020202020204" pitchFamily="34" charset="0"/>
              </a:rPr>
              <a:t>DISCLAIMER</a:t>
            </a:r>
          </a:p>
          <a:p>
            <a:r>
              <a:rPr lang="en-US" sz="1200" dirty="0">
                <a:solidFill>
                  <a:srgbClr val="000000"/>
                </a:solidFill>
                <a:latin typeface="Arial" panose="020B0604020202020204" pitchFamily="34" charset="0"/>
                <a:cs typeface="Arial" panose="020B0604020202020204" pitchFamily="34" charset="0"/>
              </a:rPr>
              <a:t>This work was funded by the Department of Energy, National Energy Technology Laboratory, an agency of the United States Government, through a support contract with Leidos Research Support Team (LRST). Neither the United States Government nor any agency thereof, nor any of their employees, nor LRST, nor any of their employees, makes any warranty, expressed or implied, or assumes any legal liability or responsibility for the accuracy, completeness, or usefulness of any information, apparatus, product, or process disclosed, or represents that its use would not infringe privately owned rights. Reference herein to any specific commercial product, process, or service by trade name, trademark, manufacturer, or otherwise, does not necessarily constitute or imply its endorsement, recommendation, or favoring by the United States Government or any agency thereof. The views and opinions of authors expressed herein do not necessarily state or reflect those of the United States Government or any agency thereof.</a:t>
            </a:r>
          </a:p>
        </p:txBody>
      </p:sp>
    </p:spTree>
    <p:custDataLst>
      <p:tags r:id="rId1"/>
    </p:custDataLst>
    <p:extLst>
      <p:ext uri="{BB962C8B-B14F-4D97-AF65-F5344CB8AC3E}">
        <p14:creationId xmlns:p14="http://schemas.microsoft.com/office/powerpoint/2010/main" val="742241310"/>
      </p:ext>
    </p:extLst>
  </p:cSld>
  <p:clrMapOvr>
    <a:masterClrMapping/>
  </p:clrMapOvr>
  <mc:AlternateContent xmlns:mc="http://schemas.openxmlformats.org/markup-compatibility/2006" xmlns:p14="http://schemas.microsoft.com/office/powerpoint/2010/main">
    <mc:Choice Requires="p14">
      <p:transition spd="slow" p14:dur="2000" advTm="44452"/>
    </mc:Choice>
    <mc:Fallback xmlns="">
      <p:transition spd="slow" advTm="4445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a:xfrm>
            <a:off x="202971" y="260268"/>
            <a:ext cx="8685691" cy="466737"/>
          </a:xfrm>
        </p:spPr>
        <p:txBody>
          <a:bodyPr>
            <a:noAutofit/>
          </a:bodyPr>
          <a:lstStyle/>
          <a:p>
            <a:r>
              <a:rPr lang="en-US" sz="3600" dirty="0">
                <a:solidFill>
                  <a:srgbClr val="000000"/>
                </a:solidFill>
                <a:latin typeface="Arial" panose="020B0604020202020204" pitchFamily="34" charset="0"/>
                <a:cs typeface="Arial" panose="020B0604020202020204" pitchFamily="34" charset="0"/>
              </a:rPr>
              <a:t>Direct sCO</a:t>
            </a:r>
            <a:r>
              <a:rPr lang="en-US" sz="3600" baseline="-25000" dirty="0">
                <a:solidFill>
                  <a:srgbClr val="000000"/>
                </a:solidFill>
                <a:latin typeface="Arial" panose="020B0604020202020204" pitchFamily="34" charset="0"/>
                <a:cs typeface="Arial" panose="020B0604020202020204" pitchFamily="34" charset="0"/>
              </a:rPr>
              <a:t>2</a:t>
            </a:r>
            <a:r>
              <a:rPr lang="en-US" sz="3600" dirty="0">
                <a:solidFill>
                  <a:srgbClr val="000000"/>
                </a:solidFill>
                <a:latin typeface="Arial" panose="020B0604020202020204" pitchFamily="34" charset="0"/>
                <a:cs typeface="Arial" panose="020B0604020202020204" pitchFamily="34" charset="0"/>
              </a:rPr>
              <a:t> Power Cycles</a:t>
            </a:r>
          </a:p>
        </p:txBody>
      </p:sp>
      <p:graphicFrame>
        <p:nvGraphicFramePr>
          <p:cNvPr id="24" name="Table 23"/>
          <p:cNvGraphicFramePr>
            <a:graphicFrameLocks noGrp="1"/>
          </p:cNvGraphicFramePr>
          <p:nvPr>
            <p:extLst>
              <p:ext uri="{D42A27DB-BD31-4B8C-83A1-F6EECF244321}">
                <p14:modId xmlns:p14="http://schemas.microsoft.com/office/powerpoint/2010/main" val="1541248083"/>
              </p:ext>
            </p:extLst>
          </p:nvPr>
        </p:nvGraphicFramePr>
        <p:xfrm>
          <a:off x="1208722" y="3927892"/>
          <a:ext cx="6851197" cy="2217549"/>
        </p:xfrm>
        <a:graphic>
          <a:graphicData uri="http://schemas.openxmlformats.org/drawingml/2006/table">
            <a:tbl>
              <a:tblPr firstRow="1" bandRow="1">
                <a:tableStyleId>{93296810-A885-4BE3-A3E7-6D5BEEA58F35}</a:tableStyleId>
              </a:tblPr>
              <a:tblGrid>
                <a:gridCol w="997387">
                  <a:extLst>
                    <a:ext uri="{9D8B030D-6E8A-4147-A177-3AD203B41FA5}">
                      <a16:colId xmlns:a16="http://schemas.microsoft.com/office/drawing/2014/main" val="20000"/>
                    </a:ext>
                  </a:extLst>
                </a:gridCol>
                <a:gridCol w="1061002">
                  <a:extLst>
                    <a:ext uri="{9D8B030D-6E8A-4147-A177-3AD203B41FA5}">
                      <a16:colId xmlns:a16="http://schemas.microsoft.com/office/drawing/2014/main" val="20001"/>
                    </a:ext>
                  </a:extLst>
                </a:gridCol>
                <a:gridCol w="788893">
                  <a:extLst>
                    <a:ext uri="{9D8B030D-6E8A-4147-A177-3AD203B41FA5}">
                      <a16:colId xmlns:a16="http://schemas.microsoft.com/office/drawing/2014/main" val="20002"/>
                    </a:ext>
                  </a:extLst>
                </a:gridCol>
                <a:gridCol w="788893">
                  <a:extLst>
                    <a:ext uri="{9D8B030D-6E8A-4147-A177-3AD203B41FA5}">
                      <a16:colId xmlns:a16="http://schemas.microsoft.com/office/drawing/2014/main" val="20003"/>
                    </a:ext>
                  </a:extLst>
                </a:gridCol>
                <a:gridCol w="788893">
                  <a:extLst>
                    <a:ext uri="{9D8B030D-6E8A-4147-A177-3AD203B41FA5}">
                      <a16:colId xmlns:a16="http://schemas.microsoft.com/office/drawing/2014/main" val="20004"/>
                    </a:ext>
                  </a:extLst>
                </a:gridCol>
                <a:gridCol w="788893">
                  <a:extLst>
                    <a:ext uri="{9D8B030D-6E8A-4147-A177-3AD203B41FA5}">
                      <a16:colId xmlns:a16="http://schemas.microsoft.com/office/drawing/2014/main" val="20005"/>
                    </a:ext>
                  </a:extLst>
                </a:gridCol>
                <a:gridCol w="1637236">
                  <a:extLst>
                    <a:ext uri="{9D8B030D-6E8A-4147-A177-3AD203B41FA5}">
                      <a16:colId xmlns:a16="http://schemas.microsoft.com/office/drawing/2014/main" val="20006"/>
                    </a:ext>
                  </a:extLst>
                </a:gridCol>
              </a:tblGrid>
              <a:tr h="297309">
                <a:tc rowSpan="2">
                  <a:txBody>
                    <a:bodyPr/>
                    <a:lstStyle/>
                    <a:p>
                      <a:pPr algn="ctr"/>
                      <a:r>
                        <a:rPr lang="en-US" sz="1200" dirty="0">
                          <a:solidFill>
                            <a:srgbClr val="000000"/>
                          </a:solidFill>
                          <a:latin typeface="Arial" panose="020B0604020202020204" pitchFamily="34" charset="0"/>
                          <a:cs typeface="Arial" panose="020B0604020202020204" pitchFamily="34" charset="0"/>
                        </a:rPr>
                        <a:t>Cycle Type</a:t>
                      </a:r>
                    </a:p>
                  </a:txBody>
                  <a:tcPr anchor="ctr">
                    <a:lnL w="12700" cmpd="sng">
                      <a:noFill/>
                    </a:lnL>
                    <a:lnR w="38100" cap="flat" cmpd="sng" algn="ctr">
                      <a:solidFill>
                        <a:srgbClr val="000000"/>
                      </a:solidFill>
                      <a:prstDash val="solid"/>
                      <a:round/>
                      <a:headEnd type="none" w="med" len="med"/>
                      <a:tailEnd type="none" w="med" len="med"/>
                    </a:lnR>
                    <a:lnT w="12700" cmpd="sng">
                      <a:noFill/>
                    </a:lnT>
                    <a:lnB w="381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tcPr>
                </a:tc>
                <a:tc rowSpan="2">
                  <a:txBody>
                    <a:bodyPr/>
                    <a:lstStyle/>
                    <a:p>
                      <a:pPr algn="ctr"/>
                      <a:r>
                        <a:rPr lang="en-US" sz="1200" dirty="0">
                          <a:solidFill>
                            <a:srgbClr val="000000"/>
                          </a:solidFill>
                          <a:latin typeface="Arial" panose="020B0604020202020204" pitchFamily="34" charset="0"/>
                          <a:cs typeface="Arial" panose="020B0604020202020204" pitchFamily="34" charset="0"/>
                        </a:rPr>
                        <a:t>Component</a:t>
                      </a:r>
                    </a:p>
                  </a:txBody>
                  <a:tcPr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mpd="sng">
                      <a:noFill/>
                    </a:lnT>
                    <a:lnB w="381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a:r>
                        <a:rPr lang="en-US" sz="1200" dirty="0">
                          <a:solidFill>
                            <a:srgbClr val="000000"/>
                          </a:solidFill>
                          <a:latin typeface="Arial" panose="020B0604020202020204" pitchFamily="34" charset="0"/>
                          <a:cs typeface="Arial" panose="020B0604020202020204" pitchFamily="34" charset="0"/>
                        </a:rPr>
                        <a:t>Inlet</a:t>
                      </a:r>
                    </a:p>
                  </a:txBody>
                  <a:tcPr anchor="ctr">
                    <a:lnL w="38100" cap="flat" cmpd="sng" algn="ctr">
                      <a:solidFill>
                        <a:srgbClr val="000000"/>
                      </a:solid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tcPr>
                </a:tc>
                <a:tc hMerge="1">
                  <a:txBody>
                    <a:bodyPr/>
                    <a:lstStyle/>
                    <a:p>
                      <a:endParaRPr lang="en-US" dirty="0"/>
                    </a:p>
                  </a:txBody>
                  <a:tcPr/>
                </a:tc>
                <a:tc gridSpan="2">
                  <a:txBody>
                    <a:bodyPr/>
                    <a:lstStyle/>
                    <a:p>
                      <a:pPr algn="ctr"/>
                      <a:r>
                        <a:rPr lang="en-US" sz="1200" dirty="0">
                          <a:solidFill>
                            <a:srgbClr val="000000"/>
                          </a:solidFill>
                          <a:latin typeface="Arial" panose="020B0604020202020204" pitchFamily="34" charset="0"/>
                          <a:cs typeface="Arial" panose="020B0604020202020204" pitchFamily="34" charset="0"/>
                        </a:rPr>
                        <a:t>Outlet</a:t>
                      </a:r>
                    </a:p>
                  </a:txBody>
                  <a:tcPr anchor="ctr">
                    <a:lnL w="12700" cap="flat" cmpd="sng" algn="ctr">
                      <a:noFill/>
                      <a:prstDash val="solid"/>
                      <a:round/>
                      <a:headEnd type="none" w="med" len="med"/>
                      <a:tailEnd type="none" w="med" len="med"/>
                    </a:lnL>
                    <a:lnR w="38100" cap="flat" cmpd="sng" algn="ctr">
                      <a:solidFill>
                        <a:srgbClr val="000000"/>
                      </a:solid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tcPr>
                </a:tc>
                <a:tc hMerge="1">
                  <a:txBody>
                    <a:bodyPr/>
                    <a:lstStyle/>
                    <a:p>
                      <a:endParaRPr lang="en-US" dirty="0"/>
                    </a:p>
                  </a:txBody>
                  <a:tcPr/>
                </a:tc>
                <a:tc rowSpan="2">
                  <a:txBody>
                    <a:bodyPr/>
                    <a:lstStyle/>
                    <a:p>
                      <a:pPr algn="ctr"/>
                      <a:r>
                        <a:rPr lang="en-US" sz="1200" dirty="0">
                          <a:solidFill>
                            <a:srgbClr val="000000"/>
                          </a:solidFill>
                          <a:latin typeface="Arial" panose="020B0604020202020204" pitchFamily="34" charset="0"/>
                          <a:cs typeface="Arial" panose="020B0604020202020204" pitchFamily="34" charset="0"/>
                        </a:rPr>
                        <a:t>Fluid components</a:t>
                      </a:r>
                    </a:p>
                  </a:txBody>
                  <a:tcPr anchor="ctr">
                    <a:lnL w="38100" cap="flat" cmpd="sng" algn="ctr">
                      <a:solidFill>
                        <a:srgbClr val="000000"/>
                      </a:solidFill>
                      <a:prstDash val="solid"/>
                      <a:round/>
                      <a:headEnd type="none" w="med" len="med"/>
                      <a:tailEnd type="none" w="med" len="med"/>
                    </a:lnL>
                    <a:lnR w="38100" cap="flat" cmpd="sng" algn="ctr">
                      <a:noFill/>
                      <a:prstDash val="solid"/>
                      <a:round/>
                      <a:headEnd type="none" w="med" len="med"/>
                      <a:tailEnd type="none" w="med" len="med"/>
                    </a:lnR>
                    <a:lnT w="12700" cmpd="sng">
                      <a:noFill/>
                    </a:lnT>
                    <a:lnB w="381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269030">
                <a:tc vMerge="1">
                  <a:txBody>
                    <a:bodyPr/>
                    <a:lstStyle/>
                    <a:p>
                      <a:endParaRPr lang="en-US" dirty="0"/>
                    </a:p>
                  </a:txBody>
                  <a:tcPr/>
                </a:tc>
                <a:tc vMerge="1">
                  <a:txBody>
                    <a:bodyPr/>
                    <a:lstStyle/>
                    <a:p>
                      <a:endParaRPr lang="en-US" dirty="0"/>
                    </a:p>
                  </a:txBody>
                  <a:tcPr/>
                </a:tc>
                <a:tc>
                  <a:txBody>
                    <a:bodyPr/>
                    <a:lstStyle/>
                    <a:p>
                      <a:pPr algn="ctr"/>
                      <a:r>
                        <a:rPr lang="en-US" sz="1200" b="1" dirty="0">
                          <a:solidFill>
                            <a:srgbClr val="000000"/>
                          </a:solidFill>
                          <a:latin typeface="Arial" panose="020B0604020202020204" pitchFamily="34" charset="0"/>
                          <a:cs typeface="Arial" panose="020B0604020202020204" pitchFamily="34" charset="0"/>
                        </a:rPr>
                        <a:t>T (°C)</a:t>
                      </a:r>
                    </a:p>
                  </a:txBody>
                  <a:tcPr anchor="ctr">
                    <a:lnL w="38100" cap="flat" cmpd="sng" algn="ctr">
                      <a:solidFill>
                        <a:srgbClr val="000000"/>
                      </a:solidFill>
                      <a:prstDash val="solid"/>
                      <a:round/>
                      <a:headEnd type="none" w="med" len="med"/>
                      <a:tailEnd type="none" w="med" len="med"/>
                    </a:lnL>
                    <a:lnR w="12700" cmpd="sng">
                      <a:noFill/>
                    </a:lnR>
                    <a:lnT w="38100" cmpd="sng">
                      <a:noFill/>
                    </a:lnT>
                    <a:lnB w="381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200" b="1" dirty="0">
                          <a:solidFill>
                            <a:srgbClr val="000000"/>
                          </a:solidFill>
                          <a:latin typeface="Arial" panose="020B0604020202020204" pitchFamily="34" charset="0"/>
                          <a:cs typeface="Arial" panose="020B0604020202020204" pitchFamily="34" charset="0"/>
                        </a:rPr>
                        <a:t>P (MPa)</a:t>
                      </a:r>
                    </a:p>
                  </a:txBody>
                  <a:tcPr anchor="ctr">
                    <a:lnL w="12700" cmpd="sng">
                      <a:noFill/>
                    </a:lnL>
                    <a:lnR w="12700" cap="flat" cmpd="sng" algn="ctr">
                      <a:noFill/>
                      <a:prstDash val="solid"/>
                      <a:round/>
                      <a:headEnd type="none" w="med" len="med"/>
                      <a:tailEnd type="none" w="med" len="med"/>
                    </a:lnR>
                    <a:lnT w="38100" cmpd="sng">
                      <a:noFill/>
                    </a:lnT>
                    <a:lnB w="381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200" b="1" dirty="0">
                          <a:solidFill>
                            <a:srgbClr val="000000"/>
                          </a:solidFill>
                          <a:latin typeface="Arial" panose="020B0604020202020204" pitchFamily="34" charset="0"/>
                          <a:cs typeface="Arial" panose="020B0604020202020204" pitchFamily="34" charset="0"/>
                        </a:rPr>
                        <a:t>T (°C)</a:t>
                      </a:r>
                    </a:p>
                  </a:txBody>
                  <a:tcPr anchor="ctr">
                    <a:lnL w="12700" cap="flat" cmpd="sng" algn="ctr">
                      <a:noFill/>
                      <a:prstDash val="solid"/>
                      <a:round/>
                      <a:headEnd type="none" w="med" len="med"/>
                      <a:tailEnd type="none" w="med" len="med"/>
                    </a:lnL>
                    <a:lnR w="12700" cmpd="sng">
                      <a:noFill/>
                    </a:lnR>
                    <a:lnT w="38100" cmpd="sng">
                      <a:noFill/>
                    </a:lnT>
                    <a:lnB w="381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200" b="1" dirty="0">
                          <a:solidFill>
                            <a:srgbClr val="000000"/>
                          </a:solidFill>
                          <a:latin typeface="Arial" panose="020B0604020202020204" pitchFamily="34" charset="0"/>
                          <a:cs typeface="Arial" panose="020B0604020202020204" pitchFamily="34" charset="0"/>
                        </a:rPr>
                        <a:t>P (MPa)</a:t>
                      </a:r>
                    </a:p>
                  </a:txBody>
                  <a:tcPr anchor="ctr">
                    <a:lnL w="12700" cmpd="sng">
                      <a:noFill/>
                    </a:lnL>
                    <a:lnR w="38100" cap="flat" cmpd="sng" algn="ctr">
                      <a:solidFill>
                        <a:srgbClr val="000000"/>
                      </a:solidFill>
                      <a:prstDash val="solid"/>
                      <a:round/>
                      <a:headEnd type="none" w="med" len="med"/>
                      <a:tailEnd type="none" w="med" len="med"/>
                    </a:lnR>
                    <a:lnT w="38100" cmpd="sng">
                      <a:noFill/>
                    </a:lnT>
                    <a:lnB w="381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tcPr>
                </a:tc>
                <a:tc vMerge="1">
                  <a:txBody>
                    <a:bodyPr/>
                    <a:lstStyle/>
                    <a:p>
                      <a:pPr algn="ctr"/>
                      <a:endParaRPr lang="en-US" sz="1200" dirty="0">
                        <a:solidFill>
                          <a:srgbClr val="000000"/>
                        </a:solidFill>
                        <a:latin typeface="Arial" panose="020B0604020202020204" pitchFamily="34" charset="0"/>
                        <a:cs typeface="Arial" panose="020B0604020202020204" pitchFamily="34" charset="0"/>
                      </a:endParaRPr>
                    </a:p>
                  </a:txBody>
                  <a:tcPr anchor="ctr"/>
                </a:tc>
                <a:extLst>
                  <a:ext uri="{0D108BD9-81ED-4DB2-BD59-A6C34878D82A}">
                    <a16:rowId xmlns:a16="http://schemas.microsoft.com/office/drawing/2014/main" val="10001"/>
                  </a:ext>
                </a:extLst>
              </a:tr>
              <a:tr h="269030">
                <a:tc rowSpan="3">
                  <a:txBody>
                    <a:bodyPr/>
                    <a:lstStyle/>
                    <a:p>
                      <a:pPr algn="ctr"/>
                      <a:r>
                        <a:rPr lang="en-US" sz="1200" b="1" dirty="0">
                          <a:solidFill>
                            <a:srgbClr val="000000"/>
                          </a:solidFill>
                          <a:latin typeface="Arial" panose="020B0604020202020204" pitchFamily="34" charset="0"/>
                          <a:cs typeface="Arial" panose="020B0604020202020204" pitchFamily="34" charset="0"/>
                        </a:rPr>
                        <a:t>Indirect</a:t>
                      </a:r>
                    </a:p>
                  </a:txBody>
                  <a:tcPr anchor="ctr">
                    <a:lnL w="12700" cmpd="sng">
                      <a:noFill/>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200" dirty="0">
                          <a:solidFill>
                            <a:srgbClr val="000000"/>
                          </a:solidFill>
                          <a:latin typeface="Arial" panose="020B0604020202020204" pitchFamily="34" charset="0"/>
                          <a:cs typeface="Arial" panose="020B0604020202020204" pitchFamily="34" charset="0"/>
                        </a:rPr>
                        <a:t>Heater</a:t>
                      </a:r>
                    </a:p>
                  </a:txBody>
                  <a:tcPr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r>
                        <a:rPr lang="en-US" sz="1200" dirty="0">
                          <a:solidFill>
                            <a:srgbClr val="000000"/>
                          </a:solidFill>
                          <a:latin typeface="Arial" panose="020B0604020202020204" pitchFamily="34" charset="0"/>
                          <a:cs typeface="Arial" panose="020B0604020202020204" pitchFamily="34" charset="0"/>
                        </a:rPr>
                        <a:t>450-535</a:t>
                      </a:r>
                    </a:p>
                  </a:txBody>
                  <a:tcPr anchor="ctr">
                    <a:lnL w="38100" cap="flat" cmpd="sng" algn="ctr">
                      <a:solidFill>
                        <a:srgbClr val="000000"/>
                      </a:solidFill>
                      <a:prstDash val="solid"/>
                      <a:round/>
                      <a:headEnd type="none" w="med" len="med"/>
                      <a:tailEnd type="none" w="med" len="med"/>
                    </a:lnL>
                    <a:lnR w="12700" cmpd="sng">
                      <a:noFill/>
                    </a:lnR>
                    <a:lnT w="38100" cap="flat" cmpd="sng" algn="ctr">
                      <a:solidFill>
                        <a:srgbClr val="000000"/>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r>
                        <a:rPr lang="en-US" sz="1200" dirty="0">
                          <a:solidFill>
                            <a:srgbClr val="000000"/>
                          </a:solidFill>
                          <a:latin typeface="Arial" panose="020B0604020202020204" pitchFamily="34" charset="0"/>
                          <a:cs typeface="Arial" panose="020B0604020202020204" pitchFamily="34" charset="0"/>
                        </a:rPr>
                        <a:t>1-10</a:t>
                      </a:r>
                    </a:p>
                  </a:txBody>
                  <a:tcPr anchor="ctr">
                    <a:lnL w="12700" cmpd="sng">
                      <a:noFill/>
                    </a:lnL>
                    <a:lnR w="12700" cap="flat" cmpd="sng" algn="ctr">
                      <a:noFill/>
                      <a:prstDash val="solid"/>
                      <a:round/>
                      <a:headEnd type="none" w="med" len="med"/>
                      <a:tailEnd type="none" w="med" len="med"/>
                    </a:lnR>
                    <a:lnT w="38100" cap="flat" cmpd="sng" algn="ctr">
                      <a:solidFill>
                        <a:srgbClr val="000000"/>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r>
                        <a:rPr lang="en-US" sz="1200" dirty="0">
                          <a:solidFill>
                            <a:srgbClr val="000000"/>
                          </a:solidFill>
                          <a:latin typeface="Arial" panose="020B0604020202020204" pitchFamily="34" charset="0"/>
                          <a:cs typeface="Arial" panose="020B0604020202020204" pitchFamily="34" charset="0"/>
                        </a:rPr>
                        <a:t>650-750</a:t>
                      </a:r>
                    </a:p>
                  </a:txBody>
                  <a:tcPr anchor="ctr">
                    <a:lnL w="12700" cap="flat" cmpd="sng" algn="ctr">
                      <a:noFill/>
                      <a:prstDash val="solid"/>
                      <a:round/>
                      <a:headEnd type="none" w="med" len="med"/>
                      <a:tailEnd type="none" w="med" len="med"/>
                    </a:lnL>
                    <a:lnR w="12700" cmpd="sng">
                      <a:noFill/>
                    </a:lnR>
                    <a:lnT w="38100" cap="flat" cmpd="sng" algn="ctr">
                      <a:solidFill>
                        <a:srgbClr val="000000"/>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r>
                        <a:rPr lang="en-US" sz="1200" dirty="0">
                          <a:solidFill>
                            <a:srgbClr val="000000"/>
                          </a:solidFill>
                          <a:latin typeface="Arial" panose="020B0604020202020204" pitchFamily="34" charset="0"/>
                          <a:cs typeface="Arial" panose="020B0604020202020204" pitchFamily="34" charset="0"/>
                        </a:rPr>
                        <a:t>1-10</a:t>
                      </a:r>
                    </a:p>
                  </a:txBody>
                  <a:tcPr anchor="ctr">
                    <a:lnL w="12700" cmpd="sng">
                      <a:noFill/>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mpd="sng">
                      <a:noFill/>
                    </a:lnB>
                    <a:lnTlToBr w="12700" cmpd="sng">
                      <a:noFill/>
                      <a:prstDash val="solid"/>
                    </a:lnTlToBr>
                    <a:lnBlToTr w="12700" cmpd="sng">
                      <a:noFill/>
                      <a:prstDash val="solid"/>
                    </a:lnBlToTr>
                  </a:tcPr>
                </a:tc>
                <a:tc rowSpan="3">
                  <a:txBody>
                    <a:bodyPr/>
                    <a:lstStyle/>
                    <a:p>
                      <a:pPr algn="l"/>
                      <a:r>
                        <a:rPr lang="en-US" sz="1200" dirty="0">
                          <a:solidFill>
                            <a:srgbClr val="000000"/>
                          </a:solidFill>
                          <a:latin typeface="Arial" panose="020B0604020202020204" pitchFamily="34" charset="0"/>
                          <a:cs typeface="Arial" panose="020B0604020202020204" pitchFamily="34" charset="0"/>
                        </a:rPr>
                        <a:t>High purity CO</a:t>
                      </a:r>
                      <a:r>
                        <a:rPr lang="en-US" sz="1200" baseline="-25000" dirty="0">
                          <a:solidFill>
                            <a:srgbClr val="000000"/>
                          </a:solidFill>
                          <a:latin typeface="Arial" panose="020B0604020202020204" pitchFamily="34" charset="0"/>
                          <a:cs typeface="Arial" panose="020B0604020202020204" pitchFamily="34" charset="0"/>
                        </a:rPr>
                        <a:t>2</a:t>
                      </a:r>
                    </a:p>
                  </a:txBody>
                  <a:tcPr anchor="ctr">
                    <a:lnL w="38100" cap="flat" cmpd="sng" algn="ctr">
                      <a:solidFill>
                        <a:srgbClr val="000000"/>
                      </a:solidFill>
                      <a:prstDash val="solid"/>
                      <a:round/>
                      <a:headEnd type="none" w="med" len="med"/>
                      <a:tailEnd type="none" w="med" len="med"/>
                    </a:lnL>
                    <a:lnR w="38100" cap="flat" cmpd="sng" algn="ctr">
                      <a:no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269030">
                <a:tc vMerge="1">
                  <a:txBody>
                    <a:bodyPr/>
                    <a:lstStyle/>
                    <a:p>
                      <a:endParaRPr lang="en-US" dirty="0"/>
                    </a:p>
                  </a:txBody>
                  <a:tcPr/>
                </a:tc>
                <a:tc>
                  <a:txBody>
                    <a:bodyPr/>
                    <a:lstStyle/>
                    <a:p>
                      <a:pPr algn="ctr"/>
                      <a:r>
                        <a:rPr lang="en-US" sz="1200" dirty="0">
                          <a:solidFill>
                            <a:srgbClr val="000000"/>
                          </a:solidFill>
                          <a:latin typeface="Arial" panose="020B0604020202020204" pitchFamily="34" charset="0"/>
                          <a:cs typeface="Arial" panose="020B0604020202020204" pitchFamily="34" charset="0"/>
                        </a:rPr>
                        <a:t>Turbine</a:t>
                      </a:r>
                    </a:p>
                  </a:txBody>
                  <a:tcPr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US" sz="1200" dirty="0">
                          <a:solidFill>
                            <a:srgbClr val="000000"/>
                          </a:solidFill>
                          <a:latin typeface="Arial" panose="020B0604020202020204" pitchFamily="34" charset="0"/>
                          <a:cs typeface="Arial" panose="020B0604020202020204" pitchFamily="34" charset="0"/>
                        </a:rPr>
                        <a:t>650-750</a:t>
                      </a:r>
                    </a:p>
                  </a:txBody>
                  <a:tcPr anchor="ctr">
                    <a:lnL w="38100" cap="flat" cmpd="sng" algn="ctr">
                      <a:solidFill>
                        <a:srgbClr val="000000"/>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200" dirty="0">
                          <a:solidFill>
                            <a:srgbClr val="000000"/>
                          </a:solidFill>
                          <a:latin typeface="Arial" panose="020B0604020202020204" pitchFamily="34" charset="0"/>
                          <a:cs typeface="Arial" panose="020B0604020202020204" pitchFamily="34" charset="0"/>
                        </a:rPr>
                        <a:t>20-30</a:t>
                      </a:r>
                    </a:p>
                  </a:txBody>
                  <a:tcPr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US" sz="1200" dirty="0">
                          <a:solidFill>
                            <a:srgbClr val="000000"/>
                          </a:solidFill>
                          <a:latin typeface="Arial" panose="020B0604020202020204" pitchFamily="34" charset="0"/>
                          <a:cs typeface="Arial" panose="020B0604020202020204" pitchFamily="34" charset="0"/>
                        </a:rPr>
                        <a:t>550-650</a:t>
                      </a:r>
                    </a:p>
                  </a:txBody>
                  <a:tcPr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200" dirty="0">
                          <a:solidFill>
                            <a:srgbClr val="000000"/>
                          </a:solidFill>
                          <a:latin typeface="Arial" panose="020B0604020202020204" pitchFamily="34" charset="0"/>
                          <a:cs typeface="Arial" panose="020B0604020202020204" pitchFamily="34" charset="0"/>
                        </a:rPr>
                        <a:t>8-10</a:t>
                      </a:r>
                    </a:p>
                  </a:txBody>
                  <a:tcPr anchor="ctr">
                    <a:lnL w="12700" cmpd="sng">
                      <a:noFill/>
                    </a:lnL>
                    <a:lnR w="38100" cap="flat" cmpd="sng" algn="ctr">
                      <a:solidFill>
                        <a:srgbClr val="00000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vMerge="1">
                  <a:txBody>
                    <a:bodyPr/>
                    <a:lstStyle/>
                    <a:p>
                      <a:endParaRPr lang="en-US" dirty="0"/>
                    </a:p>
                  </a:txBody>
                  <a:tcPr/>
                </a:tc>
                <a:extLst>
                  <a:ext uri="{0D108BD9-81ED-4DB2-BD59-A6C34878D82A}">
                    <a16:rowId xmlns:a16="http://schemas.microsoft.com/office/drawing/2014/main" val="10003"/>
                  </a:ext>
                </a:extLst>
              </a:tr>
              <a:tr h="269030">
                <a:tc vMerge="1">
                  <a:txBody>
                    <a:bodyPr/>
                    <a:lstStyle/>
                    <a:p>
                      <a:endParaRPr lang="en-US" dirty="0"/>
                    </a:p>
                  </a:txBody>
                  <a:tcPr/>
                </a:tc>
                <a:tc>
                  <a:txBody>
                    <a:bodyPr/>
                    <a:lstStyle/>
                    <a:p>
                      <a:pPr algn="ctr"/>
                      <a:r>
                        <a:rPr lang="en-US" sz="1200" dirty="0">
                          <a:solidFill>
                            <a:srgbClr val="000000"/>
                          </a:solidFill>
                          <a:latin typeface="Arial" panose="020B0604020202020204" pitchFamily="34" charset="0"/>
                          <a:cs typeface="Arial" panose="020B0604020202020204" pitchFamily="34" charset="0"/>
                        </a:rPr>
                        <a:t>HX</a:t>
                      </a:r>
                    </a:p>
                  </a:txBody>
                  <a:tcPr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mpd="sng">
                      <a:noFill/>
                    </a:lnT>
                    <a:lnB w="381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200" dirty="0">
                          <a:solidFill>
                            <a:srgbClr val="000000"/>
                          </a:solidFill>
                          <a:latin typeface="Arial" panose="020B0604020202020204" pitchFamily="34" charset="0"/>
                          <a:cs typeface="Arial" panose="020B0604020202020204" pitchFamily="34" charset="0"/>
                        </a:rPr>
                        <a:t>550-650</a:t>
                      </a:r>
                    </a:p>
                  </a:txBody>
                  <a:tcPr anchor="ctr">
                    <a:lnL w="38100" cap="flat" cmpd="sng" algn="ctr">
                      <a:solidFill>
                        <a:srgbClr val="000000"/>
                      </a:solidFill>
                      <a:prstDash val="solid"/>
                      <a:round/>
                      <a:headEnd type="none" w="med" len="med"/>
                      <a:tailEnd type="none" w="med" len="med"/>
                    </a:lnL>
                    <a:lnR w="12700" cmpd="sng">
                      <a:noFill/>
                    </a:lnR>
                    <a:lnT w="12700" cmpd="sng">
                      <a:noFill/>
                    </a:lnT>
                    <a:lnB w="381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200" dirty="0">
                          <a:solidFill>
                            <a:srgbClr val="000000"/>
                          </a:solidFill>
                          <a:latin typeface="Arial" panose="020B0604020202020204" pitchFamily="34" charset="0"/>
                          <a:cs typeface="Arial" panose="020B0604020202020204" pitchFamily="34" charset="0"/>
                        </a:rPr>
                        <a:t>8-10</a:t>
                      </a:r>
                    </a:p>
                  </a:txBody>
                  <a:tcPr anchor="ctr">
                    <a:lnL w="12700" cmpd="sng">
                      <a:noFill/>
                    </a:lnL>
                    <a:lnR w="12700" cap="flat" cmpd="sng" algn="ctr">
                      <a:noFill/>
                      <a:prstDash val="solid"/>
                      <a:round/>
                      <a:headEnd type="none" w="med" len="med"/>
                      <a:tailEnd type="none" w="med" len="med"/>
                    </a:lnR>
                    <a:lnT w="12700" cmpd="sng">
                      <a:noFill/>
                    </a:lnT>
                    <a:lnB w="381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200" dirty="0">
                          <a:solidFill>
                            <a:srgbClr val="000000"/>
                          </a:solidFill>
                          <a:latin typeface="Arial" panose="020B0604020202020204" pitchFamily="34" charset="0"/>
                          <a:cs typeface="Arial" panose="020B0604020202020204" pitchFamily="34" charset="0"/>
                        </a:rPr>
                        <a:t>100-200</a:t>
                      </a:r>
                    </a:p>
                  </a:txBody>
                  <a:tcPr anchor="ctr">
                    <a:lnL w="12700" cap="flat" cmpd="sng" algn="ctr">
                      <a:noFill/>
                      <a:prstDash val="solid"/>
                      <a:round/>
                      <a:headEnd type="none" w="med" len="med"/>
                      <a:tailEnd type="none" w="med" len="med"/>
                    </a:lnL>
                    <a:lnR w="12700" cmpd="sng">
                      <a:noFill/>
                    </a:lnR>
                    <a:lnT w="12700" cmpd="sng">
                      <a:noFill/>
                    </a:lnT>
                    <a:lnB w="381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200" dirty="0">
                          <a:solidFill>
                            <a:srgbClr val="000000"/>
                          </a:solidFill>
                          <a:latin typeface="Arial" panose="020B0604020202020204" pitchFamily="34" charset="0"/>
                          <a:cs typeface="Arial" panose="020B0604020202020204" pitchFamily="34" charset="0"/>
                        </a:rPr>
                        <a:t>8-10</a:t>
                      </a:r>
                    </a:p>
                  </a:txBody>
                  <a:tcPr anchor="ctr">
                    <a:lnL w="12700" cmpd="sng">
                      <a:noFill/>
                    </a:lnL>
                    <a:lnR w="38100" cap="flat" cmpd="sng" algn="ctr">
                      <a:solidFill>
                        <a:srgbClr val="000000"/>
                      </a:solidFill>
                      <a:prstDash val="solid"/>
                      <a:round/>
                      <a:headEnd type="none" w="med" len="med"/>
                      <a:tailEnd type="none" w="med" len="med"/>
                    </a:lnR>
                    <a:lnT w="12700" cmpd="sng">
                      <a:noFill/>
                    </a:lnT>
                    <a:lnB w="381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tcPr>
                </a:tc>
                <a:tc vMerge="1">
                  <a:txBody>
                    <a:bodyPr/>
                    <a:lstStyle/>
                    <a:p>
                      <a:endParaRPr lang="en-US" dirty="0"/>
                    </a:p>
                  </a:txBody>
                  <a:tcPr/>
                </a:tc>
                <a:extLst>
                  <a:ext uri="{0D108BD9-81ED-4DB2-BD59-A6C34878D82A}">
                    <a16:rowId xmlns:a16="http://schemas.microsoft.com/office/drawing/2014/main" val="10004"/>
                  </a:ext>
                </a:extLst>
              </a:tr>
              <a:tr h="269030">
                <a:tc rowSpan="3">
                  <a:txBody>
                    <a:bodyPr/>
                    <a:lstStyle/>
                    <a:p>
                      <a:pPr algn="ctr"/>
                      <a:r>
                        <a:rPr lang="en-US" sz="1200" b="1" dirty="0">
                          <a:solidFill>
                            <a:srgbClr val="000000"/>
                          </a:solidFill>
                          <a:latin typeface="Arial" panose="020B0604020202020204" pitchFamily="34" charset="0"/>
                          <a:cs typeface="Arial" panose="020B0604020202020204" pitchFamily="34" charset="0"/>
                        </a:rPr>
                        <a:t>Direct</a:t>
                      </a:r>
                    </a:p>
                  </a:txBody>
                  <a:tcPr anchor="ctr">
                    <a:lnL w="12700" cmpd="sng">
                      <a:noFill/>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r>
                        <a:rPr lang="en-US" sz="1200" dirty="0">
                          <a:solidFill>
                            <a:srgbClr val="000000"/>
                          </a:solidFill>
                          <a:latin typeface="Arial" panose="020B0604020202020204" pitchFamily="34" charset="0"/>
                          <a:cs typeface="Arial" panose="020B0604020202020204" pitchFamily="34" charset="0"/>
                        </a:rPr>
                        <a:t>Combustor</a:t>
                      </a:r>
                    </a:p>
                  </a:txBody>
                  <a:tcPr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r>
                        <a:rPr lang="en-US" sz="1200" dirty="0">
                          <a:solidFill>
                            <a:srgbClr val="000000"/>
                          </a:solidFill>
                          <a:latin typeface="Arial" panose="020B0604020202020204" pitchFamily="34" charset="0"/>
                          <a:cs typeface="Arial" panose="020B0604020202020204" pitchFamily="34" charset="0"/>
                        </a:rPr>
                        <a:t>750</a:t>
                      </a:r>
                    </a:p>
                  </a:txBody>
                  <a:tcPr anchor="ctr">
                    <a:lnL w="38100" cap="flat" cmpd="sng" algn="ctr">
                      <a:solidFill>
                        <a:srgbClr val="000000"/>
                      </a:solidFill>
                      <a:prstDash val="solid"/>
                      <a:round/>
                      <a:headEnd type="none" w="med" len="med"/>
                      <a:tailEnd type="none" w="med" len="med"/>
                    </a:lnL>
                    <a:lnR w="12700" cmpd="sng">
                      <a:noFill/>
                    </a:lnR>
                    <a:lnT w="38100" cap="flat" cmpd="sng" algn="ctr">
                      <a:solidFill>
                        <a:srgbClr val="000000"/>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r>
                        <a:rPr lang="en-US" sz="1200" dirty="0">
                          <a:solidFill>
                            <a:srgbClr val="000000"/>
                          </a:solidFill>
                          <a:latin typeface="Arial" panose="020B0604020202020204" pitchFamily="34" charset="0"/>
                          <a:cs typeface="Arial" panose="020B0604020202020204" pitchFamily="34" charset="0"/>
                        </a:rPr>
                        <a:t>20-30</a:t>
                      </a:r>
                    </a:p>
                  </a:txBody>
                  <a:tcPr anchor="ctr">
                    <a:lnL w="12700" cmpd="sng">
                      <a:noFill/>
                    </a:lnL>
                    <a:lnR w="12700" cap="flat" cmpd="sng" algn="ctr">
                      <a:noFill/>
                      <a:prstDash val="solid"/>
                      <a:round/>
                      <a:headEnd type="none" w="med" len="med"/>
                      <a:tailEnd type="none" w="med" len="med"/>
                    </a:lnR>
                    <a:lnT w="38100" cap="flat" cmpd="sng" algn="ctr">
                      <a:solidFill>
                        <a:srgbClr val="000000"/>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r>
                        <a:rPr lang="en-US" sz="1200" dirty="0">
                          <a:solidFill>
                            <a:srgbClr val="000000"/>
                          </a:solidFill>
                          <a:latin typeface="Arial" panose="020B0604020202020204" pitchFamily="34" charset="0"/>
                          <a:cs typeface="Arial" panose="020B0604020202020204" pitchFamily="34" charset="0"/>
                        </a:rPr>
                        <a:t>1150</a:t>
                      </a:r>
                    </a:p>
                  </a:txBody>
                  <a:tcPr anchor="ctr">
                    <a:lnL w="12700" cap="flat" cmpd="sng" algn="ctr">
                      <a:noFill/>
                      <a:prstDash val="solid"/>
                      <a:round/>
                      <a:headEnd type="none" w="med" len="med"/>
                      <a:tailEnd type="none" w="med" len="med"/>
                    </a:lnL>
                    <a:lnR w="12700" cmpd="sng">
                      <a:noFill/>
                    </a:lnR>
                    <a:lnT w="38100" cap="flat" cmpd="sng" algn="ctr">
                      <a:solidFill>
                        <a:srgbClr val="000000"/>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r>
                        <a:rPr lang="en-US" sz="1200" dirty="0">
                          <a:solidFill>
                            <a:srgbClr val="000000"/>
                          </a:solidFill>
                          <a:latin typeface="Arial" panose="020B0604020202020204" pitchFamily="34" charset="0"/>
                          <a:cs typeface="Arial" panose="020B0604020202020204" pitchFamily="34" charset="0"/>
                        </a:rPr>
                        <a:t>20-30</a:t>
                      </a:r>
                    </a:p>
                  </a:txBody>
                  <a:tcPr anchor="ctr">
                    <a:lnL w="12700" cmpd="sng">
                      <a:noFill/>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mpd="sng">
                      <a:noFill/>
                    </a:lnB>
                    <a:lnTlToBr w="12700" cmpd="sng">
                      <a:noFill/>
                      <a:prstDash val="solid"/>
                    </a:lnTlToBr>
                    <a:lnBlToTr w="12700" cmpd="sng">
                      <a:noFill/>
                      <a:prstDash val="solid"/>
                    </a:lnBlToTr>
                  </a:tcPr>
                </a:tc>
                <a:tc rowSpan="3">
                  <a:txBody>
                    <a:bodyPr/>
                    <a:lstStyle/>
                    <a:p>
                      <a:pPr algn="l"/>
                      <a:r>
                        <a:rPr lang="en-US" sz="1200" dirty="0">
                          <a:solidFill>
                            <a:srgbClr val="000000"/>
                          </a:solidFill>
                          <a:latin typeface="Arial" panose="020B0604020202020204" pitchFamily="34" charset="0"/>
                          <a:cs typeface="Arial" panose="020B0604020202020204" pitchFamily="34" charset="0"/>
                        </a:rPr>
                        <a:t>CO</a:t>
                      </a:r>
                      <a:r>
                        <a:rPr lang="en-US" sz="1200" baseline="-25000" dirty="0">
                          <a:solidFill>
                            <a:srgbClr val="000000"/>
                          </a:solidFill>
                          <a:latin typeface="Arial" panose="020B0604020202020204" pitchFamily="34" charset="0"/>
                          <a:cs typeface="Arial" panose="020B0604020202020204" pitchFamily="34" charset="0"/>
                        </a:rPr>
                        <a:t>2</a:t>
                      </a:r>
                      <a:r>
                        <a:rPr lang="en-US" sz="1200" dirty="0">
                          <a:solidFill>
                            <a:srgbClr val="000000"/>
                          </a:solidFill>
                          <a:latin typeface="Arial" panose="020B0604020202020204" pitchFamily="34" charset="0"/>
                          <a:cs typeface="Arial" panose="020B0604020202020204" pitchFamily="34" charset="0"/>
                        </a:rPr>
                        <a:t> containing H</a:t>
                      </a:r>
                      <a:r>
                        <a:rPr lang="en-US" sz="1200" baseline="-25000" dirty="0">
                          <a:solidFill>
                            <a:srgbClr val="000000"/>
                          </a:solidFill>
                          <a:latin typeface="Arial" panose="020B0604020202020204" pitchFamily="34" charset="0"/>
                          <a:cs typeface="Arial" panose="020B0604020202020204" pitchFamily="34" charset="0"/>
                        </a:rPr>
                        <a:t>2</a:t>
                      </a:r>
                      <a:r>
                        <a:rPr lang="en-US" sz="1200" dirty="0">
                          <a:solidFill>
                            <a:srgbClr val="000000"/>
                          </a:solidFill>
                          <a:latin typeface="Arial" panose="020B0604020202020204" pitchFamily="34" charset="0"/>
                          <a:cs typeface="Arial" panose="020B0604020202020204" pitchFamily="34" charset="0"/>
                        </a:rPr>
                        <a:t>O, O</a:t>
                      </a:r>
                      <a:r>
                        <a:rPr lang="en-US" sz="1200" baseline="-25000" dirty="0">
                          <a:solidFill>
                            <a:srgbClr val="000000"/>
                          </a:solidFill>
                          <a:latin typeface="Arial" panose="020B0604020202020204" pitchFamily="34" charset="0"/>
                          <a:cs typeface="Arial" panose="020B0604020202020204" pitchFamily="34" charset="0"/>
                        </a:rPr>
                        <a:t>2</a:t>
                      </a:r>
                      <a:r>
                        <a:rPr lang="en-US" sz="1200" dirty="0">
                          <a:solidFill>
                            <a:srgbClr val="000000"/>
                          </a:solidFill>
                          <a:latin typeface="Arial" panose="020B0604020202020204" pitchFamily="34" charset="0"/>
                          <a:cs typeface="Arial" panose="020B0604020202020204" pitchFamily="34" charset="0"/>
                        </a:rPr>
                        <a:t>, and other impurities based on fuel (e.g., SO</a:t>
                      </a:r>
                      <a:r>
                        <a:rPr lang="en-US" sz="1200" baseline="-25000" dirty="0">
                          <a:solidFill>
                            <a:srgbClr val="000000"/>
                          </a:solidFill>
                          <a:latin typeface="Arial" panose="020B0604020202020204" pitchFamily="34" charset="0"/>
                          <a:cs typeface="Arial" panose="020B0604020202020204" pitchFamily="34" charset="0"/>
                        </a:rPr>
                        <a:t>2</a:t>
                      </a:r>
                      <a:r>
                        <a:rPr lang="en-US" sz="1200" dirty="0">
                          <a:solidFill>
                            <a:srgbClr val="000000"/>
                          </a:solidFill>
                          <a:latin typeface="Arial" panose="020B0604020202020204" pitchFamily="34" charset="0"/>
                          <a:cs typeface="Arial" panose="020B0604020202020204" pitchFamily="34" charset="0"/>
                        </a:rPr>
                        <a:t>)</a:t>
                      </a:r>
                    </a:p>
                  </a:txBody>
                  <a:tcPr anchor="ctr">
                    <a:lnL w="38100" cap="flat" cmpd="sng" algn="ctr">
                      <a:solidFill>
                        <a:srgbClr val="000000"/>
                      </a:solidFill>
                      <a:prstDash val="solid"/>
                      <a:round/>
                      <a:headEnd type="none" w="med" len="med"/>
                      <a:tailEnd type="none" w="med" len="med"/>
                    </a:lnL>
                    <a:lnR w="38100" cap="flat" cmpd="sng" algn="ctr">
                      <a:noFill/>
                      <a:prstDash val="solid"/>
                      <a:round/>
                      <a:headEnd type="none" w="med" len="med"/>
                      <a:tailEnd type="none" w="med" len="med"/>
                    </a:lnR>
                    <a:lnT w="38100" cap="flat" cmpd="sng" algn="ctr">
                      <a:solidFill>
                        <a:srgbClr val="000000"/>
                      </a:solid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69030">
                <a:tc vMerge="1">
                  <a:txBody>
                    <a:bodyPr/>
                    <a:lstStyle/>
                    <a:p>
                      <a:endParaRPr lang="en-US" dirty="0"/>
                    </a:p>
                  </a:txBody>
                  <a:tcPr/>
                </a:tc>
                <a:tc>
                  <a:txBody>
                    <a:bodyPr/>
                    <a:lstStyle/>
                    <a:p>
                      <a:pPr algn="ctr"/>
                      <a:r>
                        <a:rPr lang="en-US" sz="1200" dirty="0">
                          <a:solidFill>
                            <a:srgbClr val="000000"/>
                          </a:solidFill>
                          <a:latin typeface="Arial" panose="020B0604020202020204" pitchFamily="34" charset="0"/>
                          <a:cs typeface="Arial" panose="020B0604020202020204" pitchFamily="34" charset="0"/>
                        </a:rPr>
                        <a:t>Turbine</a:t>
                      </a:r>
                    </a:p>
                  </a:txBody>
                  <a:tcPr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US" sz="1200" dirty="0">
                          <a:solidFill>
                            <a:srgbClr val="000000"/>
                          </a:solidFill>
                          <a:latin typeface="Arial" panose="020B0604020202020204" pitchFamily="34" charset="0"/>
                          <a:cs typeface="Arial" panose="020B0604020202020204" pitchFamily="34" charset="0"/>
                        </a:rPr>
                        <a:t>1150</a:t>
                      </a:r>
                    </a:p>
                  </a:txBody>
                  <a:tcPr anchor="ctr">
                    <a:lnL w="38100" cap="flat" cmpd="sng" algn="ctr">
                      <a:solidFill>
                        <a:srgbClr val="000000"/>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200" dirty="0">
                          <a:solidFill>
                            <a:srgbClr val="000000"/>
                          </a:solidFill>
                          <a:latin typeface="Arial" panose="020B0604020202020204" pitchFamily="34" charset="0"/>
                          <a:cs typeface="Arial" panose="020B0604020202020204" pitchFamily="34" charset="0"/>
                        </a:rPr>
                        <a:t>20-30</a:t>
                      </a:r>
                    </a:p>
                  </a:txBody>
                  <a:tcPr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US" sz="1200" dirty="0">
                          <a:solidFill>
                            <a:srgbClr val="000000"/>
                          </a:solidFill>
                          <a:latin typeface="Arial" panose="020B0604020202020204" pitchFamily="34" charset="0"/>
                          <a:cs typeface="Arial" panose="020B0604020202020204" pitchFamily="34" charset="0"/>
                        </a:rPr>
                        <a:t>800</a:t>
                      </a:r>
                    </a:p>
                  </a:txBody>
                  <a:tcPr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200" dirty="0">
                          <a:solidFill>
                            <a:srgbClr val="000000"/>
                          </a:solidFill>
                          <a:latin typeface="Arial" panose="020B0604020202020204" pitchFamily="34" charset="0"/>
                          <a:cs typeface="Arial" panose="020B0604020202020204" pitchFamily="34" charset="0"/>
                        </a:rPr>
                        <a:t>3-8</a:t>
                      </a:r>
                    </a:p>
                  </a:txBody>
                  <a:tcPr anchor="ctr">
                    <a:lnL w="12700" cmpd="sng">
                      <a:noFill/>
                    </a:lnL>
                    <a:lnR w="38100" cap="flat" cmpd="sng" algn="ctr">
                      <a:solidFill>
                        <a:srgbClr val="00000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vMerge="1">
                  <a:txBody>
                    <a:bodyPr/>
                    <a:lstStyle/>
                    <a:p>
                      <a:endParaRPr lang="en-US" dirty="0"/>
                    </a:p>
                  </a:txBody>
                  <a:tcPr/>
                </a:tc>
                <a:extLst>
                  <a:ext uri="{0D108BD9-81ED-4DB2-BD59-A6C34878D82A}">
                    <a16:rowId xmlns:a16="http://schemas.microsoft.com/office/drawing/2014/main" val="10006"/>
                  </a:ext>
                </a:extLst>
              </a:tr>
              <a:tr h="269030">
                <a:tc vMerge="1">
                  <a:txBody>
                    <a:bodyPr/>
                    <a:lstStyle/>
                    <a:p>
                      <a:endParaRPr lang="en-US" dirty="0"/>
                    </a:p>
                  </a:txBody>
                  <a:tcPr/>
                </a:tc>
                <a:tc>
                  <a:txBody>
                    <a:bodyPr/>
                    <a:lstStyle/>
                    <a:p>
                      <a:pPr algn="ctr"/>
                      <a:r>
                        <a:rPr lang="en-US" sz="1200" dirty="0">
                          <a:solidFill>
                            <a:srgbClr val="000000"/>
                          </a:solidFill>
                          <a:latin typeface="Arial" panose="020B0604020202020204" pitchFamily="34" charset="0"/>
                          <a:cs typeface="Arial" panose="020B0604020202020204" pitchFamily="34" charset="0"/>
                        </a:rPr>
                        <a:t>HX</a:t>
                      </a:r>
                    </a:p>
                  </a:txBody>
                  <a:tcPr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US" sz="1200" dirty="0">
                          <a:solidFill>
                            <a:srgbClr val="000000"/>
                          </a:solidFill>
                          <a:latin typeface="Arial" panose="020B0604020202020204" pitchFamily="34" charset="0"/>
                          <a:cs typeface="Arial" panose="020B0604020202020204" pitchFamily="34" charset="0"/>
                        </a:rPr>
                        <a:t>800</a:t>
                      </a:r>
                    </a:p>
                  </a:txBody>
                  <a:tcPr anchor="ctr">
                    <a:lnL w="38100" cap="flat" cmpd="sng" algn="ctr">
                      <a:solidFill>
                        <a:srgbClr val="000000"/>
                      </a:solidFill>
                      <a:prstDash val="solid"/>
                      <a:round/>
                      <a:headEnd type="none" w="med" len="med"/>
                      <a:tailEnd type="none" w="med" len="med"/>
                    </a:lnL>
                    <a:lnR w="12700" cmpd="sng">
                      <a:noFill/>
                    </a:lnR>
                    <a:lnT w="12700" cmpd="sng">
                      <a:noFill/>
                    </a:lnT>
                    <a:lnB w="381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200" dirty="0">
                          <a:solidFill>
                            <a:srgbClr val="000000"/>
                          </a:solidFill>
                          <a:latin typeface="Arial" panose="020B0604020202020204" pitchFamily="34" charset="0"/>
                          <a:cs typeface="Arial" panose="020B0604020202020204" pitchFamily="34" charset="0"/>
                        </a:rPr>
                        <a:t>3-8</a:t>
                      </a:r>
                    </a:p>
                  </a:txBody>
                  <a:tcPr anchor="ctr">
                    <a:lnL w="12700" cmpd="sng">
                      <a:noFill/>
                    </a:lnL>
                    <a:lnR w="12700" cap="flat" cmpd="sng" algn="ctr">
                      <a:noFill/>
                      <a:prstDash val="solid"/>
                      <a:round/>
                      <a:headEnd type="none" w="med" len="med"/>
                      <a:tailEnd type="none" w="med" len="med"/>
                    </a:lnR>
                    <a:lnT w="12700" cmpd="sng">
                      <a:noFill/>
                    </a:lnT>
                    <a:lnB w="381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200" dirty="0">
                          <a:solidFill>
                            <a:srgbClr val="000000"/>
                          </a:solidFill>
                          <a:latin typeface="Arial" panose="020B0604020202020204" pitchFamily="34" charset="0"/>
                          <a:cs typeface="Arial" panose="020B0604020202020204" pitchFamily="34" charset="0"/>
                        </a:rPr>
                        <a:t>100</a:t>
                      </a:r>
                    </a:p>
                  </a:txBody>
                  <a:tcPr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200" dirty="0">
                          <a:solidFill>
                            <a:srgbClr val="000000"/>
                          </a:solidFill>
                          <a:latin typeface="Arial" panose="020B0604020202020204" pitchFamily="34" charset="0"/>
                          <a:cs typeface="Arial" panose="020B0604020202020204" pitchFamily="34" charset="0"/>
                        </a:rPr>
                        <a:t>3-8</a:t>
                      </a:r>
                    </a:p>
                  </a:txBody>
                  <a:tcPr anchor="ctr">
                    <a:lnL w="12700" cmpd="sng">
                      <a:noFill/>
                    </a:lnL>
                    <a:lnR w="38100" cap="flat" cmpd="sng" algn="ctr">
                      <a:solidFill>
                        <a:srgbClr val="00000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vMerge="1">
                  <a:txBody>
                    <a:bodyPr/>
                    <a:lstStyle/>
                    <a:p>
                      <a:endParaRPr lang="en-US" dirty="0"/>
                    </a:p>
                  </a:txBody>
                  <a:tcPr/>
                </a:tc>
                <a:extLst>
                  <a:ext uri="{0D108BD9-81ED-4DB2-BD59-A6C34878D82A}">
                    <a16:rowId xmlns:a16="http://schemas.microsoft.com/office/drawing/2014/main" val="10007"/>
                  </a:ext>
                </a:extLst>
              </a:tr>
            </a:tbl>
          </a:graphicData>
        </a:graphic>
      </p:graphicFrame>
      <p:sp>
        <p:nvSpPr>
          <p:cNvPr id="26" name="Oval 25">
            <a:extLst>
              <a:ext uri="{FF2B5EF4-FFF2-40B4-BE49-F238E27FC236}">
                <a16:creationId xmlns:a16="http://schemas.microsoft.com/office/drawing/2014/main" id="{278DE3EB-22E7-4AC1-86A9-6B47A2DBBBDC}"/>
              </a:ext>
            </a:extLst>
          </p:cNvPr>
          <p:cNvSpPr/>
          <p:nvPr/>
        </p:nvSpPr>
        <p:spPr>
          <a:xfrm rot="5400000">
            <a:off x="4136123" y="3970873"/>
            <a:ext cx="327389" cy="4076461"/>
          </a:xfrm>
          <a:prstGeom prst="ellipse">
            <a:avLst/>
          </a:prstGeom>
          <a:noFill/>
          <a:ln w="254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28" name="Oval 27">
            <a:extLst>
              <a:ext uri="{FF2B5EF4-FFF2-40B4-BE49-F238E27FC236}">
                <a16:creationId xmlns:a16="http://schemas.microsoft.com/office/drawing/2014/main" id="{77C62962-BD38-41CB-BB15-73406F3BBBC0}"/>
              </a:ext>
            </a:extLst>
          </p:cNvPr>
          <p:cNvSpPr/>
          <p:nvPr/>
        </p:nvSpPr>
        <p:spPr>
          <a:xfrm rot="5400000">
            <a:off x="6590954" y="4882446"/>
            <a:ext cx="1159497" cy="1672837"/>
          </a:xfrm>
          <a:prstGeom prst="ellipse">
            <a:avLst/>
          </a:prstGeom>
          <a:noFill/>
          <a:ln w="254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4CB22800-218F-437C-A3E5-C6F345FCAC8F}"/>
              </a:ext>
            </a:extLst>
          </p:cNvPr>
          <p:cNvPicPr>
            <a:picLocks noChangeAspect="1"/>
          </p:cNvPicPr>
          <p:nvPr/>
        </p:nvPicPr>
        <p:blipFill>
          <a:blip r:embed="rId3"/>
          <a:stretch>
            <a:fillRect/>
          </a:stretch>
        </p:blipFill>
        <p:spPr>
          <a:xfrm>
            <a:off x="5334771" y="1183010"/>
            <a:ext cx="2725148" cy="2469094"/>
          </a:xfrm>
          <a:prstGeom prst="rect">
            <a:avLst/>
          </a:prstGeom>
        </p:spPr>
      </p:pic>
      <p:sp>
        <p:nvSpPr>
          <p:cNvPr id="4" name="Rectangle 3">
            <a:extLst>
              <a:ext uri="{FF2B5EF4-FFF2-40B4-BE49-F238E27FC236}">
                <a16:creationId xmlns:a16="http://schemas.microsoft.com/office/drawing/2014/main" id="{81D497CF-CF63-4147-BC02-72E29DC874A6}"/>
              </a:ext>
            </a:extLst>
          </p:cNvPr>
          <p:cNvSpPr/>
          <p:nvPr/>
        </p:nvSpPr>
        <p:spPr>
          <a:xfrm>
            <a:off x="377099" y="919665"/>
            <a:ext cx="4572000" cy="3108543"/>
          </a:xfrm>
          <a:prstGeom prst="rect">
            <a:avLst/>
          </a:prstGeom>
        </p:spPr>
        <p:txBody>
          <a:bodyPr>
            <a:spAutoFit/>
          </a:bodyPr>
          <a:lstStyle/>
          <a:p>
            <a:pPr marL="285750" indent="-285750">
              <a:buFont typeface="Arial" panose="020B0604020202020204" pitchFamily="34" charset="0"/>
              <a:buChar char="•"/>
            </a:pPr>
            <a:r>
              <a:rPr lang="en-US" sz="2000" dirty="0"/>
              <a:t>This project aims to reduce technical risks to commercialization of the direct supercritical CO</a:t>
            </a:r>
            <a:r>
              <a:rPr lang="en-US" sz="2000" baseline="-25000" dirty="0"/>
              <a:t>2</a:t>
            </a:r>
            <a:r>
              <a:rPr lang="en-US" sz="2000" dirty="0"/>
              <a:t> power cycle technology by</a:t>
            </a:r>
          </a:p>
          <a:p>
            <a:pPr marL="742950" lvl="1" indent="-285750">
              <a:buFont typeface="Arial" panose="020B0604020202020204" pitchFamily="34" charset="0"/>
              <a:buChar char="•"/>
            </a:pPr>
            <a:endParaRPr lang="en-US" dirty="0"/>
          </a:p>
          <a:p>
            <a:pPr marL="742950" lvl="1" indent="-285750">
              <a:buFont typeface="Arial" panose="020B0604020202020204" pitchFamily="34" charset="0"/>
              <a:buChar char="•"/>
            </a:pPr>
            <a:r>
              <a:rPr lang="en-US" sz="1600" dirty="0"/>
              <a:t>generating alloy performance data</a:t>
            </a:r>
          </a:p>
          <a:p>
            <a:pPr marL="742950" lvl="1" indent="-285750">
              <a:buFont typeface="Arial" panose="020B0604020202020204" pitchFamily="34" charset="0"/>
              <a:buChar char="•"/>
            </a:pPr>
            <a:endParaRPr lang="en-US" sz="1600" dirty="0"/>
          </a:p>
          <a:p>
            <a:pPr marL="742950" lvl="1" indent="-285750">
              <a:buFont typeface="Arial" panose="020B0604020202020204" pitchFamily="34" charset="0"/>
              <a:buChar char="•"/>
            </a:pPr>
            <a:r>
              <a:rPr lang="en-US" sz="1600" dirty="0"/>
              <a:t>demonstrating the long-term durability of commercial materials in direct sCO</a:t>
            </a:r>
            <a:r>
              <a:rPr lang="en-US" sz="1600" baseline="-25000" dirty="0"/>
              <a:t>2</a:t>
            </a:r>
            <a:r>
              <a:rPr lang="en-US" sz="1600" dirty="0"/>
              <a:t> power cycle environment</a:t>
            </a:r>
          </a:p>
          <a:p>
            <a:endParaRPr lang="en-US" dirty="0"/>
          </a:p>
        </p:txBody>
      </p:sp>
    </p:spTree>
    <p:extLst>
      <p:ext uri="{BB962C8B-B14F-4D97-AF65-F5344CB8AC3E}">
        <p14:creationId xmlns:p14="http://schemas.microsoft.com/office/powerpoint/2010/main" val="4267619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A88F7A-6099-4DBA-945C-C4694CEA3E49}"/>
              </a:ext>
            </a:extLst>
          </p:cNvPr>
          <p:cNvSpPr>
            <a:spLocks noGrp="1"/>
          </p:cNvSpPr>
          <p:nvPr>
            <p:ph type="ctrTitle"/>
          </p:nvPr>
        </p:nvSpPr>
        <p:spPr>
          <a:xfrm>
            <a:off x="133001" y="116292"/>
            <a:ext cx="7651072" cy="532728"/>
          </a:xfrm>
        </p:spPr>
        <p:txBody>
          <a:bodyPr>
            <a:noAutofit/>
          </a:bodyPr>
          <a:lstStyle/>
          <a:p>
            <a:r>
              <a:rPr lang="en-US" dirty="0">
                <a:solidFill>
                  <a:srgbClr val="000000"/>
                </a:solidFill>
                <a:latin typeface="Arial" panose="020B0604020202020204" pitchFamily="34" charset="0"/>
                <a:cs typeface="Arial" panose="020B0604020202020204" pitchFamily="34" charset="0"/>
              </a:rPr>
              <a:t>High-temperature oxidation exposures</a:t>
            </a:r>
            <a:endParaRPr lang="en-US" baseline="-25000" dirty="0">
              <a:solidFill>
                <a:srgbClr val="000000"/>
              </a:solidFill>
              <a:latin typeface="Arial" panose="020B0604020202020204" pitchFamily="34" charset="0"/>
              <a:cs typeface="Arial" panose="020B0604020202020204" pitchFamily="34" charset="0"/>
            </a:endParaRPr>
          </a:p>
        </p:txBody>
      </p:sp>
      <p:sp>
        <p:nvSpPr>
          <p:cNvPr id="25" name="TextBox 24">
            <a:extLst>
              <a:ext uri="{FF2B5EF4-FFF2-40B4-BE49-F238E27FC236}">
                <a16:creationId xmlns:a16="http://schemas.microsoft.com/office/drawing/2014/main" id="{2C1D38A6-7A7D-48A2-9B3C-E85C6F251E88}"/>
              </a:ext>
            </a:extLst>
          </p:cNvPr>
          <p:cNvSpPr txBox="1"/>
          <p:nvPr/>
        </p:nvSpPr>
        <p:spPr>
          <a:xfrm>
            <a:off x="963237" y="832766"/>
            <a:ext cx="4403625" cy="2031325"/>
          </a:xfrm>
          <a:prstGeom prst="rect">
            <a:avLst/>
          </a:prstGeom>
          <a:noFill/>
        </p:spPr>
        <p:txBody>
          <a:bodyPr wrap="square" rtlCol="0">
            <a:spAutoFit/>
          </a:bodyPr>
          <a:lstStyle/>
          <a:p>
            <a:r>
              <a:rPr lang="en-US" sz="1400" b="1" dirty="0">
                <a:solidFill>
                  <a:srgbClr val="000000"/>
                </a:solidFill>
                <a:latin typeface="Arial" panose="020B0604020202020204" pitchFamily="34" charset="0"/>
                <a:cs typeface="Arial" panose="020B0604020202020204" pitchFamily="34" charset="0"/>
              </a:rPr>
              <a:t>Gas 1 (vol%):</a:t>
            </a:r>
            <a:r>
              <a:rPr lang="en-US" sz="1400" dirty="0">
                <a:solidFill>
                  <a:srgbClr val="000000"/>
                </a:solidFill>
                <a:latin typeface="Arial" panose="020B0604020202020204" pitchFamily="34" charset="0"/>
                <a:cs typeface="Arial" panose="020B0604020202020204" pitchFamily="34" charset="0"/>
              </a:rPr>
              <a:t> CO</a:t>
            </a:r>
            <a:r>
              <a:rPr lang="en-US" sz="1400" baseline="-25000" dirty="0">
                <a:solidFill>
                  <a:srgbClr val="000000"/>
                </a:solidFill>
                <a:latin typeface="Arial" panose="020B0604020202020204" pitchFamily="34" charset="0"/>
                <a:cs typeface="Arial" panose="020B0604020202020204" pitchFamily="34" charset="0"/>
              </a:rPr>
              <a:t>2</a:t>
            </a:r>
            <a:r>
              <a:rPr lang="en-US" sz="1400" dirty="0">
                <a:solidFill>
                  <a:srgbClr val="000000"/>
                </a:solidFill>
                <a:latin typeface="Arial" panose="020B0604020202020204" pitchFamily="34" charset="0"/>
                <a:cs typeface="Arial" panose="020B0604020202020204" pitchFamily="34" charset="0"/>
              </a:rPr>
              <a:t>, 4% H</a:t>
            </a:r>
            <a:r>
              <a:rPr lang="en-US" sz="1400" baseline="-25000" dirty="0">
                <a:solidFill>
                  <a:srgbClr val="000000"/>
                </a:solidFill>
                <a:latin typeface="Arial" panose="020B0604020202020204" pitchFamily="34" charset="0"/>
                <a:cs typeface="Arial" panose="020B0604020202020204" pitchFamily="34" charset="0"/>
              </a:rPr>
              <a:t>2</a:t>
            </a:r>
            <a:r>
              <a:rPr lang="en-US" sz="1400" dirty="0">
                <a:solidFill>
                  <a:srgbClr val="000000"/>
                </a:solidFill>
                <a:latin typeface="Arial" panose="020B0604020202020204" pitchFamily="34" charset="0"/>
                <a:cs typeface="Arial" panose="020B0604020202020204" pitchFamily="34" charset="0"/>
              </a:rPr>
              <a:t>O, 1% O</a:t>
            </a:r>
            <a:r>
              <a:rPr lang="en-US" sz="1400" baseline="-25000" dirty="0">
                <a:solidFill>
                  <a:srgbClr val="000000"/>
                </a:solidFill>
                <a:latin typeface="Arial" panose="020B0604020202020204" pitchFamily="34" charset="0"/>
                <a:cs typeface="Arial" panose="020B0604020202020204" pitchFamily="34" charset="0"/>
              </a:rPr>
              <a:t>2</a:t>
            </a:r>
          </a:p>
          <a:p>
            <a:endParaRPr lang="en-US" sz="1400" dirty="0">
              <a:solidFill>
                <a:srgbClr val="000000"/>
              </a:solidFill>
              <a:latin typeface="Arial" panose="020B0604020202020204" pitchFamily="34" charset="0"/>
              <a:cs typeface="Arial" panose="020B0604020202020204" pitchFamily="34" charset="0"/>
            </a:endParaRPr>
          </a:p>
          <a:p>
            <a:r>
              <a:rPr lang="en-US" sz="1400" b="1" dirty="0">
                <a:solidFill>
                  <a:srgbClr val="000000"/>
                </a:solidFill>
                <a:latin typeface="Arial" panose="020B0604020202020204" pitchFamily="34" charset="0"/>
                <a:cs typeface="Arial" panose="020B0604020202020204" pitchFamily="34" charset="0"/>
              </a:rPr>
              <a:t>Gas 2 (vol%):</a:t>
            </a:r>
            <a:r>
              <a:rPr lang="en-US" sz="1400" dirty="0">
                <a:solidFill>
                  <a:srgbClr val="000000"/>
                </a:solidFill>
                <a:latin typeface="Arial" panose="020B0604020202020204" pitchFamily="34" charset="0"/>
                <a:cs typeface="Arial" panose="020B0604020202020204" pitchFamily="34" charset="0"/>
              </a:rPr>
              <a:t> CO</a:t>
            </a:r>
            <a:r>
              <a:rPr lang="en-US" sz="1400" baseline="-25000" dirty="0">
                <a:solidFill>
                  <a:srgbClr val="000000"/>
                </a:solidFill>
                <a:latin typeface="Arial" panose="020B0604020202020204" pitchFamily="34" charset="0"/>
                <a:cs typeface="Arial" panose="020B0604020202020204" pitchFamily="34" charset="0"/>
              </a:rPr>
              <a:t>2</a:t>
            </a:r>
            <a:r>
              <a:rPr lang="en-US" sz="1400" dirty="0">
                <a:solidFill>
                  <a:srgbClr val="000000"/>
                </a:solidFill>
                <a:latin typeface="Arial" panose="020B0604020202020204" pitchFamily="34" charset="0"/>
                <a:cs typeface="Arial" panose="020B0604020202020204" pitchFamily="34" charset="0"/>
              </a:rPr>
              <a:t>, 4% H</a:t>
            </a:r>
            <a:r>
              <a:rPr lang="en-US" sz="1400" baseline="-25000" dirty="0">
                <a:solidFill>
                  <a:srgbClr val="000000"/>
                </a:solidFill>
                <a:latin typeface="Arial" panose="020B0604020202020204" pitchFamily="34" charset="0"/>
                <a:cs typeface="Arial" panose="020B0604020202020204" pitchFamily="34" charset="0"/>
              </a:rPr>
              <a:t>2</a:t>
            </a:r>
            <a:r>
              <a:rPr lang="en-US" sz="1400" dirty="0">
                <a:solidFill>
                  <a:srgbClr val="000000"/>
                </a:solidFill>
                <a:latin typeface="Arial" panose="020B0604020202020204" pitchFamily="34" charset="0"/>
                <a:cs typeface="Arial" panose="020B0604020202020204" pitchFamily="34" charset="0"/>
              </a:rPr>
              <a:t>O, 1% O</a:t>
            </a:r>
            <a:r>
              <a:rPr lang="en-US" sz="1400" baseline="-25000" dirty="0">
                <a:solidFill>
                  <a:srgbClr val="000000"/>
                </a:solidFill>
                <a:latin typeface="Arial" panose="020B0604020202020204" pitchFamily="34" charset="0"/>
                <a:cs typeface="Arial" panose="020B0604020202020204" pitchFamily="34" charset="0"/>
              </a:rPr>
              <a:t>2</a:t>
            </a:r>
            <a:r>
              <a:rPr lang="en-US" sz="1400" dirty="0">
                <a:solidFill>
                  <a:srgbClr val="000000"/>
                </a:solidFill>
                <a:latin typeface="Arial" panose="020B0604020202020204" pitchFamily="34" charset="0"/>
                <a:cs typeface="Arial" panose="020B0604020202020204" pitchFamily="34" charset="0"/>
              </a:rPr>
              <a:t>, </a:t>
            </a:r>
            <a:r>
              <a:rPr lang="en-US" sz="1400" dirty="0">
                <a:solidFill>
                  <a:srgbClr val="C00000"/>
                </a:solidFill>
                <a:latin typeface="Arial" panose="020B0604020202020204" pitchFamily="34" charset="0"/>
                <a:cs typeface="Arial" panose="020B0604020202020204" pitchFamily="34" charset="0"/>
              </a:rPr>
              <a:t>0.1% SO</a:t>
            </a:r>
            <a:r>
              <a:rPr lang="en-US" sz="1400" baseline="-25000" dirty="0">
                <a:solidFill>
                  <a:srgbClr val="C00000"/>
                </a:solidFill>
                <a:latin typeface="Arial" panose="020B0604020202020204" pitchFamily="34" charset="0"/>
                <a:cs typeface="Arial" panose="020B0604020202020204" pitchFamily="34" charset="0"/>
              </a:rPr>
              <a:t>2</a:t>
            </a:r>
          </a:p>
          <a:p>
            <a:endParaRPr lang="en-US" sz="1400" b="1" dirty="0">
              <a:solidFill>
                <a:srgbClr val="000000"/>
              </a:solidFill>
              <a:latin typeface="Arial" panose="020B0604020202020204" pitchFamily="34" charset="0"/>
              <a:cs typeface="Arial" panose="020B0604020202020204" pitchFamily="34" charset="0"/>
            </a:endParaRPr>
          </a:p>
          <a:p>
            <a:r>
              <a:rPr lang="en-US" sz="1400" b="1" dirty="0">
                <a:solidFill>
                  <a:srgbClr val="000000"/>
                </a:solidFill>
                <a:latin typeface="Arial" panose="020B0604020202020204" pitchFamily="34" charset="0"/>
                <a:cs typeface="Arial" panose="020B0604020202020204" pitchFamily="34" charset="0"/>
              </a:rPr>
              <a:t>Pressure:</a:t>
            </a:r>
            <a:r>
              <a:rPr lang="en-US" sz="1400" dirty="0">
                <a:solidFill>
                  <a:srgbClr val="000000"/>
                </a:solidFill>
                <a:latin typeface="Arial" panose="020B0604020202020204" pitchFamily="34" charset="0"/>
                <a:cs typeface="Arial" panose="020B0604020202020204" pitchFamily="34" charset="0"/>
              </a:rPr>
              <a:t> 1 bar, 200 bar</a:t>
            </a:r>
          </a:p>
          <a:p>
            <a:endParaRPr lang="en-US" sz="1400" dirty="0">
              <a:solidFill>
                <a:srgbClr val="000000"/>
              </a:solidFill>
              <a:latin typeface="Arial" panose="020B0604020202020204" pitchFamily="34" charset="0"/>
              <a:cs typeface="Arial" panose="020B0604020202020204" pitchFamily="34" charset="0"/>
            </a:endParaRPr>
          </a:p>
          <a:p>
            <a:r>
              <a:rPr lang="en-US" sz="1400" b="1" dirty="0">
                <a:solidFill>
                  <a:srgbClr val="000000"/>
                </a:solidFill>
                <a:latin typeface="Arial" panose="020B0604020202020204" pitchFamily="34" charset="0"/>
                <a:cs typeface="Arial" panose="020B0604020202020204" pitchFamily="34" charset="0"/>
              </a:rPr>
              <a:t>Temperature: </a:t>
            </a:r>
            <a:r>
              <a:rPr lang="en-US" sz="1400" dirty="0">
                <a:solidFill>
                  <a:srgbClr val="000000"/>
                </a:solidFill>
                <a:latin typeface="Arial" panose="020B0604020202020204" pitchFamily="34" charset="0"/>
                <a:cs typeface="Arial" panose="020B0604020202020204" pitchFamily="34" charset="0"/>
              </a:rPr>
              <a:t>550-750 °C</a:t>
            </a:r>
          </a:p>
          <a:p>
            <a:endParaRPr lang="en-US" sz="1400" dirty="0">
              <a:solidFill>
                <a:srgbClr val="000000"/>
              </a:solidFill>
              <a:latin typeface="Arial" panose="020B0604020202020204" pitchFamily="34" charset="0"/>
              <a:cs typeface="Arial" panose="020B0604020202020204" pitchFamily="34" charset="0"/>
            </a:endParaRPr>
          </a:p>
          <a:p>
            <a:r>
              <a:rPr lang="en-US" sz="1400" b="1" dirty="0">
                <a:solidFill>
                  <a:srgbClr val="000000"/>
                </a:solidFill>
                <a:latin typeface="Arial" panose="020B0604020202020204" pitchFamily="34" charset="0"/>
                <a:cs typeface="Arial" panose="020B0604020202020204" pitchFamily="34" charset="0"/>
              </a:rPr>
              <a:t>Duration:</a:t>
            </a:r>
            <a:r>
              <a:rPr lang="en-US" sz="1400" dirty="0">
                <a:solidFill>
                  <a:srgbClr val="000000"/>
                </a:solidFill>
                <a:latin typeface="Arial" panose="020B0604020202020204" pitchFamily="34" charset="0"/>
                <a:cs typeface="Arial" panose="020B0604020202020204" pitchFamily="34" charset="0"/>
              </a:rPr>
              <a:t>  Up to 2500 h (500 h increments)</a:t>
            </a:r>
          </a:p>
        </p:txBody>
      </p:sp>
      <p:pic>
        <p:nvPicPr>
          <p:cNvPr id="26" name="Picture 3">
            <a:extLst>
              <a:ext uri="{FF2B5EF4-FFF2-40B4-BE49-F238E27FC236}">
                <a16:creationId xmlns:a16="http://schemas.microsoft.com/office/drawing/2014/main" id="{C3D81A02-4517-4912-860B-51F3733B2672}"/>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41008" y="4312849"/>
            <a:ext cx="2782824" cy="1198626"/>
          </a:xfrm>
          <a:prstGeom prst="rect">
            <a:avLst/>
          </a:prstGeom>
          <a:noFill/>
          <a:ln w="19050">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28" name="TextBox 27">
            <a:extLst>
              <a:ext uri="{FF2B5EF4-FFF2-40B4-BE49-F238E27FC236}">
                <a16:creationId xmlns:a16="http://schemas.microsoft.com/office/drawing/2014/main" id="{D05601D1-6326-477F-B948-212CAC4B07F0}"/>
              </a:ext>
            </a:extLst>
          </p:cNvPr>
          <p:cNvSpPr txBox="1"/>
          <p:nvPr/>
        </p:nvSpPr>
        <p:spPr>
          <a:xfrm>
            <a:off x="1710966" y="3784944"/>
            <a:ext cx="2348754" cy="369332"/>
          </a:xfrm>
          <a:prstGeom prst="rect">
            <a:avLst/>
          </a:prstGeom>
          <a:noFill/>
        </p:spPr>
        <p:txBody>
          <a:bodyPr wrap="square" rtlCol="0">
            <a:spAutoFit/>
          </a:bodyPr>
          <a:lstStyle/>
          <a:p>
            <a:pPr algn="ctr"/>
            <a:r>
              <a:rPr lang="en-US" b="1" dirty="0">
                <a:solidFill>
                  <a:schemeClr val="bg1"/>
                </a:solidFill>
                <a:latin typeface="Arial" panose="020B0604020202020204" pitchFamily="34" charset="0"/>
                <a:cs typeface="Arial" panose="020B0604020202020204" pitchFamily="34" charset="0"/>
              </a:rPr>
              <a:t>exposure samples</a:t>
            </a:r>
            <a:endParaRPr lang="en-US" dirty="0">
              <a:solidFill>
                <a:schemeClr val="bg1"/>
              </a:solidFill>
              <a:latin typeface="Arial" panose="020B0604020202020204" pitchFamily="34" charset="0"/>
              <a:cs typeface="Arial" panose="020B0604020202020204" pitchFamily="34" charset="0"/>
            </a:endParaRPr>
          </a:p>
        </p:txBody>
      </p:sp>
      <p:grpSp>
        <p:nvGrpSpPr>
          <p:cNvPr id="5" name="Group 4">
            <a:extLst>
              <a:ext uri="{FF2B5EF4-FFF2-40B4-BE49-F238E27FC236}">
                <a16:creationId xmlns:a16="http://schemas.microsoft.com/office/drawing/2014/main" id="{03CD1B35-A77C-4A57-B940-B6C5BF40BF98}"/>
              </a:ext>
            </a:extLst>
          </p:cNvPr>
          <p:cNvGrpSpPr/>
          <p:nvPr/>
        </p:nvGrpSpPr>
        <p:grpSpPr>
          <a:xfrm>
            <a:off x="133003" y="2899633"/>
            <a:ext cx="3218792" cy="3381083"/>
            <a:chOff x="133003" y="2855243"/>
            <a:chExt cx="3218792" cy="3381083"/>
          </a:xfrm>
        </p:grpSpPr>
        <p:sp>
          <p:nvSpPr>
            <p:cNvPr id="29" name="TextBox 28">
              <a:extLst>
                <a:ext uri="{FF2B5EF4-FFF2-40B4-BE49-F238E27FC236}">
                  <a16:creationId xmlns:a16="http://schemas.microsoft.com/office/drawing/2014/main" id="{5B18E43B-9CCC-4A9C-A637-ED432BC2988E}"/>
                </a:ext>
              </a:extLst>
            </p:cNvPr>
            <p:cNvSpPr txBox="1"/>
            <p:nvPr/>
          </p:nvSpPr>
          <p:spPr>
            <a:xfrm>
              <a:off x="493576" y="5916173"/>
              <a:ext cx="1141868" cy="276999"/>
            </a:xfrm>
            <a:prstGeom prst="rect">
              <a:avLst/>
            </a:prstGeom>
            <a:noFill/>
          </p:spPr>
          <p:txBody>
            <a:bodyPr wrap="square" rtlCol="0">
              <a:spAutoFit/>
            </a:bodyPr>
            <a:lstStyle/>
            <a:p>
              <a:pPr algn="ctr"/>
              <a:r>
                <a:rPr lang="en-US" sz="1200" dirty="0">
                  <a:solidFill>
                    <a:srgbClr val="000000"/>
                  </a:solidFill>
                  <a:latin typeface="Arial" panose="020B0604020202020204" pitchFamily="34" charset="0"/>
                  <a:cs typeface="Arial" panose="020B0604020202020204" pitchFamily="34" charset="0"/>
                </a:rPr>
                <a:t>H</a:t>
              </a:r>
              <a:r>
                <a:rPr lang="en-US" sz="1200" baseline="-25000" dirty="0">
                  <a:solidFill>
                    <a:srgbClr val="000000"/>
                  </a:solidFill>
                  <a:latin typeface="Arial" panose="020B0604020202020204" pitchFamily="34" charset="0"/>
                  <a:cs typeface="Arial" panose="020B0604020202020204" pitchFamily="34" charset="0"/>
                </a:rPr>
                <a:t>2</a:t>
              </a:r>
              <a:r>
                <a:rPr lang="en-US" sz="1200" dirty="0">
                  <a:solidFill>
                    <a:srgbClr val="000000"/>
                  </a:solidFill>
                  <a:latin typeface="Arial" panose="020B0604020202020204" pitchFamily="34" charset="0"/>
                  <a:cs typeface="Arial" panose="020B0604020202020204" pitchFamily="34" charset="0"/>
                </a:rPr>
                <a:t>O inlet</a:t>
              </a:r>
            </a:p>
          </p:txBody>
        </p:sp>
        <p:sp>
          <p:nvSpPr>
            <p:cNvPr id="30" name="TextBox 29">
              <a:extLst>
                <a:ext uri="{FF2B5EF4-FFF2-40B4-BE49-F238E27FC236}">
                  <a16:creationId xmlns:a16="http://schemas.microsoft.com/office/drawing/2014/main" id="{91B2BF1F-A9C2-4B23-871D-63EEB5F91FB5}"/>
                </a:ext>
              </a:extLst>
            </p:cNvPr>
            <p:cNvSpPr txBox="1"/>
            <p:nvPr/>
          </p:nvSpPr>
          <p:spPr>
            <a:xfrm>
              <a:off x="1448700" y="5959327"/>
              <a:ext cx="1903095" cy="276999"/>
            </a:xfrm>
            <a:prstGeom prst="rect">
              <a:avLst/>
            </a:prstGeom>
            <a:noFill/>
          </p:spPr>
          <p:txBody>
            <a:bodyPr wrap="square" rtlCol="0">
              <a:spAutoFit/>
            </a:bodyPr>
            <a:lstStyle/>
            <a:p>
              <a:pPr algn="ctr"/>
              <a:r>
                <a:rPr lang="en-US" sz="1200" dirty="0">
                  <a:solidFill>
                    <a:srgbClr val="000000"/>
                  </a:solidFill>
                  <a:latin typeface="Arial" panose="020B0604020202020204" pitchFamily="34" charset="0"/>
                  <a:cs typeface="Arial" panose="020B0604020202020204" pitchFamily="34" charset="0"/>
                </a:rPr>
                <a:t>CO</a:t>
              </a:r>
              <a:r>
                <a:rPr lang="en-US" sz="1200" baseline="-25000" dirty="0">
                  <a:solidFill>
                    <a:srgbClr val="000000"/>
                  </a:solidFill>
                  <a:latin typeface="Arial" panose="020B0604020202020204" pitchFamily="34" charset="0"/>
                  <a:cs typeface="Arial" panose="020B0604020202020204" pitchFamily="34" charset="0"/>
                </a:rPr>
                <a:t>2</a:t>
              </a:r>
              <a:r>
                <a:rPr lang="en-US" sz="1200" dirty="0">
                  <a:solidFill>
                    <a:srgbClr val="000000"/>
                  </a:solidFill>
                  <a:latin typeface="Arial" panose="020B0604020202020204" pitchFamily="34" charset="0"/>
                  <a:cs typeface="Arial" panose="020B0604020202020204" pitchFamily="34" charset="0"/>
                </a:rPr>
                <a:t>/O</a:t>
              </a:r>
              <a:r>
                <a:rPr lang="en-US" sz="1200" baseline="-25000" dirty="0">
                  <a:solidFill>
                    <a:srgbClr val="000000"/>
                  </a:solidFill>
                  <a:latin typeface="Arial" panose="020B0604020202020204" pitchFamily="34" charset="0"/>
                  <a:cs typeface="Arial" panose="020B0604020202020204" pitchFamily="34" charset="0"/>
                </a:rPr>
                <a:t>2</a:t>
              </a:r>
              <a:r>
                <a:rPr lang="en-US" sz="1200" dirty="0">
                  <a:solidFill>
                    <a:srgbClr val="000000"/>
                  </a:solidFill>
                  <a:latin typeface="Arial" panose="020B0604020202020204" pitchFamily="34" charset="0"/>
                  <a:cs typeface="Arial" panose="020B0604020202020204" pitchFamily="34" charset="0"/>
                </a:rPr>
                <a:t>/SO</a:t>
              </a:r>
              <a:r>
                <a:rPr lang="en-US" sz="1200" baseline="-25000" dirty="0">
                  <a:solidFill>
                    <a:srgbClr val="000000"/>
                  </a:solidFill>
                  <a:latin typeface="Arial" panose="020B0604020202020204" pitchFamily="34" charset="0"/>
                  <a:cs typeface="Arial" panose="020B0604020202020204" pitchFamily="34" charset="0"/>
                </a:rPr>
                <a:t>2</a:t>
              </a:r>
              <a:r>
                <a:rPr lang="en-US" sz="1200" dirty="0">
                  <a:solidFill>
                    <a:srgbClr val="000000"/>
                  </a:solidFill>
                  <a:latin typeface="Arial" panose="020B0604020202020204" pitchFamily="34" charset="0"/>
                  <a:cs typeface="Arial" panose="020B0604020202020204" pitchFamily="34" charset="0"/>
                </a:rPr>
                <a:t> inlet</a:t>
              </a:r>
              <a:endParaRPr lang="en-US" sz="1200" baseline="-25000" dirty="0">
                <a:solidFill>
                  <a:srgbClr val="000000"/>
                </a:solidFill>
                <a:latin typeface="Arial" panose="020B0604020202020204" pitchFamily="34" charset="0"/>
                <a:cs typeface="Arial" panose="020B0604020202020204" pitchFamily="34" charset="0"/>
              </a:endParaRPr>
            </a:p>
          </p:txBody>
        </p:sp>
        <p:sp>
          <p:nvSpPr>
            <p:cNvPr id="39" name="TextBox 38">
              <a:extLst>
                <a:ext uri="{FF2B5EF4-FFF2-40B4-BE49-F238E27FC236}">
                  <a16:creationId xmlns:a16="http://schemas.microsoft.com/office/drawing/2014/main" id="{C9BFCBA1-45C1-45B2-9731-21C775C2987D}"/>
                </a:ext>
              </a:extLst>
            </p:cNvPr>
            <p:cNvSpPr txBox="1"/>
            <p:nvPr/>
          </p:nvSpPr>
          <p:spPr>
            <a:xfrm>
              <a:off x="458085" y="2855243"/>
              <a:ext cx="2348754" cy="276999"/>
            </a:xfrm>
            <a:prstGeom prst="rect">
              <a:avLst/>
            </a:prstGeom>
            <a:noFill/>
          </p:spPr>
          <p:txBody>
            <a:bodyPr wrap="square" rtlCol="0">
              <a:spAutoFit/>
            </a:bodyPr>
            <a:lstStyle/>
            <a:p>
              <a:pPr algn="ctr"/>
              <a:r>
                <a:rPr lang="en-US" sz="1200" dirty="0">
                  <a:solidFill>
                    <a:srgbClr val="000000"/>
                  </a:solidFill>
                  <a:latin typeface="Arial" panose="020B0604020202020204" pitchFamily="34" charset="0"/>
                  <a:cs typeface="Arial" panose="020B0604020202020204" pitchFamily="34" charset="0"/>
                </a:rPr>
                <a:t>Pt-Rh catalyst mesh</a:t>
              </a:r>
            </a:p>
          </p:txBody>
        </p:sp>
        <p:pic>
          <p:nvPicPr>
            <p:cNvPr id="3" name="Picture 2">
              <a:extLst>
                <a:ext uri="{FF2B5EF4-FFF2-40B4-BE49-F238E27FC236}">
                  <a16:creationId xmlns:a16="http://schemas.microsoft.com/office/drawing/2014/main" id="{53C767C4-FCF5-4C8C-B786-FE65FCA81C24}"/>
                </a:ext>
              </a:extLst>
            </p:cNvPr>
            <p:cNvPicPr>
              <a:picLocks noChangeAspect="1"/>
            </p:cNvPicPr>
            <p:nvPr/>
          </p:nvPicPr>
          <p:blipFill>
            <a:blip r:embed="rId3"/>
            <a:stretch>
              <a:fillRect/>
            </a:stretch>
          </p:blipFill>
          <p:spPr>
            <a:xfrm>
              <a:off x="133003" y="3148209"/>
              <a:ext cx="3032047" cy="2854272"/>
            </a:xfrm>
            <a:prstGeom prst="rect">
              <a:avLst/>
            </a:prstGeom>
          </p:spPr>
        </p:pic>
      </p:grpSp>
      <p:pic>
        <p:nvPicPr>
          <p:cNvPr id="11" name="Picture 10">
            <a:extLst>
              <a:ext uri="{FF2B5EF4-FFF2-40B4-BE49-F238E27FC236}">
                <a16:creationId xmlns:a16="http://schemas.microsoft.com/office/drawing/2014/main" id="{A9BBE28C-2577-4397-804F-CF93EFA7B3AB}"/>
              </a:ext>
            </a:extLst>
          </p:cNvPr>
          <p:cNvPicPr>
            <a:picLocks noChangeAspect="1"/>
          </p:cNvPicPr>
          <p:nvPr/>
        </p:nvPicPr>
        <p:blipFill>
          <a:blip r:embed="rId4"/>
          <a:stretch>
            <a:fillRect/>
          </a:stretch>
        </p:blipFill>
        <p:spPr>
          <a:xfrm>
            <a:off x="6767931" y="1093368"/>
            <a:ext cx="1902117" cy="3548180"/>
          </a:xfrm>
          <a:prstGeom prst="rect">
            <a:avLst/>
          </a:prstGeom>
        </p:spPr>
      </p:pic>
      <p:sp>
        <p:nvSpPr>
          <p:cNvPr id="12" name="TextBox 11">
            <a:extLst>
              <a:ext uri="{FF2B5EF4-FFF2-40B4-BE49-F238E27FC236}">
                <a16:creationId xmlns:a16="http://schemas.microsoft.com/office/drawing/2014/main" id="{81CF8439-9919-4F1D-9CDC-28B3A1B5D8CB}"/>
              </a:ext>
            </a:extLst>
          </p:cNvPr>
          <p:cNvSpPr txBox="1"/>
          <p:nvPr/>
        </p:nvSpPr>
        <p:spPr>
          <a:xfrm>
            <a:off x="6705600" y="4758998"/>
            <a:ext cx="2438400" cy="1200329"/>
          </a:xfrm>
          <a:prstGeom prst="rect">
            <a:avLst/>
          </a:prstGeom>
          <a:noFill/>
        </p:spPr>
        <p:txBody>
          <a:bodyPr wrap="square" rtlCol="0">
            <a:spAutoFit/>
          </a:bodyPr>
          <a:lstStyle/>
          <a:p>
            <a:r>
              <a:rPr lang="en-US" sz="1200" b="1" dirty="0"/>
              <a:t>NETL sCO</a:t>
            </a:r>
            <a:r>
              <a:rPr lang="en-US" sz="1200" b="1" baseline="-25000" dirty="0"/>
              <a:t>2</a:t>
            </a:r>
            <a:r>
              <a:rPr lang="en-US" sz="1200" b="1" dirty="0"/>
              <a:t> Autoclave</a:t>
            </a:r>
          </a:p>
          <a:p>
            <a:pPr marL="171450" indent="-171450">
              <a:buFont typeface="Arial" panose="020B0604020202020204" pitchFamily="34" charset="0"/>
              <a:buChar char="•"/>
            </a:pPr>
            <a:r>
              <a:rPr lang="en-US" sz="1200" dirty="0"/>
              <a:t>Gas: CO</a:t>
            </a:r>
            <a:r>
              <a:rPr lang="en-US" sz="1200" baseline="-25000" dirty="0"/>
              <a:t>2</a:t>
            </a:r>
            <a:r>
              <a:rPr lang="en-US" sz="1200" dirty="0"/>
              <a:t>, H</a:t>
            </a:r>
            <a:r>
              <a:rPr lang="en-US" sz="1200" baseline="-25000" dirty="0"/>
              <a:t>2</a:t>
            </a:r>
            <a:r>
              <a:rPr lang="en-US" sz="1200" dirty="0"/>
              <a:t>O, and O</a:t>
            </a:r>
            <a:r>
              <a:rPr lang="en-US" sz="1200" baseline="-25000" dirty="0"/>
              <a:t>2</a:t>
            </a:r>
            <a:endParaRPr lang="en-US" sz="1200" dirty="0"/>
          </a:p>
          <a:p>
            <a:pPr marL="171450" indent="-171450">
              <a:buFont typeface="Arial" panose="020B0604020202020204" pitchFamily="34" charset="0"/>
              <a:buChar char="•"/>
            </a:pPr>
            <a:r>
              <a:rPr lang="en-US" sz="1200" dirty="0"/>
              <a:t>Max. pressure: 275 bar</a:t>
            </a:r>
          </a:p>
          <a:p>
            <a:pPr marL="171450" indent="-171450">
              <a:buFont typeface="Arial" panose="020B0604020202020204" pitchFamily="34" charset="0"/>
              <a:buChar char="•"/>
            </a:pPr>
            <a:r>
              <a:rPr lang="en-US" sz="1200" dirty="0"/>
              <a:t>Flow rate: 2 ml/min</a:t>
            </a:r>
          </a:p>
          <a:p>
            <a:pPr marL="171450" indent="-171450">
              <a:buFont typeface="Arial" panose="020B0604020202020204" pitchFamily="34" charset="0"/>
              <a:buChar char="•"/>
            </a:pPr>
            <a:r>
              <a:rPr lang="en-US" sz="1200" dirty="0"/>
              <a:t>Max. Temperature: 800°C</a:t>
            </a:r>
          </a:p>
          <a:p>
            <a:pPr marL="171450" indent="-171450">
              <a:buFont typeface="Arial" panose="020B0604020202020204" pitchFamily="34" charset="0"/>
              <a:buChar char="•"/>
            </a:pPr>
            <a:r>
              <a:rPr lang="en-US" sz="1200" dirty="0"/>
              <a:t>Argon purging</a:t>
            </a:r>
          </a:p>
        </p:txBody>
      </p:sp>
    </p:spTree>
    <p:extLst>
      <p:ext uri="{BB962C8B-B14F-4D97-AF65-F5344CB8AC3E}">
        <p14:creationId xmlns:p14="http://schemas.microsoft.com/office/powerpoint/2010/main" val="135896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71F9431-ACEE-4C1D-89B5-319D1862CCD9}"/>
              </a:ext>
            </a:extLst>
          </p:cNvPr>
          <p:cNvSpPr>
            <a:spLocks noGrp="1"/>
          </p:cNvSpPr>
          <p:nvPr>
            <p:ph type="ctrTitle"/>
          </p:nvPr>
        </p:nvSpPr>
        <p:spPr>
          <a:xfrm>
            <a:off x="202971" y="260268"/>
            <a:ext cx="8685691" cy="466737"/>
          </a:xfrm>
        </p:spPr>
        <p:txBody>
          <a:bodyPr>
            <a:noAutofit/>
          </a:bodyPr>
          <a:lstStyle/>
          <a:p>
            <a:r>
              <a:rPr lang="en-US" sz="3600" dirty="0">
                <a:solidFill>
                  <a:srgbClr val="000000"/>
                </a:solidFill>
                <a:latin typeface="Arial" panose="020B0604020202020204" pitchFamily="34" charset="0"/>
                <a:cs typeface="Arial" panose="020B0604020202020204" pitchFamily="34" charset="0"/>
              </a:rPr>
              <a:t>Steels</a:t>
            </a:r>
          </a:p>
        </p:txBody>
      </p:sp>
      <p:graphicFrame>
        <p:nvGraphicFramePr>
          <p:cNvPr id="9" name="Content Placeholder 5">
            <a:extLst>
              <a:ext uri="{FF2B5EF4-FFF2-40B4-BE49-F238E27FC236}">
                <a16:creationId xmlns:a16="http://schemas.microsoft.com/office/drawing/2014/main" id="{A389579E-9699-4871-8360-985C7978B5B4}"/>
              </a:ext>
            </a:extLst>
          </p:cNvPr>
          <p:cNvGraphicFramePr>
            <a:graphicFrameLocks/>
          </p:cNvGraphicFramePr>
          <p:nvPr>
            <p:extLst>
              <p:ext uri="{D42A27DB-BD31-4B8C-83A1-F6EECF244321}">
                <p14:modId xmlns:p14="http://schemas.microsoft.com/office/powerpoint/2010/main" val="366072880"/>
              </p:ext>
            </p:extLst>
          </p:nvPr>
        </p:nvGraphicFramePr>
        <p:xfrm>
          <a:off x="202971" y="1114994"/>
          <a:ext cx="8245119" cy="4628012"/>
        </p:xfrm>
        <a:graphic>
          <a:graphicData uri="http://schemas.openxmlformats.org/drawingml/2006/table">
            <a:tbl>
              <a:tblPr firstRow="1" firstCol="1" bandRow="1">
                <a:tableStyleId>{93296810-A885-4BE3-A3E7-6D5BEEA58F35}</a:tableStyleId>
              </a:tblPr>
              <a:tblGrid>
                <a:gridCol w="955725">
                  <a:extLst>
                    <a:ext uri="{9D8B030D-6E8A-4147-A177-3AD203B41FA5}">
                      <a16:colId xmlns:a16="http://schemas.microsoft.com/office/drawing/2014/main" val="2627899207"/>
                    </a:ext>
                  </a:extLst>
                </a:gridCol>
                <a:gridCol w="597328">
                  <a:extLst>
                    <a:ext uri="{9D8B030D-6E8A-4147-A177-3AD203B41FA5}">
                      <a16:colId xmlns:a16="http://schemas.microsoft.com/office/drawing/2014/main" val="3145546491"/>
                    </a:ext>
                  </a:extLst>
                </a:gridCol>
                <a:gridCol w="597328">
                  <a:extLst>
                    <a:ext uri="{9D8B030D-6E8A-4147-A177-3AD203B41FA5}">
                      <a16:colId xmlns:a16="http://schemas.microsoft.com/office/drawing/2014/main" val="2598462451"/>
                    </a:ext>
                  </a:extLst>
                </a:gridCol>
                <a:gridCol w="597328">
                  <a:extLst>
                    <a:ext uri="{9D8B030D-6E8A-4147-A177-3AD203B41FA5}">
                      <a16:colId xmlns:a16="http://schemas.microsoft.com/office/drawing/2014/main" val="3714289608"/>
                    </a:ext>
                  </a:extLst>
                </a:gridCol>
                <a:gridCol w="597328">
                  <a:extLst>
                    <a:ext uri="{9D8B030D-6E8A-4147-A177-3AD203B41FA5}">
                      <a16:colId xmlns:a16="http://schemas.microsoft.com/office/drawing/2014/main" val="2326304890"/>
                    </a:ext>
                  </a:extLst>
                </a:gridCol>
                <a:gridCol w="597328">
                  <a:extLst>
                    <a:ext uri="{9D8B030D-6E8A-4147-A177-3AD203B41FA5}">
                      <a16:colId xmlns:a16="http://schemas.microsoft.com/office/drawing/2014/main" val="2833206034"/>
                    </a:ext>
                  </a:extLst>
                </a:gridCol>
                <a:gridCol w="597328">
                  <a:extLst>
                    <a:ext uri="{9D8B030D-6E8A-4147-A177-3AD203B41FA5}">
                      <a16:colId xmlns:a16="http://schemas.microsoft.com/office/drawing/2014/main" val="3325915417"/>
                    </a:ext>
                  </a:extLst>
                </a:gridCol>
                <a:gridCol w="658057">
                  <a:extLst>
                    <a:ext uri="{9D8B030D-6E8A-4147-A177-3AD203B41FA5}">
                      <a16:colId xmlns:a16="http://schemas.microsoft.com/office/drawing/2014/main" val="2057576118"/>
                    </a:ext>
                  </a:extLst>
                </a:gridCol>
                <a:gridCol w="597328">
                  <a:extLst>
                    <a:ext uri="{9D8B030D-6E8A-4147-A177-3AD203B41FA5}">
                      <a16:colId xmlns:a16="http://schemas.microsoft.com/office/drawing/2014/main" val="1266170573"/>
                    </a:ext>
                  </a:extLst>
                </a:gridCol>
                <a:gridCol w="597328">
                  <a:extLst>
                    <a:ext uri="{9D8B030D-6E8A-4147-A177-3AD203B41FA5}">
                      <a16:colId xmlns:a16="http://schemas.microsoft.com/office/drawing/2014/main" val="3916920235"/>
                    </a:ext>
                  </a:extLst>
                </a:gridCol>
                <a:gridCol w="658057">
                  <a:extLst>
                    <a:ext uri="{9D8B030D-6E8A-4147-A177-3AD203B41FA5}">
                      <a16:colId xmlns:a16="http://schemas.microsoft.com/office/drawing/2014/main" val="511256092"/>
                    </a:ext>
                  </a:extLst>
                </a:gridCol>
                <a:gridCol w="597328">
                  <a:extLst>
                    <a:ext uri="{9D8B030D-6E8A-4147-A177-3AD203B41FA5}">
                      <a16:colId xmlns:a16="http://schemas.microsoft.com/office/drawing/2014/main" val="345816549"/>
                    </a:ext>
                  </a:extLst>
                </a:gridCol>
                <a:gridCol w="597328">
                  <a:extLst>
                    <a:ext uri="{9D8B030D-6E8A-4147-A177-3AD203B41FA5}">
                      <a16:colId xmlns:a16="http://schemas.microsoft.com/office/drawing/2014/main" val="863221741"/>
                    </a:ext>
                  </a:extLst>
                </a:gridCol>
              </a:tblGrid>
              <a:tr h="272236">
                <a:tc>
                  <a:txBody>
                    <a:bodyPr/>
                    <a:lstStyle/>
                    <a:p>
                      <a:pPr marL="0" marR="0" algn="just">
                        <a:lnSpc>
                          <a:spcPct val="110000"/>
                        </a:lnSpc>
                        <a:spcBef>
                          <a:spcPts val="0"/>
                        </a:spcBef>
                        <a:spcAft>
                          <a:spcPts val="600"/>
                        </a:spcAft>
                      </a:pPr>
                      <a:r>
                        <a:rPr lang="en-US" sz="1400" dirty="0">
                          <a:effectLst/>
                        </a:rPr>
                        <a:t>Alloy</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Fe</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Ni</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Cr</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Co</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Mo</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Mn</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W</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Nb</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Si</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Ti</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Al</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C</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extLst>
                  <a:ext uri="{0D108BD9-81ED-4DB2-BD59-A6C34878D82A}">
                    <a16:rowId xmlns:a16="http://schemas.microsoft.com/office/drawing/2014/main" val="2628574106"/>
                  </a:ext>
                </a:extLst>
              </a:tr>
              <a:tr h="272236">
                <a:tc gridSpan="13">
                  <a:txBody>
                    <a:bodyPr/>
                    <a:lstStyle/>
                    <a:p>
                      <a:pPr marL="0" marR="0" algn="just">
                        <a:lnSpc>
                          <a:spcPct val="110000"/>
                        </a:lnSpc>
                        <a:spcBef>
                          <a:spcPts val="0"/>
                        </a:spcBef>
                        <a:spcAft>
                          <a:spcPts val="600"/>
                        </a:spcAft>
                      </a:pPr>
                      <a:r>
                        <a:rPr lang="en-US" sz="1400" dirty="0">
                          <a:effectLst/>
                        </a:rPr>
                        <a:t>Ferritic/Martensitic</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182556158"/>
                  </a:ext>
                </a:extLst>
              </a:tr>
              <a:tr h="272236">
                <a:tc>
                  <a:txBody>
                    <a:bodyPr/>
                    <a:lstStyle/>
                    <a:p>
                      <a:pPr marL="0" marR="0" algn="just">
                        <a:lnSpc>
                          <a:spcPct val="110000"/>
                        </a:lnSpc>
                        <a:spcBef>
                          <a:spcPts val="0"/>
                        </a:spcBef>
                        <a:spcAft>
                          <a:spcPts val="600"/>
                        </a:spcAft>
                      </a:pPr>
                      <a:r>
                        <a:rPr lang="en-US" sz="1400" dirty="0">
                          <a:effectLst/>
                        </a:rPr>
                        <a:t>GR-22</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95.5</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0.15</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2.29</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solidFill>
                      <a:schemeClr val="accent1">
                        <a:lumMod val="60000"/>
                        <a:lumOff val="40000"/>
                      </a:schemeClr>
                    </a:solidFill>
                  </a:tcPr>
                </a:tc>
                <a:tc>
                  <a:txBody>
                    <a:bodyPr/>
                    <a:lstStyle/>
                    <a:p>
                      <a:pPr marL="0" marR="0" algn="just">
                        <a:lnSpc>
                          <a:spcPct val="110000"/>
                        </a:lnSpc>
                        <a:spcBef>
                          <a:spcPts val="0"/>
                        </a:spcBef>
                        <a:spcAft>
                          <a:spcPts val="600"/>
                        </a:spcAft>
                      </a:pPr>
                      <a:r>
                        <a:rPr lang="en-US" sz="1400" dirty="0">
                          <a:effectLst/>
                        </a:rPr>
                        <a:t>0.02</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0.99</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0.45</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&lt;0.010</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0.005</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0.27</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0.001</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0.03</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0.1</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extLst>
                  <a:ext uri="{0D108BD9-81ED-4DB2-BD59-A6C34878D82A}">
                    <a16:rowId xmlns:a16="http://schemas.microsoft.com/office/drawing/2014/main" val="1546868555"/>
                  </a:ext>
                </a:extLst>
              </a:tr>
              <a:tr h="272236">
                <a:tc>
                  <a:txBody>
                    <a:bodyPr/>
                    <a:lstStyle/>
                    <a:p>
                      <a:pPr marL="0" marR="0" algn="just">
                        <a:lnSpc>
                          <a:spcPct val="110000"/>
                        </a:lnSpc>
                        <a:spcBef>
                          <a:spcPts val="0"/>
                        </a:spcBef>
                        <a:spcAft>
                          <a:spcPts val="600"/>
                        </a:spcAft>
                      </a:pPr>
                      <a:r>
                        <a:rPr lang="en-US" sz="1400" dirty="0">
                          <a:effectLst/>
                        </a:rPr>
                        <a:t>GR-91</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88.78</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0.19</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8.72</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solidFill>
                      <a:schemeClr val="accent1">
                        <a:lumMod val="60000"/>
                        <a:lumOff val="40000"/>
                      </a:schemeClr>
                    </a:solidFill>
                  </a:tcPr>
                </a:tc>
                <a:tc>
                  <a:txBody>
                    <a:bodyPr/>
                    <a:lstStyle/>
                    <a:p>
                      <a:pPr marL="0" marR="0" algn="just">
                        <a:lnSpc>
                          <a:spcPct val="110000"/>
                        </a:lnSpc>
                        <a:spcBef>
                          <a:spcPts val="0"/>
                        </a:spcBef>
                        <a:spcAft>
                          <a:spcPts val="600"/>
                        </a:spcAft>
                      </a:pPr>
                      <a:r>
                        <a:rPr lang="en-US" sz="1400" dirty="0">
                          <a:effectLst/>
                        </a:rPr>
                        <a:t>0.02</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0.95</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0.44</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&lt;0.010</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0.075</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0.29</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0.003</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0.07</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0.11</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extLst>
                  <a:ext uri="{0D108BD9-81ED-4DB2-BD59-A6C34878D82A}">
                    <a16:rowId xmlns:a16="http://schemas.microsoft.com/office/drawing/2014/main" val="1615969913"/>
                  </a:ext>
                </a:extLst>
              </a:tr>
              <a:tr h="272236">
                <a:tc>
                  <a:txBody>
                    <a:bodyPr/>
                    <a:lstStyle/>
                    <a:p>
                      <a:pPr marL="0" marR="0" algn="just">
                        <a:lnSpc>
                          <a:spcPct val="110000"/>
                        </a:lnSpc>
                        <a:spcBef>
                          <a:spcPts val="0"/>
                        </a:spcBef>
                        <a:spcAft>
                          <a:spcPts val="600"/>
                        </a:spcAft>
                      </a:pPr>
                      <a:r>
                        <a:rPr lang="en-US" sz="1400" dirty="0">
                          <a:effectLst/>
                        </a:rPr>
                        <a:t>MARBN3</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83.16</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0.17</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9.6</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solidFill>
                      <a:schemeClr val="accent1">
                        <a:lumMod val="60000"/>
                        <a:lumOff val="40000"/>
                      </a:schemeClr>
                    </a:solidFill>
                  </a:tcPr>
                </a:tc>
                <a:tc>
                  <a:txBody>
                    <a:bodyPr/>
                    <a:lstStyle/>
                    <a:p>
                      <a:pPr marL="0" marR="0" algn="just">
                        <a:lnSpc>
                          <a:spcPct val="110000"/>
                        </a:lnSpc>
                        <a:spcBef>
                          <a:spcPts val="0"/>
                        </a:spcBef>
                        <a:spcAft>
                          <a:spcPts val="600"/>
                        </a:spcAft>
                      </a:pPr>
                      <a:r>
                        <a:rPr lang="en-US" sz="1400" dirty="0">
                          <a:effectLst/>
                        </a:rPr>
                        <a:t>2.95</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0.1</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0.5</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2.89</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0.057</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0.2</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&lt;0.001</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0.011</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1.5</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extLst>
                  <a:ext uri="{0D108BD9-81ED-4DB2-BD59-A6C34878D82A}">
                    <a16:rowId xmlns:a16="http://schemas.microsoft.com/office/drawing/2014/main" val="2735709577"/>
                  </a:ext>
                </a:extLst>
              </a:tr>
              <a:tr h="272236">
                <a:tc>
                  <a:txBody>
                    <a:bodyPr/>
                    <a:lstStyle/>
                    <a:p>
                      <a:pPr marL="0" marR="0" algn="just">
                        <a:lnSpc>
                          <a:spcPct val="110000"/>
                        </a:lnSpc>
                        <a:spcBef>
                          <a:spcPts val="0"/>
                        </a:spcBef>
                        <a:spcAft>
                          <a:spcPts val="600"/>
                        </a:spcAft>
                      </a:pPr>
                      <a:r>
                        <a:rPr lang="en-US" sz="1400" dirty="0">
                          <a:effectLst/>
                        </a:rPr>
                        <a:t>CPJ7</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85.5</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0.27</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9.88</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solidFill>
                      <a:schemeClr val="accent1">
                        <a:lumMod val="60000"/>
                        <a:lumOff val="40000"/>
                      </a:schemeClr>
                    </a:solidFill>
                  </a:tcPr>
                </a:tc>
                <a:tc>
                  <a:txBody>
                    <a:bodyPr/>
                    <a:lstStyle/>
                    <a:p>
                      <a:pPr marL="0" marR="0" algn="just">
                        <a:lnSpc>
                          <a:spcPct val="110000"/>
                        </a:lnSpc>
                        <a:spcBef>
                          <a:spcPts val="0"/>
                        </a:spcBef>
                        <a:spcAft>
                          <a:spcPts val="600"/>
                        </a:spcAft>
                      </a:pPr>
                      <a:r>
                        <a:rPr lang="en-US" sz="1400" dirty="0">
                          <a:effectLst/>
                        </a:rPr>
                        <a:t>1.46</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1.36</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0.31</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0.37</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0.056</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0.31</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0.003</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0.02</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0.15</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extLst>
                  <a:ext uri="{0D108BD9-81ED-4DB2-BD59-A6C34878D82A}">
                    <a16:rowId xmlns:a16="http://schemas.microsoft.com/office/drawing/2014/main" val="4258446866"/>
                  </a:ext>
                </a:extLst>
              </a:tr>
              <a:tr h="272236">
                <a:tc>
                  <a:txBody>
                    <a:bodyPr/>
                    <a:lstStyle/>
                    <a:p>
                      <a:pPr marL="0" marR="0" algn="just">
                        <a:lnSpc>
                          <a:spcPct val="110000"/>
                        </a:lnSpc>
                        <a:spcBef>
                          <a:spcPts val="0"/>
                        </a:spcBef>
                        <a:spcAft>
                          <a:spcPts val="600"/>
                        </a:spcAft>
                      </a:pPr>
                      <a:r>
                        <a:rPr lang="en-US" sz="1400" dirty="0">
                          <a:effectLst/>
                        </a:rPr>
                        <a:t>MARBN4</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82.68</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0.17</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10.1</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solidFill>
                      <a:schemeClr val="accent1">
                        <a:lumMod val="60000"/>
                        <a:lumOff val="40000"/>
                      </a:schemeClr>
                    </a:solidFill>
                  </a:tcPr>
                </a:tc>
                <a:tc>
                  <a:txBody>
                    <a:bodyPr/>
                    <a:lstStyle/>
                    <a:p>
                      <a:pPr marL="0" marR="0" algn="just">
                        <a:lnSpc>
                          <a:spcPct val="110000"/>
                        </a:lnSpc>
                        <a:spcBef>
                          <a:spcPts val="0"/>
                        </a:spcBef>
                        <a:spcAft>
                          <a:spcPts val="600"/>
                        </a:spcAft>
                      </a:pPr>
                      <a:r>
                        <a:rPr lang="en-US" sz="1400" dirty="0">
                          <a:effectLst/>
                        </a:rPr>
                        <a:t>2.94</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0.1</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0.5</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2.89</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0.056</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0.19</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&lt;0.001</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0.011</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1.53</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extLst>
                  <a:ext uri="{0D108BD9-81ED-4DB2-BD59-A6C34878D82A}">
                    <a16:rowId xmlns:a16="http://schemas.microsoft.com/office/drawing/2014/main" val="4032787628"/>
                  </a:ext>
                </a:extLst>
              </a:tr>
              <a:tr h="272236">
                <a:tc>
                  <a:txBody>
                    <a:bodyPr/>
                    <a:lstStyle/>
                    <a:p>
                      <a:pPr marL="0" marR="0" algn="just">
                        <a:lnSpc>
                          <a:spcPct val="110000"/>
                        </a:lnSpc>
                        <a:spcBef>
                          <a:spcPts val="0"/>
                        </a:spcBef>
                        <a:spcAft>
                          <a:spcPts val="600"/>
                        </a:spcAft>
                      </a:pPr>
                      <a:r>
                        <a:rPr lang="en-US" sz="1400" dirty="0">
                          <a:effectLst/>
                        </a:rPr>
                        <a:t>SAVE 12</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82.8</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10.5</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solidFill>
                      <a:schemeClr val="accent1">
                        <a:lumMod val="60000"/>
                        <a:lumOff val="40000"/>
                      </a:schemeClr>
                    </a:solidFill>
                  </a:tcPr>
                </a:tc>
                <a:tc>
                  <a:txBody>
                    <a:bodyPr/>
                    <a:lstStyle/>
                    <a:p>
                      <a:pPr marL="0" marR="0" algn="just">
                        <a:lnSpc>
                          <a:spcPct val="110000"/>
                        </a:lnSpc>
                        <a:spcBef>
                          <a:spcPts val="0"/>
                        </a:spcBef>
                        <a:spcAft>
                          <a:spcPts val="600"/>
                        </a:spcAft>
                      </a:pPr>
                      <a:r>
                        <a:rPr lang="en-US" sz="1400" dirty="0">
                          <a:effectLst/>
                        </a:rPr>
                        <a:t>2.92</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0.51</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2.87</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0.07</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0.23</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0.11</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extLst>
                  <a:ext uri="{0D108BD9-81ED-4DB2-BD59-A6C34878D82A}">
                    <a16:rowId xmlns:a16="http://schemas.microsoft.com/office/drawing/2014/main" val="2392177233"/>
                  </a:ext>
                </a:extLst>
              </a:tr>
              <a:tr h="272236">
                <a:tc>
                  <a:txBody>
                    <a:bodyPr/>
                    <a:lstStyle/>
                    <a:p>
                      <a:pPr marL="0" marR="0" algn="just">
                        <a:lnSpc>
                          <a:spcPct val="110000"/>
                        </a:lnSpc>
                        <a:spcBef>
                          <a:spcPts val="0"/>
                        </a:spcBef>
                        <a:spcAft>
                          <a:spcPts val="600"/>
                        </a:spcAft>
                      </a:pPr>
                      <a:r>
                        <a:rPr lang="en-US" sz="1400" dirty="0">
                          <a:effectLst/>
                        </a:rPr>
                        <a:t>409 </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86.82</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0.29</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11.52</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solidFill>
                      <a:schemeClr val="accent1">
                        <a:lumMod val="60000"/>
                        <a:lumOff val="40000"/>
                      </a:schemeClr>
                    </a:solidFill>
                  </a:tcPr>
                </a:tc>
                <a:tc>
                  <a:txBody>
                    <a:bodyPr/>
                    <a:lstStyle/>
                    <a:p>
                      <a:pPr marL="0" marR="0" algn="just">
                        <a:lnSpc>
                          <a:spcPct val="110000"/>
                        </a:lnSpc>
                        <a:spcBef>
                          <a:spcPts val="0"/>
                        </a:spcBef>
                        <a:spcAft>
                          <a:spcPts val="600"/>
                        </a:spcAft>
                      </a:pPr>
                      <a:r>
                        <a:rPr lang="en-US" sz="1400" dirty="0">
                          <a:effectLst/>
                        </a:rPr>
                        <a:t>0.03</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0.02</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0.44</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&lt;0.010</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0.01</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0.36</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0.165</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0.1</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0.08</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extLst>
                  <a:ext uri="{0D108BD9-81ED-4DB2-BD59-A6C34878D82A}">
                    <a16:rowId xmlns:a16="http://schemas.microsoft.com/office/drawing/2014/main" val="1233543081"/>
                  </a:ext>
                </a:extLst>
              </a:tr>
              <a:tr h="272236">
                <a:tc>
                  <a:txBody>
                    <a:bodyPr/>
                    <a:lstStyle/>
                    <a:p>
                      <a:pPr marL="0" marR="0" algn="just">
                        <a:lnSpc>
                          <a:spcPct val="110000"/>
                        </a:lnSpc>
                        <a:spcBef>
                          <a:spcPts val="0"/>
                        </a:spcBef>
                        <a:spcAft>
                          <a:spcPts val="600"/>
                        </a:spcAft>
                      </a:pPr>
                      <a:r>
                        <a:rPr lang="en-US" sz="1400" dirty="0">
                          <a:effectLst/>
                        </a:rPr>
                        <a:t>420 </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85.96</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0.42</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12.37</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solidFill>
                      <a:schemeClr val="accent1">
                        <a:lumMod val="60000"/>
                        <a:lumOff val="40000"/>
                      </a:schemeClr>
                    </a:solidFill>
                  </a:tcPr>
                </a:tc>
                <a:tc>
                  <a:txBody>
                    <a:bodyPr/>
                    <a:lstStyle/>
                    <a:p>
                      <a:pPr marL="0" marR="0" algn="just">
                        <a:lnSpc>
                          <a:spcPct val="110000"/>
                        </a:lnSpc>
                        <a:spcBef>
                          <a:spcPts val="0"/>
                        </a:spcBef>
                        <a:spcAft>
                          <a:spcPts val="600"/>
                        </a:spcAft>
                      </a:pPr>
                      <a:r>
                        <a:rPr lang="en-US" sz="1400" dirty="0">
                          <a:effectLst/>
                        </a:rPr>
                        <a:t>0.02</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0.09</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0.49</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0.02</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0.005</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0.25</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0.01</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0.05</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0.22</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extLst>
                  <a:ext uri="{0D108BD9-81ED-4DB2-BD59-A6C34878D82A}">
                    <a16:rowId xmlns:a16="http://schemas.microsoft.com/office/drawing/2014/main" val="278047226"/>
                  </a:ext>
                </a:extLst>
              </a:tr>
              <a:tr h="272236">
                <a:tc>
                  <a:txBody>
                    <a:bodyPr/>
                    <a:lstStyle/>
                    <a:p>
                      <a:pPr marL="0" marR="0" algn="just">
                        <a:lnSpc>
                          <a:spcPct val="110000"/>
                        </a:lnSpc>
                        <a:spcBef>
                          <a:spcPts val="0"/>
                        </a:spcBef>
                        <a:spcAft>
                          <a:spcPts val="600"/>
                        </a:spcAft>
                      </a:pPr>
                      <a:r>
                        <a:rPr lang="en-US" sz="1400" dirty="0">
                          <a:effectLst/>
                        </a:rPr>
                        <a:t>416 </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85.45</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0.28</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12.45</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solidFill>
                      <a:schemeClr val="accent1">
                        <a:lumMod val="60000"/>
                        <a:lumOff val="40000"/>
                      </a:schemeClr>
                    </a:solidFill>
                  </a:tcPr>
                </a:tc>
                <a:tc>
                  <a:txBody>
                    <a:bodyPr/>
                    <a:lstStyle/>
                    <a:p>
                      <a:pPr marL="0" marR="0" algn="just">
                        <a:lnSpc>
                          <a:spcPct val="110000"/>
                        </a:lnSpc>
                        <a:spcBef>
                          <a:spcPts val="0"/>
                        </a:spcBef>
                        <a:spcAft>
                          <a:spcPts val="600"/>
                        </a:spcAft>
                      </a:pPr>
                      <a:r>
                        <a:rPr lang="en-US" sz="1400" dirty="0">
                          <a:effectLst/>
                        </a:rPr>
                        <a:t>0.02</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0.2</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1.08</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0.01</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0.014</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0.22</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0.009</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0.01</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0.13</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extLst>
                  <a:ext uri="{0D108BD9-81ED-4DB2-BD59-A6C34878D82A}">
                    <a16:rowId xmlns:a16="http://schemas.microsoft.com/office/drawing/2014/main" val="415625821"/>
                  </a:ext>
                </a:extLst>
              </a:tr>
              <a:tr h="272236">
                <a:tc>
                  <a:txBody>
                    <a:bodyPr/>
                    <a:lstStyle/>
                    <a:p>
                      <a:pPr marL="0" marR="0" algn="just">
                        <a:lnSpc>
                          <a:spcPct val="110000"/>
                        </a:lnSpc>
                        <a:spcBef>
                          <a:spcPts val="0"/>
                        </a:spcBef>
                        <a:spcAft>
                          <a:spcPts val="600"/>
                        </a:spcAft>
                      </a:pPr>
                      <a:r>
                        <a:rPr lang="en-US" sz="1400" dirty="0">
                          <a:effectLst/>
                        </a:rPr>
                        <a:t>E-Brite</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71.6</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0.21</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26.5</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solidFill>
                      <a:schemeClr val="accent1">
                        <a:lumMod val="60000"/>
                        <a:lumOff val="40000"/>
                      </a:schemeClr>
                    </a:solidFill>
                  </a:tcPr>
                </a:tc>
                <a:tc>
                  <a:txBody>
                    <a:bodyPr/>
                    <a:lstStyle/>
                    <a:p>
                      <a:pPr marL="0" marR="0" algn="just">
                        <a:lnSpc>
                          <a:spcPct val="110000"/>
                        </a:lnSpc>
                        <a:spcBef>
                          <a:spcPts val="0"/>
                        </a:spcBef>
                        <a:spcAft>
                          <a:spcPts val="600"/>
                        </a:spcAft>
                      </a:pPr>
                      <a:r>
                        <a:rPr lang="en-US" sz="1400" dirty="0">
                          <a:effectLst/>
                        </a:rPr>
                        <a:t>0.02</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1</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0.04</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&lt;0.010</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0.12</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0.25</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&lt;0.001</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0.1</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0.01</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extLst>
                  <a:ext uri="{0D108BD9-81ED-4DB2-BD59-A6C34878D82A}">
                    <a16:rowId xmlns:a16="http://schemas.microsoft.com/office/drawing/2014/main" val="3784367299"/>
                  </a:ext>
                </a:extLst>
              </a:tr>
              <a:tr h="272236">
                <a:tc gridSpan="13">
                  <a:txBody>
                    <a:bodyPr/>
                    <a:lstStyle/>
                    <a:p>
                      <a:pPr marL="0" marR="0" algn="just">
                        <a:lnSpc>
                          <a:spcPct val="110000"/>
                        </a:lnSpc>
                        <a:spcBef>
                          <a:spcPts val="0"/>
                        </a:spcBef>
                        <a:spcAft>
                          <a:spcPts val="600"/>
                        </a:spcAft>
                      </a:pPr>
                      <a:r>
                        <a:rPr lang="en-US" sz="1400" dirty="0">
                          <a:effectLst/>
                        </a:rPr>
                        <a:t>Austenitic</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926569603"/>
                  </a:ext>
                </a:extLst>
              </a:tr>
              <a:tr h="272236">
                <a:tc>
                  <a:txBody>
                    <a:bodyPr/>
                    <a:lstStyle/>
                    <a:p>
                      <a:pPr marL="0" marR="0" algn="just">
                        <a:lnSpc>
                          <a:spcPct val="110000"/>
                        </a:lnSpc>
                        <a:spcBef>
                          <a:spcPts val="0"/>
                        </a:spcBef>
                        <a:spcAft>
                          <a:spcPts val="600"/>
                        </a:spcAft>
                      </a:pPr>
                      <a:r>
                        <a:rPr lang="en-US" sz="1400" dirty="0">
                          <a:effectLst/>
                        </a:rPr>
                        <a:t>347H</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70.1</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9.01</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17.3</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solidFill>
                      <a:schemeClr val="accent1">
                        <a:lumMod val="60000"/>
                        <a:lumOff val="40000"/>
                      </a:schemeClr>
                    </a:solidFill>
                  </a:tcPr>
                </a:tc>
                <a:tc>
                  <a:txBody>
                    <a:bodyPr/>
                    <a:lstStyle/>
                    <a:p>
                      <a:pPr marL="0" marR="0" algn="just">
                        <a:lnSpc>
                          <a:spcPct val="110000"/>
                        </a:lnSpc>
                        <a:spcBef>
                          <a:spcPts val="0"/>
                        </a:spcBef>
                        <a:spcAft>
                          <a:spcPts val="600"/>
                        </a:spcAft>
                      </a:pPr>
                      <a:r>
                        <a:rPr lang="en-US" sz="1400" dirty="0">
                          <a:effectLst/>
                        </a:rPr>
                        <a:t>0.14</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0.37</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1.86</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0.52</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0.31</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0.007</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0.05</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extLst>
                  <a:ext uri="{0D108BD9-81ED-4DB2-BD59-A6C34878D82A}">
                    <a16:rowId xmlns:a16="http://schemas.microsoft.com/office/drawing/2014/main" val="2869628629"/>
                  </a:ext>
                </a:extLst>
              </a:tr>
              <a:tr h="272236">
                <a:tc>
                  <a:txBody>
                    <a:bodyPr/>
                    <a:lstStyle/>
                    <a:p>
                      <a:pPr marL="0" marR="0" algn="just">
                        <a:lnSpc>
                          <a:spcPct val="110000"/>
                        </a:lnSpc>
                        <a:spcBef>
                          <a:spcPts val="0"/>
                        </a:spcBef>
                        <a:spcAft>
                          <a:spcPts val="600"/>
                        </a:spcAft>
                      </a:pPr>
                      <a:r>
                        <a:rPr lang="en-US" sz="1400" dirty="0">
                          <a:effectLst/>
                        </a:rPr>
                        <a:t>304H*</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70.6</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8.27</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18.74</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solidFill>
                      <a:schemeClr val="accent1">
                        <a:lumMod val="60000"/>
                        <a:lumOff val="40000"/>
                      </a:schemeClr>
                    </a:solidFill>
                  </a:tcPr>
                </a:tc>
                <a:tc>
                  <a:txBody>
                    <a:bodyPr/>
                    <a:lstStyle/>
                    <a:p>
                      <a:pPr marL="0" marR="0" algn="just">
                        <a:lnSpc>
                          <a:spcPct val="110000"/>
                        </a:lnSpc>
                        <a:spcBef>
                          <a:spcPts val="0"/>
                        </a:spcBef>
                        <a:spcAft>
                          <a:spcPts val="600"/>
                        </a:spcAft>
                      </a:pPr>
                      <a:r>
                        <a:rPr lang="en-US" sz="1400" dirty="0">
                          <a:effectLst/>
                        </a:rPr>
                        <a:t>0.22</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0.12</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1.08</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0.01</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0.01</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0.44</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0.003</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0.01</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0.07</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extLst>
                  <a:ext uri="{0D108BD9-81ED-4DB2-BD59-A6C34878D82A}">
                    <a16:rowId xmlns:a16="http://schemas.microsoft.com/office/drawing/2014/main" val="4290409712"/>
                  </a:ext>
                </a:extLst>
              </a:tr>
              <a:tr h="272236">
                <a:tc>
                  <a:txBody>
                    <a:bodyPr/>
                    <a:lstStyle/>
                    <a:p>
                      <a:pPr marL="0" marR="0" algn="just">
                        <a:lnSpc>
                          <a:spcPct val="110000"/>
                        </a:lnSpc>
                        <a:spcBef>
                          <a:spcPts val="0"/>
                        </a:spcBef>
                        <a:spcAft>
                          <a:spcPts val="600"/>
                        </a:spcAft>
                      </a:pPr>
                      <a:r>
                        <a:rPr lang="en-US" sz="1400" dirty="0">
                          <a:effectLst/>
                        </a:rPr>
                        <a:t>800</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44.2</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32.74</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19.87</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solidFill>
                      <a:schemeClr val="accent1">
                        <a:lumMod val="60000"/>
                        <a:lumOff val="40000"/>
                      </a:schemeClr>
                    </a:solidFill>
                  </a:tcPr>
                </a:tc>
                <a:tc>
                  <a:txBody>
                    <a:bodyPr/>
                    <a:lstStyle/>
                    <a:p>
                      <a:pPr marL="0" marR="0" algn="just">
                        <a:lnSpc>
                          <a:spcPct val="110000"/>
                        </a:lnSpc>
                        <a:spcBef>
                          <a:spcPts val="0"/>
                        </a:spcBef>
                        <a:spcAft>
                          <a:spcPts val="600"/>
                        </a:spcAft>
                      </a:pPr>
                      <a:r>
                        <a:rPr lang="en-US" sz="1400" dirty="0">
                          <a:effectLst/>
                        </a:rPr>
                        <a:t>0.07</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0.2</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0.91</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&lt;0.010</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0.05</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0.46</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0.46</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0.37</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&lt;0.1</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extLst>
                  <a:ext uri="{0D108BD9-81ED-4DB2-BD59-A6C34878D82A}">
                    <a16:rowId xmlns:a16="http://schemas.microsoft.com/office/drawing/2014/main" val="274027770"/>
                  </a:ext>
                </a:extLst>
              </a:tr>
              <a:tr h="272236">
                <a:tc>
                  <a:txBody>
                    <a:bodyPr/>
                    <a:lstStyle/>
                    <a:p>
                      <a:pPr marL="0" marR="0" algn="just">
                        <a:lnSpc>
                          <a:spcPct val="110000"/>
                        </a:lnSpc>
                        <a:spcBef>
                          <a:spcPts val="0"/>
                        </a:spcBef>
                        <a:spcAft>
                          <a:spcPts val="600"/>
                        </a:spcAft>
                      </a:pPr>
                      <a:r>
                        <a:rPr lang="en-US" sz="1400" dirty="0">
                          <a:effectLst/>
                        </a:rPr>
                        <a:t>310S</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53.5</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19.1</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25</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solidFill>
                      <a:schemeClr val="accent1">
                        <a:lumMod val="60000"/>
                        <a:lumOff val="40000"/>
                      </a:schemeClr>
                    </a:solidFill>
                  </a:tcPr>
                </a:tc>
                <a:tc>
                  <a:txBody>
                    <a:bodyPr/>
                    <a:lstStyle/>
                    <a:p>
                      <a:pPr marL="0" marR="0" algn="just">
                        <a:lnSpc>
                          <a:spcPct val="110000"/>
                        </a:lnSpc>
                        <a:spcBef>
                          <a:spcPts val="0"/>
                        </a:spcBef>
                        <a:spcAft>
                          <a:spcPts val="600"/>
                        </a:spcAft>
                      </a:pPr>
                      <a:r>
                        <a:rPr lang="en-US" sz="1400" dirty="0">
                          <a:effectLst/>
                        </a:rPr>
                        <a:t>0.17</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0.09</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1.39</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0.01</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0.39</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0.02</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tc>
                  <a:txBody>
                    <a:bodyPr/>
                    <a:lstStyle/>
                    <a:p>
                      <a:pPr marL="0" marR="0" algn="just">
                        <a:lnSpc>
                          <a:spcPct val="110000"/>
                        </a:lnSpc>
                        <a:spcBef>
                          <a:spcPts val="0"/>
                        </a:spcBef>
                        <a:spcAft>
                          <a:spcPts val="600"/>
                        </a:spcAft>
                      </a:pPr>
                      <a:r>
                        <a:rPr lang="en-US" sz="1400" dirty="0">
                          <a:effectLst/>
                        </a:rPr>
                        <a:t>0.04</a:t>
                      </a:r>
                      <a:endParaRPr lang="en-US" sz="1400" i="1" dirty="0">
                        <a:solidFill>
                          <a:srgbClr val="44546A"/>
                        </a:solidFill>
                        <a:effectLst/>
                        <a:latin typeface="Calibri" panose="020F0502020204030204" pitchFamily="34" charset="0"/>
                        <a:ea typeface="Yu Mincho" panose="02020400000000000000" pitchFamily="18" charset="-128"/>
                        <a:cs typeface="Times New Roman" panose="02020603050405020304" pitchFamily="18" charset="0"/>
                      </a:endParaRPr>
                    </a:p>
                  </a:txBody>
                  <a:tcPr marL="68580" marR="68580" marT="0" marB="0"/>
                </a:tc>
                <a:extLst>
                  <a:ext uri="{0D108BD9-81ED-4DB2-BD59-A6C34878D82A}">
                    <a16:rowId xmlns:a16="http://schemas.microsoft.com/office/drawing/2014/main" val="1582568802"/>
                  </a:ext>
                </a:extLst>
              </a:tr>
            </a:tbl>
          </a:graphicData>
        </a:graphic>
      </p:graphicFrame>
      <p:sp>
        <p:nvSpPr>
          <p:cNvPr id="11" name="Content Placeholder 138">
            <a:extLst>
              <a:ext uri="{FF2B5EF4-FFF2-40B4-BE49-F238E27FC236}">
                <a16:creationId xmlns:a16="http://schemas.microsoft.com/office/drawing/2014/main" id="{96D30F10-4B1D-4D49-8263-6960C436BC8D}"/>
              </a:ext>
            </a:extLst>
          </p:cNvPr>
          <p:cNvSpPr txBox="1">
            <a:spLocks/>
          </p:cNvSpPr>
          <p:nvPr/>
        </p:nvSpPr>
        <p:spPr>
          <a:xfrm>
            <a:off x="8449927" y="3070125"/>
            <a:ext cx="695910" cy="1863553"/>
          </a:xfrm>
          <a:prstGeom prst="rect">
            <a:avLst/>
          </a:prstGeom>
        </p:spPr>
        <p:txBody>
          <a:bodyPr vert="vert" lIns="91440" tIns="45720" rIns="91440" bIns="45720" rtlCol="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b="1" kern="1200">
                <a:solidFill>
                  <a:srgbClr val="373838"/>
                </a:solidFill>
                <a:latin typeface="Garamond" panose="02020404030301010803" pitchFamily="18"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rgbClr val="373838"/>
                </a:solidFill>
                <a:latin typeface="Garamond" panose="02020404030301010803" pitchFamily="18"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rgbClr val="373838"/>
                </a:solidFill>
                <a:latin typeface="Garamond" panose="02020404030301010803" pitchFamily="18"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rgbClr val="373838"/>
                </a:solidFill>
                <a:latin typeface="Garamond" panose="02020404030301010803" pitchFamily="18"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rgbClr val="373838"/>
                </a:solidFill>
                <a:latin typeface="Garamond" panose="02020404030301010803" pitchFamily="18"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buFont typeface="Arial" panose="020B0604020202020204" pitchFamily="34" charset="0"/>
              <a:buNone/>
            </a:pPr>
            <a:r>
              <a:rPr lang="en-US" sz="2000" dirty="0">
                <a:solidFill>
                  <a:srgbClr val="00B0F0"/>
                </a:solidFill>
                <a:latin typeface="Arial" panose="020B0604020202020204" pitchFamily="34" charset="0"/>
                <a:cs typeface="Arial" panose="020B0604020202020204" pitchFamily="34" charset="0"/>
              </a:rPr>
              <a:t>Increasing Cr content</a:t>
            </a:r>
          </a:p>
        </p:txBody>
      </p:sp>
      <p:cxnSp>
        <p:nvCxnSpPr>
          <p:cNvPr id="12" name="Straight Arrow Connector 11">
            <a:extLst>
              <a:ext uri="{FF2B5EF4-FFF2-40B4-BE49-F238E27FC236}">
                <a16:creationId xmlns:a16="http://schemas.microsoft.com/office/drawing/2014/main" id="{2C4FACD9-3B7A-4755-B1CB-A11C8ACD2CCE}"/>
              </a:ext>
            </a:extLst>
          </p:cNvPr>
          <p:cNvCxnSpPr>
            <a:cxnSpLocks/>
          </p:cNvCxnSpPr>
          <p:nvPr/>
        </p:nvCxnSpPr>
        <p:spPr>
          <a:xfrm>
            <a:off x="8571985" y="2339804"/>
            <a:ext cx="0" cy="981075"/>
          </a:xfrm>
          <a:prstGeom prst="straightConnector1">
            <a:avLst/>
          </a:prstGeom>
          <a:ln w="19050">
            <a:solidFill>
              <a:srgbClr val="00B0F0"/>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0A5A9BBA-25F8-46E4-9612-423E7C64CAB3}"/>
              </a:ext>
            </a:extLst>
          </p:cNvPr>
          <p:cNvCxnSpPr>
            <a:cxnSpLocks/>
          </p:cNvCxnSpPr>
          <p:nvPr/>
        </p:nvCxnSpPr>
        <p:spPr>
          <a:xfrm>
            <a:off x="8580737" y="4761931"/>
            <a:ext cx="0" cy="981075"/>
          </a:xfrm>
          <a:prstGeom prst="straightConnector1">
            <a:avLst/>
          </a:prstGeom>
          <a:ln w="19050">
            <a:solidFill>
              <a:srgbClr val="00B0F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931846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6F843A21-FBD3-40CD-A9BE-D6D4B73E5E96}"/>
              </a:ext>
            </a:extLst>
          </p:cNvPr>
          <p:cNvSpPr txBox="1">
            <a:spLocks/>
          </p:cNvSpPr>
          <p:nvPr/>
        </p:nvSpPr>
        <p:spPr>
          <a:xfrm>
            <a:off x="133001" y="116292"/>
            <a:ext cx="7651072" cy="532728"/>
          </a:xfrm>
          <a:prstGeom prst="rect">
            <a:avLst/>
          </a:prstGeom>
        </p:spPr>
        <p:txBody>
          <a:bodyPr vert="horz" lIns="91440" tIns="45720" rIns="91440" bIns="45720" rtlCol="0" anchor="b">
            <a:noAutofit/>
          </a:bodyPr>
          <a:lstStyle>
            <a:lvl1pPr algn="l" defTabSz="685800" rtl="0" eaLnBrk="1" latinLnBrk="0" hangingPunct="1">
              <a:lnSpc>
                <a:spcPct val="90000"/>
              </a:lnSpc>
              <a:spcBef>
                <a:spcPct val="0"/>
              </a:spcBef>
              <a:buNone/>
              <a:defRPr sz="3000" b="1" kern="1200">
                <a:solidFill>
                  <a:srgbClr val="373838"/>
                </a:solidFill>
                <a:latin typeface="Century Gothic" panose="020B0502020202020204" pitchFamily="34" charset="0"/>
                <a:ea typeface="+mj-ea"/>
                <a:cs typeface="+mj-cs"/>
              </a:defRPr>
            </a:lvl1pPr>
          </a:lstStyle>
          <a:p>
            <a:br>
              <a:rPr lang="en-US" sz="3600" dirty="0">
                <a:solidFill>
                  <a:srgbClr val="000000"/>
                </a:solidFill>
                <a:latin typeface="Arial" panose="020B0604020202020204" pitchFamily="34" charset="0"/>
                <a:cs typeface="Arial" panose="020B0604020202020204" pitchFamily="34" charset="0"/>
              </a:rPr>
            </a:br>
            <a:r>
              <a:rPr lang="en-US" sz="3600" dirty="0">
                <a:solidFill>
                  <a:srgbClr val="000000"/>
                </a:solidFill>
                <a:latin typeface="Arial" panose="020B0604020202020204" pitchFamily="34" charset="0"/>
                <a:cs typeface="Arial" panose="020B0604020202020204" pitchFamily="34" charset="0"/>
              </a:rPr>
              <a:t>Critical Cr content</a:t>
            </a:r>
            <a:endParaRPr lang="en-US" sz="3600" baseline="-25000" dirty="0">
              <a:solidFill>
                <a:srgbClr val="000000"/>
              </a:solidFill>
              <a:latin typeface="Arial" panose="020B0604020202020204" pitchFamily="34" charset="0"/>
              <a:cs typeface="Arial" panose="020B0604020202020204" pitchFamily="34" charset="0"/>
            </a:endParaRPr>
          </a:p>
        </p:txBody>
      </p:sp>
      <p:grpSp>
        <p:nvGrpSpPr>
          <p:cNvPr id="56" name="Group 55">
            <a:extLst>
              <a:ext uri="{FF2B5EF4-FFF2-40B4-BE49-F238E27FC236}">
                <a16:creationId xmlns:a16="http://schemas.microsoft.com/office/drawing/2014/main" id="{7C3F4856-9658-4118-B061-B6D705E729EC}"/>
              </a:ext>
            </a:extLst>
          </p:cNvPr>
          <p:cNvGrpSpPr/>
          <p:nvPr/>
        </p:nvGrpSpPr>
        <p:grpSpPr>
          <a:xfrm>
            <a:off x="315713" y="1050826"/>
            <a:ext cx="8525378" cy="2855783"/>
            <a:chOff x="315713" y="1050826"/>
            <a:chExt cx="8525378" cy="2855783"/>
          </a:xfrm>
        </p:grpSpPr>
        <p:grpSp>
          <p:nvGrpSpPr>
            <p:cNvPr id="49" name="Group 48">
              <a:extLst>
                <a:ext uri="{FF2B5EF4-FFF2-40B4-BE49-F238E27FC236}">
                  <a16:creationId xmlns:a16="http://schemas.microsoft.com/office/drawing/2014/main" id="{FDF2BACD-1B35-4C58-9943-5BA74243F1BA}"/>
                </a:ext>
              </a:extLst>
            </p:cNvPr>
            <p:cNvGrpSpPr/>
            <p:nvPr/>
          </p:nvGrpSpPr>
          <p:grpSpPr>
            <a:xfrm>
              <a:off x="315713" y="1050826"/>
              <a:ext cx="8525378" cy="2855783"/>
              <a:chOff x="315713" y="1050826"/>
              <a:chExt cx="8525378" cy="2855783"/>
            </a:xfrm>
          </p:grpSpPr>
          <p:pic>
            <p:nvPicPr>
              <p:cNvPr id="2" name="Picture 1">
                <a:extLst>
                  <a:ext uri="{FF2B5EF4-FFF2-40B4-BE49-F238E27FC236}">
                    <a16:creationId xmlns:a16="http://schemas.microsoft.com/office/drawing/2014/main" id="{9D356440-B4FC-4D66-B373-7EB65EF2B459}"/>
                  </a:ext>
                </a:extLst>
              </p:cNvPr>
              <p:cNvPicPr>
                <a:picLocks noChangeAspect="1"/>
              </p:cNvPicPr>
              <p:nvPr/>
            </p:nvPicPr>
            <p:blipFill>
              <a:blip r:embed="rId2"/>
              <a:stretch>
                <a:fillRect/>
              </a:stretch>
            </p:blipFill>
            <p:spPr>
              <a:xfrm>
                <a:off x="315713" y="1427151"/>
                <a:ext cx="4126740" cy="2479458"/>
              </a:xfrm>
              <a:prstGeom prst="rect">
                <a:avLst/>
              </a:prstGeom>
            </p:spPr>
          </p:pic>
          <p:pic>
            <p:nvPicPr>
              <p:cNvPr id="3" name="Picture 2">
                <a:extLst>
                  <a:ext uri="{FF2B5EF4-FFF2-40B4-BE49-F238E27FC236}">
                    <a16:creationId xmlns:a16="http://schemas.microsoft.com/office/drawing/2014/main" id="{D78B83E6-A1B5-46D3-AFFD-44F35047FEF2}"/>
                  </a:ext>
                </a:extLst>
              </p:cNvPr>
              <p:cNvPicPr>
                <a:picLocks noChangeAspect="1"/>
              </p:cNvPicPr>
              <p:nvPr/>
            </p:nvPicPr>
            <p:blipFill>
              <a:blip r:embed="rId3"/>
              <a:stretch>
                <a:fillRect/>
              </a:stretch>
            </p:blipFill>
            <p:spPr>
              <a:xfrm>
                <a:off x="4701548" y="1427151"/>
                <a:ext cx="4139543" cy="2479458"/>
              </a:xfrm>
              <a:prstGeom prst="rect">
                <a:avLst/>
              </a:prstGeom>
            </p:spPr>
          </p:pic>
          <p:sp>
            <p:nvSpPr>
              <p:cNvPr id="4" name="TextBox 3">
                <a:extLst>
                  <a:ext uri="{FF2B5EF4-FFF2-40B4-BE49-F238E27FC236}">
                    <a16:creationId xmlns:a16="http://schemas.microsoft.com/office/drawing/2014/main" id="{B7E3851B-5CCA-468C-8851-08E3970C8551}"/>
                  </a:ext>
                </a:extLst>
              </p:cNvPr>
              <p:cNvSpPr txBox="1"/>
              <p:nvPr/>
            </p:nvSpPr>
            <p:spPr>
              <a:xfrm>
                <a:off x="834502" y="2219418"/>
                <a:ext cx="276038" cy="307777"/>
              </a:xfrm>
              <a:prstGeom prst="rect">
                <a:avLst/>
              </a:prstGeom>
              <a:noFill/>
            </p:spPr>
            <p:txBody>
              <a:bodyPr wrap="none" rtlCol="0">
                <a:spAutoFit/>
              </a:bodyPr>
              <a:lstStyle/>
              <a:p>
                <a:r>
                  <a:rPr lang="en-US" sz="1400" dirty="0"/>
                  <a:t>2</a:t>
                </a:r>
              </a:p>
            </p:txBody>
          </p:sp>
          <p:sp>
            <p:nvSpPr>
              <p:cNvPr id="13" name="TextBox 12">
                <a:extLst>
                  <a:ext uri="{FF2B5EF4-FFF2-40B4-BE49-F238E27FC236}">
                    <a16:creationId xmlns:a16="http://schemas.microsoft.com/office/drawing/2014/main" id="{3732AB2D-973B-4004-8C4F-9DA210E33523}"/>
                  </a:ext>
                </a:extLst>
              </p:cNvPr>
              <p:cNvSpPr txBox="1"/>
              <p:nvPr/>
            </p:nvSpPr>
            <p:spPr>
              <a:xfrm>
                <a:off x="1075682" y="2149868"/>
                <a:ext cx="276038" cy="307777"/>
              </a:xfrm>
              <a:prstGeom prst="rect">
                <a:avLst/>
              </a:prstGeom>
              <a:noFill/>
            </p:spPr>
            <p:txBody>
              <a:bodyPr wrap="none" rtlCol="0">
                <a:spAutoFit/>
              </a:bodyPr>
              <a:lstStyle/>
              <a:p>
                <a:r>
                  <a:rPr lang="en-US" sz="1400" dirty="0"/>
                  <a:t>9</a:t>
                </a:r>
              </a:p>
            </p:txBody>
          </p:sp>
          <p:sp>
            <p:nvSpPr>
              <p:cNvPr id="14" name="TextBox 13">
                <a:extLst>
                  <a:ext uri="{FF2B5EF4-FFF2-40B4-BE49-F238E27FC236}">
                    <a16:creationId xmlns:a16="http://schemas.microsoft.com/office/drawing/2014/main" id="{49C2D680-FC11-4193-A861-EB8936560315}"/>
                  </a:ext>
                </a:extLst>
              </p:cNvPr>
              <p:cNvSpPr txBox="1"/>
              <p:nvPr/>
            </p:nvSpPr>
            <p:spPr>
              <a:xfrm>
                <a:off x="1475173" y="2309672"/>
                <a:ext cx="367408" cy="307777"/>
              </a:xfrm>
              <a:prstGeom prst="rect">
                <a:avLst/>
              </a:prstGeom>
              <a:noFill/>
            </p:spPr>
            <p:txBody>
              <a:bodyPr wrap="none" rtlCol="0">
                <a:spAutoFit/>
              </a:bodyPr>
              <a:lstStyle/>
              <a:p>
                <a:r>
                  <a:rPr lang="en-US" sz="1400" dirty="0"/>
                  <a:t>10</a:t>
                </a:r>
              </a:p>
            </p:txBody>
          </p:sp>
          <p:sp>
            <p:nvSpPr>
              <p:cNvPr id="15" name="TextBox 14">
                <a:extLst>
                  <a:ext uri="{FF2B5EF4-FFF2-40B4-BE49-F238E27FC236}">
                    <a16:creationId xmlns:a16="http://schemas.microsoft.com/office/drawing/2014/main" id="{90F57897-7174-47B0-A9FF-E01249109377}"/>
                  </a:ext>
                </a:extLst>
              </p:cNvPr>
              <p:cNvSpPr txBox="1"/>
              <p:nvPr/>
            </p:nvSpPr>
            <p:spPr>
              <a:xfrm>
                <a:off x="1911655" y="2506462"/>
                <a:ext cx="367408" cy="307777"/>
              </a:xfrm>
              <a:prstGeom prst="rect">
                <a:avLst/>
              </a:prstGeom>
              <a:noFill/>
            </p:spPr>
            <p:txBody>
              <a:bodyPr wrap="none" rtlCol="0">
                <a:spAutoFit/>
              </a:bodyPr>
              <a:lstStyle/>
              <a:p>
                <a:r>
                  <a:rPr lang="en-US" sz="1400" dirty="0"/>
                  <a:t>11</a:t>
                </a:r>
              </a:p>
            </p:txBody>
          </p:sp>
          <p:sp>
            <p:nvSpPr>
              <p:cNvPr id="16" name="TextBox 15">
                <a:extLst>
                  <a:ext uri="{FF2B5EF4-FFF2-40B4-BE49-F238E27FC236}">
                    <a16:creationId xmlns:a16="http://schemas.microsoft.com/office/drawing/2014/main" id="{15F6AA53-79B7-430F-B444-FAFB93F0B2D7}"/>
                  </a:ext>
                </a:extLst>
              </p:cNvPr>
              <p:cNvSpPr txBox="1"/>
              <p:nvPr/>
            </p:nvSpPr>
            <p:spPr>
              <a:xfrm>
                <a:off x="1291702" y="2117323"/>
                <a:ext cx="367408" cy="307777"/>
              </a:xfrm>
              <a:prstGeom prst="rect">
                <a:avLst/>
              </a:prstGeom>
              <a:noFill/>
            </p:spPr>
            <p:txBody>
              <a:bodyPr wrap="none" rtlCol="0">
                <a:spAutoFit/>
              </a:bodyPr>
              <a:lstStyle/>
              <a:p>
                <a:r>
                  <a:rPr lang="en-US" sz="1400" dirty="0"/>
                  <a:t>10</a:t>
                </a:r>
              </a:p>
            </p:txBody>
          </p:sp>
          <p:sp>
            <p:nvSpPr>
              <p:cNvPr id="17" name="TextBox 16">
                <a:extLst>
                  <a:ext uri="{FF2B5EF4-FFF2-40B4-BE49-F238E27FC236}">
                    <a16:creationId xmlns:a16="http://schemas.microsoft.com/office/drawing/2014/main" id="{840203A3-F636-4B64-8936-A93C9ECAC6B6}"/>
                  </a:ext>
                </a:extLst>
              </p:cNvPr>
              <p:cNvSpPr txBox="1"/>
              <p:nvPr/>
            </p:nvSpPr>
            <p:spPr>
              <a:xfrm>
                <a:off x="2109924" y="2926675"/>
                <a:ext cx="367408" cy="307777"/>
              </a:xfrm>
              <a:prstGeom prst="rect">
                <a:avLst/>
              </a:prstGeom>
              <a:noFill/>
            </p:spPr>
            <p:txBody>
              <a:bodyPr wrap="none" rtlCol="0">
                <a:spAutoFit/>
              </a:bodyPr>
              <a:lstStyle/>
              <a:p>
                <a:r>
                  <a:rPr lang="en-US" sz="1400" dirty="0"/>
                  <a:t>12</a:t>
                </a:r>
              </a:p>
            </p:txBody>
          </p:sp>
          <p:sp>
            <p:nvSpPr>
              <p:cNvPr id="18" name="TextBox 17">
                <a:extLst>
                  <a:ext uri="{FF2B5EF4-FFF2-40B4-BE49-F238E27FC236}">
                    <a16:creationId xmlns:a16="http://schemas.microsoft.com/office/drawing/2014/main" id="{0F1AA4E4-A32C-45CD-8443-BC04E687BA98}"/>
                  </a:ext>
                </a:extLst>
              </p:cNvPr>
              <p:cNvSpPr txBox="1"/>
              <p:nvPr/>
            </p:nvSpPr>
            <p:spPr>
              <a:xfrm>
                <a:off x="1689719" y="2328902"/>
                <a:ext cx="367408" cy="307777"/>
              </a:xfrm>
              <a:prstGeom prst="rect">
                <a:avLst/>
              </a:prstGeom>
              <a:noFill/>
            </p:spPr>
            <p:txBody>
              <a:bodyPr wrap="none" rtlCol="0">
                <a:spAutoFit/>
              </a:bodyPr>
              <a:lstStyle/>
              <a:p>
                <a:r>
                  <a:rPr lang="en-US" sz="1400" dirty="0"/>
                  <a:t>10</a:t>
                </a:r>
              </a:p>
            </p:txBody>
          </p:sp>
          <p:sp>
            <p:nvSpPr>
              <p:cNvPr id="19" name="TextBox 18">
                <a:extLst>
                  <a:ext uri="{FF2B5EF4-FFF2-40B4-BE49-F238E27FC236}">
                    <a16:creationId xmlns:a16="http://schemas.microsoft.com/office/drawing/2014/main" id="{7A4E221B-F5F1-4824-BBDB-77E8684CAA2E}"/>
                  </a:ext>
                </a:extLst>
              </p:cNvPr>
              <p:cNvSpPr txBox="1"/>
              <p:nvPr/>
            </p:nvSpPr>
            <p:spPr>
              <a:xfrm>
                <a:off x="2306714" y="3079075"/>
                <a:ext cx="367408" cy="307777"/>
              </a:xfrm>
              <a:prstGeom prst="rect">
                <a:avLst/>
              </a:prstGeom>
              <a:noFill/>
            </p:spPr>
            <p:txBody>
              <a:bodyPr wrap="none" rtlCol="0">
                <a:spAutoFit/>
              </a:bodyPr>
              <a:lstStyle/>
              <a:p>
                <a:r>
                  <a:rPr lang="en-US" sz="1400" dirty="0"/>
                  <a:t>12</a:t>
                </a:r>
              </a:p>
            </p:txBody>
          </p:sp>
          <p:sp>
            <p:nvSpPr>
              <p:cNvPr id="20" name="TextBox 19">
                <a:extLst>
                  <a:ext uri="{FF2B5EF4-FFF2-40B4-BE49-F238E27FC236}">
                    <a16:creationId xmlns:a16="http://schemas.microsoft.com/office/drawing/2014/main" id="{D4F3A71E-9F57-48A8-BE73-930A3D9CFD0F}"/>
                  </a:ext>
                </a:extLst>
              </p:cNvPr>
              <p:cNvSpPr txBox="1"/>
              <p:nvPr/>
            </p:nvSpPr>
            <p:spPr>
              <a:xfrm>
                <a:off x="2547893" y="3142695"/>
                <a:ext cx="367408" cy="307777"/>
              </a:xfrm>
              <a:prstGeom prst="rect">
                <a:avLst/>
              </a:prstGeom>
              <a:noFill/>
            </p:spPr>
            <p:txBody>
              <a:bodyPr wrap="none" rtlCol="0">
                <a:spAutoFit/>
              </a:bodyPr>
              <a:lstStyle/>
              <a:p>
                <a:r>
                  <a:rPr lang="en-US" sz="1400" dirty="0"/>
                  <a:t>12</a:t>
                </a:r>
              </a:p>
            </p:txBody>
          </p:sp>
          <p:sp>
            <p:nvSpPr>
              <p:cNvPr id="21" name="TextBox 20">
                <a:extLst>
                  <a:ext uri="{FF2B5EF4-FFF2-40B4-BE49-F238E27FC236}">
                    <a16:creationId xmlns:a16="http://schemas.microsoft.com/office/drawing/2014/main" id="{6048E85A-4510-4F6E-9342-D94CF0461B20}"/>
                  </a:ext>
                </a:extLst>
              </p:cNvPr>
              <p:cNvSpPr txBox="1"/>
              <p:nvPr/>
            </p:nvSpPr>
            <p:spPr>
              <a:xfrm>
                <a:off x="2780193" y="3144169"/>
                <a:ext cx="367408" cy="307777"/>
              </a:xfrm>
              <a:prstGeom prst="rect">
                <a:avLst/>
              </a:prstGeom>
              <a:noFill/>
            </p:spPr>
            <p:txBody>
              <a:bodyPr wrap="none" rtlCol="0">
                <a:spAutoFit/>
              </a:bodyPr>
              <a:lstStyle/>
              <a:p>
                <a:r>
                  <a:rPr lang="en-US" sz="1400" dirty="0"/>
                  <a:t>27</a:t>
                </a:r>
              </a:p>
            </p:txBody>
          </p:sp>
          <p:sp>
            <p:nvSpPr>
              <p:cNvPr id="22" name="TextBox 21">
                <a:extLst>
                  <a:ext uri="{FF2B5EF4-FFF2-40B4-BE49-F238E27FC236}">
                    <a16:creationId xmlns:a16="http://schemas.microsoft.com/office/drawing/2014/main" id="{FD185FC0-0E46-4497-8FDB-9C3400D8AB7B}"/>
                  </a:ext>
                </a:extLst>
              </p:cNvPr>
              <p:cNvSpPr txBox="1"/>
              <p:nvPr/>
            </p:nvSpPr>
            <p:spPr>
              <a:xfrm>
                <a:off x="3232957" y="3144169"/>
                <a:ext cx="367408" cy="307777"/>
              </a:xfrm>
              <a:prstGeom prst="rect">
                <a:avLst/>
              </a:prstGeom>
              <a:noFill/>
            </p:spPr>
            <p:txBody>
              <a:bodyPr wrap="none" rtlCol="0">
                <a:spAutoFit/>
              </a:bodyPr>
              <a:lstStyle/>
              <a:p>
                <a:r>
                  <a:rPr lang="en-US" sz="1400" dirty="0"/>
                  <a:t>17</a:t>
                </a:r>
              </a:p>
            </p:txBody>
          </p:sp>
          <p:sp>
            <p:nvSpPr>
              <p:cNvPr id="23" name="TextBox 22">
                <a:extLst>
                  <a:ext uri="{FF2B5EF4-FFF2-40B4-BE49-F238E27FC236}">
                    <a16:creationId xmlns:a16="http://schemas.microsoft.com/office/drawing/2014/main" id="{F014F275-1F35-449E-AD0D-75A93F69E99C}"/>
                  </a:ext>
                </a:extLst>
              </p:cNvPr>
              <p:cNvSpPr txBox="1"/>
              <p:nvPr/>
            </p:nvSpPr>
            <p:spPr>
              <a:xfrm>
                <a:off x="3446022" y="3090903"/>
                <a:ext cx="367408" cy="307777"/>
              </a:xfrm>
              <a:prstGeom prst="rect">
                <a:avLst/>
              </a:prstGeom>
              <a:noFill/>
            </p:spPr>
            <p:txBody>
              <a:bodyPr wrap="none" rtlCol="0">
                <a:spAutoFit/>
              </a:bodyPr>
              <a:lstStyle/>
              <a:p>
                <a:r>
                  <a:rPr lang="en-US" sz="1400" dirty="0"/>
                  <a:t>19</a:t>
                </a:r>
              </a:p>
            </p:txBody>
          </p:sp>
          <p:sp>
            <p:nvSpPr>
              <p:cNvPr id="24" name="TextBox 23">
                <a:extLst>
                  <a:ext uri="{FF2B5EF4-FFF2-40B4-BE49-F238E27FC236}">
                    <a16:creationId xmlns:a16="http://schemas.microsoft.com/office/drawing/2014/main" id="{BA9C104A-0183-4556-BFC6-34FB6F83A29D}"/>
                  </a:ext>
                </a:extLst>
              </p:cNvPr>
              <p:cNvSpPr txBox="1"/>
              <p:nvPr/>
            </p:nvSpPr>
            <p:spPr>
              <a:xfrm>
                <a:off x="3650202" y="3144169"/>
                <a:ext cx="367408" cy="307777"/>
              </a:xfrm>
              <a:prstGeom prst="rect">
                <a:avLst/>
              </a:prstGeom>
              <a:noFill/>
            </p:spPr>
            <p:txBody>
              <a:bodyPr wrap="none" rtlCol="0">
                <a:spAutoFit/>
              </a:bodyPr>
              <a:lstStyle/>
              <a:p>
                <a:r>
                  <a:rPr lang="en-US" sz="1400" dirty="0"/>
                  <a:t>20</a:t>
                </a:r>
              </a:p>
            </p:txBody>
          </p:sp>
          <p:sp>
            <p:nvSpPr>
              <p:cNvPr id="25" name="TextBox 24">
                <a:extLst>
                  <a:ext uri="{FF2B5EF4-FFF2-40B4-BE49-F238E27FC236}">
                    <a16:creationId xmlns:a16="http://schemas.microsoft.com/office/drawing/2014/main" id="{D8B674A0-00F4-41A3-AE48-2C204F08536C}"/>
                  </a:ext>
                </a:extLst>
              </p:cNvPr>
              <p:cNvSpPr txBox="1"/>
              <p:nvPr/>
            </p:nvSpPr>
            <p:spPr>
              <a:xfrm>
                <a:off x="3881026" y="3144169"/>
                <a:ext cx="367408" cy="307777"/>
              </a:xfrm>
              <a:prstGeom prst="rect">
                <a:avLst/>
              </a:prstGeom>
              <a:noFill/>
            </p:spPr>
            <p:txBody>
              <a:bodyPr wrap="none" rtlCol="0">
                <a:spAutoFit/>
              </a:bodyPr>
              <a:lstStyle/>
              <a:p>
                <a:r>
                  <a:rPr lang="en-US" sz="1400" dirty="0"/>
                  <a:t>25</a:t>
                </a:r>
              </a:p>
            </p:txBody>
          </p:sp>
          <p:sp>
            <p:nvSpPr>
              <p:cNvPr id="5" name="TextBox 4">
                <a:extLst>
                  <a:ext uri="{FF2B5EF4-FFF2-40B4-BE49-F238E27FC236}">
                    <a16:creationId xmlns:a16="http://schemas.microsoft.com/office/drawing/2014/main" id="{FEBD3854-FA18-43C0-80F0-D3BBA5D6D88D}"/>
                  </a:ext>
                </a:extLst>
              </p:cNvPr>
              <p:cNvSpPr txBox="1"/>
              <p:nvPr/>
            </p:nvSpPr>
            <p:spPr>
              <a:xfrm>
                <a:off x="2645301" y="2596285"/>
                <a:ext cx="1414170" cy="307777"/>
              </a:xfrm>
              <a:prstGeom prst="rect">
                <a:avLst/>
              </a:prstGeom>
              <a:noFill/>
            </p:spPr>
            <p:txBody>
              <a:bodyPr wrap="none" rtlCol="0">
                <a:spAutoFit/>
              </a:bodyPr>
              <a:lstStyle/>
              <a:p>
                <a:r>
                  <a:rPr lang="en-US" sz="1400" dirty="0"/>
                  <a:t>Cr content (</a:t>
                </a:r>
                <a:r>
                  <a:rPr lang="en-US" sz="1400" dirty="0" err="1"/>
                  <a:t>wt</a:t>
                </a:r>
                <a:r>
                  <a:rPr lang="en-US" sz="1400" dirty="0"/>
                  <a:t>%)</a:t>
                </a:r>
              </a:p>
            </p:txBody>
          </p:sp>
          <p:cxnSp>
            <p:nvCxnSpPr>
              <p:cNvPr id="7" name="Straight Arrow Connector 6">
                <a:extLst>
                  <a:ext uri="{FF2B5EF4-FFF2-40B4-BE49-F238E27FC236}">
                    <a16:creationId xmlns:a16="http://schemas.microsoft.com/office/drawing/2014/main" id="{24DA94BA-6702-4096-8B46-B33747106637}"/>
                  </a:ext>
                </a:extLst>
              </p:cNvPr>
              <p:cNvCxnSpPr>
                <a:cxnSpLocks/>
                <a:stCxn id="5" idx="1"/>
                <a:endCxn id="15" idx="3"/>
              </p:cNvCxnSpPr>
              <p:nvPr/>
            </p:nvCxnSpPr>
            <p:spPr>
              <a:xfrm flipH="1" flipV="1">
                <a:off x="2279063" y="2660351"/>
                <a:ext cx="366238" cy="8982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6798300D-1132-45C7-89FF-5CF1C1F80B23}"/>
                  </a:ext>
                </a:extLst>
              </p:cNvPr>
              <p:cNvCxnSpPr>
                <a:endCxn id="19" idx="0"/>
              </p:cNvCxnSpPr>
              <p:nvPr/>
            </p:nvCxnSpPr>
            <p:spPr>
              <a:xfrm flipH="1">
                <a:off x="2490418" y="2814239"/>
                <a:ext cx="154883" cy="26483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9" name="TextBox 28">
                <a:extLst>
                  <a:ext uri="{FF2B5EF4-FFF2-40B4-BE49-F238E27FC236}">
                    <a16:creationId xmlns:a16="http://schemas.microsoft.com/office/drawing/2014/main" id="{24725D27-63F7-49A1-AE32-BE6843F16723}"/>
                  </a:ext>
                </a:extLst>
              </p:cNvPr>
              <p:cNvSpPr txBox="1"/>
              <p:nvPr/>
            </p:nvSpPr>
            <p:spPr>
              <a:xfrm>
                <a:off x="1370702" y="1050826"/>
                <a:ext cx="2147896" cy="369332"/>
              </a:xfrm>
              <a:prstGeom prst="rect">
                <a:avLst/>
              </a:prstGeom>
              <a:noFill/>
            </p:spPr>
            <p:txBody>
              <a:bodyPr wrap="none" rtlCol="0">
                <a:spAutoFit/>
              </a:bodyPr>
              <a:lstStyle/>
              <a:p>
                <a:r>
                  <a:rPr lang="en-US" dirty="0"/>
                  <a:t>CO</a:t>
                </a:r>
                <a:r>
                  <a:rPr lang="en-US" baseline="-25000" dirty="0"/>
                  <a:t>2 </a:t>
                </a:r>
                <a:r>
                  <a:rPr lang="en-US" dirty="0"/>
                  <a:t>- 4% H</a:t>
                </a:r>
                <a:r>
                  <a:rPr lang="en-US" baseline="-25000" dirty="0"/>
                  <a:t>2</a:t>
                </a:r>
                <a:r>
                  <a:rPr lang="en-US" dirty="0"/>
                  <a:t>O - 1% O</a:t>
                </a:r>
                <a:r>
                  <a:rPr lang="en-US" baseline="-25000" dirty="0"/>
                  <a:t>2</a:t>
                </a:r>
              </a:p>
            </p:txBody>
          </p:sp>
          <p:sp>
            <p:nvSpPr>
              <p:cNvPr id="31" name="TextBox 30">
                <a:extLst>
                  <a:ext uri="{FF2B5EF4-FFF2-40B4-BE49-F238E27FC236}">
                    <a16:creationId xmlns:a16="http://schemas.microsoft.com/office/drawing/2014/main" id="{8BE5C594-AA66-4FA8-A472-4CBF4A7B2267}"/>
                  </a:ext>
                </a:extLst>
              </p:cNvPr>
              <p:cNvSpPr txBox="1"/>
              <p:nvPr/>
            </p:nvSpPr>
            <p:spPr>
              <a:xfrm>
                <a:off x="5242853" y="1070053"/>
                <a:ext cx="3156185" cy="369332"/>
              </a:xfrm>
              <a:prstGeom prst="rect">
                <a:avLst/>
              </a:prstGeom>
              <a:noFill/>
            </p:spPr>
            <p:txBody>
              <a:bodyPr wrap="none" rtlCol="0">
                <a:spAutoFit/>
              </a:bodyPr>
              <a:lstStyle/>
              <a:p>
                <a:r>
                  <a:rPr lang="en-US" dirty="0"/>
                  <a:t>CO</a:t>
                </a:r>
                <a:r>
                  <a:rPr lang="en-US" baseline="-25000" dirty="0"/>
                  <a:t>2 </a:t>
                </a:r>
                <a:r>
                  <a:rPr lang="en-US" dirty="0"/>
                  <a:t>- 4% H</a:t>
                </a:r>
                <a:r>
                  <a:rPr lang="en-US" baseline="-25000" dirty="0"/>
                  <a:t>2</a:t>
                </a:r>
                <a:r>
                  <a:rPr lang="en-US" dirty="0"/>
                  <a:t>O - 1% O</a:t>
                </a:r>
                <a:r>
                  <a:rPr lang="en-US" baseline="-25000" dirty="0"/>
                  <a:t>2</a:t>
                </a:r>
                <a:r>
                  <a:rPr lang="en-US" dirty="0"/>
                  <a:t>- </a:t>
                </a:r>
                <a:r>
                  <a:rPr lang="en-US" dirty="0">
                    <a:solidFill>
                      <a:srgbClr val="FF0000"/>
                    </a:solidFill>
                  </a:rPr>
                  <a:t>0.1% SO</a:t>
                </a:r>
                <a:r>
                  <a:rPr lang="en-US" baseline="-25000" dirty="0">
                    <a:solidFill>
                      <a:srgbClr val="FF0000"/>
                    </a:solidFill>
                  </a:rPr>
                  <a:t>2</a:t>
                </a:r>
              </a:p>
            </p:txBody>
          </p:sp>
          <p:sp>
            <p:nvSpPr>
              <p:cNvPr id="32" name="TextBox 31">
                <a:extLst>
                  <a:ext uri="{FF2B5EF4-FFF2-40B4-BE49-F238E27FC236}">
                    <a16:creationId xmlns:a16="http://schemas.microsoft.com/office/drawing/2014/main" id="{CB8B6C4A-C67C-4951-AC18-D6E48A9D9C1E}"/>
                  </a:ext>
                </a:extLst>
              </p:cNvPr>
              <p:cNvSpPr txBox="1"/>
              <p:nvPr/>
            </p:nvSpPr>
            <p:spPr>
              <a:xfrm>
                <a:off x="5221562" y="1430780"/>
                <a:ext cx="276038" cy="307777"/>
              </a:xfrm>
              <a:prstGeom prst="rect">
                <a:avLst/>
              </a:prstGeom>
              <a:noFill/>
            </p:spPr>
            <p:txBody>
              <a:bodyPr wrap="none" rtlCol="0">
                <a:spAutoFit/>
              </a:bodyPr>
              <a:lstStyle/>
              <a:p>
                <a:r>
                  <a:rPr lang="en-US" sz="1400" dirty="0"/>
                  <a:t>2</a:t>
                </a:r>
              </a:p>
            </p:txBody>
          </p:sp>
          <p:sp>
            <p:nvSpPr>
              <p:cNvPr id="33" name="TextBox 32">
                <a:extLst>
                  <a:ext uri="{FF2B5EF4-FFF2-40B4-BE49-F238E27FC236}">
                    <a16:creationId xmlns:a16="http://schemas.microsoft.com/office/drawing/2014/main" id="{5A39B723-19B9-437C-816A-84CE0744792E}"/>
                  </a:ext>
                </a:extLst>
              </p:cNvPr>
              <p:cNvSpPr txBox="1"/>
              <p:nvPr/>
            </p:nvSpPr>
            <p:spPr>
              <a:xfrm>
                <a:off x="5436108" y="2488697"/>
                <a:ext cx="276038" cy="307777"/>
              </a:xfrm>
              <a:prstGeom prst="rect">
                <a:avLst/>
              </a:prstGeom>
              <a:noFill/>
            </p:spPr>
            <p:txBody>
              <a:bodyPr wrap="none" rtlCol="0">
                <a:spAutoFit/>
              </a:bodyPr>
              <a:lstStyle/>
              <a:p>
                <a:r>
                  <a:rPr lang="en-US" sz="1400" dirty="0"/>
                  <a:t>9</a:t>
                </a:r>
              </a:p>
            </p:txBody>
          </p:sp>
          <p:sp>
            <p:nvSpPr>
              <p:cNvPr id="34" name="TextBox 33">
                <a:extLst>
                  <a:ext uri="{FF2B5EF4-FFF2-40B4-BE49-F238E27FC236}">
                    <a16:creationId xmlns:a16="http://schemas.microsoft.com/office/drawing/2014/main" id="{BDB22B33-6615-4F46-B8A8-85F4CFD91AEE}"/>
                  </a:ext>
                </a:extLst>
              </p:cNvPr>
              <p:cNvSpPr txBox="1"/>
              <p:nvPr/>
            </p:nvSpPr>
            <p:spPr>
              <a:xfrm>
                <a:off x="5835599" y="2373292"/>
                <a:ext cx="367408" cy="307777"/>
              </a:xfrm>
              <a:prstGeom prst="rect">
                <a:avLst/>
              </a:prstGeom>
              <a:noFill/>
            </p:spPr>
            <p:txBody>
              <a:bodyPr wrap="none" rtlCol="0">
                <a:spAutoFit/>
              </a:bodyPr>
              <a:lstStyle/>
              <a:p>
                <a:r>
                  <a:rPr lang="en-US" sz="1400" dirty="0"/>
                  <a:t>10</a:t>
                </a:r>
              </a:p>
            </p:txBody>
          </p:sp>
          <p:sp>
            <p:nvSpPr>
              <p:cNvPr id="35" name="TextBox 34">
                <a:extLst>
                  <a:ext uri="{FF2B5EF4-FFF2-40B4-BE49-F238E27FC236}">
                    <a16:creationId xmlns:a16="http://schemas.microsoft.com/office/drawing/2014/main" id="{DFC2F82C-030A-4271-8C9F-23B10679CA03}"/>
                  </a:ext>
                </a:extLst>
              </p:cNvPr>
              <p:cNvSpPr txBox="1"/>
              <p:nvPr/>
            </p:nvSpPr>
            <p:spPr>
              <a:xfrm>
                <a:off x="6272081" y="2507936"/>
                <a:ext cx="367408" cy="307777"/>
              </a:xfrm>
              <a:prstGeom prst="rect">
                <a:avLst/>
              </a:prstGeom>
              <a:noFill/>
            </p:spPr>
            <p:txBody>
              <a:bodyPr wrap="none" rtlCol="0">
                <a:spAutoFit/>
              </a:bodyPr>
              <a:lstStyle/>
              <a:p>
                <a:r>
                  <a:rPr lang="en-US" sz="1400" dirty="0"/>
                  <a:t>11</a:t>
                </a:r>
              </a:p>
            </p:txBody>
          </p:sp>
          <p:sp>
            <p:nvSpPr>
              <p:cNvPr id="36" name="TextBox 35">
                <a:extLst>
                  <a:ext uri="{FF2B5EF4-FFF2-40B4-BE49-F238E27FC236}">
                    <a16:creationId xmlns:a16="http://schemas.microsoft.com/office/drawing/2014/main" id="{AE3E54FF-E97B-4336-9003-3E09CDD4B1BF}"/>
                  </a:ext>
                </a:extLst>
              </p:cNvPr>
              <p:cNvSpPr txBox="1"/>
              <p:nvPr/>
            </p:nvSpPr>
            <p:spPr>
              <a:xfrm>
                <a:off x="5607738" y="2234211"/>
                <a:ext cx="367408" cy="307777"/>
              </a:xfrm>
              <a:prstGeom prst="rect">
                <a:avLst/>
              </a:prstGeom>
              <a:noFill/>
            </p:spPr>
            <p:txBody>
              <a:bodyPr wrap="none" rtlCol="0">
                <a:spAutoFit/>
              </a:bodyPr>
              <a:lstStyle/>
              <a:p>
                <a:r>
                  <a:rPr lang="en-US" sz="1400" dirty="0"/>
                  <a:t>10</a:t>
                </a:r>
              </a:p>
            </p:txBody>
          </p:sp>
          <p:sp>
            <p:nvSpPr>
              <p:cNvPr id="37" name="TextBox 36">
                <a:extLst>
                  <a:ext uri="{FF2B5EF4-FFF2-40B4-BE49-F238E27FC236}">
                    <a16:creationId xmlns:a16="http://schemas.microsoft.com/office/drawing/2014/main" id="{90701BAA-1952-4065-AD71-C1112DDF6C75}"/>
                  </a:ext>
                </a:extLst>
              </p:cNvPr>
              <p:cNvSpPr txBox="1"/>
              <p:nvPr/>
            </p:nvSpPr>
            <p:spPr>
              <a:xfrm>
                <a:off x="6479228" y="3016929"/>
                <a:ext cx="367408" cy="307777"/>
              </a:xfrm>
              <a:prstGeom prst="rect">
                <a:avLst/>
              </a:prstGeom>
              <a:noFill/>
            </p:spPr>
            <p:txBody>
              <a:bodyPr wrap="none" rtlCol="0">
                <a:spAutoFit/>
              </a:bodyPr>
              <a:lstStyle/>
              <a:p>
                <a:r>
                  <a:rPr lang="en-US" sz="1400" dirty="0"/>
                  <a:t>12</a:t>
                </a:r>
              </a:p>
            </p:txBody>
          </p:sp>
          <p:sp>
            <p:nvSpPr>
              <p:cNvPr id="38" name="TextBox 37">
                <a:extLst>
                  <a:ext uri="{FF2B5EF4-FFF2-40B4-BE49-F238E27FC236}">
                    <a16:creationId xmlns:a16="http://schemas.microsoft.com/office/drawing/2014/main" id="{0B019DCD-9C5F-40D7-9B78-23337806E57A}"/>
                  </a:ext>
                </a:extLst>
              </p:cNvPr>
              <p:cNvSpPr txBox="1"/>
              <p:nvPr/>
            </p:nvSpPr>
            <p:spPr>
              <a:xfrm>
                <a:off x="6050145" y="2312620"/>
                <a:ext cx="367408" cy="307777"/>
              </a:xfrm>
              <a:prstGeom prst="rect">
                <a:avLst/>
              </a:prstGeom>
              <a:noFill/>
            </p:spPr>
            <p:txBody>
              <a:bodyPr wrap="none" rtlCol="0">
                <a:spAutoFit/>
              </a:bodyPr>
              <a:lstStyle/>
              <a:p>
                <a:r>
                  <a:rPr lang="en-US" sz="1400" dirty="0"/>
                  <a:t>10</a:t>
                </a:r>
              </a:p>
            </p:txBody>
          </p:sp>
          <p:sp>
            <p:nvSpPr>
              <p:cNvPr id="39" name="TextBox 38">
                <a:extLst>
                  <a:ext uri="{FF2B5EF4-FFF2-40B4-BE49-F238E27FC236}">
                    <a16:creationId xmlns:a16="http://schemas.microsoft.com/office/drawing/2014/main" id="{3DC91B38-C6F2-495F-AB31-FECA797470E5}"/>
                  </a:ext>
                </a:extLst>
              </p:cNvPr>
              <p:cNvSpPr txBox="1"/>
              <p:nvPr/>
            </p:nvSpPr>
            <p:spPr>
              <a:xfrm>
                <a:off x="6702652" y="3098305"/>
                <a:ext cx="367408" cy="307777"/>
              </a:xfrm>
              <a:prstGeom prst="rect">
                <a:avLst/>
              </a:prstGeom>
              <a:noFill/>
            </p:spPr>
            <p:txBody>
              <a:bodyPr wrap="none" rtlCol="0">
                <a:spAutoFit/>
              </a:bodyPr>
              <a:lstStyle/>
              <a:p>
                <a:r>
                  <a:rPr lang="en-US" sz="1400" dirty="0"/>
                  <a:t>12</a:t>
                </a:r>
              </a:p>
            </p:txBody>
          </p:sp>
          <p:sp>
            <p:nvSpPr>
              <p:cNvPr id="40" name="TextBox 39">
                <a:extLst>
                  <a:ext uri="{FF2B5EF4-FFF2-40B4-BE49-F238E27FC236}">
                    <a16:creationId xmlns:a16="http://schemas.microsoft.com/office/drawing/2014/main" id="{CB84F44E-94FC-4A8F-B95D-8B528431261A}"/>
                  </a:ext>
                </a:extLst>
              </p:cNvPr>
              <p:cNvSpPr txBox="1"/>
              <p:nvPr/>
            </p:nvSpPr>
            <p:spPr>
              <a:xfrm>
                <a:off x="6926075" y="3099781"/>
                <a:ext cx="367408" cy="307777"/>
              </a:xfrm>
              <a:prstGeom prst="rect">
                <a:avLst/>
              </a:prstGeom>
              <a:noFill/>
            </p:spPr>
            <p:txBody>
              <a:bodyPr wrap="none" rtlCol="0">
                <a:spAutoFit/>
              </a:bodyPr>
              <a:lstStyle/>
              <a:p>
                <a:r>
                  <a:rPr lang="en-US" sz="1400" dirty="0"/>
                  <a:t>12</a:t>
                </a:r>
              </a:p>
            </p:txBody>
          </p:sp>
          <p:sp>
            <p:nvSpPr>
              <p:cNvPr id="41" name="TextBox 40">
                <a:extLst>
                  <a:ext uri="{FF2B5EF4-FFF2-40B4-BE49-F238E27FC236}">
                    <a16:creationId xmlns:a16="http://schemas.microsoft.com/office/drawing/2014/main" id="{74E980A4-586E-48DF-8D97-EF12095D81CF}"/>
                  </a:ext>
                </a:extLst>
              </p:cNvPr>
              <p:cNvSpPr txBox="1"/>
              <p:nvPr/>
            </p:nvSpPr>
            <p:spPr>
              <a:xfrm>
                <a:off x="7140619" y="3136766"/>
                <a:ext cx="367408" cy="307777"/>
              </a:xfrm>
              <a:prstGeom prst="rect">
                <a:avLst/>
              </a:prstGeom>
              <a:noFill/>
            </p:spPr>
            <p:txBody>
              <a:bodyPr wrap="none" rtlCol="0">
                <a:spAutoFit/>
              </a:bodyPr>
              <a:lstStyle/>
              <a:p>
                <a:r>
                  <a:rPr lang="en-US" sz="1400" dirty="0"/>
                  <a:t>27</a:t>
                </a:r>
              </a:p>
            </p:txBody>
          </p:sp>
          <p:sp>
            <p:nvSpPr>
              <p:cNvPr id="42" name="TextBox 41">
                <a:extLst>
                  <a:ext uri="{FF2B5EF4-FFF2-40B4-BE49-F238E27FC236}">
                    <a16:creationId xmlns:a16="http://schemas.microsoft.com/office/drawing/2014/main" id="{7D27EC3B-2B34-47D0-AE3C-6C4015FF1234}"/>
                  </a:ext>
                </a:extLst>
              </p:cNvPr>
              <p:cNvSpPr txBox="1"/>
              <p:nvPr/>
            </p:nvSpPr>
            <p:spPr>
              <a:xfrm>
                <a:off x="7593383" y="3145643"/>
                <a:ext cx="367408" cy="307777"/>
              </a:xfrm>
              <a:prstGeom prst="rect">
                <a:avLst/>
              </a:prstGeom>
              <a:noFill/>
            </p:spPr>
            <p:txBody>
              <a:bodyPr wrap="none" rtlCol="0">
                <a:spAutoFit/>
              </a:bodyPr>
              <a:lstStyle/>
              <a:p>
                <a:r>
                  <a:rPr lang="en-US" sz="1400" dirty="0"/>
                  <a:t>17</a:t>
                </a:r>
              </a:p>
            </p:txBody>
          </p:sp>
          <p:sp>
            <p:nvSpPr>
              <p:cNvPr id="43" name="TextBox 42">
                <a:extLst>
                  <a:ext uri="{FF2B5EF4-FFF2-40B4-BE49-F238E27FC236}">
                    <a16:creationId xmlns:a16="http://schemas.microsoft.com/office/drawing/2014/main" id="{BA26BA0D-C3D0-444B-A673-3B925720BB89}"/>
                  </a:ext>
                </a:extLst>
              </p:cNvPr>
              <p:cNvSpPr txBox="1"/>
              <p:nvPr/>
            </p:nvSpPr>
            <p:spPr>
              <a:xfrm>
                <a:off x="7806448" y="3092377"/>
                <a:ext cx="367408" cy="307777"/>
              </a:xfrm>
              <a:prstGeom prst="rect">
                <a:avLst/>
              </a:prstGeom>
              <a:noFill/>
            </p:spPr>
            <p:txBody>
              <a:bodyPr wrap="none" rtlCol="0">
                <a:spAutoFit/>
              </a:bodyPr>
              <a:lstStyle/>
              <a:p>
                <a:r>
                  <a:rPr lang="en-US" sz="1400" dirty="0"/>
                  <a:t>19</a:t>
                </a:r>
              </a:p>
            </p:txBody>
          </p:sp>
          <p:sp>
            <p:nvSpPr>
              <p:cNvPr id="44" name="TextBox 43">
                <a:extLst>
                  <a:ext uri="{FF2B5EF4-FFF2-40B4-BE49-F238E27FC236}">
                    <a16:creationId xmlns:a16="http://schemas.microsoft.com/office/drawing/2014/main" id="{D00DC1FB-C53C-49CD-9AA1-372F643E375A}"/>
                  </a:ext>
                </a:extLst>
              </p:cNvPr>
              <p:cNvSpPr txBox="1"/>
              <p:nvPr/>
            </p:nvSpPr>
            <p:spPr>
              <a:xfrm>
                <a:off x="8010628" y="3145643"/>
                <a:ext cx="367408" cy="307777"/>
              </a:xfrm>
              <a:prstGeom prst="rect">
                <a:avLst/>
              </a:prstGeom>
              <a:noFill/>
            </p:spPr>
            <p:txBody>
              <a:bodyPr wrap="none" rtlCol="0">
                <a:spAutoFit/>
              </a:bodyPr>
              <a:lstStyle/>
              <a:p>
                <a:r>
                  <a:rPr lang="en-US" sz="1400" dirty="0"/>
                  <a:t>20</a:t>
                </a:r>
              </a:p>
            </p:txBody>
          </p:sp>
          <p:sp>
            <p:nvSpPr>
              <p:cNvPr id="45" name="TextBox 44">
                <a:extLst>
                  <a:ext uri="{FF2B5EF4-FFF2-40B4-BE49-F238E27FC236}">
                    <a16:creationId xmlns:a16="http://schemas.microsoft.com/office/drawing/2014/main" id="{9D0646F0-501D-43DF-BD44-702B2BDE8ACF}"/>
                  </a:ext>
                </a:extLst>
              </p:cNvPr>
              <p:cNvSpPr txBox="1"/>
              <p:nvPr/>
            </p:nvSpPr>
            <p:spPr>
              <a:xfrm>
                <a:off x="8241452" y="3145643"/>
                <a:ext cx="367408" cy="307777"/>
              </a:xfrm>
              <a:prstGeom prst="rect">
                <a:avLst/>
              </a:prstGeom>
              <a:noFill/>
            </p:spPr>
            <p:txBody>
              <a:bodyPr wrap="none" rtlCol="0">
                <a:spAutoFit/>
              </a:bodyPr>
              <a:lstStyle/>
              <a:p>
                <a:r>
                  <a:rPr lang="en-US" sz="1400" dirty="0"/>
                  <a:t>25</a:t>
                </a:r>
              </a:p>
            </p:txBody>
          </p:sp>
          <p:sp>
            <p:nvSpPr>
              <p:cNvPr id="46" name="TextBox 45">
                <a:extLst>
                  <a:ext uri="{FF2B5EF4-FFF2-40B4-BE49-F238E27FC236}">
                    <a16:creationId xmlns:a16="http://schemas.microsoft.com/office/drawing/2014/main" id="{2EFEB341-1610-43B5-B107-128156195AAA}"/>
                  </a:ext>
                </a:extLst>
              </p:cNvPr>
              <p:cNvSpPr txBox="1"/>
              <p:nvPr/>
            </p:nvSpPr>
            <p:spPr>
              <a:xfrm>
                <a:off x="7005727" y="2659905"/>
                <a:ext cx="1454244" cy="307777"/>
              </a:xfrm>
              <a:prstGeom prst="rect">
                <a:avLst/>
              </a:prstGeom>
              <a:noFill/>
            </p:spPr>
            <p:txBody>
              <a:bodyPr wrap="none" rtlCol="0">
                <a:spAutoFit/>
              </a:bodyPr>
              <a:lstStyle/>
              <a:p>
                <a:r>
                  <a:rPr lang="en-US" sz="1400" dirty="0"/>
                  <a:t>Cr content (</a:t>
                </a:r>
                <a:r>
                  <a:rPr lang="en-US" sz="1400" dirty="0" err="1"/>
                  <a:t>wt</a:t>
                </a:r>
                <a:r>
                  <a:rPr lang="en-US" sz="1400" dirty="0"/>
                  <a:t> %)</a:t>
                </a:r>
              </a:p>
            </p:txBody>
          </p:sp>
          <p:cxnSp>
            <p:nvCxnSpPr>
              <p:cNvPr id="47" name="Straight Arrow Connector 46">
                <a:extLst>
                  <a:ext uri="{FF2B5EF4-FFF2-40B4-BE49-F238E27FC236}">
                    <a16:creationId xmlns:a16="http://schemas.microsoft.com/office/drawing/2014/main" id="{188AF55D-5471-4E51-BBC4-CCA7964AC22C}"/>
                  </a:ext>
                </a:extLst>
              </p:cNvPr>
              <p:cNvCxnSpPr>
                <a:cxnSpLocks/>
                <a:stCxn id="46" idx="1"/>
                <a:endCxn id="35" idx="3"/>
              </p:cNvCxnSpPr>
              <p:nvPr/>
            </p:nvCxnSpPr>
            <p:spPr>
              <a:xfrm flipH="1" flipV="1">
                <a:off x="6639489" y="2661825"/>
                <a:ext cx="366238" cy="15196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8" name="Straight Arrow Connector 47">
                <a:extLst>
                  <a:ext uri="{FF2B5EF4-FFF2-40B4-BE49-F238E27FC236}">
                    <a16:creationId xmlns:a16="http://schemas.microsoft.com/office/drawing/2014/main" id="{8BFE3803-CDAD-4742-A4A0-671416B79F37}"/>
                  </a:ext>
                </a:extLst>
              </p:cNvPr>
              <p:cNvCxnSpPr>
                <a:endCxn id="39" idx="0"/>
              </p:cNvCxnSpPr>
              <p:nvPr/>
            </p:nvCxnSpPr>
            <p:spPr>
              <a:xfrm flipH="1">
                <a:off x="6886356" y="2833469"/>
                <a:ext cx="154883" cy="26483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sp>
          <p:nvSpPr>
            <p:cNvPr id="50" name="TextBox 49">
              <a:extLst>
                <a:ext uri="{FF2B5EF4-FFF2-40B4-BE49-F238E27FC236}">
                  <a16:creationId xmlns:a16="http://schemas.microsoft.com/office/drawing/2014/main" id="{076AFF19-63CD-4F7B-82E3-2126E151E951}"/>
                </a:ext>
              </a:extLst>
            </p:cNvPr>
            <p:cNvSpPr txBox="1"/>
            <p:nvPr/>
          </p:nvSpPr>
          <p:spPr>
            <a:xfrm>
              <a:off x="3768340" y="1833563"/>
              <a:ext cx="339837" cy="169277"/>
            </a:xfrm>
            <a:prstGeom prst="rect">
              <a:avLst/>
            </a:prstGeom>
            <a:solidFill>
              <a:schemeClr val="bg1"/>
            </a:solidFill>
          </p:spPr>
          <p:txBody>
            <a:bodyPr wrap="none" lIns="0" tIns="0" rIns="0" bIns="0" rtlCol="0">
              <a:spAutoFit/>
            </a:bodyPr>
            <a:lstStyle/>
            <a:p>
              <a:r>
                <a:rPr lang="en-US" sz="1100" dirty="0"/>
                <a:t>550°C</a:t>
              </a:r>
            </a:p>
          </p:txBody>
        </p:sp>
        <p:sp>
          <p:nvSpPr>
            <p:cNvPr id="51" name="TextBox 50">
              <a:extLst>
                <a:ext uri="{FF2B5EF4-FFF2-40B4-BE49-F238E27FC236}">
                  <a16:creationId xmlns:a16="http://schemas.microsoft.com/office/drawing/2014/main" id="{8F8DA4EF-20B8-4FAA-B681-5E9AB051A98B}"/>
                </a:ext>
              </a:extLst>
            </p:cNvPr>
            <p:cNvSpPr txBox="1"/>
            <p:nvPr/>
          </p:nvSpPr>
          <p:spPr>
            <a:xfrm>
              <a:off x="3767104" y="2034454"/>
              <a:ext cx="339837" cy="169277"/>
            </a:xfrm>
            <a:prstGeom prst="rect">
              <a:avLst/>
            </a:prstGeom>
            <a:solidFill>
              <a:schemeClr val="bg1"/>
            </a:solidFill>
          </p:spPr>
          <p:txBody>
            <a:bodyPr wrap="none" lIns="0" tIns="0" rIns="0" bIns="0" rtlCol="0">
              <a:spAutoFit/>
            </a:bodyPr>
            <a:lstStyle/>
            <a:p>
              <a:r>
                <a:rPr lang="en-US" sz="1100" dirty="0"/>
                <a:t>600°C</a:t>
              </a:r>
            </a:p>
          </p:txBody>
        </p:sp>
        <p:sp>
          <p:nvSpPr>
            <p:cNvPr id="52" name="TextBox 51">
              <a:extLst>
                <a:ext uri="{FF2B5EF4-FFF2-40B4-BE49-F238E27FC236}">
                  <a16:creationId xmlns:a16="http://schemas.microsoft.com/office/drawing/2014/main" id="{D17F7003-F16B-497A-8A78-542658DD1930}"/>
                </a:ext>
              </a:extLst>
            </p:cNvPr>
            <p:cNvSpPr txBox="1"/>
            <p:nvPr/>
          </p:nvSpPr>
          <p:spPr>
            <a:xfrm>
              <a:off x="3768578" y="2240117"/>
              <a:ext cx="339837" cy="169277"/>
            </a:xfrm>
            <a:prstGeom prst="rect">
              <a:avLst/>
            </a:prstGeom>
            <a:solidFill>
              <a:schemeClr val="bg1"/>
            </a:solidFill>
          </p:spPr>
          <p:txBody>
            <a:bodyPr wrap="none" lIns="0" tIns="0" rIns="0" bIns="0" rtlCol="0">
              <a:spAutoFit/>
            </a:bodyPr>
            <a:lstStyle/>
            <a:p>
              <a:r>
                <a:rPr lang="en-US" sz="1100" dirty="0"/>
                <a:t>650°C</a:t>
              </a:r>
            </a:p>
          </p:txBody>
        </p:sp>
        <p:sp>
          <p:nvSpPr>
            <p:cNvPr id="53" name="TextBox 52">
              <a:extLst>
                <a:ext uri="{FF2B5EF4-FFF2-40B4-BE49-F238E27FC236}">
                  <a16:creationId xmlns:a16="http://schemas.microsoft.com/office/drawing/2014/main" id="{706ED5F6-45DF-47CD-8906-1E5D8374AF33}"/>
                </a:ext>
              </a:extLst>
            </p:cNvPr>
            <p:cNvSpPr txBox="1"/>
            <p:nvPr/>
          </p:nvSpPr>
          <p:spPr>
            <a:xfrm>
              <a:off x="8111002" y="1817281"/>
              <a:ext cx="497857" cy="169277"/>
            </a:xfrm>
            <a:prstGeom prst="rect">
              <a:avLst/>
            </a:prstGeom>
            <a:solidFill>
              <a:schemeClr val="bg1"/>
            </a:solidFill>
          </p:spPr>
          <p:txBody>
            <a:bodyPr wrap="square" lIns="0" tIns="0" rIns="0" bIns="0" rtlCol="0">
              <a:spAutoFit/>
            </a:bodyPr>
            <a:lstStyle/>
            <a:p>
              <a:r>
                <a:rPr lang="en-US" sz="1100" dirty="0"/>
                <a:t>550°C</a:t>
              </a:r>
            </a:p>
          </p:txBody>
        </p:sp>
        <p:sp>
          <p:nvSpPr>
            <p:cNvPr id="54" name="TextBox 53">
              <a:extLst>
                <a:ext uri="{FF2B5EF4-FFF2-40B4-BE49-F238E27FC236}">
                  <a16:creationId xmlns:a16="http://schemas.microsoft.com/office/drawing/2014/main" id="{CE4E6468-6268-42AB-A234-7E800F358311}"/>
                </a:ext>
              </a:extLst>
            </p:cNvPr>
            <p:cNvSpPr txBox="1"/>
            <p:nvPr/>
          </p:nvSpPr>
          <p:spPr>
            <a:xfrm>
              <a:off x="8109767" y="2002840"/>
              <a:ext cx="490214" cy="169277"/>
            </a:xfrm>
            <a:prstGeom prst="rect">
              <a:avLst/>
            </a:prstGeom>
            <a:solidFill>
              <a:schemeClr val="bg1"/>
            </a:solidFill>
          </p:spPr>
          <p:txBody>
            <a:bodyPr wrap="square" lIns="0" tIns="0" rIns="0" bIns="0" rtlCol="0">
              <a:spAutoFit/>
            </a:bodyPr>
            <a:lstStyle/>
            <a:p>
              <a:r>
                <a:rPr lang="en-US" sz="1100" dirty="0"/>
                <a:t>600°C</a:t>
              </a:r>
            </a:p>
          </p:txBody>
        </p:sp>
        <p:sp>
          <p:nvSpPr>
            <p:cNvPr id="55" name="TextBox 54">
              <a:extLst>
                <a:ext uri="{FF2B5EF4-FFF2-40B4-BE49-F238E27FC236}">
                  <a16:creationId xmlns:a16="http://schemas.microsoft.com/office/drawing/2014/main" id="{35CB8FEF-AC93-4D74-8C17-FEBC8D006448}"/>
                </a:ext>
              </a:extLst>
            </p:cNvPr>
            <p:cNvSpPr txBox="1"/>
            <p:nvPr/>
          </p:nvSpPr>
          <p:spPr>
            <a:xfrm>
              <a:off x="8111241" y="2199761"/>
              <a:ext cx="488740" cy="175596"/>
            </a:xfrm>
            <a:prstGeom prst="rect">
              <a:avLst/>
            </a:prstGeom>
            <a:solidFill>
              <a:schemeClr val="bg1"/>
            </a:solidFill>
          </p:spPr>
          <p:txBody>
            <a:bodyPr wrap="square" lIns="0" tIns="0" rIns="0" bIns="0" rtlCol="0">
              <a:spAutoFit/>
            </a:bodyPr>
            <a:lstStyle/>
            <a:p>
              <a:r>
                <a:rPr lang="en-US" sz="1100" dirty="0"/>
                <a:t>650°C</a:t>
              </a:r>
            </a:p>
          </p:txBody>
        </p:sp>
      </p:grpSp>
      <p:sp>
        <p:nvSpPr>
          <p:cNvPr id="57" name="TextBox 56">
            <a:extLst>
              <a:ext uri="{FF2B5EF4-FFF2-40B4-BE49-F238E27FC236}">
                <a16:creationId xmlns:a16="http://schemas.microsoft.com/office/drawing/2014/main" id="{AC05256D-C4B2-4D95-AFA5-8CCC8393AF5B}"/>
              </a:ext>
            </a:extLst>
          </p:cNvPr>
          <p:cNvSpPr txBox="1"/>
          <p:nvPr/>
        </p:nvSpPr>
        <p:spPr>
          <a:xfrm>
            <a:off x="794099" y="4466035"/>
            <a:ext cx="5705856" cy="1477328"/>
          </a:xfrm>
          <a:prstGeom prst="rect">
            <a:avLst/>
          </a:prstGeom>
          <a:noFill/>
        </p:spPr>
        <p:txBody>
          <a:bodyPr wrap="square" rtlCol="0">
            <a:spAutoFit/>
          </a:bodyPr>
          <a:lstStyle/>
          <a:p>
            <a:pPr marL="285750" indent="-285750">
              <a:buFont typeface="Arial" panose="020B0604020202020204" pitchFamily="34" charset="0"/>
              <a:buChar char="•"/>
            </a:pPr>
            <a:r>
              <a:rPr lang="en-US" dirty="0"/>
              <a:t>At least, 12 % Cr is necessary to form a protective scale on steels between 550 and 650°C </a:t>
            </a:r>
          </a:p>
          <a:p>
            <a:pPr marL="285750" indent="-285750">
              <a:buFont typeface="Arial" panose="020B0604020202020204" pitchFamily="34" charset="0"/>
              <a:buChar char="•"/>
            </a:pPr>
            <a:r>
              <a:rPr lang="en-US" dirty="0"/>
              <a:t>No significant effect of SO</a:t>
            </a:r>
            <a:r>
              <a:rPr lang="en-US" baseline="-25000" dirty="0"/>
              <a:t>2 </a:t>
            </a:r>
            <a:r>
              <a:rPr lang="en-US" dirty="0"/>
              <a:t>on low Cr (2-9 </a:t>
            </a:r>
            <a:r>
              <a:rPr lang="en-US" dirty="0" err="1"/>
              <a:t>wt</a:t>
            </a:r>
            <a:r>
              <a:rPr lang="en-US" dirty="0"/>
              <a:t>%) steels. </a:t>
            </a:r>
          </a:p>
          <a:p>
            <a:pPr marL="285750" indent="-285750">
              <a:buFont typeface="Arial" panose="020B0604020202020204" pitchFamily="34" charset="0"/>
              <a:buChar char="•"/>
            </a:pPr>
            <a:r>
              <a:rPr lang="en-US" dirty="0"/>
              <a:t>More substantial effect on the austenitic stainless steels.</a:t>
            </a:r>
            <a:endParaRPr lang="en-US" baseline="-25000" dirty="0"/>
          </a:p>
        </p:txBody>
      </p:sp>
    </p:spTree>
    <p:extLst>
      <p:ext uri="{BB962C8B-B14F-4D97-AF65-F5344CB8AC3E}">
        <p14:creationId xmlns:p14="http://schemas.microsoft.com/office/powerpoint/2010/main" val="4827703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6F843A21-FBD3-40CD-A9BE-D6D4B73E5E96}"/>
              </a:ext>
            </a:extLst>
          </p:cNvPr>
          <p:cNvSpPr txBox="1">
            <a:spLocks/>
          </p:cNvSpPr>
          <p:nvPr/>
        </p:nvSpPr>
        <p:spPr>
          <a:xfrm>
            <a:off x="133001" y="116292"/>
            <a:ext cx="7651072" cy="532728"/>
          </a:xfrm>
          <a:prstGeom prst="rect">
            <a:avLst/>
          </a:prstGeom>
        </p:spPr>
        <p:txBody>
          <a:bodyPr vert="horz" lIns="91440" tIns="45720" rIns="91440" bIns="45720" rtlCol="0" anchor="b">
            <a:noAutofit/>
          </a:bodyPr>
          <a:lstStyle>
            <a:lvl1pPr algn="l" defTabSz="685800" rtl="0" eaLnBrk="1" latinLnBrk="0" hangingPunct="1">
              <a:lnSpc>
                <a:spcPct val="90000"/>
              </a:lnSpc>
              <a:spcBef>
                <a:spcPct val="0"/>
              </a:spcBef>
              <a:buNone/>
              <a:defRPr sz="3000" b="1" kern="1200">
                <a:solidFill>
                  <a:srgbClr val="373838"/>
                </a:solidFill>
                <a:latin typeface="Century Gothic" panose="020B0502020202020204" pitchFamily="34" charset="0"/>
                <a:ea typeface="+mj-ea"/>
                <a:cs typeface="+mj-cs"/>
              </a:defRPr>
            </a:lvl1pPr>
          </a:lstStyle>
          <a:p>
            <a:br>
              <a:rPr lang="en-US" sz="3600" dirty="0">
                <a:solidFill>
                  <a:srgbClr val="000000"/>
                </a:solidFill>
                <a:latin typeface="Arial" panose="020B0604020202020204" pitchFamily="34" charset="0"/>
                <a:cs typeface="Arial" panose="020B0604020202020204" pitchFamily="34" charset="0"/>
              </a:rPr>
            </a:br>
            <a:r>
              <a:rPr lang="en-US" sz="3600" dirty="0">
                <a:solidFill>
                  <a:srgbClr val="000000"/>
                </a:solidFill>
                <a:latin typeface="Arial" panose="020B0604020202020204" pitchFamily="34" charset="0"/>
                <a:cs typeface="Arial" panose="020B0604020202020204" pitchFamily="34" charset="0"/>
              </a:rPr>
              <a:t>Minimal sulfur effect in Gr.91</a:t>
            </a:r>
            <a:endParaRPr lang="en-US" sz="3600" baseline="-25000" dirty="0">
              <a:solidFill>
                <a:srgbClr val="000000"/>
              </a:solidFill>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F4721A8E-5FF8-42AE-A4B9-0AA8FCFD3466}"/>
              </a:ext>
            </a:extLst>
          </p:cNvPr>
          <p:cNvPicPr>
            <a:picLocks noChangeAspect="1"/>
          </p:cNvPicPr>
          <p:nvPr/>
        </p:nvPicPr>
        <p:blipFill>
          <a:blip r:embed="rId2"/>
          <a:stretch>
            <a:fillRect/>
          </a:stretch>
        </p:blipFill>
        <p:spPr>
          <a:xfrm>
            <a:off x="297135" y="899447"/>
            <a:ext cx="5159492" cy="5214971"/>
          </a:xfrm>
          <a:prstGeom prst="rect">
            <a:avLst/>
          </a:prstGeom>
        </p:spPr>
      </p:pic>
      <p:sp>
        <p:nvSpPr>
          <p:cNvPr id="58" name="TextBox 57">
            <a:extLst>
              <a:ext uri="{FF2B5EF4-FFF2-40B4-BE49-F238E27FC236}">
                <a16:creationId xmlns:a16="http://schemas.microsoft.com/office/drawing/2014/main" id="{A4682A40-5E42-4830-AB0A-88C332FA3566}"/>
              </a:ext>
            </a:extLst>
          </p:cNvPr>
          <p:cNvSpPr txBox="1"/>
          <p:nvPr/>
        </p:nvSpPr>
        <p:spPr>
          <a:xfrm>
            <a:off x="2027255" y="5544949"/>
            <a:ext cx="3429372" cy="646331"/>
          </a:xfrm>
          <a:prstGeom prst="rect">
            <a:avLst/>
          </a:prstGeom>
          <a:noFill/>
        </p:spPr>
        <p:txBody>
          <a:bodyPr wrap="square" rtlCol="0">
            <a:spAutoFit/>
          </a:bodyPr>
          <a:lstStyle/>
          <a:p>
            <a:r>
              <a:rPr lang="en-US" sz="1200" dirty="0">
                <a:solidFill>
                  <a:srgbClr val="FF0000"/>
                </a:solidFill>
              </a:rPr>
              <a:t>Qualitative X-ray mapping of Gr-91 exposed at 550 °C and 1 atm to 95% CO</a:t>
            </a:r>
            <a:r>
              <a:rPr lang="en-US" sz="1200" baseline="-25000" dirty="0">
                <a:solidFill>
                  <a:srgbClr val="FF0000"/>
                </a:solidFill>
              </a:rPr>
              <a:t>2</a:t>
            </a:r>
            <a:r>
              <a:rPr lang="en-US" sz="1200" dirty="0">
                <a:solidFill>
                  <a:srgbClr val="FF0000"/>
                </a:solidFill>
              </a:rPr>
              <a:t>, 4% H</a:t>
            </a:r>
            <a:r>
              <a:rPr lang="en-US" sz="1200" baseline="-25000" dirty="0">
                <a:solidFill>
                  <a:srgbClr val="FF0000"/>
                </a:solidFill>
              </a:rPr>
              <a:t>2</a:t>
            </a:r>
            <a:r>
              <a:rPr lang="en-US" sz="1200" dirty="0">
                <a:solidFill>
                  <a:srgbClr val="FF0000"/>
                </a:solidFill>
              </a:rPr>
              <a:t>O, 1% O</a:t>
            </a:r>
            <a:r>
              <a:rPr lang="en-US" sz="1200" baseline="-25000" dirty="0">
                <a:solidFill>
                  <a:srgbClr val="FF0000"/>
                </a:solidFill>
              </a:rPr>
              <a:t>2</a:t>
            </a:r>
            <a:r>
              <a:rPr lang="en-US" sz="1200" dirty="0">
                <a:solidFill>
                  <a:srgbClr val="FF0000"/>
                </a:solidFill>
              </a:rPr>
              <a:t>, 0.1% SO</a:t>
            </a:r>
            <a:r>
              <a:rPr lang="en-US" sz="1200" baseline="-25000" dirty="0">
                <a:solidFill>
                  <a:srgbClr val="FF0000"/>
                </a:solidFill>
              </a:rPr>
              <a:t>2</a:t>
            </a:r>
            <a:r>
              <a:rPr lang="en-US" sz="1200" dirty="0">
                <a:solidFill>
                  <a:srgbClr val="FF0000"/>
                </a:solidFill>
              </a:rPr>
              <a:t> for 2250 h</a:t>
            </a:r>
          </a:p>
        </p:txBody>
      </p:sp>
      <p:sp>
        <p:nvSpPr>
          <p:cNvPr id="2" name="TextBox 1">
            <a:extLst>
              <a:ext uri="{FF2B5EF4-FFF2-40B4-BE49-F238E27FC236}">
                <a16:creationId xmlns:a16="http://schemas.microsoft.com/office/drawing/2014/main" id="{31CED2A9-5712-4B81-B372-125D2B60945F}"/>
              </a:ext>
            </a:extLst>
          </p:cNvPr>
          <p:cNvSpPr txBox="1"/>
          <p:nvPr/>
        </p:nvSpPr>
        <p:spPr>
          <a:xfrm>
            <a:off x="5539754" y="2555728"/>
            <a:ext cx="3529432" cy="3693319"/>
          </a:xfrm>
          <a:prstGeom prst="rect">
            <a:avLst/>
          </a:prstGeom>
          <a:noFill/>
        </p:spPr>
        <p:txBody>
          <a:bodyPr wrap="square" rtlCol="0">
            <a:spAutoFit/>
          </a:bodyPr>
          <a:lstStyle/>
          <a:p>
            <a:pPr marL="285750" indent="-285750">
              <a:buFont typeface="Arial" panose="020B0604020202020204" pitchFamily="34" charset="0"/>
              <a:buChar char="•"/>
            </a:pPr>
            <a:r>
              <a:rPr lang="en-US" dirty="0"/>
              <a:t>Duplex oxide scale consisting of an outer layer of Fe</a:t>
            </a:r>
            <a:r>
              <a:rPr lang="en-US" baseline="-25000" dirty="0"/>
              <a:t>2</a:t>
            </a:r>
            <a:r>
              <a:rPr lang="en-US" dirty="0"/>
              <a:t>O</a:t>
            </a:r>
            <a:r>
              <a:rPr lang="en-US" baseline="-25000" dirty="0"/>
              <a:t>3</a:t>
            </a:r>
            <a:r>
              <a:rPr lang="en-US" dirty="0"/>
              <a:t>/Fe</a:t>
            </a:r>
            <a:r>
              <a:rPr lang="en-US" baseline="-25000" dirty="0"/>
              <a:t>3</a:t>
            </a:r>
            <a:r>
              <a:rPr lang="en-US" dirty="0"/>
              <a:t>O</a:t>
            </a:r>
            <a:r>
              <a:rPr lang="en-US" baseline="-25000" dirty="0"/>
              <a:t>4</a:t>
            </a:r>
            <a:r>
              <a:rPr lang="en-US" dirty="0"/>
              <a:t> and inner layer of Fe-Cr spinel.</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Internal oxidation zone (IOZ) immediately below the oxide scale when no SO</a:t>
            </a:r>
            <a:r>
              <a:rPr lang="en-US" baseline="-25000" dirty="0"/>
              <a:t>2</a:t>
            </a:r>
            <a:r>
              <a:rPr lang="en-US" dirty="0"/>
              <a:t> present. Thinner or no IOZ when SO</a:t>
            </a:r>
            <a:r>
              <a:rPr lang="en-US" baseline="-25000" dirty="0"/>
              <a:t>2</a:t>
            </a:r>
            <a:r>
              <a:rPr lang="en-US" dirty="0"/>
              <a:t> present.</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err="1"/>
              <a:t>FeS</a:t>
            </a:r>
            <a:r>
              <a:rPr lang="en-US" dirty="0"/>
              <a:t> particles near the outer/inner oxide scale interface.</a:t>
            </a:r>
          </a:p>
        </p:txBody>
      </p:sp>
      <p:sp>
        <p:nvSpPr>
          <p:cNvPr id="3" name="TextBox 2">
            <a:extLst>
              <a:ext uri="{FF2B5EF4-FFF2-40B4-BE49-F238E27FC236}">
                <a16:creationId xmlns:a16="http://schemas.microsoft.com/office/drawing/2014/main" id="{05F04D91-7152-4BE7-BE93-0787F0A3003F}"/>
              </a:ext>
            </a:extLst>
          </p:cNvPr>
          <p:cNvSpPr txBox="1"/>
          <p:nvPr/>
        </p:nvSpPr>
        <p:spPr>
          <a:xfrm>
            <a:off x="1080303" y="1891145"/>
            <a:ext cx="401777" cy="276999"/>
          </a:xfrm>
          <a:prstGeom prst="rect">
            <a:avLst/>
          </a:prstGeom>
          <a:noFill/>
        </p:spPr>
        <p:txBody>
          <a:bodyPr wrap="none" rtlCol="0">
            <a:spAutoFit/>
          </a:bodyPr>
          <a:lstStyle/>
          <a:p>
            <a:r>
              <a:rPr lang="en-US" sz="1200" b="1" dirty="0"/>
              <a:t>IOZ</a:t>
            </a:r>
          </a:p>
        </p:txBody>
      </p:sp>
      <p:cxnSp>
        <p:nvCxnSpPr>
          <p:cNvPr id="5" name="Straight Arrow Connector 4">
            <a:extLst>
              <a:ext uri="{FF2B5EF4-FFF2-40B4-BE49-F238E27FC236}">
                <a16:creationId xmlns:a16="http://schemas.microsoft.com/office/drawing/2014/main" id="{67673600-4F86-49AB-8437-7F4DDAF0FE40}"/>
              </a:ext>
            </a:extLst>
          </p:cNvPr>
          <p:cNvCxnSpPr>
            <a:stCxn id="3" idx="1"/>
          </p:cNvCxnSpPr>
          <p:nvPr/>
        </p:nvCxnSpPr>
        <p:spPr>
          <a:xfrm flipH="1" flipV="1">
            <a:off x="800100" y="1891145"/>
            <a:ext cx="280203" cy="138500"/>
          </a:xfrm>
          <a:prstGeom prst="straightConnector1">
            <a:avLst/>
          </a:prstGeom>
          <a:ln>
            <a:solidFill>
              <a:srgbClr val="000000"/>
            </a:solidFill>
            <a:tailEnd type="triangle"/>
          </a:ln>
        </p:spPr>
        <p:style>
          <a:lnRef idx="1">
            <a:schemeClr val="accent1"/>
          </a:lnRef>
          <a:fillRef idx="0">
            <a:schemeClr val="accent1"/>
          </a:fillRef>
          <a:effectRef idx="0">
            <a:schemeClr val="accent1"/>
          </a:effectRef>
          <a:fontRef idx="minor">
            <a:schemeClr val="tx1"/>
          </a:fontRef>
        </p:style>
      </p:cxnSp>
      <p:grpSp>
        <p:nvGrpSpPr>
          <p:cNvPr id="9" name="Group 8">
            <a:extLst>
              <a:ext uri="{FF2B5EF4-FFF2-40B4-BE49-F238E27FC236}">
                <a16:creationId xmlns:a16="http://schemas.microsoft.com/office/drawing/2014/main" id="{4ACC93B7-FA76-4B23-A399-7DDC5FA74AA7}"/>
              </a:ext>
            </a:extLst>
          </p:cNvPr>
          <p:cNvGrpSpPr/>
          <p:nvPr/>
        </p:nvGrpSpPr>
        <p:grpSpPr>
          <a:xfrm>
            <a:off x="6083927" y="825291"/>
            <a:ext cx="2273076" cy="1726479"/>
            <a:chOff x="6083927" y="825291"/>
            <a:chExt cx="2273076" cy="1726479"/>
          </a:xfrm>
        </p:grpSpPr>
        <p:pic>
          <p:nvPicPr>
            <p:cNvPr id="7" name="Picture 6" descr="A close up of a map&#10;&#10;Description automatically generated">
              <a:extLst>
                <a:ext uri="{FF2B5EF4-FFF2-40B4-BE49-F238E27FC236}">
                  <a16:creationId xmlns:a16="http://schemas.microsoft.com/office/drawing/2014/main" id="{2C8D21C0-3853-4E6A-A2EE-0E9ACAA27E2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83927" y="825291"/>
              <a:ext cx="2273076" cy="1726479"/>
            </a:xfrm>
            <a:prstGeom prst="rect">
              <a:avLst/>
            </a:prstGeom>
          </p:spPr>
        </p:pic>
        <p:sp>
          <p:nvSpPr>
            <p:cNvPr id="10" name="Oval 9">
              <a:extLst>
                <a:ext uri="{FF2B5EF4-FFF2-40B4-BE49-F238E27FC236}">
                  <a16:creationId xmlns:a16="http://schemas.microsoft.com/office/drawing/2014/main" id="{AAA04273-CEED-4FA1-AEC5-5EB568AEEB5E}"/>
                </a:ext>
              </a:extLst>
            </p:cNvPr>
            <p:cNvSpPr/>
            <p:nvPr/>
          </p:nvSpPr>
          <p:spPr>
            <a:xfrm>
              <a:off x="7981412" y="1017789"/>
              <a:ext cx="248184" cy="268757"/>
            </a:xfrm>
            <a:prstGeom prst="ellipse">
              <a:avLst/>
            </a:prstGeom>
            <a:noFill/>
            <a:ln w="1905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F40B0227-5867-4621-AC78-E047343EA264}"/>
                </a:ext>
              </a:extLst>
            </p:cNvPr>
            <p:cNvSpPr txBox="1"/>
            <p:nvPr/>
          </p:nvSpPr>
          <p:spPr>
            <a:xfrm>
              <a:off x="6565983" y="1193501"/>
              <a:ext cx="614271" cy="307777"/>
            </a:xfrm>
            <a:prstGeom prst="rect">
              <a:avLst/>
            </a:prstGeom>
            <a:noFill/>
          </p:spPr>
          <p:txBody>
            <a:bodyPr wrap="none" rtlCol="0">
              <a:spAutoFit/>
            </a:bodyPr>
            <a:lstStyle/>
            <a:p>
              <a:r>
                <a:rPr lang="en-US" sz="1400" b="1" dirty="0"/>
                <a:t>550°C</a:t>
              </a:r>
            </a:p>
          </p:txBody>
        </p:sp>
      </p:grpSp>
    </p:spTree>
    <p:extLst>
      <p:ext uri="{BB962C8B-B14F-4D97-AF65-F5344CB8AC3E}">
        <p14:creationId xmlns:p14="http://schemas.microsoft.com/office/powerpoint/2010/main" val="39342927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6F843A21-FBD3-40CD-A9BE-D6D4B73E5E96}"/>
              </a:ext>
            </a:extLst>
          </p:cNvPr>
          <p:cNvSpPr txBox="1">
            <a:spLocks/>
          </p:cNvSpPr>
          <p:nvPr/>
        </p:nvSpPr>
        <p:spPr>
          <a:xfrm>
            <a:off x="133001" y="116292"/>
            <a:ext cx="7651072" cy="532728"/>
          </a:xfrm>
          <a:prstGeom prst="rect">
            <a:avLst/>
          </a:prstGeom>
        </p:spPr>
        <p:txBody>
          <a:bodyPr vert="horz" lIns="91440" tIns="45720" rIns="91440" bIns="45720" rtlCol="0" anchor="b">
            <a:noAutofit/>
          </a:bodyPr>
          <a:lstStyle>
            <a:lvl1pPr algn="l" defTabSz="685800" rtl="0" eaLnBrk="1" latinLnBrk="0" hangingPunct="1">
              <a:lnSpc>
                <a:spcPct val="90000"/>
              </a:lnSpc>
              <a:spcBef>
                <a:spcPct val="0"/>
              </a:spcBef>
              <a:buNone/>
              <a:defRPr sz="3000" b="1" kern="1200">
                <a:solidFill>
                  <a:srgbClr val="373838"/>
                </a:solidFill>
                <a:latin typeface="Century Gothic" panose="020B0502020202020204" pitchFamily="34" charset="0"/>
                <a:ea typeface="+mj-ea"/>
                <a:cs typeface="+mj-cs"/>
              </a:defRPr>
            </a:lvl1pPr>
          </a:lstStyle>
          <a:p>
            <a:br>
              <a:rPr lang="en-US" sz="3600" dirty="0">
                <a:solidFill>
                  <a:srgbClr val="000000"/>
                </a:solidFill>
                <a:latin typeface="Arial" panose="020B0604020202020204" pitchFamily="34" charset="0"/>
                <a:cs typeface="Arial" panose="020B0604020202020204" pitchFamily="34" charset="0"/>
              </a:rPr>
            </a:br>
            <a:r>
              <a:rPr lang="en-US" sz="3600" dirty="0">
                <a:solidFill>
                  <a:srgbClr val="000000"/>
                </a:solidFill>
                <a:latin typeface="Arial" panose="020B0604020202020204" pitchFamily="34" charset="0"/>
                <a:cs typeface="Arial" panose="020B0604020202020204" pitchFamily="34" charset="0"/>
              </a:rPr>
              <a:t>Sulfur effect in 347H</a:t>
            </a:r>
            <a:endParaRPr lang="en-US" sz="3600" baseline="-25000" dirty="0">
              <a:solidFill>
                <a:srgbClr val="000000"/>
              </a:solidFill>
              <a:latin typeface="Arial" panose="020B060402020202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A14D2ABA-FD48-4FE3-A3C9-A0BF6CC39D13}"/>
              </a:ext>
            </a:extLst>
          </p:cNvPr>
          <p:cNvPicPr>
            <a:picLocks noChangeAspect="1"/>
          </p:cNvPicPr>
          <p:nvPr/>
        </p:nvPicPr>
        <p:blipFill>
          <a:blip r:embed="rId2"/>
          <a:stretch>
            <a:fillRect/>
          </a:stretch>
        </p:blipFill>
        <p:spPr>
          <a:xfrm>
            <a:off x="132999" y="860606"/>
            <a:ext cx="5222896" cy="5207045"/>
          </a:xfrm>
          <a:prstGeom prst="rect">
            <a:avLst/>
          </a:prstGeom>
        </p:spPr>
      </p:pic>
      <p:sp>
        <p:nvSpPr>
          <p:cNvPr id="58" name="TextBox 57">
            <a:extLst>
              <a:ext uri="{FF2B5EF4-FFF2-40B4-BE49-F238E27FC236}">
                <a16:creationId xmlns:a16="http://schemas.microsoft.com/office/drawing/2014/main" id="{A4682A40-5E42-4830-AB0A-88C332FA3566}"/>
              </a:ext>
            </a:extLst>
          </p:cNvPr>
          <p:cNvSpPr txBox="1"/>
          <p:nvPr/>
        </p:nvSpPr>
        <p:spPr>
          <a:xfrm>
            <a:off x="3044306" y="4912479"/>
            <a:ext cx="2311589" cy="954107"/>
          </a:xfrm>
          <a:prstGeom prst="rect">
            <a:avLst/>
          </a:prstGeom>
          <a:noFill/>
        </p:spPr>
        <p:txBody>
          <a:bodyPr wrap="square" rtlCol="0">
            <a:spAutoFit/>
          </a:bodyPr>
          <a:lstStyle/>
          <a:p>
            <a:r>
              <a:rPr lang="en-US" sz="1400" dirty="0"/>
              <a:t>Qualitative X-ray mapping of 347H exposed at 550 °C and 1 atm to 95% CO</a:t>
            </a:r>
            <a:r>
              <a:rPr lang="en-US" sz="1400" baseline="-25000" dirty="0"/>
              <a:t>2</a:t>
            </a:r>
            <a:r>
              <a:rPr lang="en-US" sz="1400" dirty="0"/>
              <a:t>, 4% H</a:t>
            </a:r>
            <a:r>
              <a:rPr lang="en-US" sz="1400" baseline="-25000" dirty="0"/>
              <a:t>2</a:t>
            </a:r>
            <a:r>
              <a:rPr lang="en-US" sz="1400" dirty="0"/>
              <a:t>O, 1% O</a:t>
            </a:r>
            <a:r>
              <a:rPr lang="en-US" sz="1400" baseline="-25000" dirty="0"/>
              <a:t>2</a:t>
            </a:r>
            <a:r>
              <a:rPr lang="en-US" sz="1400" dirty="0"/>
              <a:t>, 0.1% SO</a:t>
            </a:r>
            <a:r>
              <a:rPr lang="en-US" sz="1400" baseline="-25000" dirty="0"/>
              <a:t>2</a:t>
            </a:r>
            <a:r>
              <a:rPr lang="en-US" sz="1400" dirty="0"/>
              <a:t> for 2250 h</a:t>
            </a:r>
          </a:p>
        </p:txBody>
      </p:sp>
      <p:sp>
        <p:nvSpPr>
          <p:cNvPr id="3" name="TextBox 2">
            <a:extLst>
              <a:ext uri="{FF2B5EF4-FFF2-40B4-BE49-F238E27FC236}">
                <a16:creationId xmlns:a16="http://schemas.microsoft.com/office/drawing/2014/main" id="{CE37A873-5883-400B-A491-C1F4C730132F}"/>
              </a:ext>
            </a:extLst>
          </p:cNvPr>
          <p:cNvSpPr txBox="1"/>
          <p:nvPr/>
        </p:nvSpPr>
        <p:spPr>
          <a:xfrm>
            <a:off x="5431455" y="2946601"/>
            <a:ext cx="3579546" cy="3293209"/>
          </a:xfrm>
          <a:prstGeom prst="rect">
            <a:avLst/>
          </a:prstGeom>
          <a:noFill/>
        </p:spPr>
        <p:txBody>
          <a:bodyPr wrap="square" rtlCol="0">
            <a:spAutoFit/>
          </a:bodyPr>
          <a:lstStyle/>
          <a:p>
            <a:pPr marL="285750" indent="-285750">
              <a:buFont typeface="Arial" panose="020B0604020202020204" pitchFamily="34" charset="0"/>
              <a:buChar char="•"/>
            </a:pPr>
            <a:r>
              <a:rPr lang="en-US" sz="1600" dirty="0"/>
              <a:t>Frequent, large Fe-rich oxide nodules</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sz="1600" dirty="0"/>
              <a:t>Small sulfide particles in the alloy substrate</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sz="1600" dirty="0"/>
              <a:t>Sulfide particles more prevalent beneath the thick oxide nodules</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sz="1600" dirty="0"/>
              <a:t>Thin Cr oxide scale formed on the entire surface initially, then failed where the thick oxide nodules formed. Eventually a new Cr-oxide scale formed.</a:t>
            </a:r>
          </a:p>
        </p:txBody>
      </p:sp>
      <p:grpSp>
        <p:nvGrpSpPr>
          <p:cNvPr id="9" name="Group 8">
            <a:extLst>
              <a:ext uri="{FF2B5EF4-FFF2-40B4-BE49-F238E27FC236}">
                <a16:creationId xmlns:a16="http://schemas.microsoft.com/office/drawing/2014/main" id="{573CAB57-C5D0-4FDA-8FA6-C33CEA070BF1}"/>
              </a:ext>
            </a:extLst>
          </p:cNvPr>
          <p:cNvGrpSpPr/>
          <p:nvPr/>
        </p:nvGrpSpPr>
        <p:grpSpPr>
          <a:xfrm>
            <a:off x="5804161" y="839829"/>
            <a:ext cx="2689662" cy="1940273"/>
            <a:chOff x="5804161" y="839829"/>
            <a:chExt cx="2689662" cy="1940273"/>
          </a:xfrm>
        </p:grpSpPr>
        <p:pic>
          <p:nvPicPr>
            <p:cNvPr id="5" name="Picture 4" descr="A close up of a map&#10;&#10;Description automatically generated">
              <a:extLst>
                <a:ext uri="{FF2B5EF4-FFF2-40B4-BE49-F238E27FC236}">
                  <a16:creationId xmlns:a16="http://schemas.microsoft.com/office/drawing/2014/main" id="{5CDFC526-4D4E-489C-AA92-186E8E2862F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04161" y="839829"/>
              <a:ext cx="2689662" cy="1940273"/>
            </a:xfrm>
            <a:prstGeom prst="rect">
              <a:avLst/>
            </a:prstGeom>
          </p:spPr>
        </p:pic>
        <p:sp>
          <p:nvSpPr>
            <p:cNvPr id="6" name="TextBox 5">
              <a:extLst>
                <a:ext uri="{FF2B5EF4-FFF2-40B4-BE49-F238E27FC236}">
                  <a16:creationId xmlns:a16="http://schemas.microsoft.com/office/drawing/2014/main" id="{C191BFF2-113E-47AB-A3E3-A27EBA05673A}"/>
                </a:ext>
              </a:extLst>
            </p:cNvPr>
            <p:cNvSpPr txBox="1"/>
            <p:nvPr/>
          </p:nvSpPr>
          <p:spPr>
            <a:xfrm>
              <a:off x="6491554" y="1257299"/>
              <a:ext cx="615874" cy="307777"/>
            </a:xfrm>
            <a:prstGeom prst="rect">
              <a:avLst/>
            </a:prstGeom>
            <a:noFill/>
          </p:spPr>
          <p:txBody>
            <a:bodyPr wrap="none" rtlCol="0">
              <a:spAutoFit/>
            </a:bodyPr>
            <a:lstStyle/>
            <a:p>
              <a:r>
                <a:rPr lang="en-US" sz="1400" b="1" dirty="0"/>
                <a:t>550°C</a:t>
              </a:r>
            </a:p>
          </p:txBody>
        </p:sp>
        <p:sp>
          <p:nvSpPr>
            <p:cNvPr id="7" name="Oval 6">
              <a:extLst>
                <a:ext uri="{FF2B5EF4-FFF2-40B4-BE49-F238E27FC236}">
                  <a16:creationId xmlns:a16="http://schemas.microsoft.com/office/drawing/2014/main" id="{8A30E670-607B-4D93-8B1D-9821AE03B883}"/>
                </a:ext>
              </a:extLst>
            </p:cNvPr>
            <p:cNvSpPr/>
            <p:nvPr/>
          </p:nvSpPr>
          <p:spPr>
            <a:xfrm>
              <a:off x="8087742" y="868928"/>
              <a:ext cx="248184" cy="268757"/>
            </a:xfrm>
            <a:prstGeom prst="ellipse">
              <a:avLst/>
            </a:prstGeom>
            <a:noFill/>
            <a:ln w="1905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4612892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6F843A21-FBD3-40CD-A9BE-D6D4B73E5E96}"/>
              </a:ext>
            </a:extLst>
          </p:cNvPr>
          <p:cNvSpPr txBox="1">
            <a:spLocks/>
          </p:cNvSpPr>
          <p:nvPr/>
        </p:nvSpPr>
        <p:spPr>
          <a:xfrm>
            <a:off x="133001" y="116292"/>
            <a:ext cx="7279853" cy="532728"/>
          </a:xfrm>
          <a:prstGeom prst="rect">
            <a:avLst/>
          </a:prstGeom>
        </p:spPr>
        <p:txBody>
          <a:bodyPr vert="horz" lIns="91440" tIns="45720" rIns="91440" bIns="45720" rtlCol="0" anchor="b">
            <a:noAutofit/>
          </a:bodyPr>
          <a:lstStyle>
            <a:lvl1pPr algn="l" defTabSz="685800" rtl="0" eaLnBrk="1" latinLnBrk="0" hangingPunct="1">
              <a:lnSpc>
                <a:spcPct val="90000"/>
              </a:lnSpc>
              <a:spcBef>
                <a:spcPct val="0"/>
              </a:spcBef>
              <a:buNone/>
              <a:defRPr sz="3000" b="1" kern="1200">
                <a:solidFill>
                  <a:srgbClr val="373838"/>
                </a:solidFill>
                <a:latin typeface="Century Gothic" panose="020B0502020202020204" pitchFamily="34" charset="0"/>
                <a:ea typeface="+mj-ea"/>
                <a:cs typeface="+mj-cs"/>
              </a:defRPr>
            </a:lvl1pPr>
          </a:lstStyle>
          <a:p>
            <a:br>
              <a:rPr lang="en-US" sz="3600" dirty="0">
                <a:solidFill>
                  <a:srgbClr val="000000"/>
                </a:solidFill>
                <a:latin typeface="Arial" panose="020B0604020202020204" pitchFamily="34" charset="0"/>
                <a:cs typeface="Arial" panose="020B0604020202020204" pitchFamily="34" charset="0"/>
              </a:rPr>
            </a:br>
            <a:r>
              <a:rPr lang="en-US" sz="3600" dirty="0">
                <a:solidFill>
                  <a:srgbClr val="000000"/>
                </a:solidFill>
                <a:latin typeface="Arial" panose="020B0604020202020204" pitchFamily="34" charset="0"/>
                <a:cs typeface="Arial" panose="020B0604020202020204" pitchFamily="34" charset="0"/>
              </a:rPr>
              <a:t>Internal carburization in Gr.91</a:t>
            </a:r>
            <a:endParaRPr lang="en-US" sz="3600" baseline="-25000" dirty="0">
              <a:solidFill>
                <a:srgbClr val="000000"/>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57260184-20B4-4E96-8688-8CDB4B156682}"/>
              </a:ext>
            </a:extLst>
          </p:cNvPr>
          <p:cNvPicPr>
            <a:picLocks noChangeAspect="1"/>
          </p:cNvPicPr>
          <p:nvPr/>
        </p:nvPicPr>
        <p:blipFill>
          <a:blip r:embed="rId2"/>
          <a:stretch>
            <a:fillRect/>
          </a:stretch>
        </p:blipFill>
        <p:spPr>
          <a:xfrm>
            <a:off x="1599942" y="780077"/>
            <a:ext cx="5944115" cy="5035732"/>
          </a:xfrm>
          <a:prstGeom prst="rect">
            <a:avLst/>
          </a:prstGeom>
        </p:spPr>
      </p:pic>
      <p:sp>
        <p:nvSpPr>
          <p:cNvPr id="4" name="Rectangle 3">
            <a:extLst>
              <a:ext uri="{FF2B5EF4-FFF2-40B4-BE49-F238E27FC236}">
                <a16:creationId xmlns:a16="http://schemas.microsoft.com/office/drawing/2014/main" id="{11F4023C-1AFA-4BE8-979B-65A23AF49772}"/>
              </a:ext>
            </a:extLst>
          </p:cNvPr>
          <p:cNvSpPr/>
          <p:nvPr/>
        </p:nvSpPr>
        <p:spPr>
          <a:xfrm>
            <a:off x="1637933" y="5893257"/>
            <a:ext cx="6911263" cy="369332"/>
          </a:xfrm>
          <a:prstGeom prst="rect">
            <a:avLst/>
          </a:prstGeom>
        </p:spPr>
        <p:txBody>
          <a:bodyPr wrap="square">
            <a:spAutoFit/>
          </a:bodyPr>
          <a:lstStyle/>
          <a:p>
            <a:r>
              <a:rPr lang="en-US" dirty="0">
                <a:ea typeface="Calibri" panose="020F0502020204030204" pitchFamily="34" charset="0"/>
              </a:rPr>
              <a:t>Extent of internal carburization of Grade 91 was reduced in SO</a:t>
            </a:r>
            <a:r>
              <a:rPr lang="en-US" baseline="-25000" dirty="0">
                <a:ea typeface="Calibri" panose="020F0502020204030204" pitchFamily="34" charset="0"/>
              </a:rPr>
              <a:t>2 </a:t>
            </a:r>
            <a:r>
              <a:rPr lang="en-US" dirty="0">
                <a:ea typeface="Calibri" panose="020F0502020204030204" pitchFamily="34" charset="0"/>
              </a:rPr>
              <a:t>at 550°C</a:t>
            </a:r>
            <a:endParaRPr lang="en-US" dirty="0"/>
          </a:p>
        </p:txBody>
      </p:sp>
    </p:spTree>
    <p:extLst>
      <p:ext uri="{BB962C8B-B14F-4D97-AF65-F5344CB8AC3E}">
        <p14:creationId xmlns:p14="http://schemas.microsoft.com/office/powerpoint/2010/main" val="39964489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FBFF645E-E489-4347-8C15-C04201190ACB}"/>
              </a:ext>
            </a:extLst>
          </p:cNvPr>
          <p:cNvGraphicFramePr>
            <a:graphicFrameLocks noGrp="1"/>
          </p:cNvGraphicFramePr>
          <p:nvPr>
            <p:extLst>
              <p:ext uri="{D42A27DB-BD31-4B8C-83A1-F6EECF244321}">
                <p14:modId xmlns:p14="http://schemas.microsoft.com/office/powerpoint/2010/main" val="1786207034"/>
              </p:ext>
            </p:extLst>
          </p:nvPr>
        </p:nvGraphicFramePr>
        <p:xfrm>
          <a:off x="327715" y="1951121"/>
          <a:ext cx="6931251" cy="2779960"/>
        </p:xfrm>
        <a:graphic>
          <a:graphicData uri="http://schemas.openxmlformats.org/drawingml/2006/table">
            <a:tbl>
              <a:tblPr firstRow="1" firstCol="1" bandRow="1">
                <a:tableStyleId>{93296810-A885-4BE3-A3E7-6D5BEEA58F35}</a:tableStyleId>
              </a:tblPr>
              <a:tblGrid>
                <a:gridCol w="567494">
                  <a:extLst>
                    <a:ext uri="{9D8B030D-6E8A-4147-A177-3AD203B41FA5}">
                      <a16:colId xmlns:a16="http://schemas.microsoft.com/office/drawing/2014/main" val="2483418830"/>
                    </a:ext>
                  </a:extLst>
                </a:gridCol>
                <a:gridCol w="572283">
                  <a:extLst>
                    <a:ext uri="{9D8B030D-6E8A-4147-A177-3AD203B41FA5}">
                      <a16:colId xmlns:a16="http://schemas.microsoft.com/office/drawing/2014/main" val="1193858725"/>
                    </a:ext>
                  </a:extLst>
                </a:gridCol>
                <a:gridCol w="514815">
                  <a:extLst>
                    <a:ext uri="{9D8B030D-6E8A-4147-A177-3AD203B41FA5}">
                      <a16:colId xmlns:a16="http://schemas.microsoft.com/office/drawing/2014/main" val="1624087420"/>
                    </a:ext>
                  </a:extLst>
                </a:gridCol>
                <a:gridCol w="514815">
                  <a:extLst>
                    <a:ext uri="{9D8B030D-6E8A-4147-A177-3AD203B41FA5}">
                      <a16:colId xmlns:a16="http://schemas.microsoft.com/office/drawing/2014/main" val="311463697"/>
                    </a:ext>
                  </a:extLst>
                </a:gridCol>
                <a:gridCol w="515614">
                  <a:extLst>
                    <a:ext uri="{9D8B030D-6E8A-4147-A177-3AD203B41FA5}">
                      <a16:colId xmlns:a16="http://schemas.microsoft.com/office/drawing/2014/main" val="2913309691"/>
                    </a:ext>
                  </a:extLst>
                </a:gridCol>
                <a:gridCol w="516412">
                  <a:extLst>
                    <a:ext uri="{9D8B030D-6E8A-4147-A177-3AD203B41FA5}">
                      <a16:colId xmlns:a16="http://schemas.microsoft.com/office/drawing/2014/main" val="2008238515"/>
                    </a:ext>
                  </a:extLst>
                </a:gridCol>
                <a:gridCol w="516412">
                  <a:extLst>
                    <a:ext uri="{9D8B030D-6E8A-4147-A177-3AD203B41FA5}">
                      <a16:colId xmlns:a16="http://schemas.microsoft.com/office/drawing/2014/main" val="3060339326"/>
                    </a:ext>
                  </a:extLst>
                </a:gridCol>
                <a:gridCol w="572283">
                  <a:extLst>
                    <a:ext uri="{9D8B030D-6E8A-4147-A177-3AD203B41FA5}">
                      <a16:colId xmlns:a16="http://schemas.microsoft.com/office/drawing/2014/main" val="2856583882"/>
                    </a:ext>
                  </a:extLst>
                </a:gridCol>
                <a:gridCol w="517210">
                  <a:extLst>
                    <a:ext uri="{9D8B030D-6E8A-4147-A177-3AD203B41FA5}">
                      <a16:colId xmlns:a16="http://schemas.microsoft.com/office/drawing/2014/main" val="2711353061"/>
                    </a:ext>
                  </a:extLst>
                </a:gridCol>
                <a:gridCol w="517210">
                  <a:extLst>
                    <a:ext uri="{9D8B030D-6E8A-4147-A177-3AD203B41FA5}">
                      <a16:colId xmlns:a16="http://schemas.microsoft.com/office/drawing/2014/main" val="457580678"/>
                    </a:ext>
                  </a:extLst>
                </a:gridCol>
                <a:gridCol w="572283">
                  <a:extLst>
                    <a:ext uri="{9D8B030D-6E8A-4147-A177-3AD203B41FA5}">
                      <a16:colId xmlns:a16="http://schemas.microsoft.com/office/drawing/2014/main" val="4203016113"/>
                    </a:ext>
                  </a:extLst>
                </a:gridCol>
                <a:gridCol w="517210">
                  <a:extLst>
                    <a:ext uri="{9D8B030D-6E8A-4147-A177-3AD203B41FA5}">
                      <a16:colId xmlns:a16="http://schemas.microsoft.com/office/drawing/2014/main" val="682476795"/>
                    </a:ext>
                  </a:extLst>
                </a:gridCol>
                <a:gridCol w="517210">
                  <a:extLst>
                    <a:ext uri="{9D8B030D-6E8A-4147-A177-3AD203B41FA5}">
                      <a16:colId xmlns:a16="http://schemas.microsoft.com/office/drawing/2014/main" val="2552390916"/>
                    </a:ext>
                  </a:extLst>
                </a:gridCol>
              </a:tblGrid>
              <a:tr h="341560">
                <a:tc>
                  <a:txBody>
                    <a:bodyPr/>
                    <a:lstStyle/>
                    <a:p>
                      <a:pPr marL="0" marR="0" algn="ctr">
                        <a:spcBef>
                          <a:spcPts val="0"/>
                        </a:spcBef>
                        <a:spcAft>
                          <a:spcPts val="1000"/>
                        </a:spcAft>
                      </a:pPr>
                      <a:r>
                        <a:rPr lang="en-US" sz="1200" i="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wt</a:t>
                      </a:r>
                      <a:r>
                        <a:rPr lang="en-US" sz="1200" i="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t>
                      </a: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Fe</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Ni</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b="1" dirty="0">
                          <a:solidFill>
                            <a:srgbClr val="000000"/>
                          </a:solidFill>
                          <a:effectLst/>
                        </a:rPr>
                        <a:t>Cr</a:t>
                      </a:r>
                      <a:endParaRPr lang="en-US" sz="1200" b="1"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solidFill>
                      <a:srgbClr val="00B0F0"/>
                    </a:solidFill>
                  </a:tcPr>
                </a:tc>
                <a:tc>
                  <a:txBody>
                    <a:bodyPr/>
                    <a:lstStyle/>
                    <a:p>
                      <a:pPr marL="0" marR="0" algn="ctr">
                        <a:spcBef>
                          <a:spcPts val="0"/>
                        </a:spcBef>
                        <a:spcAft>
                          <a:spcPts val="1000"/>
                        </a:spcAft>
                      </a:pPr>
                      <a:r>
                        <a:rPr lang="en-US" sz="1200" dirty="0">
                          <a:solidFill>
                            <a:srgbClr val="000000"/>
                          </a:solidFill>
                          <a:effectLst/>
                        </a:rPr>
                        <a:t>Co</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Mo</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err="1">
                          <a:solidFill>
                            <a:srgbClr val="000000"/>
                          </a:solidFill>
                          <a:effectLst/>
                        </a:rPr>
                        <a:t>Mn</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W</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err="1">
                          <a:solidFill>
                            <a:srgbClr val="000000"/>
                          </a:solidFill>
                          <a:effectLst/>
                        </a:rPr>
                        <a:t>Nb</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Si</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err="1">
                          <a:solidFill>
                            <a:srgbClr val="000000"/>
                          </a:solidFill>
                          <a:effectLst/>
                        </a:rPr>
                        <a:t>Ti</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Al</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C</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extLst>
                  <a:ext uri="{0D108BD9-81ED-4DB2-BD59-A6C34878D82A}">
                    <a16:rowId xmlns:a16="http://schemas.microsoft.com/office/drawing/2014/main" val="3408729441"/>
                  </a:ext>
                </a:extLst>
              </a:tr>
              <a:tr h="177896">
                <a:tc gridSpan="13">
                  <a:txBody>
                    <a:bodyPr/>
                    <a:lstStyle/>
                    <a:p>
                      <a:pPr marL="0" marR="0" algn="ctr">
                        <a:spcBef>
                          <a:spcPts val="0"/>
                        </a:spcBef>
                        <a:spcAft>
                          <a:spcPts val="1000"/>
                        </a:spcAft>
                      </a:pPr>
                      <a:r>
                        <a:rPr lang="en-US" sz="1400" b="1" dirty="0">
                          <a:solidFill>
                            <a:srgbClr val="000000"/>
                          </a:solidFill>
                          <a:effectLst/>
                        </a:rPr>
                        <a:t>Ni-based (solution strengthened)</a:t>
                      </a:r>
                      <a:endParaRPr lang="en-US" sz="1400" b="1"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solidFill>
                      <a:schemeClr val="accent6"/>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02938811"/>
                  </a:ext>
                </a:extLst>
              </a:tr>
              <a:tr h="177896">
                <a:tc>
                  <a:txBody>
                    <a:bodyPr/>
                    <a:lstStyle/>
                    <a:p>
                      <a:pPr marL="0" marR="0" algn="ctr">
                        <a:spcBef>
                          <a:spcPts val="0"/>
                        </a:spcBef>
                        <a:spcAft>
                          <a:spcPts val="1000"/>
                        </a:spcAft>
                      </a:pPr>
                      <a:r>
                        <a:rPr lang="en-US" sz="1200" dirty="0">
                          <a:solidFill>
                            <a:srgbClr val="000000"/>
                          </a:solidFill>
                          <a:effectLst/>
                        </a:rPr>
                        <a:t>600</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7.6</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75.0</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b="1" dirty="0">
                          <a:solidFill>
                            <a:srgbClr val="000000"/>
                          </a:solidFill>
                          <a:effectLst/>
                        </a:rPr>
                        <a:t>16.0</a:t>
                      </a:r>
                      <a:endParaRPr lang="en-US" sz="1200" b="1"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solidFill>
                      <a:srgbClr val="00B0F0"/>
                    </a:solidFill>
                  </a:tcPr>
                </a:tc>
                <a:tc>
                  <a:txBody>
                    <a:bodyPr/>
                    <a:lstStyle/>
                    <a:p>
                      <a:pPr marL="0" marR="0" algn="ctr">
                        <a:spcBef>
                          <a:spcPts val="0"/>
                        </a:spcBef>
                        <a:spcAft>
                          <a:spcPts val="1000"/>
                        </a:spcAft>
                      </a:pPr>
                      <a:r>
                        <a:rPr lang="en-US" sz="1200" dirty="0">
                          <a:solidFill>
                            <a:srgbClr val="000000"/>
                          </a:solidFill>
                          <a:effectLst/>
                        </a:rPr>
                        <a:t>0.1</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0.2</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0.2</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&lt;0.010</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0.1</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0.2</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0.3</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0.1</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t>
                      </a:r>
                    </a:p>
                  </a:txBody>
                  <a:tcPr marL="64008" marR="64043" marT="27432" marB="27432" anchor="ctr"/>
                </a:tc>
                <a:extLst>
                  <a:ext uri="{0D108BD9-81ED-4DB2-BD59-A6C34878D82A}">
                    <a16:rowId xmlns:a16="http://schemas.microsoft.com/office/drawing/2014/main" val="1833352857"/>
                  </a:ext>
                </a:extLst>
              </a:tr>
              <a:tr h="177896">
                <a:tc>
                  <a:txBody>
                    <a:bodyPr/>
                    <a:lstStyle/>
                    <a:p>
                      <a:pPr marL="0" marR="0" algn="ctr">
                        <a:spcBef>
                          <a:spcPts val="0"/>
                        </a:spcBef>
                        <a:spcAft>
                          <a:spcPts val="1000"/>
                        </a:spcAft>
                      </a:pPr>
                      <a:r>
                        <a:rPr lang="en-US" sz="1200" dirty="0">
                          <a:solidFill>
                            <a:srgbClr val="000000"/>
                          </a:solidFill>
                          <a:effectLst/>
                        </a:rPr>
                        <a:t>617</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0.4</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55.1</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b="1" dirty="0">
                          <a:solidFill>
                            <a:srgbClr val="000000"/>
                          </a:solidFill>
                          <a:effectLst/>
                        </a:rPr>
                        <a:t>21.9</a:t>
                      </a:r>
                      <a:endParaRPr lang="en-US" sz="1200" b="1"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solidFill>
                      <a:srgbClr val="00B0F0"/>
                    </a:solidFill>
                  </a:tcPr>
                </a:tc>
                <a:tc>
                  <a:txBody>
                    <a:bodyPr/>
                    <a:lstStyle/>
                    <a:p>
                      <a:pPr marL="0" marR="0" algn="ctr">
                        <a:spcBef>
                          <a:spcPts val="0"/>
                        </a:spcBef>
                        <a:spcAft>
                          <a:spcPts val="1000"/>
                        </a:spcAft>
                      </a:pPr>
                      <a:r>
                        <a:rPr lang="en-US" sz="1200" dirty="0">
                          <a:solidFill>
                            <a:srgbClr val="000000"/>
                          </a:solidFill>
                          <a:effectLst/>
                        </a:rPr>
                        <a:t>11.5</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9.6</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0.04</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&lt;0.010</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0.03</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0.02</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0.5</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0.9</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t>
                      </a:r>
                    </a:p>
                  </a:txBody>
                  <a:tcPr marL="64008" marR="64043" marT="27432" marB="27432" anchor="ctr"/>
                </a:tc>
                <a:extLst>
                  <a:ext uri="{0D108BD9-81ED-4DB2-BD59-A6C34878D82A}">
                    <a16:rowId xmlns:a16="http://schemas.microsoft.com/office/drawing/2014/main" val="987225144"/>
                  </a:ext>
                </a:extLst>
              </a:tr>
              <a:tr h="177896">
                <a:tc>
                  <a:txBody>
                    <a:bodyPr/>
                    <a:lstStyle/>
                    <a:p>
                      <a:pPr marL="0" marR="0" algn="ctr">
                        <a:spcBef>
                          <a:spcPts val="0"/>
                        </a:spcBef>
                        <a:spcAft>
                          <a:spcPts val="1000"/>
                        </a:spcAft>
                      </a:pPr>
                      <a:r>
                        <a:rPr lang="en-US" sz="1200" dirty="0">
                          <a:solidFill>
                            <a:srgbClr val="000000"/>
                          </a:solidFill>
                          <a:effectLst/>
                        </a:rPr>
                        <a:t>230</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0.4</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59.8</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b="1" dirty="0">
                          <a:solidFill>
                            <a:srgbClr val="000000"/>
                          </a:solidFill>
                          <a:effectLst/>
                        </a:rPr>
                        <a:t>22.2</a:t>
                      </a:r>
                      <a:endParaRPr lang="en-US" sz="1200" b="1"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solidFill>
                      <a:srgbClr val="00B0F0"/>
                    </a:solidFill>
                  </a:tcPr>
                </a:tc>
                <a:tc>
                  <a:txBody>
                    <a:bodyPr/>
                    <a:lstStyle/>
                    <a:p>
                      <a:pPr marL="0" marR="0" algn="ctr">
                        <a:spcBef>
                          <a:spcPts val="0"/>
                        </a:spcBef>
                        <a:spcAft>
                          <a:spcPts val="1000"/>
                        </a:spcAft>
                      </a:pPr>
                      <a:r>
                        <a:rPr lang="en-US" sz="1200" dirty="0">
                          <a:solidFill>
                            <a:srgbClr val="000000"/>
                          </a:solidFill>
                          <a:effectLst/>
                        </a:rPr>
                        <a:t>0.3</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1.3</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0.5</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14.4</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0.04</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0.4</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0.01</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0.4</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t>
                      </a:r>
                    </a:p>
                  </a:txBody>
                  <a:tcPr marL="64008" marR="64043" marT="27432" marB="27432" anchor="ctr"/>
                </a:tc>
                <a:extLst>
                  <a:ext uri="{0D108BD9-81ED-4DB2-BD59-A6C34878D82A}">
                    <a16:rowId xmlns:a16="http://schemas.microsoft.com/office/drawing/2014/main" val="267564990"/>
                  </a:ext>
                </a:extLst>
              </a:tr>
              <a:tr h="177896">
                <a:tc>
                  <a:txBody>
                    <a:bodyPr/>
                    <a:lstStyle/>
                    <a:p>
                      <a:pPr marL="0" marR="0" algn="ctr">
                        <a:spcBef>
                          <a:spcPts val="0"/>
                        </a:spcBef>
                        <a:spcAft>
                          <a:spcPts val="1000"/>
                        </a:spcAft>
                      </a:pPr>
                      <a:r>
                        <a:rPr lang="en-US" sz="1200" dirty="0">
                          <a:solidFill>
                            <a:srgbClr val="000000"/>
                          </a:solidFill>
                          <a:effectLst/>
                        </a:rPr>
                        <a:t>625</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4.4</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a:solidFill>
                            <a:srgbClr val="000000"/>
                          </a:solidFill>
                          <a:effectLst/>
                        </a:rPr>
                        <a:t>60</a:t>
                      </a:r>
                      <a:endParaRPr lang="en-US" sz="1200" i="1">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b="1" dirty="0">
                          <a:solidFill>
                            <a:srgbClr val="000000"/>
                          </a:solidFill>
                          <a:effectLst/>
                        </a:rPr>
                        <a:t>22.3</a:t>
                      </a:r>
                      <a:endParaRPr lang="en-US" sz="1200" b="1"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solidFill>
                      <a:srgbClr val="00B0F0"/>
                    </a:solidFill>
                  </a:tcPr>
                </a:tc>
                <a:tc>
                  <a:txBody>
                    <a:bodyPr/>
                    <a:lstStyle/>
                    <a:p>
                      <a:pPr marL="0" marR="0" algn="ctr">
                        <a:spcBef>
                          <a:spcPts val="0"/>
                        </a:spcBef>
                        <a:spcAft>
                          <a:spcPts val="1000"/>
                        </a:spcAft>
                      </a:pPr>
                      <a:r>
                        <a:rPr lang="en-US" sz="1200">
                          <a:solidFill>
                            <a:srgbClr val="000000"/>
                          </a:solidFill>
                          <a:effectLst/>
                        </a:rPr>
                        <a:t>0.03</a:t>
                      </a:r>
                      <a:endParaRPr lang="en-US" sz="1200" i="1">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8.3</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0.4</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t>
                      </a: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3.5</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0.2</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0.2</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0.1</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0.1</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extLst>
                  <a:ext uri="{0D108BD9-81ED-4DB2-BD59-A6C34878D82A}">
                    <a16:rowId xmlns:a16="http://schemas.microsoft.com/office/drawing/2014/main" val="990221114"/>
                  </a:ext>
                </a:extLst>
              </a:tr>
              <a:tr h="177896">
                <a:tc gridSpan="13">
                  <a:txBody>
                    <a:bodyPr/>
                    <a:lstStyle/>
                    <a:p>
                      <a:pPr marL="0" marR="0" algn="ctr">
                        <a:spcBef>
                          <a:spcPts val="0"/>
                        </a:spcBef>
                        <a:spcAft>
                          <a:spcPts val="1000"/>
                        </a:spcAft>
                      </a:pPr>
                      <a:r>
                        <a:rPr lang="en-US" sz="1400" b="1" dirty="0">
                          <a:solidFill>
                            <a:srgbClr val="000000"/>
                          </a:solidFill>
                          <a:effectLst/>
                        </a:rPr>
                        <a:t>Ni-based (precipitation strengthened)</a:t>
                      </a:r>
                      <a:endParaRPr lang="en-US" sz="1400" b="1"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solidFill>
                      <a:schemeClr val="accent6"/>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663776624"/>
                  </a:ext>
                </a:extLst>
              </a:tr>
              <a:tr h="177896">
                <a:tc>
                  <a:txBody>
                    <a:bodyPr/>
                    <a:lstStyle/>
                    <a:p>
                      <a:pPr marL="0" marR="0" algn="ctr">
                        <a:spcBef>
                          <a:spcPts val="0"/>
                        </a:spcBef>
                        <a:spcAft>
                          <a:spcPts val="1000"/>
                        </a:spcAft>
                      </a:pPr>
                      <a:r>
                        <a:rPr lang="en-US" sz="1200" dirty="0">
                          <a:solidFill>
                            <a:srgbClr val="000000"/>
                          </a:solidFill>
                          <a:effectLst/>
                        </a:rPr>
                        <a:t>718</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18.1</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53.8</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b="1" dirty="0">
                          <a:solidFill>
                            <a:srgbClr val="000000"/>
                          </a:solidFill>
                          <a:effectLst/>
                        </a:rPr>
                        <a:t>18.0</a:t>
                      </a:r>
                      <a:endParaRPr lang="en-US" sz="1200" b="1"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solidFill>
                      <a:srgbClr val="00B0F0"/>
                    </a:solidFill>
                  </a:tcPr>
                </a:tc>
                <a:tc>
                  <a:txBody>
                    <a:bodyPr/>
                    <a:lstStyle/>
                    <a:p>
                      <a:pPr marL="0" marR="0" algn="ctr">
                        <a:spcBef>
                          <a:spcPts val="0"/>
                        </a:spcBef>
                        <a:spcAft>
                          <a:spcPts val="1000"/>
                        </a:spcAft>
                      </a:pPr>
                      <a:r>
                        <a:rPr lang="en-US" sz="1200" dirty="0">
                          <a:solidFill>
                            <a:srgbClr val="000000"/>
                          </a:solidFill>
                          <a:effectLst/>
                        </a:rPr>
                        <a:t>0.2</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3.0</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0.2</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t>
                      </a: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5.3</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0.1</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1.0</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1.6</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0.1</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extLst>
                  <a:ext uri="{0D108BD9-81ED-4DB2-BD59-A6C34878D82A}">
                    <a16:rowId xmlns:a16="http://schemas.microsoft.com/office/drawing/2014/main" val="3784588544"/>
                  </a:ext>
                </a:extLst>
              </a:tr>
              <a:tr h="177896">
                <a:tc>
                  <a:txBody>
                    <a:bodyPr/>
                    <a:lstStyle/>
                    <a:p>
                      <a:pPr marL="0" marR="0" algn="ctr">
                        <a:spcBef>
                          <a:spcPts val="0"/>
                        </a:spcBef>
                        <a:spcAft>
                          <a:spcPts val="1000"/>
                        </a:spcAft>
                      </a:pPr>
                      <a:r>
                        <a:rPr lang="en-US" sz="1200" dirty="0">
                          <a:solidFill>
                            <a:srgbClr val="000000"/>
                          </a:solidFill>
                          <a:effectLst/>
                        </a:rPr>
                        <a:t>282</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0.2</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58.2</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b="1" dirty="0">
                          <a:solidFill>
                            <a:srgbClr val="000000"/>
                          </a:solidFill>
                          <a:effectLst/>
                        </a:rPr>
                        <a:t>19.3</a:t>
                      </a:r>
                      <a:endParaRPr lang="en-US" sz="1200" b="1"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solidFill>
                      <a:srgbClr val="00B0F0"/>
                    </a:solidFill>
                  </a:tcPr>
                </a:tc>
                <a:tc>
                  <a:txBody>
                    <a:bodyPr/>
                    <a:lstStyle/>
                    <a:p>
                      <a:pPr marL="0" marR="0" algn="ctr">
                        <a:spcBef>
                          <a:spcPts val="0"/>
                        </a:spcBef>
                        <a:spcAft>
                          <a:spcPts val="1000"/>
                        </a:spcAft>
                      </a:pPr>
                      <a:r>
                        <a:rPr lang="en-US" sz="1200" dirty="0">
                          <a:solidFill>
                            <a:srgbClr val="000000"/>
                          </a:solidFill>
                          <a:effectLst/>
                        </a:rPr>
                        <a:t>12.1</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8.4</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0.1</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t>
                      </a: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0.02</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0.2</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2.1</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1.3</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t>
                      </a:r>
                    </a:p>
                  </a:txBody>
                  <a:tcPr marL="64008" marR="64043" marT="27432" marB="27432" anchor="ctr"/>
                </a:tc>
                <a:extLst>
                  <a:ext uri="{0D108BD9-81ED-4DB2-BD59-A6C34878D82A}">
                    <a16:rowId xmlns:a16="http://schemas.microsoft.com/office/drawing/2014/main" val="125915236"/>
                  </a:ext>
                </a:extLst>
              </a:tr>
              <a:tr h="177896">
                <a:tc>
                  <a:txBody>
                    <a:bodyPr/>
                    <a:lstStyle/>
                    <a:p>
                      <a:pPr marL="0" marR="0" algn="ctr">
                        <a:spcBef>
                          <a:spcPts val="0"/>
                        </a:spcBef>
                        <a:spcAft>
                          <a:spcPts val="1000"/>
                        </a:spcAft>
                      </a:pPr>
                      <a:r>
                        <a:rPr lang="en-US" sz="1200" dirty="0">
                          <a:solidFill>
                            <a:srgbClr val="000000"/>
                          </a:solidFill>
                          <a:effectLst/>
                        </a:rPr>
                        <a:t>263</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0.4</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50.7</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b="1" dirty="0">
                          <a:solidFill>
                            <a:srgbClr val="000000"/>
                          </a:solidFill>
                          <a:effectLst/>
                        </a:rPr>
                        <a:t>20.3</a:t>
                      </a:r>
                      <a:endParaRPr lang="en-US" sz="1200" b="1"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solidFill>
                      <a:srgbClr val="00B0F0"/>
                    </a:solidFill>
                  </a:tcPr>
                </a:tc>
                <a:tc>
                  <a:txBody>
                    <a:bodyPr/>
                    <a:lstStyle/>
                    <a:p>
                      <a:pPr marL="0" marR="0" algn="ctr">
                        <a:spcBef>
                          <a:spcPts val="0"/>
                        </a:spcBef>
                        <a:spcAft>
                          <a:spcPts val="1000"/>
                        </a:spcAft>
                      </a:pPr>
                      <a:r>
                        <a:rPr lang="en-US" sz="1200" dirty="0">
                          <a:solidFill>
                            <a:srgbClr val="000000"/>
                          </a:solidFill>
                          <a:effectLst/>
                        </a:rPr>
                        <a:t>19.7</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5.8</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0.4</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t>
                      </a: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0.08</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0.02</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2.2</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0.4</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0.1</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extLst>
                  <a:ext uri="{0D108BD9-81ED-4DB2-BD59-A6C34878D82A}">
                    <a16:rowId xmlns:a16="http://schemas.microsoft.com/office/drawing/2014/main" val="3638337022"/>
                  </a:ext>
                </a:extLst>
              </a:tr>
              <a:tr h="177896">
                <a:tc>
                  <a:txBody>
                    <a:bodyPr/>
                    <a:lstStyle/>
                    <a:p>
                      <a:pPr marL="0" marR="0" algn="ctr">
                        <a:spcBef>
                          <a:spcPts val="0"/>
                        </a:spcBef>
                        <a:spcAft>
                          <a:spcPts val="1000"/>
                        </a:spcAft>
                      </a:pPr>
                      <a:r>
                        <a:rPr lang="en-US" sz="1200" dirty="0">
                          <a:solidFill>
                            <a:srgbClr val="000000"/>
                          </a:solidFill>
                          <a:effectLst/>
                        </a:rPr>
                        <a:t>740H</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&lt;0.010</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50.4</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b="1" dirty="0">
                          <a:solidFill>
                            <a:srgbClr val="000000"/>
                          </a:solidFill>
                          <a:effectLst/>
                        </a:rPr>
                        <a:t>24.5</a:t>
                      </a:r>
                      <a:endParaRPr lang="en-US" sz="1200" b="1"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solidFill>
                      <a:srgbClr val="00B0F0"/>
                    </a:solidFill>
                  </a:tcPr>
                </a:tc>
                <a:tc>
                  <a:txBody>
                    <a:bodyPr/>
                    <a:lstStyle/>
                    <a:p>
                      <a:pPr marL="0" marR="0" algn="ctr">
                        <a:spcBef>
                          <a:spcPts val="0"/>
                        </a:spcBef>
                        <a:spcAft>
                          <a:spcPts val="1000"/>
                        </a:spcAft>
                      </a:pPr>
                      <a:r>
                        <a:rPr lang="en-US" sz="1200" dirty="0">
                          <a:solidFill>
                            <a:srgbClr val="000000"/>
                          </a:solidFill>
                          <a:effectLst/>
                        </a:rPr>
                        <a:t>20.2</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0.3</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0.2</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&lt;0.010</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1.5</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0.1</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1.4</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dirty="0">
                          <a:solidFill>
                            <a:srgbClr val="000000"/>
                          </a:solidFill>
                          <a:effectLst/>
                        </a:rPr>
                        <a:t>1.2</a:t>
                      </a: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008" marR="64043" marT="27432" marB="27432" anchor="ctr"/>
                </a:tc>
                <a:tc>
                  <a:txBody>
                    <a:bodyPr/>
                    <a:lstStyle/>
                    <a:p>
                      <a:pPr marL="0" marR="0" algn="ctr">
                        <a:spcBef>
                          <a:spcPts val="0"/>
                        </a:spcBef>
                        <a:spcAft>
                          <a:spcPts val="1000"/>
                        </a:spcAft>
                      </a:pPr>
                      <a:r>
                        <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t>
                      </a:r>
                    </a:p>
                  </a:txBody>
                  <a:tcPr marL="64008" marR="64043" marT="27432" marB="27432" anchor="ctr"/>
                </a:tc>
                <a:extLst>
                  <a:ext uri="{0D108BD9-81ED-4DB2-BD59-A6C34878D82A}">
                    <a16:rowId xmlns:a16="http://schemas.microsoft.com/office/drawing/2014/main" val="230538232"/>
                  </a:ext>
                </a:extLst>
              </a:tr>
            </a:tbl>
          </a:graphicData>
        </a:graphic>
      </p:graphicFrame>
      <p:sp>
        <p:nvSpPr>
          <p:cNvPr id="3" name="Title 2">
            <a:extLst>
              <a:ext uri="{FF2B5EF4-FFF2-40B4-BE49-F238E27FC236}">
                <a16:creationId xmlns:a16="http://schemas.microsoft.com/office/drawing/2014/main" id="{271F9431-ACEE-4C1D-89B5-319D1862CCD9}"/>
              </a:ext>
            </a:extLst>
          </p:cNvPr>
          <p:cNvSpPr>
            <a:spLocks noGrp="1"/>
          </p:cNvSpPr>
          <p:nvPr>
            <p:ph type="ctrTitle"/>
          </p:nvPr>
        </p:nvSpPr>
        <p:spPr>
          <a:xfrm>
            <a:off x="202971" y="260268"/>
            <a:ext cx="8685691" cy="466737"/>
          </a:xfrm>
        </p:spPr>
        <p:txBody>
          <a:bodyPr>
            <a:noAutofit/>
          </a:bodyPr>
          <a:lstStyle/>
          <a:p>
            <a:r>
              <a:rPr lang="en-US" sz="3600" dirty="0">
                <a:solidFill>
                  <a:srgbClr val="000000"/>
                </a:solidFill>
                <a:latin typeface="Arial" panose="020B0604020202020204" pitchFamily="34" charset="0"/>
                <a:cs typeface="Arial" panose="020B0604020202020204" pitchFamily="34" charset="0"/>
              </a:rPr>
              <a:t>Ni alloys</a:t>
            </a:r>
          </a:p>
        </p:txBody>
      </p:sp>
      <p:sp>
        <p:nvSpPr>
          <p:cNvPr id="4" name="Content Placeholder 138">
            <a:extLst>
              <a:ext uri="{FF2B5EF4-FFF2-40B4-BE49-F238E27FC236}">
                <a16:creationId xmlns:a16="http://schemas.microsoft.com/office/drawing/2014/main" id="{A49DDA3A-9373-4CBF-98ED-049A584CF389}"/>
              </a:ext>
            </a:extLst>
          </p:cNvPr>
          <p:cNvSpPr>
            <a:spLocks noGrp="1"/>
          </p:cNvSpPr>
          <p:nvPr>
            <p:ph idx="1"/>
          </p:nvPr>
        </p:nvSpPr>
        <p:spPr>
          <a:xfrm>
            <a:off x="0" y="1132151"/>
            <a:ext cx="8548577" cy="413823"/>
          </a:xfrm>
        </p:spPr>
        <p:txBody>
          <a:bodyPr>
            <a:normAutofit/>
          </a:bodyPr>
          <a:lstStyle/>
          <a:p>
            <a:pPr marL="0" indent="0">
              <a:buNone/>
            </a:pPr>
            <a:r>
              <a:rPr lang="en-US" sz="2000" b="0" dirty="0">
                <a:solidFill>
                  <a:srgbClr val="000000"/>
                </a:solidFill>
                <a:latin typeface="Arial" panose="020B0604020202020204" pitchFamily="34" charset="0"/>
                <a:cs typeface="Arial" panose="020B0604020202020204" pitchFamily="34" charset="0"/>
              </a:rPr>
              <a:t>Several commercially available Ni-based alloys were tested:</a:t>
            </a:r>
          </a:p>
        </p:txBody>
      </p:sp>
      <p:sp>
        <p:nvSpPr>
          <p:cNvPr id="5" name="Content Placeholder 138">
            <a:extLst>
              <a:ext uri="{FF2B5EF4-FFF2-40B4-BE49-F238E27FC236}">
                <a16:creationId xmlns:a16="http://schemas.microsoft.com/office/drawing/2014/main" id="{6EAE0397-2C28-42FA-919F-146604025B03}"/>
              </a:ext>
            </a:extLst>
          </p:cNvPr>
          <p:cNvSpPr txBox="1">
            <a:spLocks/>
          </p:cNvSpPr>
          <p:nvPr/>
        </p:nvSpPr>
        <p:spPr>
          <a:xfrm>
            <a:off x="7561935" y="3341101"/>
            <a:ext cx="1510739" cy="596302"/>
          </a:xfrm>
          <a:prstGeom prst="rect">
            <a:avLst/>
          </a:prstGeom>
        </p:spPr>
        <p:txBody>
          <a:bodyPr vert="horz" lIns="91440" tIns="45720" rIns="91440" bIns="45720" rtlCol="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b="1" kern="1200">
                <a:solidFill>
                  <a:srgbClr val="373838"/>
                </a:solidFill>
                <a:latin typeface="Garamond" panose="02020404030301010803" pitchFamily="18"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rgbClr val="373838"/>
                </a:solidFill>
                <a:latin typeface="Garamond" panose="02020404030301010803" pitchFamily="18"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rgbClr val="373838"/>
                </a:solidFill>
                <a:latin typeface="Garamond" panose="02020404030301010803" pitchFamily="18"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rgbClr val="373838"/>
                </a:solidFill>
                <a:latin typeface="Garamond" panose="02020404030301010803" pitchFamily="18"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rgbClr val="373838"/>
                </a:solidFill>
                <a:latin typeface="Garamond" panose="02020404030301010803" pitchFamily="18"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Font typeface="Arial" panose="020B0604020202020204" pitchFamily="34" charset="0"/>
              <a:buNone/>
            </a:pPr>
            <a:r>
              <a:rPr lang="en-US" sz="2000" dirty="0">
                <a:solidFill>
                  <a:srgbClr val="00B0F0"/>
                </a:solidFill>
                <a:latin typeface="Arial" panose="020B0604020202020204" pitchFamily="34" charset="0"/>
                <a:cs typeface="Arial" panose="020B0604020202020204" pitchFamily="34" charset="0"/>
              </a:rPr>
              <a:t>Increasing Cr content</a:t>
            </a:r>
          </a:p>
        </p:txBody>
      </p:sp>
      <p:cxnSp>
        <p:nvCxnSpPr>
          <p:cNvPr id="8" name="Straight Arrow Connector 7">
            <a:extLst>
              <a:ext uri="{FF2B5EF4-FFF2-40B4-BE49-F238E27FC236}">
                <a16:creationId xmlns:a16="http://schemas.microsoft.com/office/drawing/2014/main" id="{647B1B5F-EA82-4B3B-9477-4FDC1FD1318F}"/>
              </a:ext>
            </a:extLst>
          </p:cNvPr>
          <p:cNvCxnSpPr>
            <a:cxnSpLocks/>
          </p:cNvCxnSpPr>
          <p:nvPr/>
        </p:nvCxnSpPr>
        <p:spPr>
          <a:xfrm>
            <a:off x="7410450" y="2562225"/>
            <a:ext cx="0" cy="981075"/>
          </a:xfrm>
          <a:prstGeom prst="straightConnector1">
            <a:avLst/>
          </a:prstGeom>
          <a:ln w="19050">
            <a:solidFill>
              <a:srgbClr val="00B0F0"/>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9B5CF4E2-C213-4483-A8DA-673EAEE104CD}"/>
              </a:ext>
            </a:extLst>
          </p:cNvPr>
          <p:cNvCxnSpPr>
            <a:cxnSpLocks/>
          </p:cNvCxnSpPr>
          <p:nvPr/>
        </p:nvCxnSpPr>
        <p:spPr>
          <a:xfrm>
            <a:off x="7410450" y="3732999"/>
            <a:ext cx="0" cy="981075"/>
          </a:xfrm>
          <a:prstGeom prst="straightConnector1">
            <a:avLst/>
          </a:prstGeom>
          <a:ln w="19050">
            <a:solidFill>
              <a:srgbClr val="00B0F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133981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5E8FDDBB-B299-414C-8378-EB9FAE5003A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2029" y="1049366"/>
            <a:ext cx="8401528" cy="3566160"/>
          </a:xfrm>
          <a:prstGeom prst="rect">
            <a:avLst/>
          </a:prstGeom>
        </p:spPr>
      </p:pic>
      <p:sp>
        <p:nvSpPr>
          <p:cNvPr id="8" name="Title 1">
            <a:extLst>
              <a:ext uri="{FF2B5EF4-FFF2-40B4-BE49-F238E27FC236}">
                <a16:creationId xmlns:a16="http://schemas.microsoft.com/office/drawing/2014/main" id="{6F843A21-FBD3-40CD-A9BE-D6D4B73E5E96}"/>
              </a:ext>
            </a:extLst>
          </p:cNvPr>
          <p:cNvSpPr txBox="1">
            <a:spLocks/>
          </p:cNvSpPr>
          <p:nvPr/>
        </p:nvSpPr>
        <p:spPr>
          <a:xfrm>
            <a:off x="133001" y="116292"/>
            <a:ext cx="7651072" cy="532728"/>
          </a:xfrm>
          <a:prstGeom prst="rect">
            <a:avLst/>
          </a:prstGeom>
        </p:spPr>
        <p:txBody>
          <a:bodyPr vert="horz" lIns="91440" tIns="45720" rIns="91440" bIns="45720" rtlCol="0" anchor="b">
            <a:noAutofit/>
          </a:bodyPr>
          <a:lstStyle>
            <a:lvl1pPr algn="l" defTabSz="685800" rtl="0" eaLnBrk="1" latinLnBrk="0" hangingPunct="1">
              <a:lnSpc>
                <a:spcPct val="90000"/>
              </a:lnSpc>
              <a:spcBef>
                <a:spcPct val="0"/>
              </a:spcBef>
              <a:buNone/>
              <a:defRPr sz="3000" b="1" kern="1200">
                <a:solidFill>
                  <a:srgbClr val="373838"/>
                </a:solidFill>
                <a:latin typeface="Century Gothic" panose="020B0502020202020204" pitchFamily="34" charset="0"/>
                <a:ea typeface="+mj-ea"/>
                <a:cs typeface="+mj-cs"/>
              </a:defRPr>
            </a:lvl1pPr>
          </a:lstStyle>
          <a:p>
            <a:br>
              <a:rPr lang="en-US" sz="3600" dirty="0">
                <a:solidFill>
                  <a:srgbClr val="000000"/>
                </a:solidFill>
                <a:latin typeface="Arial" panose="020B0604020202020204" pitchFamily="34" charset="0"/>
                <a:cs typeface="Arial" panose="020B0604020202020204" pitchFamily="34" charset="0"/>
              </a:rPr>
            </a:br>
            <a:r>
              <a:rPr lang="en-US" sz="3600" dirty="0">
                <a:solidFill>
                  <a:srgbClr val="000000"/>
                </a:solidFill>
                <a:latin typeface="Arial" panose="020B0604020202020204" pitchFamily="34" charset="0"/>
                <a:cs typeface="Arial" panose="020B0604020202020204" pitchFamily="34" charset="0"/>
              </a:rPr>
              <a:t>Mass change (750 °C)</a:t>
            </a:r>
            <a:endParaRPr lang="en-US" sz="3600" baseline="-25000" dirty="0">
              <a:solidFill>
                <a:srgbClr val="000000"/>
              </a:solidFill>
              <a:latin typeface="Arial" panose="020B0604020202020204" pitchFamily="34" charset="0"/>
              <a:cs typeface="Arial" panose="020B0604020202020204" pitchFamily="34" charset="0"/>
            </a:endParaRPr>
          </a:p>
        </p:txBody>
      </p:sp>
      <p:sp>
        <p:nvSpPr>
          <p:cNvPr id="11" name="Title 1">
            <a:extLst>
              <a:ext uri="{FF2B5EF4-FFF2-40B4-BE49-F238E27FC236}">
                <a16:creationId xmlns:a16="http://schemas.microsoft.com/office/drawing/2014/main" id="{BE26BE59-872A-4F5C-A2BE-42DA55616FFD}"/>
              </a:ext>
            </a:extLst>
          </p:cNvPr>
          <p:cNvSpPr txBox="1">
            <a:spLocks/>
          </p:cNvSpPr>
          <p:nvPr/>
        </p:nvSpPr>
        <p:spPr>
          <a:xfrm>
            <a:off x="0" y="5015872"/>
            <a:ext cx="9308347" cy="872591"/>
          </a:xfrm>
          <a:prstGeom prst="rect">
            <a:avLst/>
          </a:prstGeom>
        </p:spPr>
        <p:txBody>
          <a:bodyPr vert="horz" lIns="91440" tIns="45720" rIns="91440" bIns="45720" rtlCol="0" anchor="b">
            <a:noAutofit/>
          </a:bodyPr>
          <a:lstStyle>
            <a:lvl1pPr algn="l" defTabSz="685800" rtl="0" eaLnBrk="1" latinLnBrk="0" hangingPunct="1">
              <a:lnSpc>
                <a:spcPct val="90000"/>
              </a:lnSpc>
              <a:spcBef>
                <a:spcPct val="0"/>
              </a:spcBef>
              <a:buNone/>
              <a:defRPr sz="3000" b="1" kern="1200">
                <a:solidFill>
                  <a:srgbClr val="373838"/>
                </a:solidFill>
                <a:latin typeface="Century Gothic" panose="020B0502020202020204" pitchFamily="34" charset="0"/>
                <a:ea typeface="+mj-ea"/>
                <a:cs typeface="+mj-cs"/>
              </a:defRPr>
            </a:lvl1pPr>
          </a:lstStyle>
          <a:p>
            <a:pPr marL="342900" indent="-342900">
              <a:buFont typeface="Arial" panose="020B0604020202020204" pitchFamily="34" charset="0"/>
              <a:buChar char="•"/>
            </a:pPr>
            <a:r>
              <a:rPr lang="en-US" sz="2000" b="0" dirty="0">
                <a:solidFill>
                  <a:srgbClr val="000000"/>
                </a:solidFill>
                <a:latin typeface="Arial" panose="020B0604020202020204" pitchFamily="34" charset="0"/>
                <a:cs typeface="Arial" panose="020B0604020202020204" pitchFamily="34" charset="0"/>
              </a:rPr>
              <a:t>Low mass gains for all Ni alloys—notably higher for Alloy 263.</a:t>
            </a:r>
          </a:p>
          <a:p>
            <a:pPr marL="342900" indent="-342900">
              <a:buFont typeface="Arial" panose="020B0604020202020204" pitchFamily="34" charset="0"/>
              <a:buChar char="•"/>
            </a:pPr>
            <a:r>
              <a:rPr lang="en-US" sz="2000" b="0" dirty="0">
                <a:solidFill>
                  <a:srgbClr val="000000"/>
                </a:solidFill>
                <a:latin typeface="Arial" panose="020B0604020202020204" pitchFamily="34" charset="0"/>
                <a:cs typeface="Arial" panose="020B0604020202020204" pitchFamily="34" charset="0"/>
              </a:rPr>
              <a:t>XRD identified corrosion products as Cr</a:t>
            </a:r>
            <a:r>
              <a:rPr lang="en-US" sz="2000" b="0" baseline="-25000" dirty="0">
                <a:solidFill>
                  <a:srgbClr val="000000"/>
                </a:solidFill>
                <a:latin typeface="Arial" panose="020B0604020202020204" pitchFamily="34" charset="0"/>
                <a:cs typeface="Arial" panose="020B0604020202020204" pitchFamily="34" charset="0"/>
              </a:rPr>
              <a:t>2</a:t>
            </a:r>
            <a:r>
              <a:rPr lang="en-US" sz="2000" b="0" dirty="0">
                <a:solidFill>
                  <a:srgbClr val="000000"/>
                </a:solidFill>
                <a:latin typeface="Arial" panose="020B0604020202020204" pitchFamily="34" charset="0"/>
                <a:cs typeface="Arial" panose="020B0604020202020204" pitchFamily="34" charset="0"/>
              </a:rPr>
              <a:t>O</a:t>
            </a:r>
            <a:r>
              <a:rPr lang="en-US" sz="2000" b="0" baseline="-25000" dirty="0">
                <a:solidFill>
                  <a:srgbClr val="000000"/>
                </a:solidFill>
                <a:latin typeface="Arial" panose="020B0604020202020204" pitchFamily="34" charset="0"/>
                <a:cs typeface="Arial" panose="020B0604020202020204" pitchFamily="34" charset="0"/>
              </a:rPr>
              <a:t>3</a:t>
            </a:r>
            <a:r>
              <a:rPr lang="en-US" sz="2000" b="0" dirty="0">
                <a:solidFill>
                  <a:srgbClr val="000000"/>
                </a:solidFill>
                <a:latin typeface="Arial" panose="020B0604020202020204" pitchFamily="34" charset="0"/>
                <a:cs typeface="Arial" panose="020B0604020202020204" pitchFamily="34" charset="0"/>
              </a:rPr>
              <a:t> with minor spinel oxide and TiO</a:t>
            </a:r>
            <a:r>
              <a:rPr lang="en-US" sz="2000" b="0" baseline="-25000" dirty="0">
                <a:solidFill>
                  <a:srgbClr val="000000"/>
                </a:solidFill>
                <a:latin typeface="Arial" panose="020B0604020202020204" pitchFamily="34" charset="0"/>
                <a:cs typeface="Arial" panose="020B0604020202020204" pitchFamily="34" charset="0"/>
              </a:rPr>
              <a:t>2</a:t>
            </a:r>
            <a:r>
              <a:rPr lang="en-US" sz="2000" b="0" dirty="0">
                <a:solidFill>
                  <a:srgbClr val="000000"/>
                </a:solidFill>
                <a:latin typeface="Arial" panose="020B0604020202020204" pitchFamily="34" charset="0"/>
                <a:cs typeface="Arial" panose="020B0604020202020204" pitchFamily="34" charset="0"/>
              </a:rPr>
              <a:t>.</a:t>
            </a:r>
            <a:endParaRPr lang="en-US" sz="2000" b="0" baseline="-25000" dirty="0">
              <a:solidFill>
                <a:srgbClr val="000000"/>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sz="2000" b="0" dirty="0">
                <a:solidFill>
                  <a:srgbClr val="000000"/>
                </a:solidFill>
                <a:latin typeface="Arial" panose="020B0604020202020204" pitchFamily="34" charset="0"/>
                <a:cs typeface="Arial" panose="020B0604020202020204" pitchFamily="34" charset="0"/>
              </a:rPr>
              <a:t>Little or no effect of SO</a:t>
            </a:r>
            <a:r>
              <a:rPr lang="en-US" sz="2000" b="0" baseline="-25000" dirty="0">
                <a:solidFill>
                  <a:srgbClr val="000000"/>
                </a:solidFill>
                <a:latin typeface="Arial" panose="020B0604020202020204" pitchFamily="34" charset="0"/>
                <a:cs typeface="Arial" panose="020B0604020202020204" pitchFamily="34" charset="0"/>
              </a:rPr>
              <a:t>2</a:t>
            </a:r>
            <a:r>
              <a:rPr lang="en-US" sz="2000" b="0" dirty="0">
                <a:solidFill>
                  <a:srgbClr val="000000"/>
                </a:solidFill>
                <a:latin typeface="Arial" panose="020B0604020202020204" pitchFamily="34" charset="0"/>
                <a:cs typeface="Arial" panose="020B0604020202020204" pitchFamily="34" charset="0"/>
              </a:rPr>
              <a:t>.</a:t>
            </a:r>
          </a:p>
        </p:txBody>
      </p:sp>
      <p:sp>
        <p:nvSpPr>
          <p:cNvPr id="9" name="Title 1">
            <a:extLst>
              <a:ext uri="{FF2B5EF4-FFF2-40B4-BE49-F238E27FC236}">
                <a16:creationId xmlns:a16="http://schemas.microsoft.com/office/drawing/2014/main" id="{16914E6E-98D4-4781-9EAE-996B4A59854D}"/>
              </a:ext>
            </a:extLst>
          </p:cNvPr>
          <p:cNvSpPr txBox="1">
            <a:spLocks/>
          </p:cNvSpPr>
          <p:nvPr/>
        </p:nvSpPr>
        <p:spPr>
          <a:xfrm>
            <a:off x="1285186" y="1726208"/>
            <a:ext cx="1048439" cy="323850"/>
          </a:xfrm>
          <a:prstGeom prst="rect">
            <a:avLst/>
          </a:prstGeom>
          <a:solidFill>
            <a:schemeClr val="bg1"/>
          </a:solidFill>
        </p:spPr>
        <p:txBody>
          <a:bodyPr vert="horz" lIns="0" tIns="0" rIns="0" bIns="0" rtlCol="0" anchor="b">
            <a:noAutofit/>
          </a:bodyPr>
          <a:lstStyle>
            <a:lvl1pPr algn="l" defTabSz="685800" rtl="0" eaLnBrk="1" latinLnBrk="0" hangingPunct="1">
              <a:lnSpc>
                <a:spcPct val="90000"/>
              </a:lnSpc>
              <a:spcBef>
                <a:spcPct val="0"/>
              </a:spcBef>
              <a:buNone/>
              <a:defRPr sz="3000" b="1" kern="1200">
                <a:solidFill>
                  <a:srgbClr val="373838"/>
                </a:solidFill>
                <a:latin typeface="Century Gothic" panose="020B0502020202020204" pitchFamily="34" charset="0"/>
                <a:ea typeface="+mj-ea"/>
                <a:cs typeface="+mj-cs"/>
              </a:defRPr>
            </a:lvl1pPr>
          </a:lstStyle>
          <a:p>
            <a:pPr algn="ctr"/>
            <a:r>
              <a:rPr lang="en-US" sz="2400" dirty="0">
                <a:solidFill>
                  <a:srgbClr val="000000"/>
                </a:solidFill>
                <a:latin typeface="Arial" panose="020B0604020202020204" pitchFamily="34" charset="0"/>
                <a:cs typeface="Arial" panose="020B0604020202020204" pitchFamily="34" charset="0"/>
              </a:rPr>
              <a:t>No SO</a:t>
            </a:r>
            <a:r>
              <a:rPr lang="en-US" sz="2400" baseline="-25000" dirty="0">
                <a:solidFill>
                  <a:srgbClr val="000000"/>
                </a:solidFill>
                <a:latin typeface="Arial" panose="020B0604020202020204" pitchFamily="34" charset="0"/>
                <a:cs typeface="Arial" panose="020B0604020202020204" pitchFamily="34" charset="0"/>
              </a:rPr>
              <a:t>2</a:t>
            </a:r>
          </a:p>
        </p:txBody>
      </p:sp>
      <p:sp>
        <p:nvSpPr>
          <p:cNvPr id="10" name="Title 1">
            <a:extLst>
              <a:ext uri="{FF2B5EF4-FFF2-40B4-BE49-F238E27FC236}">
                <a16:creationId xmlns:a16="http://schemas.microsoft.com/office/drawing/2014/main" id="{2FF6730B-4B7D-434B-8AFE-C39B39D17C6F}"/>
              </a:ext>
            </a:extLst>
          </p:cNvPr>
          <p:cNvSpPr txBox="1">
            <a:spLocks/>
          </p:cNvSpPr>
          <p:nvPr/>
        </p:nvSpPr>
        <p:spPr>
          <a:xfrm>
            <a:off x="5326819" y="1726208"/>
            <a:ext cx="1340682" cy="323850"/>
          </a:xfrm>
          <a:prstGeom prst="rect">
            <a:avLst/>
          </a:prstGeom>
          <a:solidFill>
            <a:schemeClr val="bg1"/>
          </a:solidFill>
        </p:spPr>
        <p:txBody>
          <a:bodyPr vert="horz" lIns="0" tIns="0" rIns="0" bIns="0" rtlCol="0" anchor="b">
            <a:noAutofit/>
          </a:bodyPr>
          <a:lstStyle>
            <a:lvl1pPr algn="l" defTabSz="685800" rtl="0" eaLnBrk="1" latinLnBrk="0" hangingPunct="1">
              <a:lnSpc>
                <a:spcPct val="90000"/>
              </a:lnSpc>
              <a:spcBef>
                <a:spcPct val="0"/>
              </a:spcBef>
              <a:buNone/>
              <a:defRPr sz="3000" b="1" kern="1200">
                <a:solidFill>
                  <a:srgbClr val="373838"/>
                </a:solidFill>
                <a:latin typeface="Century Gothic" panose="020B0502020202020204" pitchFamily="34" charset="0"/>
                <a:ea typeface="+mj-ea"/>
                <a:cs typeface="+mj-cs"/>
              </a:defRPr>
            </a:lvl1pPr>
          </a:lstStyle>
          <a:p>
            <a:pPr algn="ctr"/>
            <a:r>
              <a:rPr lang="en-US" sz="2400" dirty="0">
                <a:solidFill>
                  <a:srgbClr val="000000"/>
                </a:solidFill>
                <a:latin typeface="Arial" panose="020B0604020202020204" pitchFamily="34" charset="0"/>
                <a:cs typeface="Arial" panose="020B0604020202020204" pitchFamily="34" charset="0"/>
              </a:rPr>
              <a:t>0.1% SO</a:t>
            </a:r>
            <a:r>
              <a:rPr lang="en-US" sz="2400" baseline="-25000" dirty="0">
                <a:solidFill>
                  <a:srgbClr val="000000"/>
                </a:solidFill>
                <a:latin typeface="Arial" panose="020B0604020202020204" pitchFamily="34" charset="0"/>
                <a:cs typeface="Arial" panose="020B0604020202020204" pitchFamily="34" charset="0"/>
              </a:rPr>
              <a:t>2</a:t>
            </a:r>
          </a:p>
        </p:txBody>
      </p:sp>
    </p:spTree>
    <p:extLst>
      <p:ext uri="{BB962C8B-B14F-4D97-AF65-F5344CB8AC3E}">
        <p14:creationId xmlns:p14="http://schemas.microsoft.com/office/powerpoint/2010/main" val="11962675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Title 1">
            <a:extLst>
              <a:ext uri="{FF2B5EF4-FFF2-40B4-BE49-F238E27FC236}">
                <a16:creationId xmlns:a16="http://schemas.microsoft.com/office/drawing/2014/main" id="{B1FA9C2D-D1E8-4EF6-8B57-F0978974CE40}"/>
              </a:ext>
            </a:extLst>
          </p:cNvPr>
          <p:cNvSpPr txBox="1">
            <a:spLocks/>
          </p:cNvSpPr>
          <p:nvPr/>
        </p:nvSpPr>
        <p:spPr>
          <a:xfrm>
            <a:off x="133001" y="116292"/>
            <a:ext cx="7651072" cy="532728"/>
          </a:xfrm>
          <a:prstGeom prst="rect">
            <a:avLst/>
          </a:prstGeom>
        </p:spPr>
        <p:txBody>
          <a:bodyPr vert="horz" lIns="91440" tIns="45720" rIns="91440" bIns="45720" rtlCol="0" anchor="b">
            <a:noAutofit/>
          </a:bodyPr>
          <a:lstStyle>
            <a:lvl1pPr algn="l" defTabSz="685800" rtl="0" eaLnBrk="1" latinLnBrk="0" hangingPunct="1">
              <a:lnSpc>
                <a:spcPct val="90000"/>
              </a:lnSpc>
              <a:spcBef>
                <a:spcPct val="0"/>
              </a:spcBef>
              <a:buNone/>
              <a:defRPr sz="3000" b="1" kern="1200">
                <a:solidFill>
                  <a:srgbClr val="373838"/>
                </a:solidFill>
                <a:latin typeface="Century Gothic" panose="020B0502020202020204" pitchFamily="34" charset="0"/>
                <a:ea typeface="+mj-ea"/>
                <a:cs typeface="+mj-cs"/>
              </a:defRPr>
            </a:lvl1pPr>
          </a:lstStyle>
          <a:p>
            <a:r>
              <a:rPr lang="en-US" sz="3600" dirty="0">
                <a:solidFill>
                  <a:srgbClr val="000000"/>
                </a:solidFill>
                <a:latin typeface="Arial" panose="020B0604020202020204" pitchFamily="34" charset="0"/>
                <a:cs typeface="Arial" panose="020B0604020202020204" pitchFamily="34" charset="0"/>
              </a:rPr>
              <a:t>Alloy 740H (750 °C, 2500 h)</a:t>
            </a:r>
            <a:endParaRPr lang="en-US" sz="3600" baseline="-25000" dirty="0">
              <a:solidFill>
                <a:srgbClr val="000000"/>
              </a:solidFill>
              <a:latin typeface="Arial" panose="020B0604020202020204" pitchFamily="34" charset="0"/>
              <a:cs typeface="Arial" panose="020B0604020202020204" pitchFamily="34" charset="0"/>
            </a:endParaRPr>
          </a:p>
        </p:txBody>
      </p:sp>
      <p:pic>
        <p:nvPicPr>
          <p:cNvPr id="36" name="Picture 35">
            <a:extLst>
              <a:ext uri="{FF2B5EF4-FFF2-40B4-BE49-F238E27FC236}">
                <a16:creationId xmlns:a16="http://schemas.microsoft.com/office/drawing/2014/main" id="{2087F5DF-928E-478A-8C18-6576037B6360}"/>
              </a:ext>
            </a:extLst>
          </p:cNvPr>
          <p:cNvPicPr>
            <a:picLocks noChangeAspect="1"/>
          </p:cNvPicPr>
          <p:nvPr/>
        </p:nvPicPr>
        <p:blipFill>
          <a:blip r:embed="rId2"/>
          <a:stretch>
            <a:fillRect/>
          </a:stretch>
        </p:blipFill>
        <p:spPr>
          <a:xfrm>
            <a:off x="133001" y="1672988"/>
            <a:ext cx="8888392" cy="3108960"/>
          </a:xfrm>
          <a:prstGeom prst="rect">
            <a:avLst/>
          </a:prstGeom>
        </p:spPr>
      </p:pic>
      <p:sp>
        <p:nvSpPr>
          <p:cNvPr id="37" name="Title 1">
            <a:extLst>
              <a:ext uri="{FF2B5EF4-FFF2-40B4-BE49-F238E27FC236}">
                <a16:creationId xmlns:a16="http://schemas.microsoft.com/office/drawing/2014/main" id="{C1993550-A952-47CB-9783-1E276B313213}"/>
              </a:ext>
            </a:extLst>
          </p:cNvPr>
          <p:cNvSpPr txBox="1">
            <a:spLocks/>
          </p:cNvSpPr>
          <p:nvPr/>
        </p:nvSpPr>
        <p:spPr>
          <a:xfrm>
            <a:off x="1429982" y="1196466"/>
            <a:ext cx="1722372" cy="532728"/>
          </a:xfrm>
          <a:prstGeom prst="rect">
            <a:avLst/>
          </a:prstGeom>
        </p:spPr>
        <p:txBody>
          <a:bodyPr vert="horz" lIns="91440" tIns="45720" rIns="91440" bIns="45720" rtlCol="0" anchor="b">
            <a:noAutofit/>
          </a:bodyPr>
          <a:lstStyle>
            <a:lvl1pPr algn="l" defTabSz="685800" rtl="0" eaLnBrk="1" latinLnBrk="0" hangingPunct="1">
              <a:lnSpc>
                <a:spcPct val="90000"/>
              </a:lnSpc>
              <a:spcBef>
                <a:spcPct val="0"/>
              </a:spcBef>
              <a:buNone/>
              <a:defRPr sz="3000" b="1" kern="1200">
                <a:solidFill>
                  <a:srgbClr val="373838"/>
                </a:solidFill>
                <a:latin typeface="Century Gothic" panose="020B0502020202020204" pitchFamily="34" charset="0"/>
                <a:ea typeface="+mj-ea"/>
                <a:cs typeface="+mj-cs"/>
              </a:defRPr>
            </a:lvl1pPr>
          </a:lstStyle>
          <a:p>
            <a:pPr algn="ctr"/>
            <a:r>
              <a:rPr lang="en-US" sz="2400" dirty="0">
                <a:solidFill>
                  <a:srgbClr val="000000"/>
                </a:solidFill>
                <a:latin typeface="Arial" panose="020B0604020202020204" pitchFamily="34" charset="0"/>
                <a:cs typeface="Arial" panose="020B0604020202020204" pitchFamily="34" charset="0"/>
              </a:rPr>
              <a:t>No SO</a:t>
            </a:r>
            <a:r>
              <a:rPr lang="en-US" sz="2400" baseline="-25000" dirty="0">
                <a:solidFill>
                  <a:srgbClr val="000000"/>
                </a:solidFill>
                <a:latin typeface="Arial" panose="020B0604020202020204" pitchFamily="34" charset="0"/>
                <a:cs typeface="Arial" panose="020B0604020202020204" pitchFamily="34" charset="0"/>
              </a:rPr>
              <a:t>2</a:t>
            </a:r>
          </a:p>
        </p:txBody>
      </p:sp>
      <p:sp>
        <p:nvSpPr>
          <p:cNvPr id="38" name="Title 1">
            <a:extLst>
              <a:ext uri="{FF2B5EF4-FFF2-40B4-BE49-F238E27FC236}">
                <a16:creationId xmlns:a16="http://schemas.microsoft.com/office/drawing/2014/main" id="{EC5ADA39-A242-481C-A183-4453E7AF4905}"/>
              </a:ext>
            </a:extLst>
          </p:cNvPr>
          <p:cNvSpPr txBox="1">
            <a:spLocks/>
          </p:cNvSpPr>
          <p:nvPr/>
        </p:nvSpPr>
        <p:spPr>
          <a:xfrm>
            <a:off x="5905007" y="1190353"/>
            <a:ext cx="1977211" cy="532728"/>
          </a:xfrm>
          <a:prstGeom prst="rect">
            <a:avLst/>
          </a:prstGeom>
        </p:spPr>
        <p:txBody>
          <a:bodyPr vert="horz" lIns="91440" tIns="45720" rIns="91440" bIns="45720" rtlCol="0" anchor="b">
            <a:noAutofit/>
          </a:bodyPr>
          <a:lstStyle>
            <a:lvl1pPr algn="l" defTabSz="685800" rtl="0" eaLnBrk="1" latinLnBrk="0" hangingPunct="1">
              <a:lnSpc>
                <a:spcPct val="90000"/>
              </a:lnSpc>
              <a:spcBef>
                <a:spcPct val="0"/>
              </a:spcBef>
              <a:buNone/>
              <a:defRPr sz="3000" b="1" kern="1200">
                <a:solidFill>
                  <a:srgbClr val="373838"/>
                </a:solidFill>
                <a:latin typeface="Century Gothic" panose="020B0502020202020204" pitchFamily="34" charset="0"/>
                <a:ea typeface="+mj-ea"/>
                <a:cs typeface="+mj-cs"/>
              </a:defRPr>
            </a:lvl1pPr>
          </a:lstStyle>
          <a:p>
            <a:pPr algn="ctr"/>
            <a:r>
              <a:rPr lang="en-US" sz="2400" dirty="0">
                <a:solidFill>
                  <a:srgbClr val="000000"/>
                </a:solidFill>
                <a:latin typeface="Arial" panose="020B0604020202020204" pitchFamily="34" charset="0"/>
                <a:cs typeface="Arial" panose="020B0604020202020204" pitchFamily="34" charset="0"/>
              </a:rPr>
              <a:t>0.1% SO</a:t>
            </a:r>
            <a:r>
              <a:rPr lang="en-US" sz="2400" baseline="-25000" dirty="0">
                <a:solidFill>
                  <a:srgbClr val="000000"/>
                </a:solidFill>
                <a:latin typeface="Arial" panose="020B0604020202020204" pitchFamily="34" charset="0"/>
                <a:cs typeface="Arial" panose="020B0604020202020204" pitchFamily="34" charset="0"/>
              </a:rPr>
              <a:t>2</a:t>
            </a:r>
          </a:p>
        </p:txBody>
      </p:sp>
      <p:sp>
        <p:nvSpPr>
          <p:cNvPr id="39" name="Title 1">
            <a:extLst>
              <a:ext uri="{FF2B5EF4-FFF2-40B4-BE49-F238E27FC236}">
                <a16:creationId xmlns:a16="http://schemas.microsoft.com/office/drawing/2014/main" id="{6BE80BAA-7458-4B9A-85EF-76693EDD6F49}"/>
              </a:ext>
            </a:extLst>
          </p:cNvPr>
          <p:cNvSpPr txBox="1">
            <a:spLocks/>
          </p:cNvSpPr>
          <p:nvPr/>
        </p:nvSpPr>
        <p:spPr>
          <a:xfrm>
            <a:off x="541407" y="4741152"/>
            <a:ext cx="8469592" cy="1380555"/>
          </a:xfrm>
          <a:prstGeom prst="rect">
            <a:avLst/>
          </a:prstGeom>
        </p:spPr>
        <p:txBody>
          <a:bodyPr vert="horz" lIns="91440" tIns="45720" rIns="91440" bIns="45720" rtlCol="0" anchor="b">
            <a:noAutofit/>
          </a:bodyPr>
          <a:lstStyle>
            <a:lvl1pPr algn="l" defTabSz="685800" rtl="0" eaLnBrk="1" latinLnBrk="0" hangingPunct="1">
              <a:lnSpc>
                <a:spcPct val="90000"/>
              </a:lnSpc>
              <a:spcBef>
                <a:spcPct val="0"/>
              </a:spcBef>
              <a:buNone/>
              <a:defRPr sz="3000" b="1" kern="1200">
                <a:solidFill>
                  <a:srgbClr val="373838"/>
                </a:solidFill>
                <a:latin typeface="Century Gothic" panose="020B0502020202020204" pitchFamily="34" charset="0"/>
                <a:ea typeface="+mj-ea"/>
                <a:cs typeface="+mj-cs"/>
              </a:defRPr>
            </a:lvl1pPr>
          </a:lstStyle>
          <a:p>
            <a:pPr marL="342900" indent="-342900">
              <a:buFont typeface="Arial" panose="020B0604020202020204" pitchFamily="34" charset="0"/>
              <a:buChar char="•"/>
            </a:pPr>
            <a:r>
              <a:rPr lang="en-US" sz="2200" b="0" dirty="0" err="1">
                <a:solidFill>
                  <a:srgbClr val="000000"/>
                </a:solidFill>
                <a:latin typeface="Arial" panose="020B0604020202020204" pitchFamily="34" charset="0"/>
                <a:cs typeface="Arial" panose="020B0604020202020204" pitchFamily="34" charset="0"/>
              </a:rPr>
              <a:t>Chromia</a:t>
            </a:r>
            <a:r>
              <a:rPr lang="en-US" sz="2200" b="0" dirty="0">
                <a:solidFill>
                  <a:srgbClr val="000000"/>
                </a:solidFill>
                <a:latin typeface="Arial" panose="020B0604020202020204" pitchFamily="34" charset="0"/>
                <a:cs typeface="Arial" panose="020B0604020202020204" pitchFamily="34" charset="0"/>
              </a:rPr>
              <a:t> scale and internal oxidation of Al.</a:t>
            </a:r>
          </a:p>
          <a:p>
            <a:pPr marL="342900" indent="-342900">
              <a:buFont typeface="Arial" panose="020B0604020202020204" pitchFamily="34" charset="0"/>
              <a:buChar char="•"/>
            </a:pPr>
            <a:r>
              <a:rPr lang="en-US" sz="2200" b="0" dirty="0">
                <a:solidFill>
                  <a:srgbClr val="000000"/>
                </a:solidFill>
                <a:latin typeface="Arial" panose="020B0604020202020204" pitchFamily="34" charset="0"/>
                <a:cs typeface="Arial" panose="020B0604020202020204" pitchFamily="34" charset="0"/>
              </a:rPr>
              <a:t>Sub-surface voiding and recrystallization.*</a:t>
            </a:r>
          </a:p>
          <a:p>
            <a:pPr marL="342900" indent="-342900">
              <a:buFont typeface="Arial" panose="020B0604020202020204" pitchFamily="34" charset="0"/>
              <a:buChar char="•"/>
            </a:pPr>
            <a:r>
              <a:rPr lang="en-US" sz="2200" b="0" dirty="0">
                <a:solidFill>
                  <a:srgbClr val="000000"/>
                </a:solidFill>
                <a:latin typeface="Arial" panose="020B0604020202020204" pitchFamily="34" charset="0"/>
                <a:cs typeface="Arial" panose="020B0604020202020204" pitchFamily="34" charset="0"/>
              </a:rPr>
              <a:t>Similar observations for most Ni alloys.</a:t>
            </a:r>
          </a:p>
          <a:p>
            <a:pPr marL="342900" indent="-342900">
              <a:buFont typeface="Arial" panose="020B0604020202020204" pitchFamily="34" charset="0"/>
              <a:buChar char="•"/>
            </a:pPr>
            <a:r>
              <a:rPr lang="en-US" sz="2200" b="0" dirty="0">
                <a:solidFill>
                  <a:srgbClr val="000000"/>
                </a:solidFill>
                <a:latin typeface="Arial" panose="020B0604020202020204" pitchFamily="34" charset="0"/>
                <a:cs typeface="Arial" panose="020B0604020202020204" pitchFamily="34" charset="0"/>
              </a:rPr>
              <a:t>No effect of SO</a:t>
            </a:r>
            <a:r>
              <a:rPr lang="en-US" sz="2200" b="0" baseline="-25000" dirty="0">
                <a:solidFill>
                  <a:srgbClr val="000000"/>
                </a:solidFill>
                <a:latin typeface="Arial" panose="020B0604020202020204" pitchFamily="34" charset="0"/>
                <a:cs typeface="Arial" panose="020B0604020202020204" pitchFamily="34" charset="0"/>
              </a:rPr>
              <a:t>2</a:t>
            </a:r>
            <a:r>
              <a:rPr lang="en-US" sz="2200" b="0" dirty="0">
                <a:solidFill>
                  <a:srgbClr val="000000"/>
                </a:solidFill>
                <a:latin typeface="Arial" panose="020B0604020202020204" pitchFamily="34" charset="0"/>
                <a:cs typeface="Arial" panose="020B0604020202020204" pitchFamily="34" charset="0"/>
              </a:rPr>
              <a:t>, consistent with mass gains.</a:t>
            </a:r>
          </a:p>
        </p:txBody>
      </p:sp>
      <p:sp>
        <p:nvSpPr>
          <p:cNvPr id="7" name="Title 1">
            <a:extLst>
              <a:ext uri="{FF2B5EF4-FFF2-40B4-BE49-F238E27FC236}">
                <a16:creationId xmlns:a16="http://schemas.microsoft.com/office/drawing/2014/main" id="{D710D251-768B-4D5A-9592-F1AAED136182}"/>
              </a:ext>
            </a:extLst>
          </p:cNvPr>
          <p:cNvSpPr txBox="1">
            <a:spLocks/>
          </p:cNvSpPr>
          <p:nvPr/>
        </p:nvSpPr>
        <p:spPr>
          <a:xfrm>
            <a:off x="133001" y="736293"/>
            <a:ext cx="7651072" cy="532728"/>
          </a:xfrm>
          <a:prstGeom prst="rect">
            <a:avLst/>
          </a:prstGeom>
        </p:spPr>
        <p:txBody>
          <a:bodyPr vert="horz" lIns="91440" tIns="45720" rIns="91440" bIns="45720" rtlCol="0" anchor="b">
            <a:noAutofit/>
          </a:bodyPr>
          <a:lstStyle>
            <a:lvl1pPr algn="l" defTabSz="685800" rtl="0" eaLnBrk="1" latinLnBrk="0" hangingPunct="1">
              <a:lnSpc>
                <a:spcPct val="90000"/>
              </a:lnSpc>
              <a:spcBef>
                <a:spcPct val="0"/>
              </a:spcBef>
              <a:buNone/>
              <a:defRPr sz="3000" b="1" kern="1200">
                <a:solidFill>
                  <a:srgbClr val="373838"/>
                </a:solidFill>
                <a:latin typeface="Century Gothic" panose="020B0502020202020204" pitchFamily="34" charset="0"/>
                <a:ea typeface="+mj-ea"/>
                <a:cs typeface="+mj-cs"/>
              </a:defRPr>
            </a:lvl1pPr>
          </a:lstStyle>
          <a:p>
            <a:r>
              <a:rPr lang="en-US" sz="2400" b="0" dirty="0">
                <a:solidFill>
                  <a:srgbClr val="000000"/>
                </a:solidFill>
                <a:latin typeface="Arial" panose="020B0604020202020204" pitchFamily="34" charset="0"/>
                <a:cs typeface="Arial" panose="020B0604020202020204" pitchFamily="34" charset="0"/>
              </a:rPr>
              <a:t>Cross-sectional SEM</a:t>
            </a:r>
            <a:endParaRPr lang="en-US" sz="2400" b="0" baseline="-25000" dirty="0">
              <a:solidFill>
                <a:srgbClr val="000000"/>
              </a:solidFill>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E3D77238-3DDE-43F4-9C48-A39516690183}"/>
              </a:ext>
            </a:extLst>
          </p:cNvPr>
          <p:cNvSpPr txBox="1"/>
          <p:nvPr/>
        </p:nvSpPr>
        <p:spPr>
          <a:xfrm>
            <a:off x="1706207" y="6305032"/>
            <a:ext cx="7475893" cy="400110"/>
          </a:xfrm>
          <a:prstGeom prst="rect">
            <a:avLst/>
          </a:prstGeom>
          <a:noFill/>
        </p:spPr>
        <p:txBody>
          <a:bodyPr wrap="square" rtlCol="0">
            <a:spAutoFit/>
          </a:bodyPr>
          <a:lstStyle/>
          <a:p>
            <a:r>
              <a:rPr lang="en-US" sz="1000" b="1" dirty="0" err="1">
                <a:solidFill>
                  <a:srgbClr val="000000"/>
                </a:solidFill>
                <a:latin typeface="Arial" panose="020B0604020202020204" pitchFamily="34" charset="0"/>
                <a:cs typeface="Arial" panose="020B0604020202020204" pitchFamily="34" charset="0"/>
              </a:rPr>
              <a:t>Oleksak</a:t>
            </a:r>
            <a:r>
              <a:rPr lang="en-US" sz="1000" b="1" dirty="0">
                <a:solidFill>
                  <a:srgbClr val="000000"/>
                </a:solidFill>
                <a:latin typeface="Arial" panose="020B0604020202020204" pitchFamily="34" charset="0"/>
                <a:cs typeface="Arial" panose="020B0604020202020204" pitchFamily="34" charset="0"/>
              </a:rPr>
              <a:t> et al., Structural evolution of a Ni alloy surface during high-temperature oxidation, </a:t>
            </a:r>
            <a:r>
              <a:rPr lang="en-US" sz="1000" b="1" i="1" dirty="0">
                <a:solidFill>
                  <a:srgbClr val="000000"/>
                </a:solidFill>
                <a:latin typeface="Arial" panose="020B0604020202020204" pitchFamily="34" charset="0"/>
                <a:cs typeface="Arial" panose="020B0604020202020204" pitchFamily="34" charset="0"/>
              </a:rPr>
              <a:t>Oxid. Met. </a:t>
            </a:r>
            <a:r>
              <a:rPr lang="en-US" sz="1000" b="1" dirty="0">
                <a:solidFill>
                  <a:srgbClr val="000000"/>
                </a:solidFill>
                <a:latin typeface="Arial" panose="020B0604020202020204" pitchFamily="34" charset="0"/>
                <a:cs typeface="Arial" panose="020B0604020202020204" pitchFamily="34" charset="0"/>
              </a:rPr>
              <a:t>(2017)</a:t>
            </a:r>
          </a:p>
          <a:p>
            <a:r>
              <a:rPr lang="en-US" sz="1000" b="1" dirty="0" err="1">
                <a:solidFill>
                  <a:srgbClr val="000000"/>
                </a:solidFill>
                <a:latin typeface="Arial" panose="020B0604020202020204" pitchFamily="34" charset="0"/>
                <a:cs typeface="Arial" panose="020B0604020202020204" pitchFamily="34" charset="0"/>
              </a:rPr>
              <a:t>Oleksak</a:t>
            </a:r>
            <a:r>
              <a:rPr lang="en-US" sz="1000" b="1" dirty="0">
                <a:solidFill>
                  <a:srgbClr val="000000"/>
                </a:solidFill>
                <a:latin typeface="Arial" panose="020B0604020202020204" pitchFamily="34" charset="0"/>
                <a:cs typeface="Arial" panose="020B0604020202020204" pitchFamily="34" charset="0"/>
              </a:rPr>
              <a:t> et al., The role of metal vacancies during high-temperature oxidation of alloys, </a:t>
            </a:r>
            <a:r>
              <a:rPr lang="en-US" sz="1000" b="1" i="1" dirty="0" err="1">
                <a:solidFill>
                  <a:srgbClr val="000000"/>
                </a:solidFill>
                <a:latin typeface="Arial" panose="020B0604020202020204" pitchFamily="34" charset="0"/>
                <a:cs typeface="Arial" panose="020B0604020202020204" pitchFamily="34" charset="0"/>
              </a:rPr>
              <a:t>npj</a:t>
            </a:r>
            <a:r>
              <a:rPr lang="en-US" sz="1000" b="1" i="1" dirty="0">
                <a:solidFill>
                  <a:srgbClr val="000000"/>
                </a:solidFill>
                <a:latin typeface="Arial" panose="020B0604020202020204" pitchFamily="34" charset="0"/>
                <a:cs typeface="Arial" panose="020B0604020202020204" pitchFamily="34" charset="0"/>
              </a:rPr>
              <a:t> Mater. </a:t>
            </a:r>
            <a:r>
              <a:rPr lang="en-US" sz="1000" b="1" i="1" dirty="0" err="1">
                <a:solidFill>
                  <a:srgbClr val="000000"/>
                </a:solidFill>
                <a:latin typeface="Arial" panose="020B0604020202020204" pitchFamily="34" charset="0"/>
                <a:cs typeface="Arial" panose="020B0604020202020204" pitchFamily="34" charset="0"/>
              </a:rPr>
              <a:t>Degr</a:t>
            </a:r>
            <a:r>
              <a:rPr lang="en-US" sz="1000" b="1" i="1" dirty="0">
                <a:solidFill>
                  <a:srgbClr val="000000"/>
                </a:solidFill>
                <a:latin typeface="Arial" panose="020B0604020202020204" pitchFamily="34" charset="0"/>
                <a:cs typeface="Arial" panose="020B0604020202020204" pitchFamily="34" charset="0"/>
              </a:rPr>
              <a:t>. </a:t>
            </a:r>
            <a:r>
              <a:rPr lang="en-US" sz="1000" b="1" dirty="0">
                <a:solidFill>
                  <a:srgbClr val="000000"/>
                </a:solidFill>
                <a:latin typeface="Arial" panose="020B0604020202020204" pitchFamily="34" charset="0"/>
                <a:cs typeface="Arial" panose="020B0604020202020204" pitchFamily="34" charset="0"/>
              </a:rPr>
              <a:t>(2018)</a:t>
            </a:r>
          </a:p>
        </p:txBody>
      </p:sp>
      <p:sp>
        <p:nvSpPr>
          <p:cNvPr id="3" name="TextBox 2">
            <a:extLst>
              <a:ext uri="{FF2B5EF4-FFF2-40B4-BE49-F238E27FC236}">
                <a16:creationId xmlns:a16="http://schemas.microsoft.com/office/drawing/2014/main" id="{FA928738-EA66-4FA9-A21C-1EACCE607481}"/>
              </a:ext>
            </a:extLst>
          </p:cNvPr>
          <p:cNvSpPr txBox="1"/>
          <p:nvPr/>
        </p:nvSpPr>
        <p:spPr>
          <a:xfrm>
            <a:off x="1487132" y="6348921"/>
            <a:ext cx="276225" cy="430887"/>
          </a:xfrm>
          <a:prstGeom prst="rect">
            <a:avLst/>
          </a:prstGeom>
          <a:noFill/>
        </p:spPr>
        <p:txBody>
          <a:bodyPr wrap="square" rtlCol="0">
            <a:spAutoFit/>
          </a:bodyPr>
          <a:lstStyle/>
          <a:p>
            <a:r>
              <a:rPr lang="en-US" sz="2200" dirty="0">
                <a:solidFill>
                  <a:srgbClr val="000000"/>
                </a:solidFill>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35720101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E013B0B-27C7-44FC-A06E-BB6F98F1D8F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4003" y="1443240"/>
            <a:ext cx="4572000" cy="3215633"/>
          </a:xfrm>
          <a:prstGeom prst="rect">
            <a:avLst/>
          </a:prstGeom>
        </p:spPr>
      </p:pic>
      <p:pic>
        <p:nvPicPr>
          <p:cNvPr id="5" name="Picture 4">
            <a:extLst>
              <a:ext uri="{FF2B5EF4-FFF2-40B4-BE49-F238E27FC236}">
                <a16:creationId xmlns:a16="http://schemas.microsoft.com/office/drawing/2014/main" id="{CC598C7A-BACF-4175-A413-1B2648610A1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860"/>
          <a:stretch/>
        </p:blipFill>
        <p:spPr>
          <a:xfrm>
            <a:off x="4572000" y="1440237"/>
            <a:ext cx="4258370" cy="3192450"/>
          </a:xfrm>
          <a:prstGeom prst="rect">
            <a:avLst/>
          </a:prstGeom>
        </p:spPr>
      </p:pic>
      <p:sp>
        <p:nvSpPr>
          <p:cNvPr id="8" name="Title 1">
            <a:extLst>
              <a:ext uri="{FF2B5EF4-FFF2-40B4-BE49-F238E27FC236}">
                <a16:creationId xmlns:a16="http://schemas.microsoft.com/office/drawing/2014/main" id="{6F843A21-FBD3-40CD-A9BE-D6D4B73E5E96}"/>
              </a:ext>
            </a:extLst>
          </p:cNvPr>
          <p:cNvSpPr txBox="1">
            <a:spLocks/>
          </p:cNvSpPr>
          <p:nvPr/>
        </p:nvSpPr>
        <p:spPr>
          <a:xfrm>
            <a:off x="133001" y="116292"/>
            <a:ext cx="7651072" cy="532728"/>
          </a:xfrm>
          <a:prstGeom prst="rect">
            <a:avLst/>
          </a:prstGeom>
        </p:spPr>
        <p:txBody>
          <a:bodyPr vert="horz" lIns="91440" tIns="45720" rIns="91440" bIns="45720" rtlCol="0" anchor="b">
            <a:noAutofit/>
          </a:bodyPr>
          <a:lstStyle>
            <a:lvl1pPr algn="l" defTabSz="685800" rtl="0" eaLnBrk="1" latinLnBrk="0" hangingPunct="1">
              <a:lnSpc>
                <a:spcPct val="90000"/>
              </a:lnSpc>
              <a:spcBef>
                <a:spcPct val="0"/>
              </a:spcBef>
              <a:buNone/>
              <a:defRPr sz="3000" b="1" kern="1200">
                <a:solidFill>
                  <a:srgbClr val="373838"/>
                </a:solidFill>
                <a:latin typeface="Century Gothic" panose="020B0502020202020204" pitchFamily="34" charset="0"/>
                <a:ea typeface="+mj-ea"/>
                <a:cs typeface="+mj-cs"/>
              </a:defRPr>
            </a:lvl1pPr>
          </a:lstStyle>
          <a:p>
            <a:r>
              <a:rPr lang="en-US" sz="3600" dirty="0">
                <a:solidFill>
                  <a:srgbClr val="000000"/>
                </a:solidFill>
                <a:latin typeface="Arial" panose="020B0604020202020204" pitchFamily="34" charset="0"/>
                <a:cs typeface="Arial" panose="020B0604020202020204" pitchFamily="34" charset="0"/>
              </a:rPr>
              <a:t>Mass change (650 °C)</a:t>
            </a:r>
            <a:endParaRPr lang="en-US" sz="3600" baseline="-25000" dirty="0">
              <a:solidFill>
                <a:srgbClr val="000000"/>
              </a:solidFill>
              <a:latin typeface="Arial" panose="020B0604020202020204" pitchFamily="34" charset="0"/>
              <a:cs typeface="Arial" panose="020B0604020202020204" pitchFamily="34" charset="0"/>
            </a:endParaRPr>
          </a:p>
        </p:txBody>
      </p:sp>
      <p:sp>
        <p:nvSpPr>
          <p:cNvPr id="11" name="Title 1">
            <a:extLst>
              <a:ext uri="{FF2B5EF4-FFF2-40B4-BE49-F238E27FC236}">
                <a16:creationId xmlns:a16="http://schemas.microsoft.com/office/drawing/2014/main" id="{BE26BE59-872A-4F5C-A2BE-42DA55616FFD}"/>
              </a:ext>
            </a:extLst>
          </p:cNvPr>
          <p:cNvSpPr txBox="1">
            <a:spLocks/>
          </p:cNvSpPr>
          <p:nvPr/>
        </p:nvSpPr>
        <p:spPr>
          <a:xfrm>
            <a:off x="149629" y="4920397"/>
            <a:ext cx="8994371" cy="1065391"/>
          </a:xfrm>
          <a:prstGeom prst="rect">
            <a:avLst/>
          </a:prstGeom>
        </p:spPr>
        <p:txBody>
          <a:bodyPr vert="horz" lIns="91440" tIns="45720" rIns="91440" bIns="45720" rtlCol="0" anchor="b">
            <a:noAutofit/>
          </a:bodyPr>
          <a:lstStyle>
            <a:lvl1pPr algn="l" defTabSz="685800" rtl="0" eaLnBrk="1" latinLnBrk="0" hangingPunct="1">
              <a:lnSpc>
                <a:spcPct val="90000"/>
              </a:lnSpc>
              <a:spcBef>
                <a:spcPct val="0"/>
              </a:spcBef>
              <a:buNone/>
              <a:defRPr sz="3000" b="1" kern="1200">
                <a:solidFill>
                  <a:srgbClr val="373838"/>
                </a:solidFill>
                <a:latin typeface="Century Gothic" panose="020B0502020202020204" pitchFamily="34" charset="0"/>
                <a:ea typeface="+mj-ea"/>
                <a:cs typeface="+mj-cs"/>
              </a:defRPr>
            </a:lvl1pPr>
          </a:lstStyle>
          <a:p>
            <a:pPr marL="342900" indent="-342900">
              <a:buFont typeface="Arial" panose="020B0604020202020204" pitchFamily="34" charset="0"/>
              <a:buChar char="•"/>
            </a:pPr>
            <a:r>
              <a:rPr lang="en-US" sz="2400" b="0" dirty="0">
                <a:solidFill>
                  <a:srgbClr val="000000"/>
                </a:solidFill>
                <a:latin typeface="Arial" panose="020B0604020202020204" pitchFamily="34" charset="0"/>
                <a:cs typeface="Arial" panose="020B0604020202020204" pitchFamily="34" charset="0"/>
              </a:rPr>
              <a:t>Low mass gains and no significant effect of SO</a:t>
            </a:r>
            <a:r>
              <a:rPr lang="en-US" sz="2400" b="0" baseline="-25000" dirty="0">
                <a:solidFill>
                  <a:srgbClr val="000000"/>
                </a:solidFill>
                <a:latin typeface="Arial" panose="020B0604020202020204" pitchFamily="34" charset="0"/>
                <a:cs typeface="Arial" panose="020B0604020202020204" pitchFamily="34" charset="0"/>
              </a:rPr>
              <a:t>2</a:t>
            </a:r>
            <a:r>
              <a:rPr lang="en-US" sz="2400" b="0" dirty="0">
                <a:solidFill>
                  <a:srgbClr val="000000"/>
                </a:solidFill>
                <a:latin typeface="Arial" panose="020B0604020202020204" pitchFamily="34" charset="0"/>
                <a:cs typeface="Arial" panose="020B0604020202020204" pitchFamily="34" charset="0"/>
              </a:rPr>
              <a:t>, similar to exposures done at 750 °C.</a:t>
            </a:r>
          </a:p>
          <a:p>
            <a:pPr marL="342900" indent="-342900">
              <a:buFont typeface="Arial" panose="020B0604020202020204" pitchFamily="34" charset="0"/>
              <a:buChar char="•"/>
            </a:pPr>
            <a:r>
              <a:rPr lang="en-US" sz="2400" b="0" dirty="0">
                <a:solidFill>
                  <a:srgbClr val="000000"/>
                </a:solidFill>
                <a:latin typeface="Arial" panose="020B0604020202020204" pitchFamily="34" charset="0"/>
                <a:cs typeface="Arial" panose="020B0604020202020204" pitchFamily="34" charset="0"/>
              </a:rPr>
              <a:t>XRD confirmed primary reaction product = chromia.</a:t>
            </a:r>
          </a:p>
        </p:txBody>
      </p:sp>
      <p:sp>
        <p:nvSpPr>
          <p:cNvPr id="9" name="Title 1">
            <a:extLst>
              <a:ext uri="{FF2B5EF4-FFF2-40B4-BE49-F238E27FC236}">
                <a16:creationId xmlns:a16="http://schemas.microsoft.com/office/drawing/2014/main" id="{16914E6E-98D4-4781-9EAE-996B4A59854D}"/>
              </a:ext>
            </a:extLst>
          </p:cNvPr>
          <p:cNvSpPr txBox="1">
            <a:spLocks/>
          </p:cNvSpPr>
          <p:nvPr/>
        </p:nvSpPr>
        <p:spPr>
          <a:xfrm>
            <a:off x="1165832" y="1523430"/>
            <a:ext cx="1048439" cy="323850"/>
          </a:xfrm>
          <a:prstGeom prst="rect">
            <a:avLst/>
          </a:prstGeom>
          <a:solidFill>
            <a:schemeClr val="bg1"/>
          </a:solidFill>
        </p:spPr>
        <p:txBody>
          <a:bodyPr vert="horz" lIns="0" tIns="0" rIns="0" bIns="0" rtlCol="0" anchor="b">
            <a:noAutofit/>
          </a:bodyPr>
          <a:lstStyle>
            <a:lvl1pPr algn="l" defTabSz="685800" rtl="0" eaLnBrk="1" latinLnBrk="0" hangingPunct="1">
              <a:lnSpc>
                <a:spcPct val="90000"/>
              </a:lnSpc>
              <a:spcBef>
                <a:spcPct val="0"/>
              </a:spcBef>
              <a:buNone/>
              <a:defRPr sz="3000" b="1" kern="1200">
                <a:solidFill>
                  <a:srgbClr val="373838"/>
                </a:solidFill>
                <a:latin typeface="Century Gothic" panose="020B0502020202020204" pitchFamily="34" charset="0"/>
                <a:ea typeface="+mj-ea"/>
                <a:cs typeface="+mj-cs"/>
              </a:defRPr>
            </a:lvl1pPr>
          </a:lstStyle>
          <a:p>
            <a:pPr algn="ctr"/>
            <a:r>
              <a:rPr lang="en-US" sz="2400" dirty="0">
                <a:solidFill>
                  <a:srgbClr val="000000"/>
                </a:solidFill>
                <a:latin typeface="Arial" panose="020B0604020202020204" pitchFamily="34" charset="0"/>
                <a:cs typeface="Arial" panose="020B0604020202020204" pitchFamily="34" charset="0"/>
              </a:rPr>
              <a:t>No SO</a:t>
            </a:r>
            <a:r>
              <a:rPr lang="en-US" sz="2400" baseline="-25000" dirty="0">
                <a:solidFill>
                  <a:srgbClr val="000000"/>
                </a:solidFill>
                <a:latin typeface="Arial" panose="020B0604020202020204" pitchFamily="34" charset="0"/>
                <a:cs typeface="Arial" panose="020B0604020202020204" pitchFamily="34" charset="0"/>
              </a:rPr>
              <a:t>2</a:t>
            </a:r>
          </a:p>
        </p:txBody>
      </p:sp>
      <p:sp>
        <p:nvSpPr>
          <p:cNvPr id="10" name="Title 1">
            <a:extLst>
              <a:ext uri="{FF2B5EF4-FFF2-40B4-BE49-F238E27FC236}">
                <a16:creationId xmlns:a16="http://schemas.microsoft.com/office/drawing/2014/main" id="{2FF6730B-4B7D-434B-8AFE-C39B39D17C6F}"/>
              </a:ext>
            </a:extLst>
          </p:cNvPr>
          <p:cNvSpPr txBox="1">
            <a:spLocks/>
          </p:cNvSpPr>
          <p:nvPr/>
        </p:nvSpPr>
        <p:spPr>
          <a:xfrm>
            <a:off x="7113732" y="1484101"/>
            <a:ext cx="1340682" cy="323850"/>
          </a:xfrm>
          <a:prstGeom prst="rect">
            <a:avLst/>
          </a:prstGeom>
          <a:solidFill>
            <a:schemeClr val="bg1"/>
          </a:solidFill>
        </p:spPr>
        <p:txBody>
          <a:bodyPr vert="horz" lIns="0" tIns="0" rIns="0" bIns="0" rtlCol="0" anchor="b">
            <a:noAutofit/>
          </a:bodyPr>
          <a:lstStyle>
            <a:lvl1pPr algn="l" defTabSz="685800" rtl="0" eaLnBrk="1" latinLnBrk="0" hangingPunct="1">
              <a:lnSpc>
                <a:spcPct val="90000"/>
              </a:lnSpc>
              <a:spcBef>
                <a:spcPct val="0"/>
              </a:spcBef>
              <a:buNone/>
              <a:defRPr sz="3000" b="1" kern="1200">
                <a:solidFill>
                  <a:srgbClr val="373838"/>
                </a:solidFill>
                <a:latin typeface="Century Gothic" panose="020B0502020202020204" pitchFamily="34" charset="0"/>
                <a:ea typeface="+mj-ea"/>
                <a:cs typeface="+mj-cs"/>
              </a:defRPr>
            </a:lvl1pPr>
          </a:lstStyle>
          <a:p>
            <a:pPr algn="ctr"/>
            <a:r>
              <a:rPr lang="en-US" sz="2400" dirty="0">
                <a:solidFill>
                  <a:srgbClr val="000000"/>
                </a:solidFill>
                <a:latin typeface="Arial" panose="020B0604020202020204" pitchFamily="34" charset="0"/>
                <a:cs typeface="Arial" panose="020B0604020202020204" pitchFamily="34" charset="0"/>
              </a:rPr>
              <a:t>0.1% SO</a:t>
            </a:r>
            <a:r>
              <a:rPr lang="en-US" sz="2400" baseline="-25000" dirty="0">
                <a:solidFill>
                  <a:srgbClr val="000000"/>
                </a:solidFill>
                <a:latin typeface="Arial" panose="020B0604020202020204" pitchFamily="34" charset="0"/>
                <a:cs typeface="Arial" panose="020B0604020202020204" pitchFamily="34" charset="0"/>
              </a:rPr>
              <a:t>2</a:t>
            </a:r>
          </a:p>
        </p:txBody>
      </p:sp>
      <p:pic>
        <p:nvPicPr>
          <p:cNvPr id="7" name="Picture 6">
            <a:extLst>
              <a:ext uri="{FF2B5EF4-FFF2-40B4-BE49-F238E27FC236}">
                <a16:creationId xmlns:a16="http://schemas.microsoft.com/office/drawing/2014/main" id="{57288A81-CE63-405B-A4F5-21C4717055E7}"/>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8683" t="27713" r="20966" b="64067"/>
          <a:stretch/>
        </p:blipFill>
        <p:spPr>
          <a:xfrm>
            <a:off x="3081033" y="1049884"/>
            <a:ext cx="2743200" cy="434217"/>
          </a:xfrm>
          <a:prstGeom prst="rect">
            <a:avLst/>
          </a:prstGeom>
        </p:spPr>
      </p:pic>
    </p:spTree>
    <p:extLst>
      <p:ext uri="{BB962C8B-B14F-4D97-AF65-F5344CB8AC3E}">
        <p14:creationId xmlns:p14="http://schemas.microsoft.com/office/powerpoint/2010/main" val="9707666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FBC561CB-585E-4506-A6A4-A12D18F87022}"/>
              </a:ext>
            </a:extLst>
          </p:cNvPr>
          <p:cNvPicPr>
            <a:picLocks noChangeAspect="1"/>
          </p:cNvPicPr>
          <p:nvPr/>
        </p:nvPicPr>
        <p:blipFill>
          <a:blip r:embed="rId2" cstate="print">
            <a:alphaModFix/>
            <a:extLst>
              <a:ext uri="{28A0092B-C50C-407E-A947-70E740481C1C}">
                <a14:useLocalDpi xmlns:a14="http://schemas.microsoft.com/office/drawing/2010/main" val="0"/>
              </a:ext>
            </a:extLst>
          </a:blip>
          <a:stretch>
            <a:fillRect/>
          </a:stretch>
        </p:blipFill>
        <p:spPr>
          <a:xfrm>
            <a:off x="4188719" y="1578064"/>
            <a:ext cx="4458754" cy="3291840"/>
          </a:xfrm>
          <a:prstGeom prst="rect">
            <a:avLst/>
          </a:prstGeom>
        </p:spPr>
      </p:pic>
      <p:pic>
        <p:nvPicPr>
          <p:cNvPr id="7" name="Picture 6">
            <a:extLst>
              <a:ext uri="{FF2B5EF4-FFF2-40B4-BE49-F238E27FC236}">
                <a16:creationId xmlns:a16="http://schemas.microsoft.com/office/drawing/2014/main" id="{561F6DF1-8CE3-49F1-88FC-2D2780314FD1}"/>
              </a:ext>
            </a:extLst>
          </p:cNvPr>
          <p:cNvPicPr>
            <a:picLocks noChangeAspect="1"/>
          </p:cNvPicPr>
          <p:nvPr/>
        </p:nvPicPr>
        <p:blipFill>
          <a:blip r:embed="rId3" cstate="print">
            <a:alphaModFix/>
            <a:extLst>
              <a:ext uri="{28A0092B-C50C-407E-A947-70E740481C1C}">
                <a14:useLocalDpi xmlns:a14="http://schemas.microsoft.com/office/drawing/2010/main" val="0"/>
              </a:ext>
            </a:extLst>
          </a:blip>
          <a:stretch>
            <a:fillRect/>
          </a:stretch>
        </p:blipFill>
        <p:spPr>
          <a:xfrm>
            <a:off x="7119427" y="1540044"/>
            <a:ext cx="2011680" cy="1465520"/>
          </a:xfrm>
          <a:prstGeom prst="rect">
            <a:avLst/>
          </a:prstGeom>
          <a:ln w="12700">
            <a:solidFill>
              <a:srgbClr val="000000"/>
            </a:solidFill>
            <a:prstDash val="dash"/>
          </a:ln>
        </p:spPr>
      </p:pic>
      <p:pic>
        <p:nvPicPr>
          <p:cNvPr id="4" name="Picture 3">
            <a:extLst>
              <a:ext uri="{FF2B5EF4-FFF2-40B4-BE49-F238E27FC236}">
                <a16:creationId xmlns:a16="http://schemas.microsoft.com/office/drawing/2014/main" id="{25D3BBA5-EAFB-4A9D-90F7-D950BF58DB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4811" y="1599476"/>
            <a:ext cx="4572000" cy="3207962"/>
          </a:xfrm>
          <a:prstGeom prst="rect">
            <a:avLst/>
          </a:prstGeom>
        </p:spPr>
      </p:pic>
      <p:sp>
        <p:nvSpPr>
          <p:cNvPr id="8" name="Title 1">
            <a:extLst>
              <a:ext uri="{FF2B5EF4-FFF2-40B4-BE49-F238E27FC236}">
                <a16:creationId xmlns:a16="http://schemas.microsoft.com/office/drawing/2014/main" id="{6F843A21-FBD3-40CD-A9BE-D6D4B73E5E96}"/>
              </a:ext>
            </a:extLst>
          </p:cNvPr>
          <p:cNvSpPr txBox="1">
            <a:spLocks/>
          </p:cNvSpPr>
          <p:nvPr/>
        </p:nvSpPr>
        <p:spPr>
          <a:xfrm>
            <a:off x="133001" y="116292"/>
            <a:ext cx="7651072" cy="532728"/>
          </a:xfrm>
          <a:prstGeom prst="rect">
            <a:avLst/>
          </a:prstGeom>
        </p:spPr>
        <p:txBody>
          <a:bodyPr vert="horz" lIns="91440" tIns="45720" rIns="91440" bIns="45720" rtlCol="0" anchor="b">
            <a:noAutofit/>
          </a:bodyPr>
          <a:lstStyle>
            <a:lvl1pPr algn="l" defTabSz="685800" rtl="0" eaLnBrk="1" latinLnBrk="0" hangingPunct="1">
              <a:lnSpc>
                <a:spcPct val="90000"/>
              </a:lnSpc>
              <a:spcBef>
                <a:spcPct val="0"/>
              </a:spcBef>
              <a:buNone/>
              <a:defRPr sz="3000" b="1" kern="1200">
                <a:solidFill>
                  <a:srgbClr val="373838"/>
                </a:solidFill>
                <a:latin typeface="Century Gothic" panose="020B0502020202020204" pitchFamily="34" charset="0"/>
                <a:ea typeface="+mj-ea"/>
                <a:cs typeface="+mj-cs"/>
              </a:defRPr>
            </a:lvl1pPr>
          </a:lstStyle>
          <a:p>
            <a:r>
              <a:rPr lang="en-US" sz="3600" dirty="0">
                <a:solidFill>
                  <a:srgbClr val="000000"/>
                </a:solidFill>
                <a:latin typeface="Arial" panose="020B0604020202020204" pitchFamily="34" charset="0"/>
                <a:cs typeface="Arial" panose="020B0604020202020204" pitchFamily="34" charset="0"/>
              </a:rPr>
              <a:t>Mass change (600 °C)</a:t>
            </a:r>
            <a:endParaRPr lang="en-US" sz="3600" baseline="-25000" dirty="0">
              <a:solidFill>
                <a:srgbClr val="000000"/>
              </a:solidFill>
              <a:latin typeface="Arial" panose="020B0604020202020204" pitchFamily="34" charset="0"/>
              <a:cs typeface="Arial" panose="020B0604020202020204" pitchFamily="34" charset="0"/>
            </a:endParaRPr>
          </a:p>
        </p:txBody>
      </p:sp>
      <p:sp>
        <p:nvSpPr>
          <p:cNvPr id="11" name="Title 1">
            <a:extLst>
              <a:ext uri="{FF2B5EF4-FFF2-40B4-BE49-F238E27FC236}">
                <a16:creationId xmlns:a16="http://schemas.microsoft.com/office/drawing/2014/main" id="{BE26BE59-872A-4F5C-A2BE-42DA55616FFD}"/>
              </a:ext>
            </a:extLst>
          </p:cNvPr>
          <p:cNvSpPr txBox="1">
            <a:spLocks/>
          </p:cNvSpPr>
          <p:nvPr/>
        </p:nvSpPr>
        <p:spPr>
          <a:xfrm>
            <a:off x="42724" y="5105620"/>
            <a:ext cx="9101276" cy="816716"/>
          </a:xfrm>
          <a:prstGeom prst="rect">
            <a:avLst/>
          </a:prstGeom>
        </p:spPr>
        <p:txBody>
          <a:bodyPr vert="horz" lIns="91440" tIns="45720" rIns="91440" bIns="45720" rtlCol="0" anchor="b">
            <a:noAutofit/>
          </a:bodyPr>
          <a:lstStyle>
            <a:lvl1pPr algn="l" defTabSz="685800" rtl="0" eaLnBrk="1" latinLnBrk="0" hangingPunct="1">
              <a:lnSpc>
                <a:spcPct val="90000"/>
              </a:lnSpc>
              <a:spcBef>
                <a:spcPct val="0"/>
              </a:spcBef>
              <a:buNone/>
              <a:defRPr sz="3000" b="1" kern="1200">
                <a:solidFill>
                  <a:srgbClr val="373838"/>
                </a:solidFill>
                <a:latin typeface="Century Gothic" panose="020B0502020202020204" pitchFamily="34" charset="0"/>
                <a:ea typeface="+mj-ea"/>
                <a:cs typeface="+mj-cs"/>
              </a:defRPr>
            </a:lvl1pPr>
          </a:lstStyle>
          <a:p>
            <a:pPr marL="342900" indent="-342900">
              <a:buFont typeface="Arial" panose="020B0604020202020204" pitchFamily="34" charset="0"/>
              <a:buChar char="•"/>
            </a:pPr>
            <a:r>
              <a:rPr lang="en-US" sz="2200" b="0" dirty="0">
                <a:solidFill>
                  <a:srgbClr val="000000"/>
                </a:solidFill>
                <a:latin typeface="Arial" panose="020B0604020202020204" pitchFamily="34" charset="0"/>
                <a:cs typeface="Arial" panose="020B0604020202020204" pitchFamily="34" charset="0"/>
              </a:rPr>
              <a:t>1-2 orders of magnitude higher mass gains in the presence of SO</a:t>
            </a:r>
            <a:r>
              <a:rPr lang="en-US" sz="2200" b="0" baseline="-25000" dirty="0">
                <a:solidFill>
                  <a:srgbClr val="000000"/>
                </a:solidFill>
                <a:latin typeface="Arial" panose="020B0604020202020204" pitchFamily="34" charset="0"/>
                <a:cs typeface="Arial" panose="020B0604020202020204" pitchFamily="34" charset="0"/>
              </a:rPr>
              <a:t>2</a:t>
            </a:r>
            <a:r>
              <a:rPr lang="en-US" sz="2200" b="0" dirty="0">
                <a:solidFill>
                  <a:srgbClr val="000000"/>
                </a:solidFill>
                <a:latin typeface="Arial" panose="020B0604020202020204" pitchFamily="34" charset="0"/>
                <a:cs typeface="Arial" panose="020B0604020202020204" pitchFamily="34" charset="0"/>
              </a:rPr>
              <a:t>.</a:t>
            </a:r>
          </a:p>
          <a:p>
            <a:pPr marL="342900" indent="-342900">
              <a:buFont typeface="Arial" panose="020B0604020202020204" pitchFamily="34" charset="0"/>
              <a:buChar char="•"/>
            </a:pPr>
            <a:r>
              <a:rPr lang="en-US" sz="2200" b="0" dirty="0">
                <a:solidFill>
                  <a:srgbClr val="000000"/>
                </a:solidFill>
                <a:latin typeface="Arial" panose="020B0604020202020204" pitchFamily="34" charset="0"/>
                <a:cs typeface="Arial" panose="020B0604020202020204" pitchFamily="34" charset="0"/>
              </a:rPr>
              <a:t>Alloy 617 appears to be the most affected.</a:t>
            </a:r>
          </a:p>
        </p:txBody>
      </p:sp>
      <p:sp>
        <p:nvSpPr>
          <p:cNvPr id="9" name="Title 1">
            <a:extLst>
              <a:ext uri="{FF2B5EF4-FFF2-40B4-BE49-F238E27FC236}">
                <a16:creationId xmlns:a16="http://schemas.microsoft.com/office/drawing/2014/main" id="{16914E6E-98D4-4781-9EAE-996B4A59854D}"/>
              </a:ext>
            </a:extLst>
          </p:cNvPr>
          <p:cNvSpPr txBox="1">
            <a:spLocks/>
          </p:cNvSpPr>
          <p:nvPr/>
        </p:nvSpPr>
        <p:spPr>
          <a:xfrm>
            <a:off x="1056586" y="1869083"/>
            <a:ext cx="1048439" cy="323850"/>
          </a:xfrm>
          <a:prstGeom prst="rect">
            <a:avLst/>
          </a:prstGeom>
          <a:solidFill>
            <a:schemeClr val="bg1"/>
          </a:solidFill>
        </p:spPr>
        <p:txBody>
          <a:bodyPr vert="horz" lIns="0" tIns="0" rIns="0" bIns="0" rtlCol="0" anchor="b">
            <a:noAutofit/>
          </a:bodyPr>
          <a:lstStyle>
            <a:lvl1pPr algn="l" defTabSz="685800" rtl="0" eaLnBrk="1" latinLnBrk="0" hangingPunct="1">
              <a:lnSpc>
                <a:spcPct val="90000"/>
              </a:lnSpc>
              <a:spcBef>
                <a:spcPct val="0"/>
              </a:spcBef>
              <a:buNone/>
              <a:defRPr sz="3000" b="1" kern="1200">
                <a:solidFill>
                  <a:srgbClr val="373838"/>
                </a:solidFill>
                <a:latin typeface="Century Gothic" panose="020B0502020202020204" pitchFamily="34" charset="0"/>
                <a:ea typeface="+mj-ea"/>
                <a:cs typeface="+mj-cs"/>
              </a:defRPr>
            </a:lvl1pPr>
          </a:lstStyle>
          <a:p>
            <a:pPr algn="ctr"/>
            <a:r>
              <a:rPr lang="en-US" sz="2400" dirty="0">
                <a:solidFill>
                  <a:srgbClr val="000000"/>
                </a:solidFill>
                <a:latin typeface="Arial" panose="020B0604020202020204" pitchFamily="34" charset="0"/>
                <a:cs typeface="Arial" panose="020B0604020202020204" pitchFamily="34" charset="0"/>
              </a:rPr>
              <a:t>No SO</a:t>
            </a:r>
            <a:r>
              <a:rPr lang="en-US" sz="2400" baseline="-25000" dirty="0">
                <a:solidFill>
                  <a:srgbClr val="000000"/>
                </a:solidFill>
                <a:latin typeface="Arial" panose="020B0604020202020204" pitchFamily="34" charset="0"/>
                <a:cs typeface="Arial" panose="020B0604020202020204" pitchFamily="34" charset="0"/>
              </a:rPr>
              <a:t>2</a:t>
            </a:r>
          </a:p>
        </p:txBody>
      </p:sp>
      <p:sp>
        <p:nvSpPr>
          <p:cNvPr id="10" name="Title 1">
            <a:extLst>
              <a:ext uri="{FF2B5EF4-FFF2-40B4-BE49-F238E27FC236}">
                <a16:creationId xmlns:a16="http://schemas.microsoft.com/office/drawing/2014/main" id="{2FF6730B-4B7D-434B-8AFE-C39B39D17C6F}"/>
              </a:ext>
            </a:extLst>
          </p:cNvPr>
          <p:cNvSpPr txBox="1">
            <a:spLocks/>
          </p:cNvSpPr>
          <p:nvPr/>
        </p:nvSpPr>
        <p:spPr>
          <a:xfrm>
            <a:off x="5098219" y="1869083"/>
            <a:ext cx="1340682" cy="323850"/>
          </a:xfrm>
          <a:prstGeom prst="rect">
            <a:avLst/>
          </a:prstGeom>
          <a:solidFill>
            <a:schemeClr val="bg1"/>
          </a:solidFill>
        </p:spPr>
        <p:txBody>
          <a:bodyPr vert="horz" lIns="0" tIns="0" rIns="0" bIns="0" rtlCol="0" anchor="b">
            <a:noAutofit/>
          </a:bodyPr>
          <a:lstStyle>
            <a:lvl1pPr algn="l" defTabSz="685800" rtl="0" eaLnBrk="1" latinLnBrk="0" hangingPunct="1">
              <a:lnSpc>
                <a:spcPct val="90000"/>
              </a:lnSpc>
              <a:spcBef>
                <a:spcPct val="0"/>
              </a:spcBef>
              <a:buNone/>
              <a:defRPr sz="3000" b="1" kern="1200">
                <a:solidFill>
                  <a:srgbClr val="373838"/>
                </a:solidFill>
                <a:latin typeface="Century Gothic" panose="020B0502020202020204" pitchFamily="34" charset="0"/>
                <a:ea typeface="+mj-ea"/>
                <a:cs typeface="+mj-cs"/>
              </a:defRPr>
            </a:lvl1pPr>
          </a:lstStyle>
          <a:p>
            <a:pPr algn="ctr"/>
            <a:r>
              <a:rPr lang="en-US" sz="2400" dirty="0">
                <a:solidFill>
                  <a:srgbClr val="000000"/>
                </a:solidFill>
                <a:latin typeface="Arial" panose="020B0604020202020204" pitchFamily="34" charset="0"/>
                <a:cs typeface="Arial" panose="020B0604020202020204" pitchFamily="34" charset="0"/>
              </a:rPr>
              <a:t>0.1% SO</a:t>
            </a:r>
            <a:r>
              <a:rPr lang="en-US" sz="2400" baseline="-25000" dirty="0">
                <a:solidFill>
                  <a:srgbClr val="000000"/>
                </a:solidFill>
                <a:latin typeface="Arial" panose="020B0604020202020204" pitchFamily="34" charset="0"/>
                <a:cs typeface="Arial" panose="020B0604020202020204" pitchFamily="34" charset="0"/>
              </a:rPr>
              <a:t>2</a:t>
            </a:r>
          </a:p>
        </p:txBody>
      </p:sp>
      <p:pic>
        <p:nvPicPr>
          <p:cNvPr id="15" name="Picture 14">
            <a:extLst>
              <a:ext uri="{FF2B5EF4-FFF2-40B4-BE49-F238E27FC236}">
                <a16:creationId xmlns:a16="http://schemas.microsoft.com/office/drawing/2014/main" id="{BF990135-6654-46F8-A43F-DCC6913BADBC}"/>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18683" t="27713" r="20966" b="64067"/>
          <a:stretch/>
        </p:blipFill>
        <p:spPr>
          <a:xfrm>
            <a:off x="2852433" y="1126084"/>
            <a:ext cx="2743200" cy="434217"/>
          </a:xfrm>
          <a:prstGeom prst="rect">
            <a:avLst/>
          </a:prstGeom>
        </p:spPr>
      </p:pic>
      <p:sp>
        <p:nvSpPr>
          <p:cNvPr id="6" name="Rectangle 5">
            <a:extLst>
              <a:ext uri="{FF2B5EF4-FFF2-40B4-BE49-F238E27FC236}">
                <a16:creationId xmlns:a16="http://schemas.microsoft.com/office/drawing/2014/main" id="{3E54F9AD-3BA0-4F5B-BA8C-B43F8F62D22A}"/>
              </a:ext>
            </a:extLst>
          </p:cNvPr>
          <p:cNvSpPr/>
          <p:nvPr/>
        </p:nvSpPr>
        <p:spPr>
          <a:xfrm>
            <a:off x="4526275" y="1622043"/>
            <a:ext cx="262670" cy="2695826"/>
          </a:xfrm>
          <a:prstGeom prst="rect">
            <a:avLst/>
          </a:prstGeom>
          <a:noFill/>
          <a:ln w="254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2B008FCB-445C-4D42-8387-D3CC99BD0DAE}"/>
              </a:ext>
            </a:extLst>
          </p:cNvPr>
          <p:cNvSpPr/>
          <p:nvPr/>
        </p:nvSpPr>
        <p:spPr>
          <a:xfrm>
            <a:off x="4813445" y="3764603"/>
            <a:ext cx="3707355" cy="528385"/>
          </a:xfrm>
          <a:prstGeom prst="rect">
            <a:avLst/>
          </a:prstGeom>
          <a:noFill/>
          <a:ln w="12700">
            <a:solidFill>
              <a:srgbClr val="00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3" name="Straight Arrow Connector 12">
            <a:extLst>
              <a:ext uri="{FF2B5EF4-FFF2-40B4-BE49-F238E27FC236}">
                <a16:creationId xmlns:a16="http://schemas.microsoft.com/office/drawing/2014/main" id="{FD62B442-E5A2-492C-9DAD-ABBE4DF293DB}"/>
              </a:ext>
            </a:extLst>
          </p:cNvPr>
          <p:cNvCxnSpPr>
            <a:cxnSpLocks/>
            <a:stCxn id="5" idx="0"/>
          </p:cNvCxnSpPr>
          <p:nvPr/>
        </p:nvCxnSpPr>
        <p:spPr>
          <a:xfrm flipV="1">
            <a:off x="6667123" y="3008883"/>
            <a:ext cx="454281" cy="755720"/>
          </a:xfrm>
          <a:prstGeom prst="straightConnector1">
            <a:avLst/>
          </a:prstGeom>
          <a:ln w="12700">
            <a:solidFill>
              <a:srgbClr val="00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974668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9CBA903-FCC6-4CFA-A7DB-7C515FD5FE6C}"/>
              </a:ext>
            </a:extLst>
          </p:cNvPr>
          <p:cNvPicPr>
            <a:picLocks noChangeAspect="1"/>
          </p:cNvPicPr>
          <p:nvPr/>
        </p:nvPicPr>
        <p:blipFill>
          <a:blip r:embed="rId2"/>
          <a:stretch>
            <a:fillRect/>
          </a:stretch>
        </p:blipFill>
        <p:spPr>
          <a:xfrm>
            <a:off x="821385" y="2055284"/>
            <a:ext cx="3840480" cy="3394984"/>
          </a:xfrm>
          <a:prstGeom prst="rect">
            <a:avLst/>
          </a:prstGeom>
        </p:spPr>
      </p:pic>
      <p:pic>
        <p:nvPicPr>
          <p:cNvPr id="3" name="Picture 2">
            <a:extLst>
              <a:ext uri="{FF2B5EF4-FFF2-40B4-BE49-F238E27FC236}">
                <a16:creationId xmlns:a16="http://schemas.microsoft.com/office/drawing/2014/main" id="{434F489C-B8E6-47C0-A34E-2C9FAA401732}"/>
              </a:ext>
            </a:extLst>
          </p:cNvPr>
          <p:cNvPicPr/>
          <p:nvPr/>
        </p:nvPicPr>
        <p:blipFill>
          <a:blip r:embed="rId3" cstate="print"/>
          <a:srcRect/>
          <a:stretch>
            <a:fillRect/>
          </a:stretch>
        </p:blipFill>
        <p:spPr bwMode="auto">
          <a:xfrm>
            <a:off x="4508202" y="3274387"/>
            <a:ext cx="2632075" cy="2359660"/>
          </a:xfrm>
          <a:prstGeom prst="rect">
            <a:avLst/>
          </a:prstGeom>
          <a:noFill/>
          <a:ln w="9525">
            <a:noFill/>
            <a:miter lim="800000"/>
            <a:headEnd/>
            <a:tailEnd/>
          </a:ln>
        </p:spPr>
      </p:pic>
      <p:pic>
        <p:nvPicPr>
          <p:cNvPr id="4" name="Picture 3">
            <a:extLst>
              <a:ext uri="{FF2B5EF4-FFF2-40B4-BE49-F238E27FC236}">
                <a16:creationId xmlns:a16="http://schemas.microsoft.com/office/drawing/2014/main" id="{EFE9FE6D-1196-4DD3-A69D-BC57D55D89AA}"/>
              </a:ext>
            </a:extLst>
          </p:cNvPr>
          <p:cNvPicPr/>
          <p:nvPr/>
        </p:nvPicPr>
        <p:blipFill>
          <a:blip r:embed="rId4" cstate="print"/>
          <a:srcRect/>
          <a:stretch>
            <a:fillRect/>
          </a:stretch>
        </p:blipFill>
        <p:spPr bwMode="auto">
          <a:xfrm>
            <a:off x="6698063" y="1096477"/>
            <a:ext cx="2632075" cy="2359660"/>
          </a:xfrm>
          <a:prstGeom prst="rect">
            <a:avLst/>
          </a:prstGeom>
          <a:noFill/>
          <a:ln w="9525">
            <a:noFill/>
            <a:miter lim="800000"/>
            <a:headEnd/>
            <a:tailEnd/>
          </a:ln>
        </p:spPr>
      </p:pic>
      <p:pic>
        <p:nvPicPr>
          <p:cNvPr id="6" name="Picture 5">
            <a:extLst>
              <a:ext uri="{FF2B5EF4-FFF2-40B4-BE49-F238E27FC236}">
                <a16:creationId xmlns:a16="http://schemas.microsoft.com/office/drawing/2014/main" id="{8CAAA80B-E6A7-44D2-98A3-1C2FCEC9AD24}"/>
              </a:ext>
            </a:extLst>
          </p:cNvPr>
          <p:cNvPicPr/>
          <p:nvPr/>
        </p:nvPicPr>
        <p:blipFill>
          <a:blip r:embed="rId5" cstate="print"/>
          <a:srcRect/>
          <a:stretch>
            <a:fillRect/>
          </a:stretch>
        </p:blipFill>
        <p:spPr bwMode="auto">
          <a:xfrm>
            <a:off x="4508202" y="1096477"/>
            <a:ext cx="2632075" cy="2359660"/>
          </a:xfrm>
          <a:prstGeom prst="rect">
            <a:avLst/>
          </a:prstGeom>
          <a:noFill/>
          <a:ln w="9525">
            <a:noFill/>
            <a:miter lim="800000"/>
            <a:headEnd/>
            <a:tailEnd/>
          </a:ln>
        </p:spPr>
      </p:pic>
      <p:pic>
        <p:nvPicPr>
          <p:cNvPr id="7" name="Picture 6">
            <a:extLst>
              <a:ext uri="{FF2B5EF4-FFF2-40B4-BE49-F238E27FC236}">
                <a16:creationId xmlns:a16="http://schemas.microsoft.com/office/drawing/2014/main" id="{20C28CB9-7D7F-4442-9925-8C734FB9D437}"/>
              </a:ext>
            </a:extLst>
          </p:cNvPr>
          <p:cNvPicPr/>
          <p:nvPr/>
        </p:nvPicPr>
        <p:blipFill>
          <a:blip r:embed="rId6" cstate="print"/>
          <a:srcRect/>
          <a:stretch>
            <a:fillRect/>
          </a:stretch>
        </p:blipFill>
        <p:spPr bwMode="auto">
          <a:xfrm>
            <a:off x="6698062" y="3264092"/>
            <a:ext cx="2632075" cy="2359660"/>
          </a:xfrm>
          <a:prstGeom prst="rect">
            <a:avLst/>
          </a:prstGeom>
          <a:noFill/>
          <a:ln w="9525">
            <a:noFill/>
            <a:miter lim="800000"/>
            <a:headEnd/>
            <a:tailEnd/>
          </a:ln>
        </p:spPr>
      </p:pic>
      <p:sp>
        <p:nvSpPr>
          <p:cNvPr id="13" name="TextBox 12">
            <a:extLst>
              <a:ext uri="{FF2B5EF4-FFF2-40B4-BE49-F238E27FC236}">
                <a16:creationId xmlns:a16="http://schemas.microsoft.com/office/drawing/2014/main" id="{4547F6E5-F353-4E5E-B727-8E61663904D7}"/>
              </a:ext>
            </a:extLst>
          </p:cNvPr>
          <p:cNvSpPr txBox="1"/>
          <p:nvPr/>
        </p:nvSpPr>
        <p:spPr>
          <a:xfrm>
            <a:off x="2638585" y="2109484"/>
            <a:ext cx="1970855" cy="369332"/>
          </a:xfrm>
          <a:prstGeom prst="rect">
            <a:avLst/>
          </a:prstGeom>
          <a:solidFill>
            <a:schemeClr val="bg1"/>
          </a:solidFill>
        </p:spPr>
        <p:txBody>
          <a:bodyPr wrap="square" lIns="0" tIns="0" rIns="0" bIns="0" rtlCol="0">
            <a:spAutoFit/>
          </a:bodyPr>
          <a:lstStyle/>
          <a:p>
            <a:pPr algn="ctr"/>
            <a:r>
              <a:rPr lang="en-US" sz="2400" dirty="0">
                <a:solidFill>
                  <a:srgbClr val="000000"/>
                </a:solidFill>
                <a:latin typeface="Arial" panose="020B0604020202020204" pitchFamily="34" charset="0"/>
                <a:cs typeface="Arial" panose="020B0604020202020204" pitchFamily="34" charset="0"/>
              </a:rPr>
              <a:t>Surface SEM</a:t>
            </a:r>
          </a:p>
        </p:txBody>
      </p:sp>
      <p:sp>
        <p:nvSpPr>
          <p:cNvPr id="14" name="Title 1">
            <a:extLst>
              <a:ext uri="{FF2B5EF4-FFF2-40B4-BE49-F238E27FC236}">
                <a16:creationId xmlns:a16="http://schemas.microsoft.com/office/drawing/2014/main" id="{A4DF50FD-ED50-4719-B328-1FBA1BFB82F3}"/>
              </a:ext>
            </a:extLst>
          </p:cNvPr>
          <p:cNvSpPr txBox="1">
            <a:spLocks/>
          </p:cNvSpPr>
          <p:nvPr/>
        </p:nvSpPr>
        <p:spPr>
          <a:xfrm>
            <a:off x="-25242" y="164820"/>
            <a:ext cx="7935212" cy="465855"/>
          </a:xfrm>
          <a:prstGeom prst="rect">
            <a:avLst/>
          </a:prstGeom>
        </p:spPr>
        <p:txBody>
          <a:bodyPr vert="horz" lIns="91440" tIns="45720" rIns="91440" bIns="45720" rtlCol="0" anchor="b">
            <a:noAutofit/>
          </a:bodyPr>
          <a:lstStyle>
            <a:lvl1pPr algn="l" defTabSz="685800" rtl="0" eaLnBrk="1" latinLnBrk="0" hangingPunct="1">
              <a:lnSpc>
                <a:spcPct val="90000"/>
              </a:lnSpc>
              <a:spcBef>
                <a:spcPct val="0"/>
              </a:spcBef>
              <a:buNone/>
              <a:defRPr sz="3000" b="1" kern="1200">
                <a:solidFill>
                  <a:srgbClr val="373838"/>
                </a:solidFill>
                <a:latin typeface="Century Gothic" panose="020B0502020202020204" pitchFamily="34" charset="0"/>
                <a:ea typeface="+mj-ea"/>
                <a:cs typeface="+mj-cs"/>
              </a:defRPr>
            </a:lvl1pPr>
          </a:lstStyle>
          <a:p>
            <a:r>
              <a:rPr lang="en-US" sz="3400" dirty="0">
                <a:solidFill>
                  <a:srgbClr val="000000"/>
                </a:solidFill>
                <a:latin typeface="Arial" panose="020B0604020202020204" pitchFamily="34" charset="0"/>
                <a:cs typeface="Arial" panose="020B0604020202020204" pitchFamily="34" charset="0"/>
              </a:rPr>
              <a:t>Alloy 617 (600 °C, 0.1% SO</a:t>
            </a:r>
            <a:r>
              <a:rPr lang="en-US" sz="3400" baseline="-25000" dirty="0">
                <a:solidFill>
                  <a:srgbClr val="000000"/>
                </a:solidFill>
                <a:latin typeface="Arial" panose="020B0604020202020204" pitchFamily="34" charset="0"/>
                <a:cs typeface="Arial" panose="020B0604020202020204" pitchFamily="34" charset="0"/>
              </a:rPr>
              <a:t>2</a:t>
            </a:r>
            <a:r>
              <a:rPr lang="en-US" sz="3400" dirty="0">
                <a:solidFill>
                  <a:srgbClr val="000000"/>
                </a:solidFill>
                <a:latin typeface="Arial" panose="020B0604020202020204" pitchFamily="34" charset="0"/>
                <a:cs typeface="Arial" panose="020B0604020202020204" pitchFamily="34" charset="0"/>
              </a:rPr>
              <a:t>, 2500 h)</a:t>
            </a:r>
            <a:endParaRPr lang="en-US" sz="3400" baseline="-25000" dirty="0">
              <a:solidFill>
                <a:srgbClr val="000000"/>
              </a:solidFill>
              <a:latin typeface="Arial" panose="020B0604020202020204" pitchFamily="34" charset="0"/>
              <a:cs typeface="Arial" panose="020B0604020202020204" pitchFamily="34" charset="0"/>
            </a:endParaRPr>
          </a:p>
        </p:txBody>
      </p:sp>
      <p:sp>
        <p:nvSpPr>
          <p:cNvPr id="15" name="Title 1">
            <a:extLst>
              <a:ext uri="{FF2B5EF4-FFF2-40B4-BE49-F238E27FC236}">
                <a16:creationId xmlns:a16="http://schemas.microsoft.com/office/drawing/2014/main" id="{4764F28B-6805-41C2-9555-A8CBFD8C939C}"/>
              </a:ext>
            </a:extLst>
          </p:cNvPr>
          <p:cNvSpPr txBox="1">
            <a:spLocks/>
          </p:cNvSpPr>
          <p:nvPr/>
        </p:nvSpPr>
        <p:spPr>
          <a:xfrm>
            <a:off x="405239" y="5410609"/>
            <a:ext cx="8205926" cy="816716"/>
          </a:xfrm>
          <a:prstGeom prst="rect">
            <a:avLst/>
          </a:prstGeom>
        </p:spPr>
        <p:txBody>
          <a:bodyPr vert="horz" lIns="91440" tIns="45720" rIns="91440" bIns="45720" rtlCol="0" anchor="b">
            <a:noAutofit/>
          </a:bodyPr>
          <a:lstStyle>
            <a:lvl1pPr algn="l" defTabSz="685800" rtl="0" eaLnBrk="1" latinLnBrk="0" hangingPunct="1">
              <a:lnSpc>
                <a:spcPct val="90000"/>
              </a:lnSpc>
              <a:spcBef>
                <a:spcPct val="0"/>
              </a:spcBef>
              <a:buNone/>
              <a:defRPr sz="3000" b="1" kern="1200">
                <a:solidFill>
                  <a:srgbClr val="373838"/>
                </a:solidFill>
                <a:latin typeface="Century Gothic" panose="020B0502020202020204" pitchFamily="34" charset="0"/>
                <a:ea typeface="+mj-ea"/>
                <a:cs typeface="+mj-cs"/>
              </a:defRPr>
            </a:lvl1pPr>
          </a:lstStyle>
          <a:p>
            <a:pPr marL="342900" indent="-342900">
              <a:buFont typeface="Arial" panose="020B0604020202020204" pitchFamily="34" charset="0"/>
              <a:buChar char="•"/>
            </a:pPr>
            <a:r>
              <a:rPr lang="en-US" sz="2400" b="0" dirty="0">
                <a:solidFill>
                  <a:srgbClr val="000000"/>
                </a:solidFill>
                <a:latin typeface="Arial" panose="020B0604020202020204" pitchFamily="34" charset="0"/>
                <a:cs typeface="Arial" panose="020B0604020202020204" pitchFamily="34" charset="0"/>
              </a:rPr>
              <a:t>Large nodules are formed in presence of SO</a:t>
            </a:r>
            <a:r>
              <a:rPr lang="en-US" sz="2400" b="0" baseline="-25000" dirty="0">
                <a:solidFill>
                  <a:srgbClr val="000000"/>
                </a:solidFill>
                <a:latin typeface="Arial" panose="020B0604020202020204" pitchFamily="34" charset="0"/>
                <a:cs typeface="Arial" panose="020B0604020202020204" pitchFamily="34" charset="0"/>
              </a:rPr>
              <a:t>2</a:t>
            </a:r>
            <a:r>
              <a:rPr lang="en-US" sz="2400" b="0" dirty="0">
                <a:solidFill>
                  <a:srgbClr val="000000"/>
                </a:solidFill>
                <a:latin typeface="Arial" panose="020B0604020202020204" pitchFamily="34" charset="0"/>
                <a:cs typeface="Arial" panose="020B0604020202020204" pitchFamily="34" charset="0"/>
              </a:rPr>
              <a:t>.</a:t>
            </a:r>
            <a:endParaRPr lang="en-US" sz="2400" b="0" baseline="-25000" dirty="0">
              <a:solidFill>
                <a:srgbClr val="000000"/>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sz="2400" b="0" dirty="0">
                <a:solidFill>
                  <a:srgbClr val="000000"/>
                </a:solidFill>
                <a:latin typeface="Arial" panose="020B0604020202020204" pitchFamily="34" charset="0"/>
                <a:cs typeface="Arial" panose="020B0604020202020204" pitchFamily="34" charset="0"/>
              </a:rPr>
              <a:t>EDS confirmed surface rich in Ni, Co, O, S.</a:t>
            </a:r>
          </a:p>
        </p:txBody>
      </p:sp>
      <p:grpSp>
        <p:nvGrpSpPr>
          <p:cNvPr id="8" name="Group 7">
            <a:extLst>
              <a:ext uri="{FF2B5EF4-FFF2-40B4-BE49-F238E27FC236}">
                <a16:creationId xmlns:a16="http://schemas.microsoft.com/office/drawing/2014/main" id="{CCCCEFB9-C36A-49F5-8389-5CD03619CC7D}"/>
              </a:ext>
            </a:extLst>
          </p:cNvPr>
          <p:cNvGrpSpPr/>
          <p:nvPr/>
        </p:nvGrpSpPr>
        <p:grpSpPr>
          <a:xfrm>
            <a:off x="214218" y="881033"/>
            <a:ext cx="2274487" cy="1678838"/>
            <a:chOff x="2895077" y="1099244"/>
            <a:chExt cx="2274487" cy="1678838"/>
          </a:xfrm>
        </p:grpSpPr>
        <p:pic>
          <p:nvPicPr>
            <p:cNvPr id="12" name="Picture 11">
              <a:extLst>
                <a:ext uri="{FF2B5EF4-FFF2-40B4-BE49-F238E27FC236}">
                  <a16:creationId xmlns:a16="http://schemas.microsoft.com/office/drawing/2014/main" id="{0EB1E381-DC35-472F-8424-91FEA7592D9C}"/>
                </a:ext>
              </a:extLst>
            </p:cNvPr>
            <p:cNvPicPr>
              <a:picLocks noChangeAspect="1"/>
            </p:cNvPicPr>
            <p:nvPr/>
          </p:nvPicPr>
          <p:blipFill>
            <a:blip r:embed="rId7" cstate="print">
              <a:alphaModFix/>
              <a:extLst>
                <a:ext uri="{28A0092B-C50C-407E-A947-70E740481C1C}">
                  <a14:useLocalDpi xmlns:a14="http://schemas.microsoft.com/office/drawing/2010/main" val="0"/>
                </a:ext>
              </a:extLst>
            </a:blip>
            <a:stretch>
              <a:fillRect/>
            </a:stretch>
          </p:blipFill>
          <p:spPr>
            <a:xfrm>
              <a:off x="2895077" y="1099244"/>
              <a:ext cx="2274487" cy="1678838"/>
            </a:xfrm>
            <a:prstGeom prst="rect">
              <a:avLst/>
            </a:prstGeom>
          </p:spPr>
        </p:pic>
        <p:sp>
          <p:nvSpPr>
            <p:cNvPr id="17" name="Oval 16">
              <a:extLst>
                <a:ext uri="{FF2B5EF4-FFF2-40B4-BE49-F238E27FC236}">
                  <a16:creationId xmlns:a16="http://schemas.microsoft.com/office/drawing/2014/main" id="{23E492F6-8D5D-478E-B963-69E5FAC77AB9}"/>
                </a:ext>
              </a:extLst>
            </p:cNvPr>
            <p:cNvSpPr/>
            <p:nvPr/>
          </p:nvSpPr>
          <p:spPr>
            <a:xfrm>
              <a:off x="4983384" y="1412945"/>
              <a:ext cx="182880" cy="183779"/>
            </a:xfrm>
            <a:prstGeom prst="ellipse">
              <a:avLst/>
            </a:prstGeom>
            <a:noFill/>
            <a:ln w="190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42571223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DF058D54-190D-4752-85A9-371A06202457}"/>
              </a:ext>
            </a:extLst>
          </p:cNvPr>
          <p:cNvSpPr txBox="1">
            <a:spLocks/>
          </p:cNvSpPr>
          <p:nvPr/>
        </p:nvSpPr>
        <p:spPr>
          <a:xfrm>
            <a:off x="0" y="135342"/>
            <a:ext cx="7651072" cy="532728"/>
          </a:xfrm>
          <a:prstGeom prst="rect">
            <a:avLst/>
          </a:prstGeom>
        </p:spPr>
        <p:txBody>
          <a:bodyPr vert="horz" lIns="91440" tIns="45720" rIns="91440" bIns="45720" rtlCol="0" anchor="b">
            <a:noAutofit/>
          </a:bodyPr>
          <a:lstStyle>
            <a:lvl1pPr algn="l" defTabSz="685800" rtl="0" eaLnBrk="1" latinLnBrk="0" hangingPunct="1">
              <a:lnSpc>
                <a:spcPct val="90000"/>
              </a:lnSpc>
              <a:spcBef>
                <a:spcPct val="0"/>
              </a:spcBef>
              <a:buNone/>
              <a:defRPr sz="3000" b="1" kern="1200">
                <a:solidFill>
                  <a:srgbClr val="373838"/>
                </a:solidFill>
                <a:latin typeface="Century Gothic" panose="020B0502020202020204" pitchFamily="34" charset="0"/>
                <a:ea typeface="+mj-ea"/>
                <a:cs typeface="+mj-cs"/>
              </a:defRPr>
            </a:lvl1pPr>
          </a:lstStyle>
          <a:p>
            <a:r>
              <a:rPr lang="en-US" sz="3600" dirty="0">
                <a:solidFill>
                  <a:srgbClr val="000000"/>
                </a:solidFill>
                <a:latin typeface="Arial" panose="020B0604020202020204" pitchFamily="34" charset="0"/>
                <a:cs typeface="Arial" panose="020B0604020202020204" pitchFamily="34" charset="0"/>
              </a:rPr>
              <a:t>XRD of alloy 617 (600 °C, 2500 h)</a:t>
            </a:r>
            <a:endParaRPr lang="en-US" sz="3600" baseline="-25000" dirty="0">
              <a:solidFill>
                <a:srgbClr val="000000"/>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6ED6E425-F940-4CA4-B32C-2E21CD2C230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5684"/>
          <a:stretch/>
        </p:blipFill>
        <p:spPr>
          <a:xfrm>
            <a:off x="1478872" y="1000424"/>
            <a:ext cx="5486400" cy="4043241"/>
          </a:xfrm>
          <a:prstGeom prst="rect">
            <a:avLst/>
          </a:prstGeom>
        </p:spPr>
      </p:pic>
      <p:sp>
        <p:nvSpPr>
          <p:cNvPr id="7" name="Title 1">
            <a:extLst>
              <a:ext uri="{FF2B5EF4-FFF2-40B4-BE49-F238E27FC236}">
                <a16:creationId xmlns:a16="http://schemas.microsoft.com/office/drawing/2014/main" id="{D6BAC2DB-E644-42AD-9CC6-950B6C5AA208}"/>
              </a:ext>
            </a:extLst>
          </p:cNvPr>
          <p:cNvSpPr txBox="1">
            <a:spLocks/>
          </p:cNvSpPr>
          <p:nvPr/>
        </p:nvSpPr>
        <p:spPr>
          <a:xfrm>
            <a:off x="-5715" y="5247098"/>
            <a:ext cx="9483090" cy="763514"/>
          </a:xfrm>
          <a:prstGeom prst="rect">
            <a:avLst/>
          </a:prstGeom>
        </p:spPr>
        <p:txBody>
          <a:bodyPr vert="horz" lIns="91440" tIns="45720" rIns="91440" bIns="45720" rtlCol="0" anchor="b">
            <a:noAutofit/>
          </a:bodyPr>
          <a:lstStyle>
            <a:lvl1pPr algn="l" defTabSz="685800" rtl="0" eaLnBrk="1" latinLnBrk="0" hangingPunct="1">
              <a:lnSpc>
                <a:spcPct val="90000"/>
              </a:lnSpc>
              <a:spcBef>
                <a:spcPct val="0"/>
              </a:spcBef>
              <a:buNone/>
              <a:defRPr sz="3000" b="1" kern="1200">
                <a:solidFill>
                  <a:srgbClr val="373838"/>
                </a:solidFill>
                <a:latin typeface="Century Gothic" panose="020B0502020202020204" pitchFamily="34" charset="0"/>
                <a:ea typeface="+mj-ea"/>
                <a:cs typeface="+mj-cs"/>
              </a:defRPr>
            </a:lvl1pPr>
          </a:lstStyle>
          <a:p>
            <a:pPr marL="342900" indent="-342900">
              <a:buFont typeface="Arial" panose="020B0604020202020204" pitchFamily="34" charset="0"/>
              <a:buChar char="•"/>
            </a:pPr>
            <a:r>
              <a:rPr lang="en-US" sz="2400" b="0" dirty="0">
                <a:solidFill>
                  <a:srgbClr val="000000"/>
                </a:solidFill>
                <a:latin typeface="Arial" panose="020B0604020202020204" pitchFamily="34" charset="0"/>
                <a:cs typeface="Arial" panose="020B0604020202020204" pitchFamily="34" charset="0"/>
              </a:rPr>
              <a:t>Only thin protective Cr</a:t>
            </a:r>
            <a:r>
              <a:rPr lang="en-US" sz="2400" b="0" baseline="-25000" dirty="0">
                <a:solidFill>
                  <a:srgbClr val="000000"/>
                </a:solidFill>
                <a:latin typeface="Arial" panose="020B0604020202020204" pitchFamily="34" charset="0"/>
                <a:cs typeface="Arial" panose="020B0604020202020204" pitchFamily="34" charset="0"/>
              </a:rPr>
              <a:t>2</a:t>
            </a:r>
            <a:r>
              <a:rPr lang="en-US" sz="2400" b="0" dirty="0">
                <a:solidFill>
                  <a:srgbClr val="000000"/>
                </a:solidFill>
                <a:latin typeface="Arial" panose="020B0604020202020204" pitchFamily="34" charset="0"/>
                <a:cs typeface="Arial" panose="020B0604020202020204" pitchFamily="34" charset="0"/>
              </a:rPr>
              <a:t>O</a:t>
            </a:r>
            <a:r>
              <a:rPr lang="en-US" sz="2400" b="0" baseline="-25000" dirty="0">
                <a:solidFill>
                  <a:srgbClr val="000000"/>
                </a:solidFill>
                <a:latin typeface="Arial" panose="020B0604020202020204" pitchFamily="34" charset="0"/>
                <a:cs typeface="Arial" panose="020B0604020202020204" pitchFamily="34" charset="0"/>
              </a:rPr>
              <a:t>3</a:t>
            </a:r>
            <a:r>
              <a:rPr lang="en-US" sz="2400" b="0" dirty="0">
                <a:solidFill>
                  <a:srgbClr val="000000"/>
                </a:solidFill>
                <a:latin typeface="Arial" panose="020B0604020202020204" pitchFamily="34" charset="0"/>
                <a:cs typeface="Arial" panose="020B0604020202020204" pitchFamily="34" charset="0"/>
              </a:rPr>
              <a:t> layer formed in the absence of SO</a:t>
            </a:r>
            <a:r>
              <a:rPr lang="en-US" sz="2400" b="0" baseline="-25000" dirty="0">
                <a:solidFill>
                  <a:srgbClr val="000000"/>
                </a:solidFill>
                <a:latin typeface="Arial" panose="020B0604020202020204" pitchFamily="34" charset="0"/>
                <a:cs typeface="Arial" panose="020B0604020202020204" pitchFamily="34" charset="0"/>
              </a:rPr>
              <a:t>2</a:t>
            </a:r>
            <a:r>
              <a:rPr lang="en-US" sz="2400" b="0" dirty="0">
                <a:solidFill>
                  <a:srgbClr val="000000"/>
                </a:solidFill>
                <a:latin typeface="Arial" panose="020B0604020202020204" pitchFamily="34" charset="0"/>
                <a:cs typeface="Arial" panose="020B0604020202020204" pitchFamily="34" charset="0"/>
              </a:rPr>
              <a:t>.</a:t>
            </a:r>
            <a:endParaRPr lang="en-US" sz="2400" b="0" baseline="-25000" dirty="0">
              <a:solidFill>
                <a:srgbClr val="000000"/>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sz="2400" dirty="0">
                <a:solidFill>
                  <a:srgbClr val="C00000"/>
                </a:solidFill>
                <a:latin typeface="Arial" panose="020B0604020202020204" pitchFamily="34" charset="0"/>
                <a:cs typeface="Arial" panose="020B0604020202020204" pitchFamily="34" charset="0"/>
              </a:rPr>
              <a:t>Non-protective oxides and sulfates formed in SO</a:t>
            </a:r>
            <a:r>
              <a:rPr lang="en-US" sz="2400" baseline="-25000" dirty="0">
                <a:solidFill>
                  <a:srgbClr val="C00000"/>
                </a:solidFill>
                <a:latin typeface="Arial" panose="020B0604020202020204" pitchFamily="34" charset="0"/>
                <a:cs typeface="Arial" panose="020B0604020202020204" pitchFamily="34" charset="0"/>
              </a:rPr>
              <a:t>2</a:t>
            </a:r>
            <a:r>
              <a:rPr lang="en-US" sz="2400" dirty="0">
                <a:solidFill>
                  <a:srgbClr val="C00000"/>
                </a:solidFill>
                <a:latin typeface="Arial" panose="020B0604020202020204" pitchFamily="34" charset="0"/>
                <a:cs typeface="Arial" panose="020B0604020202020204" pitchFamily="34" charset="0"/>
              </a:rPr>
              <a:t> exposure.</a:t>
            </a:r>
          </a:p>
        </p:txBody>
      </p:sp>
      <p:sp>
        <p:nvSpPr>
          <p:cNvPr id="4" name="Rectangle 3">
            <a:extLst>
              <a:ext uri="{FF2B5EF4-FFF2-40B4-BE49-F238E27FC236}">
                <a16:creationId xmlns:a16="http://schemas.microsoft.com/office/drawing/2014/main" id="{F32A9033-9039-49A2-A713-877D20A2733A}"/>
              </a:ext>
            </a:extLst>
          </p:cNvPr>
          <p:cNvSpPr/>
          <p:nvPr/>
        </p:nvSpPr>
        <p:spPr>
          <a:xfrm>
            <a:off x="6967913" y="1360320"/>
            <a:ext cx="91440" cy="914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a:extLst>
              <a:ext uri="{FF2B5EF4-FFF2-40B4-BE49-F238E27FC236}">
                <a16:creationId xmlns:a16="http://schemas.microsoft.com/office/drawing/2014/main" id="{5F51CA3E-58C5-4976-9006-1DF345B4A546}"/>
              </a:ext>
            </a:extLst>
          </p:cNvPr>
          <p:cNvSpPr/>
          <p:nvPr/>
        </p:nvSpPr>
        <p:spPr>
          <a:xfrm>
            <a:off x="6967913" y="2013598"/>
            <a:ext cx="91440" cy="91440"/>
          </a:xfrm>
          <a:prstGeom prst="ellipse">
            <a:avLst/>
          </a:prstGeom>
          <a:solidFill>
            <a:srgbClr val="E69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Isosceles Triangle 9">
            <a:extLst>
              <a:ext uri="{FF2B5EF4-FFF2-40B4-BE49-F238E27FC236}">
                <a16:creationId xmlns:a16="http://schemas.microsoft.com/office/drawing/2014/main" id="{2FD0CD09-6194-4314-9EE7-40C299FEA4F4}"/>
              </a:ext>
            </a:extLst>
          </p:cNvPr>
          <p:cNvSpPr/>
          <p:nvPr/>
        </p:nvSpPr>
        <p:spPr>
          <a:xfrm>
            <a:off x="6968802" y="1664099"/>
            <a:ext cx="91440" cy="91440"/>
          </a:xfrm>
          <a:prstGeom prst="triangle">
            <a:avLst/>
          </a:prstGeom>
          <a:solidFill>
            <a:srgbClr val="56B4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749F2F2-C745-41AC-8857-1D3EF1631F1E}"/>
              </a:ext>
            </a:extLst>
          </p:cNvPr>
          <p:cNvSpPr/>
          <p:nvPr/>
        </p:nvSpPr>
        <p:spPr>
          <a:xfrm>
            <a:off x="3570266" y="1085850"/>
            <a:ext cx="91440" cy="914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DF39235-E7AA-41DF-AFAE-E4D84A982D58}"/>
              </a:ext>
            </a:extLst>
          </p:cNvPr>
          <p:cNvSpPr/>
          <p:nvPr/>
        </p:nvSpPr>
        <p:spPr>
          <a:xfrm>
            <a:off x="3802694" y="2028825"/>
            <a:ext cx="91440" cy="914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4B5EEDAA-F9CF-42AC-854D-F71176D84594}"/>
              </a:ext>
            </a:extLst>
          </p:cNvPr>
          <p:cNvSpPr/>
          <p:nvPr/>
        </p:nvSpPr>
        <p:spPr>
          <a:xfrm>
            <a:off x="4048124" y="1078230"/>
            <a:ext cx="91440" cy="914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E202B5F4-00D1-4F56-809B-CCBC2E36F271}"/>
              </a:ext>
            </a:extLst>
          </p:cNvPr>
          <p:cNvSpPr/>
          <p:nvPr/>
        </p:nvSpPr>
        <p:spPr>
          <a:xfrm>
            <a:off x="5351144" y="1983105"/>
            <a:ext cx="91440" cy="914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AB13A438-0F11-4A34-80D6-BBDE1A8A6C35}"/>
              </a:ext>
            </a:extLst>
          </p:cNvPr>
          <p:cNvSpPr/>
          <p:nvPr/>
        </p:nvSpPr>
        <p:spPr>
          <a:xfrm>
            <a:off x="6232566" y="1937385"/>
            <a:ext cx="91440" cy="914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C33CD218-27CA-41A4-9CD8-20BAA030DE6E}"/>
              </a:ext>
            </a:extLst>
          </p:cNvPr>
          <p:cNvSpPr/>
          <p:nvPr/>
        </p:nvSpPr>
        <p:spPr>
          <a:xfrm>
            <a:off x="6534149" y="2143125"/>
            <a:ext cx="91440" cy="914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Isosceles Triangle 19">
            <a:extLst>
              <a:ext uri="{FF2B5EF4-FFF2-40B4-BE49-F238E27FC236}">
                <a16:creationId xmlns:a16="http://schemas.microsoft.com/office/drawing/2014/main" id="{1B48352C-7476-4231-91A7-F75555A36598}"/>
              </a:ext>
            </a:extLst>
          </p:cNvPr>
          <p:cNvSpPr/>
          <p:nvPr/>
        </p:nvSpPr>
        <p:spPr>
          <a:xfrm>
            <a:off x="2592705" y="2203980"/>
            <a:ext cx="91440" cy="91440"/>
          </a:xfrm>
          <a:prstGeom prst="triangle">
            <a:avLst/>
          </a:prstGeom>
          <a:solidFill>
            <a:srgbClr val="56B4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Isosceles Triangle 20">
            <a:extLst>
              <a:ext uri="{FF2B5EF4-FFF2-40B4-BE49-F238E27FC236}">
                <a16:creationId xmlns:a16="http://schemas.microsoft.com/office/drawing/2014/main" id="{19EF8CE8-BF28-4341-A097-E70814315AB4}"/>
              </a:ext>
            </a:extLst>
          </p:cNvPr>
          <p:cNvSpPr/>
          <p:nvPr/>
        </p:nvSpPr>
        <p:spPr>
          <a:xfrm>
            <a:off x="3086310" y="2209590"/>
            <a:ext cx="91440" cy="91440"/>
          </a:xfrm>
          <a:prstGeom prst="triangle">
            <a:avLst/>
          </a:prstGeom>
          <a:solidFill>
            <a:srgbClr val="56B4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Isosceles Triangle 21">
            <a:extLst>
              <a:ext uri="{FF2B5EF4-FFF2-40B4-BE49-F238E27FC236}">
                <a16:creationId xmlns:a16="http://schemas.microsoft.com/office/drawing/2014/main" id="{A140794C-9C9F-4AE4-80F1-3F2622A48F0B}"/>
              </a:ext>
            </a:extLst>
          </p:cNvPr>
          <p:cNvSpPr/>
          <p:nvPr/>
        </p:nvSpPr>
        <p:spPr>
          <a:xfrm>
            <a:off x="3230688" y="2209590"/>
            <a:ext cx="91440" cy="91440"/>
          </a:xfrm>
          <a:prstGeom prst="triangle">
            <a:avLst/>
          </a:prstGeom>
          <a:solidFill>
            <a:srgbClr val="56B4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Isosceles Triangle 22">
            <a:extLst>
              <a:ext uri="{FF2B5EF4-FFF2-40B4-BE49-F238E27FC236}">
                <a16:creationId xmlns:a16="http://schemas.microsoft.com/office/drawing/2014/main" id="{0B12233D-770B-476C-85CB-70D3F6A1A386}"/>
              </a:ext>
            </a:extLst>
          </p:cNvPr>
          <p:cNvSpPr/>
          <p:nvPr/>
        </p:nvSpPr>
        <p:spPr>
          <a:xfrm>
            <a:off x="4246244" y="2230860"/>
            <a:ext cx="91440" cy="91440"/>
          </a:xfrm>
          <a:prstGeom prst="triangle">
            <a:avLst/>
          </a:prstGeom>
          <a:solidFill>
            <a:srgbClr val="56B4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Isosceles Triangle 23">
            <a:extLst>
              <a:ext uri="{FF2B5EF4-FFF2-40B4-BE49-F238E27FC236}">
                <a16:creationId xmlns:a16="http://schemas.microsoft.com/office/drawing/2014/main" id="{FC046456-1907-4FBF-933F-BD4530EB2384}"/>
              </a:ext>
            </a:extLst>
          </p:cNvPr>
          <p:cNvSpPr/>
          <p:nvPr/>
        </p:nvSpPr>
        <p:spPr>
          <a:xfrm>
            <a:off x="4251854" y="3863235"/>
            <a:ext cx="91440" cy="91440"/>
          </a:xfrm>
          <a:prstGeom prst="triangle">
            <a:avLst/>
          </a:prstGeom>
          <a:solidFill>
            <a:srgbClr val="56B4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Oval 25">
            <a:extLst>
              <a:ext uri="{FF2B5EF4-FFF2-40B4-BE49-F238E27FC236}">
                <a16:creationId xmlns:a16="http://schemas.microsoft.com/office/drawing/2014/main" id="{9D77C1E0-083E-4A3A-A4BA-8280DA75F3CB}"/>
              </a:ext>
            </a:extLst>
          </p:cNvPr>
          <p:cNvSpPr/>
          <p:nvPr/>
        </p:nvSpPr>
        <p:spPr>
          <a:xfrm>
            <a:off x="3291543" y="2884885"/>
            <a:ext cx="91440" cy="91440"/>
          </a:xfrm>
          <a:prstGeom prst="ellipse">
            <a:avLst/>
          </a:prstGeom>
          <a:solidFill>
            <a:srgbClr val="E69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Oval 26">
            <a:extLst>
              <a:ext uri="{FF2B5EF4-FFF2-40B4-BE49-F238E27FC236}">
                <a16:creationId xmlns:a16="http://schemas.microsoft.com/office/drawing/2014/main" id="{3EC7FBD5-18DB-4C2E-8F75-DADC403DAB6A}"/>
              </a:ext>
            </a:extLst>
          </p:cNvPr>
          <p:cNvSpPr/>
          <p:nvPr/>
        </p:nvSpPr>
        <p:spPr>
          <a:xfrm>
            <a:off x="3543596" y="2580302"/>
            <a:ext cx="91440" cy="91440"/>
          </a:xfrm>
          <a:prstGeom prst="ellipse">
            <a:avLst/>
          </a:prstGeom>
          <a:solidFill>
            <a:srgbClr val="E69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Oval 27">
            <a:extLst>
              <a:ext uri="{FF2B5EF4-FFF2-40B4-BE49-F238E27FC236}">
                <a16:creationId xmlns:a16="http://schemas.microsoft.com/office/drawing/2014/main" id="{93DC94D9-2B69-4E34-8ED9-C41F8EE26472}"/>
              </a:ext>
            </a:extLst>
          </p:cNvPr>
          <p:cNvSpPr/>
          <p:nvPr/>
        </p:nvSpPr>
        <p:spPr>
          <a:xfrm>
            <a:off x="4690110" y="3271905"/>
            <a:ext cx="91440" cy="91440"/>
          </a:xfrm>
          <a:prstGeom prst="ellipse">
            <a:avLst/>
          </a:prstGeom>
          <a:solidFill>
            <a:srgbClr val="E69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Oval 28">
            <a:extLst>
              <a:ext uri="{FF2B5EF4-FFF2-40B4-BE49-F238E27FC236}">
                <a16:creationId xmlns:a16="http://schemas.microsoft.com/office/drawing/2014/main" id="{284CA952-6567-4F16-808B-D5C4F6E6B4E7}"/>
              </a:ext>
            </a:extLst>
          </p:cNvPr>
          <p:cNvSpPr/>
          <p:nvPr/>
        </p:nvSpPr>
        <p:spPr>
          <a:xfrm>
            <a:off x="5374424" y="3721305"/>
            <a:ext cx="91440" cy="91440"/>
          </a:xfrm>
          <a:prstGeom prst="ellipse">
            <a:avLst/>
          </a:prstGeom>
          <a:solidFill>
            <a:srgbClr val="E69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Oval 29">
            <a:extLst>
              <a:ext uri="{FF2B5EF4-FFF2-40B4-BE49-F238E27FC236}">
                <a16:creationId xmlns:a16="http://schemas.microsoft.com/office/drawing/2014/main" id="{0B0477A3-6188-47B2-9161-1F7D8F0C71E0}"/>
              </a:ext>
            </a:extLst>
          </p:cNvPr>
          <p:cNvSpPr/>
          <p:nvPr/>
        </p:nvSpPr>
        <p:spPr>
          <a:xfrm>
            <a:off x="5595405" y="3781845"/>
            <a:ext cx="91440" cy="91440"/>
          </a:xfrm>
          <a:prstGeom prst="ellipse">
            <a:avLst/>
          </a:prstGeom>
          <a:solidFill>
            <a:srgbClr val="E69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Oval 30">
            <a:extLst>
              <a:ext uri="{FF2B5EF4-FFF2-40B4-BE49-F238E27FC236}">
                <a16:creationId xmlns:a16="http://schemas.microsoft.com/office/drawing/2014/main" id="{80BFBC55-C0CA-4D9F-8561-1B5EFBD98E83}"/>
              </a:ext>
            </a:extLst>
          </p:cNvPr>
          <p:cNvSpPr/>
          <p:nvPr/>
        </p:nvSpPr>
        <p:spPr>
          <a:xfrm>
            <a:off x="6444824" y="3857520"/>
            <a:ext cx="91440" cy="91440"/>
          </a:xfrm>
          <a:prstGeom prst="ellipse">
            <a:avLst/>
          </a:prstGeom>
          <a:solidFill>
            <a:srgbClr val="E69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Multiplication Sign 32">
            <a:extLst>
              <a:ext uri="{FF2B5EF4-FFF2-40B4-BE49-F238E27FC236}">
                <a16:creationId xmlns:a16="http://schemas.microsoft.com/office/drawing/2014/main" id="{34327731-DCBD-4FE5-B332-807D90B3CF6C}"/>
              </a:ext>
            </a:extLst>
          </p:cNvPr>
          <p:cNvSpPr/>
          <p:nvPr/>
        </p:nvSpPr>
        <p:spPr>
          <a:xfrm>
            <a:off x="6949042" y="2696031"/>
            <a:ext cx="137160" cy="137160"/>
          </a:xfrm>
          <a:prstGeom prst="mathMultiply">
            <a:avLst/>
          </a:prstGeom>
          <a:solidFill>
            <a:srgbClr val="D55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Multiplication Sign 33">
            <a:extLst>
              <a:ext uri="{FF2B5EF4-FFF2-40B4-BE49-F238E27FC236}">
                <a16:creationId xmlns:a16="http://schemas.microsoft.com/office/drawing/2014/main" id="{71A800F8-A5FC-426C-9556-2E789D3E60EC}"/>
              </a:ext>
            </a:extLst>
          </p:cNvPr>
          <p:cNvSpPr/>
          <p:nvPr/>
        </p:nvSpPr>
        <p:spPr>
          <a:xfrm>
            <a:off x="3131610" y="3609377"/>
            <a:ext cx="137160" cy="137160"/>
          </a:xfrm>
          <a:prstGeom prst="mathMultiply">
            <a:avLst/>
          </a:prstGeom>
          <a:solidFill>
            <a:srgbClr val="D55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Diamond 34">
            <a:extLst>
              <a:ext uri="{FF2B5EF4-FFF2-40B4-BE49-F238E27FC236}">
                <a16:creationId xmlns:a16="http://schemas.microsoft.com/office/drawing/2014/main" id="{8B0AF55A-6292-4048-B97E-CFBCCEA01910}"/>
              </a:ext>
            </a:extLst>
          </p:cNvPr>
          <p:cNvSpPr/>
          <p:nvPr/>
        </p:nvSpPr>
        <p:spPr>
          <a:xfrm>
            <a:off x="2920363" y="3903345"/>
            <a:ext cx="91440" cy="91440"/>
          </a:xfrm>
          <a:prstGeom prst="diamond">
            <a:avLst/>
          </a:prstGeom>
          <a:solidFill>
            <a:srgbClr val="009E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Diamond 35">
            <a:extLst>
              <a:ext uri="{FF2B5EF4-FFF2-40B4-BE49-F238E27FC236}">
                <a16:creationId xmlns:a16="http://schemas.microsoft.com/office/drawing/2014/main" id="{2EEFAFA4-2D0C-4D20-9537-F3F7B38A6E90}"/>
              </a:ext>
            </a:extLst>
          </p:cNvPr>
          <p:cNvSpPr/>
          <p:nvPr/>
        </p:nvSpPr>
        <p:spPr>
          <a:xfrm>
            <a:off x="2718538" y="3828287"/>
            <a:ext cx="91440" cy="91440"/>
          </a:xfrm>
          <a:prstGeom prst="diamond">
            <a:avLst/>
          </a:prstGeom>
          <a:solidFill>
            <a:srgbClr val="009E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Diamond 36">
            <a:extLst>
              <a:ext uri="{FF2B5EF4-FFF2-40B4-BE49-F238E27FC236}">
                <a16:creationId xmlns:a16="http://schemas.microsoft.com/office/drawing/2014/main" id="{6653FAD2-E9FF-456D-8383-6E45125F144D}"/>
              </a:ext>
            </a:extLst>
          </p:cNvPr>
          <p:cNvSpPr/>
          <p:nvPr/>
        </p:nvSpPr>
        <p:spPr>
          <a:xfrm>
            <a:off x="2613658" y="3729687"/>
            <a:ext cx="91440" cy="91440"/>
          </a:xfrm>
          <a:prstGeom prst="diamond">
            <a:avLst/>
          </a:prstGeom>
          <a:solidFill>
            <a:srgbClr val="009E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Diamond 37">
            <a:extLst>
              <a:ext uri="{FF2B5EF4-FFF2-40B4-BE49-F238E27FC236}">
                <a16:creationId xmlns:a16="http://schemas.microsoft.com/office/drawing/2014/main" id="{23DB30E9-F83A-4D96-B5F6-6A76648EA9F8}"/>
              </a:ext>
            </a:extLst>
          </p:cNvPr>
          <p:cNvSpPr/>
          <p:nvPr/>
        </p:nvSpPr>
        <p:spPr>
          <a:xfrm>
            <a:off x="2465069" y="3895993"/>
            <a:ext cx="91440" cy="91440"/>
          </a:xfrm>
          <a:prstGeom prst="diamond">
            <a:avLst/>
          </a:prstGeom>
          <a:solidFill>
            <a:srgbClr val="009E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Diamond 38">
            <a:extLst>
              <a:ext uri="{FF2B5EF4-FFF2-40B4-BE49-F238E27FC236}">
                <a16:creationId xmlns:a16="http://schemas.microsoft.com/office/drawing/2014/main" id="{1BAD8047-3C84-4C04-9886-1CFA3B9C9908}"/>
              </a:ext>
            </a:extLst>
          </p:cNvPr>
          <p:cNvSpPr/>
          <p:nvPr/>
        </p:nvSpPr>
        <p:spPr>
          <a:xfrm>
            <a:off x="2371617" y="3793065"/>
            <a:ext cx="91440" cy="91440"/>
          </a:xfrm>
          <a:prstGeom prst="diamond">
            <a:avLst/>
          </a:prstGeom>
          <a:solidFill>
            <a:srgbClr val="009E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Diamond 39">
            <a:extLst>
              <a:ext uri="{FF2B5EF4-FFF2-40B4-BE49-F238E27FC236}">
                <a16:creationId xmlns:a16="http://schemas.microsoft.com/office/drawing/2014/main" id="{3455AA5A-446C-4A1B-81B2-34637D47D15D}"/>
              </a:ext>
            </a:extLst>
          </p:cNvPr>
          <p:cNvSpPr/>
          <p:nvPr/>
        </p:nvSpPr>
        <p:spPr>
          <a:xfrm>
            <a:off x="3764594" y="3886410"/>
            <a:ext cx="91440" cy="91440"/>
          </a:xfrm>
          <a:prstGeom prst="diamond">
            <a:avLst/>
          </a:prstGeom>
          <a:solidFill>
            <a:srgbClr val="009E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Diamond 41">
            <a:extLst>
              <a:ext uri="{FF2B5EF4-FFF2-40B4-BE49-F238E27FC236}">
                <a16:creationId xmlns:a16="http://schemas.microsoft.com/office/drawing/2014/main" id="{0B690EB9-C634-4263-9905-AF5E5CF953E2}"/>
              </a:ext>
            </a:extLst>
          </p:cNvPr>
          <p:cNvSpPr/>
          <p:nvPr/>
        </p:nvSpPr>
        <p:spPr>
          <a:xfrm>
            <a:off x="6967913" y="2350692"/>
            <a:ext cx="91440" cy="91440"/>
          </a:xfrm>
          <a:prstGeom prst="diamond">
            <a:avLst/>
          </a:prstGeom>
          <a:solidFill>
            <a:srgbClr val="009E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a:extLst>
              <a:ext uri="{FF2B5EF4-FFF2-40B4-BE49-F238E27FC236}">
                <a16:creationId xmlns:a16="http://schemas.microsoft.com/office/drawing/2014/main" id="{BE51D466-C260-422C-A8CB-3DF0AB145570}"/>
              </a:ext>
            </a:extLst>
          </p:cNvPr>
          <p:cNvSpPr txBox="1"/>
          <p:nvPr/>
        </p:nvSpPr>
        <p:spPr>
          <a:xfrm>
            <a:off x="6993482" y="1183937"/>
            <a:ext cx="1133644" cy="369332"/>
          </a:xfrm>
          <a:prstGeom prst="rect">
            <a:avLst/>
          </a:prstGeom>
          <a:noFill/>
        </p:spPr>
        <p:txBody>
          <a:bodyPr wrap="none" rtlCol="0">
            <a:spAutoFit/>
          </a:bodyPr>
          <a:lstStyle/>
          <a:p>
            <a:r>
              <a:rPr lang="en-US" dirty="0">
                <a:solidFill>
                  <a:srgbClr val="000000"/>
                </a:solidFill>
                <a:latin typeface="Arial" panose="020B0604020202020204" pitchFamily="34" charset="0"/>
                <a:cs typeface="Arial" panose="020B0604020202020204" pitchFamily="34" charset="0"/>
              </a:rPr>
              <a:t>substrate</a:t>
            </a:r>
          </a:p>
        </p:txBody>
      </p:sp>
      <p:sp>
        <p:nvSpPr>
          <p:cNvPr id="44" name="TextBox 43">
            <a:extLst>
              <a:ext uri="{FF2B5EF4-FFF2-40B4-BE49-F238E27FC236}">
                <a16:creationId xmlns:a16="http://schemas.microsoft.com/office/drawing/2014/main" id="{BE65009D-4209-4047-9B43-95AACEF5C0AB}"/>
              </a:ext>
            </a:extLst>
          </p:cNvPr>
          <p:cNvSpPr txBox="1"/>
          <p:nvPr/>
        </p:nvSpPr>
        <p:spPr>
          <a:xfrm>
            <a:off x="7036073" y="1501198"/>
            <a:ext cx="777777" cy="369332"/>
          </a:xfrm>
          <a:prstGeom prst="rect">
            <a:avLst/>
          </a:prstGeom>
          <a:noFill/>
        </p:spPr>
        <p:txBody>
          <a:bodyPr wrap="none" rtlCol="0">
            <a:spAutoFit/>
          </a:bodyPr>
          <a:lstStyle/>
          <a:p>
            <a:r>
              <a:rPr lang="en-US" dirty="0">
                <a:solidFill>
                  <a:srgbClr val="000000"/>
                </a:solidFill>
                <a:latin typeface="Arial" panose="020B0604020202020204" pitchFamily="34" charset="0"/>
                <a:cs typeface="Arial" panose="020B0604020202020204" pitchFamily="34" charset="0"/>
              </a:rPr>
              <a:t>Cr</a:t>
            </a:r>
            <a:r>
              <a:rPr lang="en-US" baseline="-25000" dirty="0">
                <a:solidFill>
                  <a:srgbClr val="000000"/>
                </a:solidFill>
                <a:latin typeface="Arial" panose="020B0604020202020204" pitchFamily="34" charset="0"/>
                <a:cs typeface="Arial" panose="020B0604020202020204" pitchFamily="34" charset="0"/>
              </a:rPr>
              <a:t>2</a:t>
            </a:r>
            <a:r>
              <a:rPr lang="en-US" dirty="0">
                <a:solidFill>
                  <a:srgbClr val="000000"/>
                </a:solidFill>
                <a:latin typeface="Arial" panose="020B0604020202020204" pitchFamily="34" charset="0"/>
                <a:cs typeface="Arial" panose="020B0604020202020204" pitchFamily="34" charset="0"/>
              </a:rPr>
              <a:t>O</a:t>
            </a:r>
            <a:r>
              <a:rPr lang="en-US" baseline="-25000" dirty="0">
                <a:solidFill>
                  <a:srgbClr val="000000"/>
                </a:solidFill>
                <a:latin typeface="Arial" panose="020B0604020202020204" pitchFamily="34" charset="0"/>
                <a:cs typeface="Arial" panose="020B0604020202020204" pitchFamily="34" charset="0"/>
              </a:rPr>
              <a:t>3</a:t>
            </a:r>
          </a:p>
        </p:txBody>
      </p:sp>
      <p:sp>
        <p:nvSpPr>
          <p:cNvPr id="46" name="TextBox 45">
            <a:extLst>
              <a:ext uri="{FF2B5EF4-FFF2-40B4-BE49-F238E27FC236}">
                <a16:creationId xmlns:a16="http://schemas.microsoft.com/office/drawing/2014/main" id="{25A2AC3F-3342-4E27-837B-02CDE8A7847B}"/>
              </a:ext>
            </a:extLst>
          </p:cNvPr>
          <p:cNvSpPr txBox="1"/>
          <p:nvPr/>
        </p:nvSpPr>
        <p:spPr>
          <a:xfrm>
            <a:off x="7036073" y="1866369"/>
            <a:ext cx="582211" cy="369332"/>
          </a:xfrm>
          <a:prstGeom prst="rect">
            <a:avLst/>
          </a:prstGeom>
          <a:noFill/>
        </p:spPr>
        <p:txBody>
          <a:bodyPr wrap="none" rtlCol="0">
            <a:spAutoFit/>
          </a:bodyPr>
          <a:lstStyle/>
          <a:p>
            <a:r>
              <a:rPr lang="en-US" dirty="0" err="1">
                <a:solidFill>
                  <a:srgbClr val="000000"/>
                </a:solidFill>
                <a:latin typeface="Arial" panose="020B0604020202020204" pitchFamily="34" charset="0"/>
                <a:cs typeface="Arial" panose="020B0604020202020204" pitchFamily="34" charset="0"/>
              </a:rPr>
              <a:t>NiO</a:t>
            </a:r>
            <a:endParaRPr lang="en-US" dirty="0">
              <a:solidFill>
                <a:srgbClr val="000000"/>
              </a:solidFill>
              <a:latin typeface="Arial" panose="020B0604020202020204" pitchFamily="34" charset="0"/>
              <a:cs typeface="Arial" panose="020B0604020202020204" pitchFamily="34" charset="0"/>
            </a:endParaRPr>
          </a:p>
        </p:txBody>
      </p:sp>
      <p:sp>
        <p:nvSpPr>
          <p:cNvPr id="47" name="TextBox 46">
            <a:extLst>
              <a:ext uri="{FF2B5EF4-FFF2-40B4-BE49-F238E27FC236}">
                <a16:creationId xmlns:a16="http://schemas.microsoft.com/office/drawing/2014/main" id="{976C2FEF-8D1C-487F-8B97-FDE44DC94005}"/>
              </a:ext>
            </a:extLst>
          </p:cNvPr>
          <p:cNvSpPr txBox="1"/>
          <p:nvPr/>
        </p:nvSpPr>
        <p:spPr>
          <a:xfrm>
            <a:off x="7036073" y="2207586"/>
            <a:ext cx="1457450" cy="369332"/>
          </a:xfrm>
          <a:prstGeom prst="rect">
            <a:avLst/>
          </a:prstGeom>
          <a:noFill/>
        </p:spPr>
        <p:txBody>
          <a:bodyPr wrap="none" rtlCol="0">
            <a:spAutoFit/>
          </a:bodyPr>
          <a:lstStyle/>
          <a:p>
            <a:r>
              <a:rPr lang="en-US" dirty="0">
                <a:solidFill>
                  <a:srgbClr val="000000"/>
                </a:solidFill>
                <a:latin typeface="Arial" panose="020B0604020202020204" pitchFamily="34" charset="0"/>
                <a:cs typeface="Arial" panose="020B0604020202020204" pitchFamily="34" charset="0"/>
              </a:rPr>
              <a:t>NiSO</a:t>
            </a:r>
            <a:r>
              <a:rPr lang="en-US" baseline="-25000" dirty="0">
                <a:solidFill>
                  <a:srgbClr val="000000"/>
                </a:solidFill>
                <a:latin typeface="Arial" panose="020B0604020202020204" pitchFamily="34" charset="0"/>
                <a:cs typeface="Arial" panose="020B0604020202020204" pitchFamily="34" charset="0"/>
              </a:rPr>
              <a:t>4</a:t>
            </a:r>
            <a:r>
              <a:rPr lang="en-US" dirty="0">
                <a:solidFill>
                  <a:srgbClr val="000000"/>
                </a:solidFill>
                <a:latin typeface="Arial" panose="020B0604020202020204" pitchFamily="34" charset="0"/>
                <a:cs typeface="Arial" panose="020B0604020202020204" pitchFamily="34" charset="0"/>
              </a:rPr>
              <a:t>·6H</a:t>
            </a:r>
            <a:r>
              <a:rPr lang="en-US" baseline="-25000" dirty="0">
                <a:solidFill>
                  <a:srgbClr val="000000"/>
                </a:solidFill>
                <a:latin typeface="Arial" panose="020B0604020202020204" pitchFamily="34" charset="0"/>
                <a:cs typeface="Arial" panose="020B0604020202020204" pitchFamily="34" charset="0"/>
              </a:rPr>
              <a:t>2</a:t>
            </a:r>
            <a:r>
              <a:rPr lang="en-US" dirty="0">
                <a:solidFill>
                  <a:srgbClr val="000000"/>
                </a:solidFill>
                <a:latin typeface="Arial" panose="020B0604020202020204" pitchFamily="34" charset="0"/>
                <a:cs typeface="Arial" panose="020B0604020202020204" pitchFamily="34" charset="0"/>
              </a:rPr>
              <a:t>O</a:t>
            </a:r>
          </a:p>
        </p:txBody>
      </p:sp>
      <p:sp>
        <p:nvSpPr>
          <p:cNvPr id="48" name="TextBox 47">
            <a:extLst>
              <a:ext uri="{FF2B5EF4-FFF2-40B4-BE49-F238E27FC236}">
                <a16:creationId xmlns:a16="http://schemas.microsoft.com/office/drawing/2014/main" id="{B4E46FA0-C850-4952-8F6C-187CE0DDBE13}"/>
              </a:ext>
            </a:extLst>
          </p:cNvPr>
          <p:cNvSpPr txBox="1"/>
          <p:nvPr/>
        </p:nvSpPr>
        <p:spPr>
          <a:xfrm>
            <a:off x="7038100" y="2569803"/>
            <a:ext cx="1184940" cy="369332"/>
          </a:xfrm>
          <a:prstGeom prst="rect">
            <a:avLst/>
          </a:prstGeom>
          <a:noFill/>
        </p:spPr>
        <p:txBody>
          <a:bodyPr wrap="none" rtlCol="0">
            <a:spAutoFit/>
          </a:bodyPr>
          <a:lstStyle/>
          <a:p>
            <a:r>
              <a:rPr lang="en-US" dirty="0">
                <a:solidFill>
                  <a:srgbClr val="000000"/>
                </a:solidFill>
                <a:latin typeface="Arial" panose="020B0604020202020204" pitchFamily="34" charset="0"/>
                <a:cs typeface="Arial" panose="020B0604020202020204" pitchFamily="34" charset="0"/>
              </a:rPr>
              <a:t>Co(CrO</a:t>
            </a:r>
            <a:r>
              <a:rPr lang="en-US" baseline="-25000" dirty="0">
                <a:solidFill>
                  <a:srgbClr val="000000"/>
                </a:solidFill>
                <a:latin typeface="Arial" panose="020B0604020202020204" pitchFamily="34" charset="0"/>
                <a:cs typeface="Arial" panose="020B0604020202020204" pitchFamily="34" charset="0"/>
              </a:rPr>
              <a:t>4</a:t>
            </a:r>
            <a:r>
              <a:rPr lang="en-US" dirty="0">
                <a:solidFill>
                  <a:srgbClr val="000000"/>
                </a:solidFill>
                <a:latin typeface="Arial" panose="020B0604020202020204" pitchFamily="34" charset="0"/>
                <a:cs typeface="Arial" panose="020B0604020202020204" pitchFamily="34" charset="0"/>
              </a:rPr>
              <a:t>)</a:t>
            </a:r>
          </a:p>
        </p:txBody>
      </p:sp>
      <p:sp>
        <p:nvSpPr>
          <p:cNvPr id="50" name="Title 1">
            <a:extLst>
              <a:ext uri="{FF2B5EF4-FFF2-40B4-BE49-F238E27FC236}">
                <a16:creationId xmlns:a16="http://schemas.microsoft.com/office/drawing/2014/main" id="{D0358E55-FC1F-4C77-9ADE-31801AFE2023}"/>
              </a:ext>
            </a:extLst>
          </p:cNvPr>
          <p:cNvSpPr txBox="1">
            <a:spLocks/>
          </p:cNvSpPr>
          <p:nvPr/>
        </p:nvSpPr>
        <p:spPr>
          <a:xfrm>
            <a:off x="1886168" y="1828643"/>
            <a:ext cx="1048439" cy="323850"/>
          </a:xfrm>
          <a:prstGeom prst="rect">
            <a:avLst/>
          </a:prstGeom>
          <a:noFill/>
        </p:spPr>
        <p:txBody>
          <a:bodyPr vert="horz" lIns="0" tIns="0" rIns="0" bIns="0" rtlCol="0" anchor="b">
            <a:noAutofit/>
          </a:bodyPr>
          <a:lstStyle>
            <a:lvl1pPr algn="l" defTabSz="685800" rtl="0" eaLnBrk="1" latinLnBrk="0" hangingPunct="1">
              <a:lnSpc>
                <a:spcPct val="90000"/>
              </a:lnSpc>
              <a:spcBef>
                <a:spcPct val="0"/>
              </a:spcBef>
              <a:buNone/>
              <a:defRPr sz="3000" b="1" kern="1200">
                <a:solidFill>
                  <a:srgbClr val="373838"/>
                </a:solidFill>
                <a:latin typeface="Century Gothic" panose="020B0502020202020204" pitchFamily="34" charset="0"/>
                <a:ea typeface="+mj-ea"/>
                <a:cs typeface="+mj-cs"/>
              </a:defRPr>
            </a:lvl1pPr>
          </a:lstStyle>
          <a:p>
            <a:pPr algn="ctr"/>
            <a:r>
              <a:rPr lang="en-US" sz="2400" dirty="0">
                <a:solidFill>
                  <a:srgbClr val="000000"/>
                </a:solidFill>
                <a:latin typeface="Arial" panose="020B0604020202020204" pitchFamily="34" charset="0"/>
                <a:cs typeface="Arial" panose="020B0604020202020204" pitchFamily="34" charset="0"/>
              </a:rPr>
              <a:t>No SO</a:t>
            </a:r>
            <a:r>
              <a:rPr lang="en-US" sz="2400" baseline="-25000" dirty="0">
                <a:solidFill>
                  <a:srgbClr val="000000"/>
                </a:solidFill>
                <a:latin typeface="Arial" panose="020B0604020202020204" pitchFamily="34" charset="0"/>
                <a:cs typeface="Arial" panose="020B0604020202020204" pitchFamily="34" charset="0"/>
              </a:rPr>
              <a:t>2</a:t>
            </a:r>
          </a:p>
        </p:txBody>
      </p:sp>
      <p:sp>
        <p:nvSpPr>
          <p:cNvPr id="51" name="Title 1">
            <a:extLst>
              <a:ext uri="{FF2B5EF4-FFF2-40B4-BE49-F238E27FC236}">
                <a16:creationId xmlns:a16="http://schemas.microsoft.com/office/drawing/2014/main" id="{D48F7767-E4BE-4246-AE43-9963F91E3C6A}"/>
              </a:ext>
            </a:extLst>
          </p:cNvPr>
          <p:cNvSpPr txBox="1">
            <a:spLocks/>
          </p:cNvSpPr>
          <p:nvPr/>
        </p:nvSpPr>
        <p:spPr>
          <a:xfrm>
            <a:off x="1886168" y="3213106"/>
            <a:ext cx="1340682" cy="323850"/>
          </a:xfrm>
          <a:prstGeom prst="rect">
            <a:avLst/>
          </a:prstGeom>
          <a:noFill/>
        </p:spPr>
        <p:txBody>
          <a:bodyPr vert="horz" lIns="0" tIns="0" rIns="0" bIns="0" rtlCol="0" anchor="b">
            <a:noAutofit/>
          </a:bodyPr>
          <a:lstStyle>
            <a:lvl1pPr algn="l" defTabSz="685800" rtl="0" eaLnBrk="1" latinLnBrk="0" hangingPunct="1">
              <a:lnSpc>
                <a:spcPct val="90000"/>
              </a:lnSpc>
              <a:spcBef>
                <a:spcPct val="0"/>
              </a:spcBef>
              <a:buNone/>
              <a:defRPr sz="3000" b="1" kern="1200">
                <a:solidFill>
                  <a:srgbClr val="373838"/>
                </a:solidFill>
                <a:latin typeface="Century Gothic" panose="020B0502020202020204" pitchFamily="34" charset="0"/>
                <a:ea typeface="+mj-ea"/>
                <a:cs typeface="+mj-cs"/>
              </a:defRPr>
            </a:lvl1pPr>
          </a:lstStyle>
          <a:p>
            <a:pPr algn="ctr"/>
            <a:r>
              <a:rPr lang="en-US" sz="2400" dirty="0">
                <a:solidFill>
                  <a:srgbClr val="000000"/>
                </a:solidFill>
                <a:latin typeface="Arial" panose="020B0604020202020204" pitchFamily="34" charset="0"/>
                <a:cs typeface="Arial" panose="020B0604020202020204" pitchFamily="34" charset="0"/>
              </a:rPr>
              <a:t>0.1% SO</a:t>
            </a:r>
            <a:r>
              <a:rPr lang="en-US" sz="2400" baseline="-25000" dirty="0">
                <a:solidFill>
                  <a:srgbClr val="000000"/>
                </a:solidFill>
                <a:latin typeface="Arial" panose="020B0604020202020204" pitchFamily="34" charset="0"/>
                <a:cs typeface="Arial" panose="020B0604020202020204" pitchFamily="34" charset="0"/>
              </a:rPr>
              <a:t>2</a:t>
            </a:r>
          </a:p>
        </p:txBody>
      </p:sp>
    </p:spTree>
    <p:extLst>
      <p:ext uri="{BB962C8B-B14F-4D97-AF65-F5344CB8AC3E}">
        <p14:creationId xmlns:p14="http://schemas.microsoft.com/office/powerpoint/2010/main" val="12929408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8FA65EBF-3F5F-475D-9B3F-50D9EA2FCFD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4899170" y="2672028"/>
            <a:ext cx="1645920" cy="2194560"/>
          </a:xfrm>
          <a:prstGeom prst="rect">
            <a:avLst/>
          </a:prstGeom>
        </p:spPr>
      </p:pic>
      <p:pic>
        <p:nvPicPr>
          <p:cNvPr id="14" name="Picture 13">
            <a:extLst>
              <a:ext uri="{FF2B5EF4-FFF2-40B4-BE49-F238E27FC236}">
                <a16:creationId xmlns:a16="http://schemas.microsoft.com/office/drawing/2014/main" id="{E313BDA7-9075-4236-98F7-3F319AB23F6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5996450" y="987524"/>
            <a:ext cx="1645920" cy="2194560"/>
          </a:xfrm>
          <a:prstGeom prst="rect">
            <a:avLst/>
          </a:prstGeom>
        </p:spPr>
      </p:pic>
      <p:pic>
        <p:nvPicPr>
          <p:cNvPr id="16" name="Picture 15">
            <a:extLst>
              <a:ext uri="{FF2B5EF4-FFF2-40B4-BE49-F238E27FC236}">
                <a16:creationId xmlns:a16="http://schemas.microsoft.com/office/drawing/2014/main" id="{7099EEF7-CCCE-4F2F-932A-30EB1D9862C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352049" y="2681865"/>
            <a:ext cx="1645920" cy="2194560"/>
          </a:xfrm>
          <a:prstGeom prst="rect">
            <a:avLst/>
          </a:prstGeom>
        </p:spPr>
      </p:pic>
      <p:pic>
        <p:nvPicPr>
          <p:cNvPr id="18" name="Picture 17">
            <a:extLst>
              <a:ext uri="{FF2B5EF4-FFF2-40B4-BE49-F238E27FC236}">
                <a16:creationId xmlns:a16="http://schemas.microsoft.com/office/drawing/2014/main" id="{165513F0-8C01-47EA-8840-C3B1D200C8A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2638224" y="2672028"/>
            <a:ext cx="1645920" cy="2194560"/>
          </a:xfrm>
          <a:prstGeom prst="rect">
            <a:avLst/>
          </a:prstGeom>
        </p:spPr>
      </p:pic>
      <p:pic>
        <p:nvPicPr>
          <p:cNvPr id="26" name="Picture 25">
            <a:extLst>
              <a:ext uri="{FF2B5EF4-FFF2-40B4-BE49-F238E27FC236}">
                <a16:creationId xmlns:a16="http://schemas.microsoft.com/office/drawing/2014/main" id="{92A842BE-C031-40FA-82DC-8D8D996E99D1}"/>
              </a:ext>
            </a:extLst>
          </p:cNvPr>
          <p:cNvPicPr>
            <a:picLocks noChangeAspect="1"/>
          </p:cNvPicPr>
          <p:nvPr/>
        </p:nvPicPr>
        <p:blipFill rotWithShape="1">
          <a:blip r:embed="rId6"/>
          <a:srcRect r="3646" b="4370"/>
          <a:stretch/>
        </p:blipFill>
        <p:spPr>
          <a:xfrm>
            <a:off x="3474720" y="1253285"/>
            <a:ext cx="2194560" cy="1653256"/>
          </a:xfrm>
          <a:prstGeom prst="rect">
            <a:avLst/>
          </a:prstGeom>
        </p:spPr>
      </p:pic>
      <p:pic>
        <p:nvPicPr>
          <p:cNvPr id="30" name="Picture 29">
            <a:extLst>
              <a:ext uri="{FF2B5EF4-FFF2-40B4-BE49-F238E27FC236}">
                <a16:creationId xmlns:a16="http://schemas.microsoft.com/office/drawing/2014/main" id="{D759AD49-282E-46DF-9746-CD7817FBA4A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5400000">
            <a:off x="7160106" y="2672028"/>
            <a:ext cx="1645920" cy="2194560"/>
          </a:xfrm>
          <a:prstGeom prst="rect">
            <a:avLst/>
          </a:prstGeom>
        </p:spPr>
      </p:pic>
      <p:sp>
        <p:nvSpPr>
          <p:cNvPr id="31" name="Title 1">
            <a:extLst>
              <a:ext uri="{FF2B5EF4-FFF2-40B4-BE49-F238E27FC236}">
                <a16:creationId xmlns:a16="http://schemas.microsoft.com/office/drawing/2014/main" id="{A7D65479-51C9-46D8-8A27-B4BD491EE87A}"/>
              </a:ext>
            </a:extLst>
          </p:cNvPr>
          <p:cNvSpPr txBox="1">
            <a:spLocks/>
          </p:cNvSpPr>
          <p:nvPr/>
        </p:nvSpPr>
        <p:spPr>
          <a:xfrm>
            <a:off x="158799" y="4672333"/>
            <a:ext cx="8826402" cy="1456177"/>
          </a:xfrm>
          <a:prstGeom prst="rect">
            <a:avLst/>
          </a:prstGeom>
        </p:spPr>
        <p:txBody>
          <a:bodyPr vert="horz" lIns="91440" tIns="45720" rIns="91440" bIns="45720" rtlCol="0" anchor="b">
            <a:noAutofit/>
          </a:bodyPr>
          <a:lstStyle>
            <a:lvl1pPr algn="l" defTabSz="685800" rtl="0" eaLnBrk="1" latinLnBrk="0" hangingPunct="1">
              <a:lnSpc>
                <a:spcPct val="90000"/>
              </a:lnSpc>
              <a:spcBef>
                <a:spcPct val="0"/>
              </a:spcBef>
              <a:buNone/>
              <a:defRPr sz="3000" b="1" kern="1200">
                <a:solidFill>
                  <a:srgbClr val="373838"/>
                </a:solidFill>
                <a:latin typeface="Century Gothic" panose="020B0502020202020204" pitchFamily="34" charset="0"/>
                <a:ea typeface="+mj-ea"/>
                <a:cs typeface="+mj-cs"/>
              </a:defRPr>
            </a:lvl1pPr>
          </a:lstStyle>
          <a:p>
            <a:r>
              <a:rPr lang="en-US" sz="2400" b="0" u="sng" dirty="0">
                <a:solidFill>
                  <a:srgbClr val="000000"/>
                </a:solidFill>
                <a:latin typeface="Arial" panose="020B0604020202020204" pitchFamily="34" charset="0"/>
                <a:cs typeface="Arial" panose="020B0604020202020204" pitchFamily="34" charset="0"/>
              </a:rPr>
              <a:t>EPMA mapping reveals</a:t>
            </a:r>
          </a:p>
          <a:p>
            <a:pPr marL="342900" indent="-342900">
              <a:buFont typeface="Arial" panose="020B0604020202020204" pitchFamily="34" charset="0"/>
              <a:buChar char="•"/>
            </a:pPr>
            <a:r>
              <a:rPr lang="en-US" sz="2400" b="0" dirty="0">
                <a:solidFill>
                  <a:srgbClr val="000000"/>
                </a:solidFill>
                <a:latin typeface="Arial" panose="020B0604020202020204" pitchFamily="34" charset="0"/>
                <a:cs typeface="Arial" panose="020B0604020202020204" pitchFamily="34" charset="0"/>
              </a:rPr>
              <a:t>Large outward-growing Ni-oxide nodules</a:t>
            </a:r>
          </a:p>
          <a:p>
            <a:pPr marL="342900" indent="-342900">
              <a:buFont typeface="Arial" panose="020B0604020202020204" pitchFamily="34" charset="0"/>
              <a:buChar char="•"/>
            </a:pPr>
            <a:r>
              <a:rPr lang="en-US" sz="2400" b="0" dirty="0">
                <a:solidFill>
                  <a:srgbClr val="000000"/>
                </a:solidFill>
                <a:latin typeface="Arial" panose="020B0604020202020204" pitchFamily="34" charset="0"/>
                <a:cs typeface="Arial" panose="020B0604020202020204" pitchFamily="34" charset="0"/>
              </a:rPr>
              <a:t>Sulfur at the outermost surface (likely NiSO</a:t>
            </a:r>
            <a:r>
              <a:rPr lang="en-US" sz="2400" b="0" baseline="-25000" dirty="0">
                <a:solidFill>
                  <a:srgbClr val="000000"/>
                </a:solidFill>
                <a:latin typeface="Arial" panose="020B0604020202020204" pitchFamily="34" charset="0"/>
                <a:cs typeface="Arial" panose="020B0604020202020204" pitchFamily="34" charset="0"/>
              </a:rPr>
              <a:t>4</a:t>
            </a:r>
            <a:r>
              <a:rPr lang="en-US" sz="2400" b="0" dirty="0">
                <a:solidFill>
                  <a:srgbClr val="000000"/>
                </a:solidFill>
                <a:latin typeface="Arial" panose="020B0604020202020204" pitchFamily="34" charset="0"/>
                <a:cs typeface="Arial" panose="020B0604020202020204" pitchFamily="34" charset="0"/>
              </a:rPr>
              <a:t>)</a:t>
            </a:r>
          </a:p>
          <a:p>
            <a:pPr marL="342900" indent="-342900">
              <a:buFont typeface="Arial" panose="020B0604020202020204" pitchFamily="34" charset="0"/>
              <a:buChar char="•"/>
            </a:pPr>
            <a:r>
              <a:rPr lang="en-US" sz="2400" b="0" dirty="0">
                <a:solidFill>
                  <a:srgbClr val="000000"/>
                </a:solidFill>
                <a:latin typeface="Arial" panose="020B0604020202020204" pitchFamily="34" charset="0"/>
                <a:cs typeface="Arial" panose="020B0604020202020204" pitchFamily="34" charset="0"/>
              </a:rPr>
              <a:t>Cr-rich oxides and sulfides formed internally</a:t>
            </a:r>
          </a:p>
        </p:txBody>
      </p:sp>
      <p:sp>
        <p:nvSpPr>
          <p:cNvPr id="32" name="Title 1">
            <a:extLst>
              <a:ext uri="{FF2B5EF4-FFF2-40B4-BE49-F238E27FC236}">
                <a16:creationId xmlns:a16="http://schemas.microsoft.com/office/drawing/2014/main" id="{7EDFD15A-E60B-4782-B28D-E99E8812D309}"/>
              </a:ext>
            </a:extLst>
          </p:cNvPr>
          <p:cNvSpPr txBox="1">
            <a:spLocks/>
          </p:cNvSpPr>
          <p:nvPr/>
        </p:nvSpPr>
        <p:spPr>
          <a:xfrm>
            <a:off x="-8819" y="134927"/>
            <a:ext cx="8050031" cy="532728"/>
          </a:xfrm>
          <a:prstGeom prst="rect">
            <a:avLst/>
          </a:prstGeom>
        </p:spPr>
        <p:txBody>
          <a:bodyPr vert="horz" lIns="91440" tIns="45720" rIns="91440" bIns="45720" rtlCol="0" anchor="b">
            <a:noAutofit/>
          </a:bodyPr>
          <a:lstStyle>
            <a:lvl1pPr algn="l" defTabSz="685800" rtl="0" eaLnBrk="1" latinLnBrk="0" hangingPunct="1">
              <a:lnSpc>
                <a:spcPct val="90000"/>
              </a:lnSpc>
              <a:spcBef>
                <a:spcPct val="0"/>
              </a:spcBef>
              <a:buNone/>
              <a:defRPr sz="3000" b="1" kern="1200">
                <a:solidFill>
                  <a:srgbClr val="373838"/>
                </a:solidFill>
                <a:latin typeface="Century Gothic" panose="020B0502020202020204" pitchFamily="34" charset="0"/>
                <a:ea typeface="+mj-ea"/>
                <a:cs typeface="+mj-cs"/>
              </a:defRPr>
            </a:lvl1pPr>
          </a:lstStyle>
          <a:p>
            <a:r>
              <a:rPr lang="en-US" sz="3400" dirty="0">
                <a:solidFill>
                  <a:srgbClr val="000000"/>
                </a:solidFill>
                <a:latin typeface="Arial" panose="020B0604020202020204" pitchFamily="34" charset="0"/>
                <a:cs typeface="Arial" panose="020B0604020202020204" pitchFamily="34" charset="0"/>
              </a:rPr>
              <a:t>Alloy 617 (600 °C, 0.1% SO</a:t>
            </a:r>
            <a:r>
              <a:rPr lang="en-US" sz="3400" baseline="-25000" dirty="0">
                <a:solidFill>
                  <a:srgbClr val="000000"/>
                </a:solidFill>
                <a:latin typeface="Arial" panose="020B0604020202020204" pitchFamily="34" charset="0"/>
                <a:cs typeface="Arial" panose="020B0604020202020204" pitchFamily="34" charset="0"/>
              </a:rPr>
              <a:t>2</a:t>
            </a:r>
            <a:r>
              <a:rPr lang="en-US" sz="3400" dirty="0">
                <a:solidFill>
                  <a:srgbClr val="000000"/>
                </a:solidFill>
                <a:latin typeface="Arial" panose="020B0604020202020204" pitchFamily="34" charset="0"/>
                <a:cs typeface="Arial" panose="020B0604020202020204" pitchFamily="34" charset="0"/>
              </a:rPr>
              <a:t>, 2500 h)</a:t>
            </a:r>
            <a:endParaRPr lang="en-US" sz="3400" baseline="-25000" dirty="0">
              <a:solidFill>
                <a:srgbClr val="000000"/>
              </a:solidFill>
              <a:latin typeface="Arial" panose="020B0604020202020204" pitchFamily="34" charset="0"/>
              <a:cs typeface="Arial" panose="020B0604020202020204" pitchFamily="34" charset="0"/>
            </a:endParaRPr>
          </a:p>
        </p:txBody>
      </p:sp>
      <p:sp>
        <p:nvSpPr>
          <p:cNvPr id="33" name="TextBox 32">
            <a:extLst>
              <a:ext uri="{FF2B5EF4-FFF2-40B4-BE49-F238E27FC236}">
                <a16:creationId xmlns:a16="http://schemas.microsoft.com/office/drawing/2014/main" id="{E64079B3-AE43-409B-9AC0-5F8780FDA8A5}"/>
              </a:ext>
            </a:extLst>
          </p:cNvPr>
          <p:cNvSpPr txBox="1"/>
          <p:nvPr/>
        </p:nvSpPr>
        <p:spPr>
          <a:xfrm>
            <a:off x="5010125" y="1219416"/>
            <a:ext cx="659155" cy="369332"/>
          </a:xfrm>
          <a:prstGeom prst="rect">
            <a:avLst/>
          </a:prstGeom>
          <a:noFill/>
        </p:spPr>
        <p:txBody>
          <a:bodyPr wrap="none" rtlCol="0">
            <a:spAutoFit/>
          </a:bodyPr>
          <a:lstStyle/>
          <a:p>
            <a:r>
              <a:rPr lang="en-US" b="1" dirty="0">
                <a:solidFill>
                  <a:schemeClr val="bg1"/>
                </a:solidFill>
                <a:latin typeface="Arial" panose="020B0604020202020204" pitchFamily="34" charset="0"/>
                <a:cs typeface="Arial" panose="020B0604020202020204" pitchFamily="34" charset="0"/>
              </a:rPr>
              <a:t>BSE</a:t>
            </a:r>
          </a:p>
        </p:txBody>
      </p:sp>
      <p:sp>
        <p:nvSpPr>
          <p:cNvPr id="34" name="TextBox 33">
            <a:extLst>
              <a:ext uri="{FF2B5EF4-FFF2-40B4-BE49-F238E27FC236}">
                <a16:creationId xmlns:a16="http://schemas.microsoft.com/office/drawing/2014/main" id="{0717B896-4CA1-4905-AC87-9D3515489E47}"/>
              </a:ext>
            </a:extLst>
          </p:cNvPr>
          <p:cNvSpPr txBox="1"/>
          <p:nvPr/>
        </p:nvSpPr>
        <p:spPr>
          <a:xfrm>
            <a:off x="7501192" y="1253285"/>
            <a:ext cx="415498" cy="369332"/>
          </a:xfrm>
          <a:prstGeom prst="rect">
            <a:avLst/>
          </a:prstGeom>
          <a:noFill/>
        </p:spPr>
        <p:txBody>
          <a:bodyPr wrap="none" rtlCol="0">
            <a:spAutoFit/>
          </a:bodyPr>
          <a:lstStyle/>
          <a:p>
            <a:r>
              <a:rPr lang="en-US" b="1" dirty="0">
                <a:solidFill>
                  <a:schemeClr val="bg1"/>
                </a:solidFill>
                <a:latin typeface="Arial" panose="020B0604020202020204" pitchFamily="34" charset="0"/>
                <a:cs typeface="Arial" panose="020B0604020202020204" pitchFamily="34" charset="0"/>
              </a:rPr>
              <a:t>Ni</a:t>
            </a:r>
          </a:p>
        </p:txBody>
      </p:sp>
      <p:sp>
        <p:nvSpPr>
          <p:cNvPr id="35" name="TextBox 34">
            <a:extLst>
              <a:ext uri="{FF2B5EF4-FFF2-40B4-BE49-F238E27FC236}">
                <a16:creationId xmlns:a16="http://schemas.microsoft.com/office/drawing/2014/main" id="{B7B8B823-128A-4C51-913E-EA1FF724328B}"/>
              </a:ext>
            </a:extLst>
          </p:cNvPr>
          <p:cNvSpPr txBox="1"/>
          <p:nvPr/>
        </p:nvSpPr>
        <p:spPr>
          <a:xfrm>
            <a:off x="1908087" y="2945401"/>
            <a:ext cx="364202" cy="369332"/>
          </a:xfrm>
          <a:prstGeom prst="rect">
            <a:avLst/>
          </a:prstGeom>
          <a:noFill/>
        </p:spPr>
        <p:txBody>
          <a:bodyPr wrap="none" rtlCol="0">
            <a:spAutoFit/>
          </a:bodyPr>
          <a:lstStyle/>
          <a:p>
            <a:r>
              <a:rPr lang="en-US" b="1" dirty="0">
                <a:solidFill>
                  <a:schemeClr val="bg1"/>
                </a:solidFill>
                <a:latin typeface="Arial" panose="020B0604020202020204" pitchFamily="34" charset="0"/>
                <a:cs typeface="Arial" panose="020B0604020202020204" pitchFamily="34" charset="0"/>
              </a:rPr>
              <a:t>O</a:t>
            </a:r>
          </a:p>
        </p:txBody>
      </p:sp>
      <p:sp>
        <p:nvSpPr>
          <p:cNvPr id="36" name="TextBox 35">
            <a:extLst>
              <a:ext uri="{FF2B5EF4-FFF2-40B4-BE49-F238E27FC236}">
                <a16:creationId xmlns:a16="http://schemas.microsoft.com/office/drawing/2014/main" id="{95076204-1D63-4B31-9933-0F3B5AEA0C9C}"/>
              </a:ext>
            </a:extLst>
          </p:cNvPr>
          <p:cNvSpPr txBox="1"/>
          <p:nvPr/>
        </p:nvSpPr>
        <p:spPr>
          <a:xfrm>
            <a:off x="4219910" y="2946348"/>
            <a:ext cx="338554" cy="369332"/>
          </a:xfrm>
          <a:prstGeom prst="rect">
            <a:avLst/>
          </a:prstGeom>
          <a:noFill/>
        </p:spPr>
        <p:txBody>
          <a:bodyPr wrap="none" rtlCol="0">
            <a:spAutoFit/>
          </a:bodyPr>
          <a:lstStyle/>
          <a:p>
            <a:r>
              <a:rPr lang="en-US" b="1" dirty="0">
                <a:solidFill>
                  <a:schemeClr val="bg1"/>
                </a:solidFill>
                <a:latin typeface="Arial" panose="020B0604020202020204" pitchFamily="34" charset="0"/>
                <a:cs typeface="Arial" panose="020B0604020202020204" pitchFamily="34" charset="0"/>
              </a:rPr>
              <a:t>S</a:t>
            </a:r>
          </a:p>
        </p:txBody>
      </p:sp>
      <p:sp>
        <p:nvSpPr>
          <p:cNvPr id="37" name="TextBox 36">
            <a:extLst>
              <a:ext uri="{FF2B5EF4-FFF2-40B4-BE49-F238E27FC236}">
                <a16:creationId xmlns:a16="http://schemas.microsoft.com/office/drawing/2014/main" id="{BCE6A2DF-B64C-480E-8569-3BFB880A15B5}"/>
              </a:ext>
            </a:extLst>
          </p:cNvPr>
          <p:cNvSpPr txBox="1"/>
          <p:nvPr/>
        </p:nvSpPr>
        <p:spPr>
          <a:xfrm>
            <a:off x="6378264" y="2946348"/>
            <a:ext cx="441146" cy="369332"/>
          </a:xfrm>
          <a:prstGeom prst="rect">
            <a:avLst/>
          </a:prstGeom>
          <a:noFill/>
        </p:spPr>
        <p:txBody>
          <a:bodyPr wrap="none" rtlCol="0">
            <a:spAutoFit/>
          </a:bodyPr>
          <a:lstStyle/>
          <a:p>
            <a:r>
              <a:rPr lang="en-US" b="1" dirty="0">
                <a:solidFill>
                  <a:schemeClr val="bg1"/>
                </a:solidFill>
                <a:latin typeface="Arial" panose="020B0604020202020204" pitchFamily="34" charset="0"/>
                <a:cs typeface="Arial" panose="020B0604020202020204" pitchFamily="34" charset="0"/>
              </a:rPr>
              <a:t>Cr</a:t>
            </a:r>
          </a:p>
        </p:txBody>
      </p:sp>
      <p:sp>
        <p:nvSpPr>
          <p:cNvPr id="39" name="TextBox 38">
            <a:extLst>
              <a:ext uri="{FF2B5EF4-FFF2-40B4-BE49-F238E27FC236}">
                <a16:creationId xmlns:a16="http://schemas.microsoft.com/office/drawing/2014/main" id="{CABF4449-F9AD-4DDE-AFDF-8E2FD43DF51E}"/>
              </a:ext>
            </a:extLst>
          </p:cNvPr>
          <p:cNvSpPr txBox="1"/>
          <p:nvPr/>
        </p:nvSpPr>
        <p:spPr>
          <a:xfrm>
            <a:off x="8565821" y="2946348"/>
            <a:ext cx="492443" cy="369332"/>
          </a:xfrm>
          <a:prstGeom prst="rect">
            <a:avLst/>
          </a:prstGeom>
          <a:noFill/>
        </p:spPr>
        <p:txBody>
          <a:bodyPr wrap="none" rtlCol="0">
            <a:spAutoFit/>
          </a:bodyPr>
          <a:lstStyle/>
          <a:p>
            <a:r>
              <a:rPr lang="en-US" b="1" dirty="0">
                <a:solidFill>
                  <a:schemeClr val="bg1"/>
                </a:solidFill>
                <a:latin typeface="Arial" panose="020B0604020202020204" pitchFamily="34" charset="0"/>
                <a:cs typeface="Arial" panose="020B0604020202020204" pitchFamily="34" charset="0"/>
              </a:rPr>
              <a:t>Co</a:t>
            </a:r>
          </a:p>
        </p:txBody>
      </p:sp>
      <p:grpSp>
        <p:nvGrpSpPr>
          <p:cNvPr id="19" name="Group 18">
            <a:extLst>
              <a:ext uri="{FF2B5EF4-FFF2-40B4-BE49-F238E27FC236}">
                <a16:creationId xmlns:a16="http://schemas.microsoft.com/office/drawing/2014/main" id="{228D6759-75E8-4756-91C9-C8E6A1A6E572}"/>
              </a:ext>
            </a:extLst>
          </p:cNvPr>
          <p:cNvGrpSpPr/>
          <p:nvPr/>
        </p:nvGrpSpPr>
        <p:grpSpPr>
          <a:xfrm>
            <a:off x="650155" y="966097"/>
            <a:ext cx="2274487" cy="1678838"/>
            <a:chOff x="2895077" y="1099244"/>
            <a:chExt cx="2274487" cy="1678838"/>
          </a:xfrm>
        </p:grpSpPr>
        <p:pic>
          <p:nvPicPr>
            <p:cNvPr id="20" name="Picture 19">
              <a:extLst>
                <a:ext uri="{FF2B5EF4-FFF2-40B4-BE49-F238E27FC236}">
                  <a16:creationId xmlns:a16="http://schemas.microsoft.com/office/drawing/2014/main" id="{960F83BB-A6BD-489E-8A55-CA3B72562658}"/>
                </a:ext>
              </a:extLst>
            </p:cNvPr>
            <p:cNvPicPr>
              <a:picLocks noChangeAspect="1"/>
            </p:cNvPicPr>
            <p:nvPr/>
          </p:nvPicPr>
          <p:blipFill>
            <a:blip r:embed="rId8" cstate="print">
              <a:alphaModFix/>
              <a:extLst>
                <a:ext uri="{28A0092B-C50C-407E-A947-70E740481C1C}">
                  <a14:useLocalDpi xmlns:a14="http://schemas.microsoft.com/office/drawing/2010/main" val="0"/>
                </a:ext>
              </a:extLst>
            </a:blip>
            <a:stretch>
              <a:fillRect/>
            </a:stretch>
          </p:blipFill>
          <p:spPr>
            <a:xfrm>
              <a:off x="2895077" y="1099244"/>
              <a:ext cx="2274487" cy="1678838"/>
            </a:xfrm>
            <a:prstGeom prst="rect">
              <a:avLst/>
            </a:prstGeom>
          </p:spPr>
        </p:pic>
        <p:sp>
          <p:nvSpPr>
            <p:cNvPr id="21" name="Oval 20">
              <a:extLst>
                <a:ext uri="{FF2B5EF4-FFF2-40B4-BE49-F238E27FC236}">
                  <a16:creationId xmlns:a16="http://schemas.microsoft.com/office/drawing/2014/main" id="{C0B3C317-F92D-4062-B768-F0ECBACD2797}"/>
                </a:ext>
              </a:extLst>
            </p:cNvPr>
            <p:cNvSpPr/>
            <p:nvPr/>
          </p:nvSpPr>
          <p:spPr>
            <a:xfrm>
              <a:off x="4983384" y="1412945"/>
              <a:ext cx="182880" cy="183779"/>
            </a:xfrm>
            <a:prstGeom prst="ellipse">
              <a:avLst/>
            </a:prstGeom>
            <a:noFill/>
            <a:ln w="190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9969396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
            <a:extLst>
              <a:ext uri="{FF2B5EF4-FFF2-40B4-BE49-F238E27FC236}">
                <a16:creationId xmlns:a16="http://schemas.microsoft.com/office/drawing/2014/main" id="{A4DF50FD-ED50-4719-B328-1FBA1BFB82F3}"/>
              </a:ext>
            </a:extLst>
          </p:cNvPr>
          <p:cNvSpPr txBox="1">
            <a:spLocks/>
          </p:cNvSpPr>
          <p:nvPr/>
        </p:nvSpPr>
        <p:spPr>
          <a:xfrm>
            <a:off x="0" y="74514"/>
            <a:ext cx="7335523" cy="532728"/>
          </a:xfrm>
          <a:prstGeom prst="rect">
            <a:avLst/>
          </a:prstGeom>
        </p:spPr>
        <p:txBody>
          <a:bodyPr vert="horz" lIns="91440" tIns="45720" rIns="91440" bIns="45720" rtlCol="0" anchor="b">
            <a:noAutofit/>
          </a:bodyPr>
          <a:lstStyle>
            <a:lvl1pPr algn="l" defTabSz="685800" rtl="0" eaLnBrk="1" latinLnBrk="0" hangingPunct="1">
              <a:lnSpc>
                <a:spcPct val="90000"/>
              </a:lnSpc>
              <a:spcBef>
                <a:spcPct val="0"/>
              </a:spcBef>
              <a:buNone/>
              <a:defRPr sz="3000" b="1" kern="1200">
                <a:solidFill>
                  <a:srgbClr val="373838"/>
                </a:solidFill>
                <a:latin typeface="Century Gothic" panose="020B0502020202020204" pitchFamily="34" charset="0"/>
                <a:ea typeface="+mj-ea"/>
                <a:cs typeface="+mj-cs"/>
              </a:defRPr>
            </a:lvl1pPr>
          </a:lstStyle>
          <a:p>
            <a:r>
              <a:rPr lang="en-US" dirty="0">
                <a:solidFill>
                  <a:srgbClr val="000000"/>
                </a:solidFill>
                <a:latin typeface="Arial" panose="020B0604020202020204" pitchFamily="34" charset="0"/>
                <a:cs typeface="Arial" panose="020B0604020202020204" pitchFamily="34" charset="0"/>
              </a:rPr>
              <a:t>Effect of SO</a:t>
            </a:r>
            <a:r>
              <a:rPr lang="en-US" baseline="-25000" dirty="0">
                <a:solidFill>
                  <a:srgbClr val="000000"/>
                </a:solidFill>
                <a:latin typeface="Arial" panose="020B0604020202020204" pitchFamily="34" charset="0"/>
                <a:cs typeface="Arial" panose="020B0604020202020204" pitchFamily="34" charset="0"/>
              </a:rPr>
              <a:t>2</a:t>
            </a:r>
            <a:r>
              <a:rPr lang="en-US" dirty="0">
                <a:solidFill>
                  <a:srgbClr val="000000"/>
                </a:solidFill>
                <a:latin typeface="Arial" panose="020B0604020202020204" pitchFamily="34" charset="0"/>
                <a:cs typeface="Arial" panose="020B0604020202020204" pitchFamily="34" charset="0"/>
              </a:rPr>
              <a:t> (alloy 617, 600 °C, 2500 h)</a:t>
            </a:r>
            <a:endParaRPr lang="en-US" baseline="-25000" dirty="0">
              <a:solidFill>
                <a:srgbClr val="000000"/>
              </a:solidFill>
              <a:latin typeface="Arial" panose="020B0604020202020204" pitchFamily="34" charset="0"/>
              <a:cs typeface="Arial" panose="020B0604020202020204" pitchFamily="34" charset="0"/>
            </a:endParaRPr>
          </a:p>
        </p:txBody>
      </p:sp>
      <p:sp>
        <p:nvSpPr>
          <p:cNvPr id="15" name="Title 1">
            <a:extLst>
              <a:ext uri="{FF2B5EF4-FFF2-40B4-BE49-F238E27FC236}">
                <a16:creationId xmlns:a16="http://schemas.microsoft.com/office/drawing/2014/main" id="{4764F28B-6805-41C2-9555-A8CBFD8C939C}"/>
              </a:ext>
            </a:extLst>
          </p:cNvPr>
          <p:cNvSpPr txBox="1">
            <a:spLocks/>
          </p:cNvSpPr>
          <p:nvPr/>
        </p:nvSpPr>
        <p:spPr>
          <a:xfrm>
            <a:off x="219747" y="5321370"/>
            <a:ext cx="8647356" cy="757449"/>
          </a:xfrm>
          <a:prstGeom prst="rect">
            <a:avLst/>
          </a:prstGeom>
        </p:spPr>
        <p:txBody>
          <a:bodyPr vert="horz" lIns="91440" tIns="45720" rIns="91440" bIns="45720" rtlCol="0" anchor="b">
            <a:noAutofit/>
          </a:bodyPr>
          <a:lstStyle>
            <a:lvl1pPr algn="l" defTabSz="685800" rtl="0" eaLnBrk="1" latinLnBrk="0" hangingPunct="1">
              <a:lnSpc>
                <a:spcPct val="90000"/>
              </a:lnSpc>
              <a:spcBef>
                <a:spcPct val="0"/>
              </a:spcBef>
              <a:buNone/>
              <a:defRPr sz="3000" b="1" kern="1200">
                <a:solidFill>
                  <a:srgbClr val="373838"/>
                </a:solidFill>
                <a:latin typeface="Century Gothic" panose="020B0502020202020204" pitchFamily="34" charset="0"/>
                <a:ea typeface="+mj-ea"/>
                <a:cs typeface="+mj-cs"/>
              </a:defRPr>
            </a:lvl1pPr>
          </a:lstStyle>
          <a:p>
            <a:r>
              <a:rPr lang="en-US" sz="2400" b="0" dirty="0">
                <a:solidFill>
                  <a:srgbClr val="000000"/>
                </a:solidFill>
                <a:latin typeface="Arial" panose="020B0604020202020204" pitchFamily="34" charset="0"/>
                <a:cs typeface="Arial" panose="020B0604020202020204" pitchFamily="34" charset="0"/>
              </a:rPr>
              <a:t>Extent of corrosion consistent with mass change data:         ≈1-2 orders of magnitude higher in presence of SO</a:t>
            </a:r>
            <a:r>
              <a:rPr lang="en-US" sz="2400" b="0" baseline="-25000" dirty="0">
                <a:solidFill>
                  <a:srgbClr val="000000"/>
                </a:solidFill>
                <a:latin typeface="Arial" panose="020B0604020202020204" pitchFamily="34" charset="0"/>
                <a:cs typeface="Arial" panose="020B0604020202020204" pitchFamily="34" charset="0"/>
              </a:rPr>
              <a:t>2</a:t>
            </a:r>
            <a:r>
              <a:rPr lang="en-US" sz="2400" b="0" dirty="0">
                <a:solidFill>
                  <a:srgbClr val="000000"/>
                </a:solidFill>
                <a:latin typeface="Arial" panose="020B0604020202020204" pitchFamily="34" charset="0"/>
                <a:cs typeface="Arial" panose="020B0604020202020204" pitchFamily="34" charset="0"/>
              </a:rPr>
              <a:t> at 600 °C</a:t>
            </a:r>
            <a:endParaRPr lang="en-US" sz="2400" b="0" baseline="-25000" dirty="0">
              <a:solidFill>
                <a:srgbClr val="000000"/>
              </a:solidFill>
              <a:latin typeface="Arial" panose="020B0604020202020204" pitchFamily="34" charset="0"/>
              <a:cs typeface="Arial" panose="020B0604020202020204" pitchFamily="34" charset="0"/>
            </a:endParaRPr>
          </a:p>
        </p:txBody>
      </p:sp>
      <p:pic>
        <p:nvPicPr>
          <p:cNvPr id="18" name="Picture 17">
            <a:extLst>
              <a:ext uri="{FF2B5EF4-FFF2-40B4-BE49-F238E27FC236}">
                <a16:creationId xmlns:a16="http://schemas.microsoft.com/office/drawing/2014/main" id="{8BB3F913-C3CC-4EC1-8EFA-CA1BBB53D4C9}"/>
              </a:ext>
            </a:extLst>
          </p:cNvPr>
          <p:cNvPicPr>
            <a:picLocks noChangeAspect="1"/>
          </p:cNvPicPr>
          <p:nvPr/>
        </p:nvPicPr>
        <p:blipFill>
          <a:blip r:embed="rId2"/>
          <a:stretch>
            <a:fillRect/>
          </a:stretch>
        </p:blipFill>
        <p:spPr>
          <a:xfrm>
            <a:off x="4600552" y="1244766"/>
            <a:ext cx="4480560" cy="3957706"/>
          </a:xfrm>
          <a:prstGeom prst="rect">
            <a:avLst/>
          </a:prstGeom>
        </p:spPr>
      </p:pic>
      <p:pic>
        <p:nvPicPr>
          <p:cNvPr id="19" name="Picture 18">
            <a:extLst>
              <a:ext uri="{FF2B5EF4-FFF2-40B4-BE49-F238E27FC236}">
                <a16:creationId xmlns:a16="http://schemas.microsoft.com/office/drawing/2014/main" id="{7A6C3B41-4DF7-484D-B2B4-5557F03C9B11}"/>
              </a:ext>
            </a:extLst>
          </p:cNvPr>
          <p:cNvPicPr>
            <a:picLocks noChangeAspect="1"/>
          </p:cNvPicPr>
          <p:nvPr/>
        </p:nvPicPr>
        <p:blipFill>
          <a:blip r:embed="rId3"/>
          <a:stretch>
            <a:fillRect/>
          </a:stretch>
        </p:blipFill>
        <p:spPr>
          <a:xfrm>
            <a:off x="62865" y="2824135"/>
            <a:ext cx="4480560" cy="1389518"/>
          </a:xfrm>
          <a:prstGeom prst="rect">
            <a:avLst/>
          </a:prstGeom>
        </p:spPr>
      </p:pic>
      <p:sp>
        <p:nvSpPr>
          <p:cNvPr id="20" name="TextBox 19">
            <a:extLst>
              <a:ext uri="{FF2B5EF4-FFF2-40B4-BE49-F238E27FC236}">
                <a16:creationId xmlns:a16="http://schemas.microsoft.com/office/drawing/2014/main" id="{79C8A2AD-6EFB-4C4F-9900-24293833F9A0}"/>
              </a:ext>
            </a:extLst>
          </p:cNvPr>
          <p:cNvSpPr txBox="1"/>
          <p:nvPr/>
        </p:nvSpPr>
        <p:spPr>
          <a:xfrm>
            <a:off x="5615702" y="1221783"/>
            <a:ext cx="3690632" cy="369332"/>
          </a:xfrm>
          <a:prstGeom prst="rect">
            <a:avLst/>
          </a:prstGeom>
          <a:noFill/>
        </p:spPr>
        <p:txBody>
          <a:bodyPr wrap="square" rtlCol="0">
            <a:spAutoFit/>
          </a:bodyPr>
          <a:lstStyle/>
          <a:p>
            <a:r>
              <a:rPr lang="en-US" dirty="0">
                <a:solidFill>
                  <a:schemeClr val="bg1"/>
                </a:solidFill>
                <a:latin typeface="Arial" panose="020B0604020202020204" pitchFamily="34" charset="0"/>
                <a:cs typeface="Arial" panose="020B0604020202020204" pitchFamily="34" charset="0"/>
              </a:rPr>
              <a:t>Ni and/or Co sulfates + Co(CrO</a:t>
            </a:r>
            <a:r>
              <a:rPr lang="en-US" baseline="-25000" dirty="0">
                <a:solidFill>
                  <a:schemeClr val="bg1"/>
                </a:solidFill>
                <a:latin typeface="Arial" panose="020B0604020202020204" pitchFamily="34" charset="0"/>
                <a:cs typeface="Arial" panose="020B0604020202020204" pitchFamily="34" charset="0"/>
              </a:rPr>
              <a:t>4</a:t>
            </a:r>
            <a:r>
              <a:rPr lang="en-US" dirty="0">
                <a:solidFill>
                  <a:schemeClr val="bg1"/>
                </a:solidFill>
                <a:latin typeface="Arial" panose="020B0604020202020204" pitchFamily="34" charset="0"/>
                <a:cs typeface="Arial" panose="020B0604020202020204" pitchFamily="34" charset="0"/>
              </a:rPr>
              <a:t>)</a:t>
            </a:r>
          </a:p>
        </p:txBody>
      </p:sp>
      <p:cxnSp>
        <p:nvCxnSpPr>
          <p:cNvPr id="22" name="Straight Arrow Connector 21">
            <a:extLst>
              <a:ext uri="{FF2B5EF4-FFF2-40B4-BE49-F238E27FC236}">
                <a16:creationId xmlns:a16="http://schemas.microsoft.com/office/drawing/2014/main" id="{5AA1E467-45A7-431F-9DAA-D210F6CA09C0}"/>
              </a:ext>
            </a:extLst>
          </p:cNvPr>
          <p:cNvCxnSpPr>
            <a:cxnSpLocks/>
          </p:cNvCxnSpPr>
          <p:nvPr/>
        </p:nvCxnSpPr>
        <p:spPr>
          <a:xfrm flipH="1">
            <a:off x="7335523" y="1568508"/>
            <a:ext cx="250991" cy="479828"/>
          </a:xfrm>
          <a:prstGeom prst="straightConnector1">
            <a:avLst/>
          </a:prstGeom>
          <a:ln w="2540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4E3FB763-2191-4DF8-9A49-4E875ECBEB86}"/>
              </a:ext>
            </a:extLst>
          </p:cNvPr>
          <p:cNvCxnSpPr>
            <a:cxnSpLocks/>
          </p:cNvCxnSpPr>
          <p:nvPr/>
        </p:nvCxnSpPr>
        <p:spPr>
          <a:xfrm>
            <a:off x="8541507" y="1568508"/>
            <a:ext cx="208602" cy="418762"/>
          </a:xfrm>
          <a:prstGeom prst="straightConnector1">
            <a:avLst/>
          </a:prstGeom>
          <a:ln w="2540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26" name="TextBox 25">
            <a:extLst>
              <a:ext uri="{FF2B5EF4-FFF2-40B4-BE49-F238E27FC236}">
                <a16:creationId xmlns:a16="http://schemas.microsoft.com/office/drawing/2014/main" id="{4747CCED-0842-4733-96AD-5F5C54B2FEFE}"/>
              </a:ext>
            </a:extLst>
          </p:cNvPr>
          <p:cNvSpPr txBox="1"/>
          <p:nvPr/>
        </p:nvSpPr>
        <p:spPr>
          <a:xfrm>
            <a:off x="4715971" y="1878046"/>
            <a:ext cx="1031051" cy="369332"/>
          </a:xfrm>
          <a:prstGeom prst="rect">
            <a:avLst/>
          </a:prstGeom>
          <a:noFill/>
        </p:spPr>
        <p:txBody>
          <a:bodyPr wrap="none" rtlCol="0">
            <a:spAutoFit/>
          </a:bodyPr>
          <a:lstStyle/>
          <a:p>
            <a:r>
              <a:rPr lang="en-US" dirty="0">
                <a:solidFill>
                  <a:srgbClr val="000000"/>
                </a:solidFill>
                <a:latin typeface="Arial" panose="020B0604020202020204" pitchFamily="34" charset="0"/>
                <a:cs typeface="Arial" panose="020B0604020202020204" pitchFamily="34" charset="0"/>
              </a:rPr>
              <a:t>Ni-oxide</a:t>
            </a:r>
          </a:p>
        </p:txBody>
      </p:sp>
      <p:sp>
        <p:nvSpPr>
          <p:cNvPr id="27" name="TextBox 26">
            <a:extLst>
              <a:ext uri="{FF2B5EF4-FFF2-40B4-BE49-F238E27FC236}">
                <a16:creationId xmlns:a16="http://schemas.microsoft.com/office/drawing/2014/main" id="{2CBB23F7-220D-47B5-8A46-FD863970CEB0}"/>
              </a:ext>
            </a:extLst>
          </p:cNvPr>
          <p:cNvSpPr txBox="1"/>
          <p:nvPr/>
        </p:nvSpPr>
        <p:spPr>
          <a:xfrm>
            <a:off x="4337745" y="2581989"/>
            <a:ext cx="2818553" cy="369332"/>
          </a:xfrm>
          <a:prstGeom prst="rect">
            <a:avLst/>
          </a:prstGeom>
          <a:noFill/>
        </p:spPr>
        <p:txBody>
          <a:bodyPr wrap="square" rtlCol="0">
            <a:spAutoFit/>
          </a:bodyPr>
          <a:lstStyle/>
          <a:p>
            <a:pPr algn="ctr"/>
            <a:r>
              <a:rPr lang="en-US" dirty="0">
                <a:solidFill>
                  <a:srgbClr val="000000"/>
                </a:solidFill>
                <a:latin typeface="Arial" panose="020B0604020202020204" pitchFamily="34" charset="0"/>
                <a:cs typeface="Arial" panose="020B0604020202020204" pitchFamily="34" charset="0"/>
              </a:rPr>
              <a:t>Failed chromia scale</a:t>
            </a:r>
          </a:p>
        </p:txBody>
      </p:sp>
      <p:cxnSp>
        <p:nvCxnSpPr>
          <p:cNvPr id="28" name="Straight Arrow Connector 27">
            <a:extLst>
              <a:ext uri="{FF2B5EF4-FFF2-40B4-BE49-F238E27FC236}">
                <a16:creationId xmlns:a16="http://schemas.microsoft.com/office/drawing/2014/main" id="{A9834114-3CAD-40EC-A4D7-6914CC99099B}"/>
              </a:ext>
            </a:extLst>
          </p:cNvPr>
          <p:cNvCxnSpPr>
            <a:cxnSpLocks/>
          </p:cNvCxnSpPr>
          <p:nvPr/>
        </p:nvCxnSpPr>
        <p:spPr>
          <a:xfrm>
            <a:off x="5502573" y="2880658"/>
            <a:ext cx="1" cy="307210"/>
          </a:xfrm>
          <a:prstGeom prst="straightConnector1">
            <a:avLst/>
          </a:prstGeom>
          <a:ln w="25400">
            <a:solidFill>
              <a:srgbClr val="000000"/>
            </a:solidFill>
            <a:tailEnd type="triangle"/>
          </a:ln>
        </p:spPr>
        <p:style>
          <a:lnRef idx="1">
            <a:schemeClr val="accent1"/>
          </a:lnRef>
          <a:fillRef idx="0">
            <a:schemeClr val="accent1"/>
          </a:fillRef>
          <a:effectRef idx="0">
            <a:schemeClr val="accent1"/>
          </a:effectRef>
          <a:fontRef idx="minor">
            <a:schemeClr val="tx1"/>
          </a:fontRef>
        </p:style>
      </p:cxnSp>
      <p:sp>
        <p:nvSpPr>
          <p:cNvPr id="30" name="TextBox 29">
            <a:extLst>
              <a:ext uri="{FF2B5EF4-FFF2-40B4-BE49-F238E27FC236}">
                <a16:creationId xmlns:a16="http://schemas.microsoft.com/office/drawing/2014/main" id="{4BE32EBC-D175-4C8C-84E0-D893999606D7}"/>
              </a:ext>
            </a:extLst>
          </p:cNvPr>
          <p:cNvSpPr txBox="1"/>
          <p:nvPr/>
        </p:nvSpPr>
        <p:spPr>
          <a:xfrm>
            <a:off x="5867864" y="4264015"/>
            <a:ext cx="2818553" cy="369332"/>
          </a:xfrm>
          <a:prstGeom prst="rect">
            <a:avLst/>
          </a:prstGeom>
          <a:noFill/>
        </p:spPr>
        <p:txBody>
          <a:bodyPr wrap="square" rtlCol="0">
            <a:spAutoFit/>
          </a:bodyPr>
          <a:lstStyle/>
          <a:p>
            <a:pPr algn="ctr"/>
            <a:r>
              <a:rPr lang="en-US" dirty="0">
                <a:solidFill>
                  <a:srgbClr val="000000"/>
                </a:solidFill>
                <a:latin typeface="Arial" panose="020B0604020202020204" pitchFamily="34" charset="0"/>
                <a:cs typeface="Arial" panose="020B0604020202020204" pitchFamily="34" charset="0"/>
              </a:rPr>
              <a:t>Cr-rich oxides + sulfides</a:t>
            </a:r>
          </a:p>
        </p:txBody>
      </p:sp>
      <p:cxnSp>
        <p:nvCxnSpPr>
          <p:cNvPr id="31" name="Straight Arrow Connector 30">
            <a:extLst>
              <a:ext uri="{FF2B5EF4-FFF2-40B4-BE49-F238E27FC236}">
                <a16:creationId xmlns:a16="http://schemas.microsoft.com/office/drawing/2014/main" id="{A1762E48-BE0C-4294-AF9B-49B3C9F2D55F}"/>
              </a:ext>
            </a:extLst>
          </p:cNvPr>
          <p:cNvCxnSpPr>
            <a:cxnSpLocks/>
          </p:cNvCxnSpPr>
          <p:nvPr/>
        </p:nvCxnSpPr>
        <p:spPr>
          <a:xfrm flipV="1">
            <a:off x="6502218" y="3704143"/>
            <a:ext cx="0" cy="620746"/>
          </a:xfrm>
          <a:prstGeom prst="straightConnector1">
            <a:avLst/>
          </a:prstGeom>
          <a:ln w="25400">
            <a:solidFill>
              <a:srgbClr val="000000"/>
            </a:solidFill>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a:extLst>
              <a:ext uri="{FF2B5EF4-FFF2-40B4-BE49-F238E27FC236}">
                <a16:creationId xmlns:a16="http://schemas.microsoft.com/office/drawing/2014/main" id="{02B8C1A0-23F8-426F-B712-1A008E403AB1}"/>
              </a:ext>
            </a:extLst>
          </p:cNvPr>
          <p:cNvCxnSpPr>
            <a:cxnSpLocks/>
          </p:cNvCxnSpPr>
          <p:nvPr/>
        </p:nvCxnSpPr>
        <p:spPr>
          <a:xfrm flipH="1" flipV="1">
            <a:off x="5988706" y="4089904"/>
            <a:ext cx="196790" cy="234984"/>
          </a:xfrm>
          <a:prstGeom prst="straightConnector1">
            <a:avLst/>
          </a:prstGeom>
          <a:ln w="25400">
            <a:solidFill>
              <a:srgbClr val="000000"/>
            </a:solidFill>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a16="http://schemas.microsoft.com/office/drawing/2014/main" id="{042B2733-A3C9-44AD-B3D5-A12843002525}"/>
              </a:ext>
            </a:extLst>
          </p:cNvPr>
          <p:cNvCxnSpPr>
            <a:cxnSpLocks/>
          </p:cNvCxnSpPr>
          <p:nvPr/>
        </p:nvCxnSpPr>
        <p:spPr>
          <a:xfrm flipH="1">
            <a:off x="5747022" y="4524123"/>
            <a:ext cx="241684" cy="109224"/>
          </a:xfrm>
          <a:prstGeom prst="straightConnector1">
            <a:avLst/>
          </a:prstGeom>
          <a:ln w="25400">
            <a:solidFill>
              <a:srgbClr val="000000"/>
            </a:solidFill>
            <a:tailEnd type="triangle"/>
          </a:ln>
        </p:spPr>
        <p:style>
          <a:lnRef idx="1">
            <a:schemeClr val="accent1"/>
          </a:lnRef>
          <a:fillRef idx="0">
            <a:schemeClr val="accent1"/>
          </a:fillRef>
          <a:effectRef idx="0">
            <a:schemeClr val="accent1"/>
          </a:effectRef>
          <a:fontRef idx="minor">
            <a:schemeClr val="tx1"/>
          </a:fontRef>
        </p:style>
      </p:cxnSp>
      <p:sp>
        <p:nvSpPr>
          <p:cNvPr id="41" name="TextBox 40">
            <a:extLst>
              <a:ext uri="{FF2B5EF4-FFF2-40B4-BE49-F238E27FC236}">
                <a16:creationId xmlns:a16="http://schemas.microsoft.com/office/drawing/2014/main" id="{EF28214C-0500-48BC-822D-1F73FD4DD3CC}"/>
              </a:ext>
            </a:extLst>
          </p:cNvPr>
          <p:cNvSpPr txBox="1"/>
          <p:nvPr/>
        </p:nvSpPr>
        <p:spPr>
          <a:xfrm>
            <a:off x="145267" y="3448231"/>
            <a:ext cx="2818553" cy="369332"/>
          </a:xfrm>
          <a:prstGeom prst="rect">
            <a:avLst/>
          </a:prstGeom>
          <a:noFill/>
        </p:spPr>
        <p:txBody>
          <a:bodyPr wrap="square" rtlCol="0">
            <a:spAutoFit/>
          </a:bodyPr>
          <a:lstStyle/>
          <a:p>
            <a:pPr algn="ctr"/>
            <a:r>
              <a:rPr lang="en-US" dirty="0">
                <a:solidFill>
                  <a:srgbClr val="000000"/>
                </a:solidFill>
                <a:latin typeface="Arial" panose="020B0604020202020204" pitchFamily="34" charset="0"/>
                <a:cs typeface="Arial" panose="020B0604020202020204" pitchFamily="34" charset="0"/>
              </a:rPr>
              <a:t>Protective chromia scale</a:t>
            </a:r>
          </a:p>
        </p:txBody>
      </p:sp>
      <p:cxnSp>
        <p:nvCxnSpPr>
          <p:cNvPr id="42" name="Straight Arrow Connector 41">
            <a:extLst>
              <a:ext uri="{FF2B5EF4-FFF2-40B4-BE49-F238E27FC236}">
                <a16:creationId xmlns:a16="http://schemas.microsoft.com/office/drawing/2014/main" id="{A2B138B8-25CA-46DA-B3B1-8B4C534C14B9}"/>
              </a:ext>
            </a:extLst>
          </p:cNvPr>
          <p:cNvCxnSpPr>
            <a:cxnSpLocks/>
          </p:cNvCxnSpPr>
          <p:nvPr/>
        </p:nvCxnSpPr>
        <p:spPr>
          <a:xfrm flipV="1">
            <a:off x="1285875" y="3210435"/>
            <a:ext cx="141446" cy="308459"/>
          </a:xfrm>
          <a:prstGeom prst="straightConnector1">
            <a:avLst/>
          </a:prstGeom>
          <a:ln w="25400">
            <a:solidFill>
              <a:srgbClr val="000000"/>
            </a:solidFill>
            <a:tailEnd type="triangle"/>
          </a:ln>
        </p:spPr>
        <p:style>
          <a:lnRef idx="1">
            <a:schemeClr val="accent1"/>
          </a:lnRef>
          <a:fillRef idx="0">
            <a:schemeClr val="accent1"/>
          </a:fillRef>
          <a:effectRef idx="0">
            <a:schemeClr val="accent1"/>
          </a:effectRef>
          <a:fontRef idx="minor">
            <a:schemeClr val="tx1"/>
          </a:fontRef>
        </p:style>
      </p:cxnSp>
      <p:sp>
        <p:nvSpPr>
          <p:cNvPr id="44" name="Title 1">
            <a:extLst>
              <a:ext uri="{FF2B5EF4-FFF2-40B4-BE49-F238E27FC236}">
                <a16:creationId xmlns:a16="http://schemas.microsoft.com/office/drawing/2014/main" id="{3332D4F8-09E8-42C9-B7F9-D874830BFCF8}"/>
              </a:ext>
            </a:extLst>
          </p:cNvPr>
          <p:cNvSpPr txBox="1">
            <a:spLocks/>
          </p:cNvSpPr>
          <p:nvPr/>
        </p:nvSpPr>
        <p:spPr>
          <a:xfrm>
            <a:off x="1778925" y="2381387"/>
            <a:ext cx="1048439" cy="323850"/>
          </a:xfrm>
          <a:prstGeom prst="rect">
            <a:avLst/>
          </a:prstGeom>
          <a:solidFill>
            <a:schemeClr val="bg1"/>
          </a:solidFill>
        </p:spPr>
        <p:txBody>
          <a:bodyPr vert="horz" lIns="0" tIns="0" rIns="0" bIns="0" rtlCol="0" anchor="b">
            <a:noAutofit/>
          </a:bodyPr>
          <a:lstStyle>
            <a:lvl1pPr algn="l" defTabSz="685800" rtl="0" eaLnBrk="1" latinLnBrk="0" hangingPunct="1">
              <a:lnSpc>
                <a:spcPct val="90000"/>
              </a:lnSpc>
              <a:spcBef>
                <a:spcPct val="0"/>
              </a:spcBef>
              <a:buNone/>
              <a:defRPr sz="3000" b="1" kern="1200">
                <a:solidFill>
                  <a:srgbClr val="373838"/>
                </a:solidFill>
                <a:latin typeface="Century Gothic" panose="020B0502020202020204" pitchFamily="34" charset="0"/>
                <a:ea typeface="+mj-ea"/>
                <a:cs typeface="+mj-cs"/>
              </a:defRPr>
            </a:lvl1pPr>
          </a:lstStyle>
          <a:p>
            <a:pPr algn="ctr"/>
            <a:r>
              <a:rPr lang="en-US" sz="2400" dirty="0">
                <a:solidFill>
                  <a:srgbClr val="000000"/>
                </a:solidFill>
                <a:latin typeface="Arial" panose="020B0604020202020204" pitchFamily="34" charset="0"/>
                <a:cs typeface="Arial" panose="020B0604020202020204" pitchFamily="34" charset="0"/>
              </a:rPr>
              <a:t>No SO</a:t>
            </a:r>
            <a:r>
              <a:rPr lang="en-US" sz="2400" baseline="-25000" dirty="0">
                <a:solidFill>
                  <a:srgbClr val="000000"/>
                </a:solidFill>
                <a:latin typeface="Arial" panose="020B0604020202020204" pitchFamily="34" charset="0"/>
                <a:cs typeface="Arial" panose="020B0604020202020204" pitchFamily="34" charset="0"/>
              </a:rPr>
              <a:t>2</a:t>
            </a:r>
          </a:p>
        </p:txBody>
      </p:sp>
      <p:sp>
        <p:nvSpPr>
          <p:cNvPr id="45" name="Title 1">
            <a:extLst>
              <a:ext uri="{FF2B5EF4-FFF2-40B4-BE49-F238E27FC236}">
                <a16:creationId xmlns:a16="http://schemas.microsoft.com/office/drawing/2014/main" id="{8411CD0F-4021-4B64-BA63-1BF45BD6DDCC}"/>
              </a:ext>
            </a:extLst>
          </p:cNvPr>
          <p:cNvSpPr txBox="1">
            <a:spLocks/>
          </p:cNvSpPr>
          <p:nvPr/>
        </p:nvSpPr>
        <p:spPr>
          <a:xfrm>
            <a:off x="6245832" y="847755"/>
            <a:ext cx="1340682" cy="323850"/>
          </a:xfrm>
          <a:prstGeom prst="rect">
            <a:avLst/>
          </a:prstGeom>
          <a:solidFill>
            <a:schemeClr val="bg1"/>
          </a:solidFill>
        </p:spPr>
        <p:txBody>
          <a:bodyPr vert="horz" lIns="0" tIns="0" rIns="0" bIns="0" rtlCol="0" anchor="b">
            <a:noAutofit/>
          </a:bodyPr>
          <a:lstStyle>
            <a:lvl1pPr algn="l" defTabSz="685800" rtl="0" eaLnBrk="1" latinLnBrk="0" hangingPunct="1">
              <a:lnSpc>
                <a:spcPct val="90000"/>
              </a:lnSpc>
              <a:spcBef>
                <a:spcPct val="0"/>
              </a:spcBef>
              <a:buNone/>
              <a:defRPr sz="3000" b="1" kern="1200">
                <a:solidFill>
                  <a:srgbClr val="373838"/>
                </a:solidFill>
                <a:latin typeface="Century Gothic" panose="020B0502020202020204" pitchFamily="34" charset="0"/>
                <a:ea typeface="+mj-ea"/>
                <a:cs typeface="+mj-cs"/>
              </a:defRPr>
            </a:lvl1pPr>
          </a:lstStyle>
          <a:p>
            <a:pPr algn="ctr"/>
            <a:r>
              <a:rPr lang="en-US" sz="2400" dirty="0">
                <a:solidFill>
                  <a:srgbClr val="000000"/>
                </a:solidFill>
                <a:latin typeface="Arial" panose="020B0604020202020204" pitchFamily="34" charset="0"/>
                <a:cs typeface="Arial" panose="020B0604020202020204" pitchFamily="34" charset="0"/>
              </a:rPr>
              <a:t>0.1% SO</a:t>
            </a:r>
            <a:r>
              <a:rPr lang="en-US" sz="2400" baseline="-25000" dirty="0">
                <a:solidFill>
                  <a:srgbClr val="000000"/>
                </a:solidFill>
                <a:latin typeface="Arial" panose="020B0604020202020204" pitchFamily="34" charset="0"/>
                <a:cs typeface="Arial" panose="020B0604020202020204" pitchFamily="34" charset="0"/>
              </a:rPr>
              <a:t>2</a:t>
            </a:r>
          </a:p>
        </p:txBody>
      </p:sp>
    </p:spTree>
    <p:extLst>
      <p:ext uri="{BB962C8B-B14F-4D97-AF65-F5344CB8AC3E}">
        <p14:creationId xmlns:p14="http://schemas.microsoft.com/office/powerpoint/2010/main" val="33942177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a:xfrm>
            <a:off x="202971" y="138224"/>
            <a:ext cx="8685691" cy="588782"/>
          </a:xfrm>
        </p:spPr>
        <p:txBody>
          <a:bodyPr>
            <a:noAutofit/>
          </a:bodyPr>
          <a:lstStyle/>
          <a:p>
            <a:r>
              <a:rPr lang="en-US" sz="3600" dirty="0">
                <a:solidFill>
                  <a:srgbClr val="000000"/>
                </a:solidFill>
                <a:latin typeface="Arial" panose="020B0604020202020204" pitchFamily="34" charset="0"/>
                <a:cs typeface="Arial" panose="020B0604020202020204" pitchFamily="34" charset="0"/>
              </a:rPr>
              <a:t>Summary</a:t>
            </a:r>
          </a:p>
        </p:txBody>
      </p:sp>
      <p:sp>
        <p:nvSpPr>
          <p:cNvPr id="5" name="Content Placeholder 1"/>
          <p:cNvSpPr txBox="1">
            <a:spLocks/>
          </p:cNvSpPr>
          <p:nvPr/>
        </p:nvSpPr>
        <p:spPr>
          <a:xfrm>
            <a:off x="433646" y="977019"/>
            <a:ext cx="7805008" cy="5505262"/>
          </a:xfrm>
          <a:prstGeom prst="rect">
            <a:avLst/>
          </a:prstGeom>
        </p:spPr>
        <p:txBody>
          <a:bodyPr vert="horz" lIns="91440" tIns="45720" rIns="91440" bIns="45720" rtlCol="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b="1" kern="1200">
                <a:solidFill>
                  <a:srgbClr val="373838"/>
                </a:solidFill>
                <a:latin typeface="Garamond" panose="02020404030301010803" pitchFamily="18"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rgbClr val="373838"/>
                </a:solidFill>
                <a:latin typeface="Garamond" panose="02020404030301010803" pitchFamily="18"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rgbClr val="373838"/>
                </a:solidFill>
                <a:latin typeface="Garamond" panose="02020404030301010803" pitchFamily="18"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rgbClr val="373838"/>
                </a:solidFill>
                <a:latin typeface="Garamond" panose="02020404030301010803" pitchFamily="18"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rgbClr val="373838"/>
                </a:solidFill>
                <a:latin typeface="Garamond" panose="02020404030301010803" pitchFamily="18"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US" sz="1800" b="0" dirty="0">
              <a:solidFill>
                <a:srgbClr val="000000"/>
              </a:solidFill>
              <a:latin typeface="Arial" panose="020B0604020202020204" pitchFamily="34" charset="0"/>
              <a:cs typeface="Arial" panose="020B0604020202020204" pitchFamily="34" charset="0"/>
            </a:endParaRPr>
          </a:p>
        </p:txBody>
      </p:sp>
      <p:sp>
        <p:nvSpPr>
          <p:cNvPr id="21" name="Content Placeholder 1"/>
          <p:cNvSpPr txBox="1">
            <a:spLocks/>
          </p:cNvSpPr>
          <p:nvPr/>
        </p:nvSpPr>
        <p:spPr>
          <a:xfrm>
            <a:off x="0" y="988895"/>
            <a:ext cx="9144000" cy="5030905"/>
          </a:xfrm>
          <a:prstGeom prst="rect">
            <a:avLst/>
          </a:prstGeom>
        </p:spPr>
        <p:txBody>
          <a:bodyPr vert="horz" lIns="91440" tIns="45720" rIns="91440" bIns="45720" rtlCol="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b="1" kern="1200">
                <a:solidFill>
                  <a:srgbClr val="373838"/>
                </a:solidFill>
                <a:latin typeface="Garamond" panose="02020404030301010803" pitchFamily="18"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rgbClr val="373838"/>
                </a:solidFill>
                <a:latin typeface="Garamond" panose="02020404030301010803" pitchFamily="18"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rgbClr val="373838"/>
                </a:solidFill>
                <a:latin typeface="Garamond" panose="02020404030301010803" pitchFamily="18"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rgbClr val="373838"/>
                </a:solidFill>
                <a:latin typeface="Garamond" panose="02020404030301010803" pitchFamily="18"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rgbClr val="373838"/>
                </a:solidFill>
                <a:latin typeface="Garamond" panose="02020404030301010803" pitchFamily="18"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sz="2000" b="0" dirty="0">
                <a:solidFill>
                  <a:srgbClr val="000000"/>
                </a:solidFill>
                <a:latin typeface="Arial" panose="020B0604020202020204" pitchFamily="34" charset="0"/>
                <a:cs typeface="Arial" panose="020B0604020202020204" pitchFamily="34" charset="0"/>
              </a:rPr>
              <a:t>Several commercially available Ni-based alloys and steels were exposed to high-temperature CO</a:t>
            </a:r>
            <a:r>
              <a:rPr lang="en-US" sz="2000" b="0" baseline="-25000" dirty="0">
                <a:solidFill>
                  <a:srgbClr val="000000"/>
                </a:solidFill>
                <a:latin typeface="Arial" panose="020B0604020202020204" pitchFamily="34" charset="0"/>
                <a:cs typeface="Arial" panose="020B0604020202020204" pitchFamily="34" charset="0"/>
              </a:rPr>
              <a:t>2</a:t>
            </a:r>
            <a:r>
              <a:rPr lang="en-US" sz="2000" b="0" dirty="0">
                <a:solidFill>
                  <a:srgbClr val="000000"/>
                </a:solidFill>
                <a:latin typeface="Arial" panose="020B0604020202020204" pitchFamily="34" charset="0"/>
                <a:cs typeface="Arial" panose="020B0604020202020204" pitchFamily="34" charset="0"/>
              </a:rPr>
              <a:t> containing H</a:t>
            </a:r>
            <a:r>
              <a:rPr lang="en-US" sz="2000" b="0" baseline="-25000" dirty="0">
                <a:solidFill>
                  <a:srgbClr val="000000"/>
                </a:solidFill>
                <a:latin typeface="Arial" panose="020B0604020202020204" pitchFamily="34" charset="0"/>
                <a:cs typeface="Arial" panose="020B0604020202020204" pitchFamily="34" charset="0"/>
              </a:rPr>
              <a:t>2</a:t>
            </a:r>
            <a:r>
              <a:rPr lang="en-US" sz="2000" b="0" dirty="0">
                <a:solidFill>
                  <a:srgbClr val="000000"/>
                </a:solidFill>
                <a:latin typeface="Arial" panose="020B0604020202020204" pitchFamily="34" charset="0"/>
                <a:cs typeface="Arial" panose="020B0604020202020204" pitchFamily="34" charset="0"/>
              </a:rPr>
              <a:t>O, O</a:t>
            </a:r>
            <a:r>
              <a:rPr lang="en-US" sz="2000" b="0" baseline="-25000" dirty="0">
                <a:solidFill>
                  <a:srgbClr val="000000"/>
                </a:solidFill>
                <a:latin typeface="Arial" panose="020B0604020202020204" pitchFamily="34" charset="0"/>
                <a:cs typeface="Arial" panose="020B0604020202020204" pitchFamily="34" charset="0"/>
              </a:rPr>
              <a:t>2</a:t>
            </a:r>
            <a:r>
              <a:rPr lang="en-US" sz="2000" b="0" dirty="0">
                <a:solidFill>
                  <a:srgbClr val="000000"/>
                </a:solidFill>
                <a:latin typeface="Arial" panose="020B0604020202020204" pitchFamily="34" charset="0"/>
                <a:cs typeface="Arial" panose="020B0604020202020204" pitchFamily="34" charset="0"/>
              </a:rPr>
              <a:t>, with and without SO</a:t>
            </a:r>
            <a:r>
              <a:rPr lang="en-US" sz="2000" b="0" baseline="-25000" dirty="0">
                <a:solidFill>
                  <a:srgbClr val="000000"/>
                </a:solidFill>
                <a:latin typeface="Arial" panose="020B0604020202020204" pitchFamily="34" charset="0"/>
                <a:cs typeface="Arial" panose="020B0604020202020204" pitchFamily="34" charset="0"/>
              </a:rPr>
              <a:t>2</a:t>
            </a:r>
            <a:r>
              <a:rPr lang="en-US" sz="2000" b="0" dirty="0">
                <a:solidFill>
                  <a:srgbClr val="000000"/>
                </a:solidFill>
                <a:latin typeface="Arial" panose="020B0604020202020204" pitchFamily="34" charset="0"/>
                <a:cs typeface="Arial" panose="020B0604020202020204" pitchFamily="34" charset="0"/>
              </a:rPr>
              <a:t> at 1 bar to simulate composition expected in direct-fired sCO</a:t>
            </a:r>
            <a:r>
              <a:rPr lang="en-US" sz="2000" b="0" baseline="-25000" dirty="0">
                <a:solidFill>
                  <a:srgbClr val="000000"/>
                </a:solidFill>
                <a:latin typeface="Arial" panose="020B0604020202020204" pitchFamily="34" charset="0"/>
                <a:cs typeface="Arial" panose="020B0604020202020204" pitchFamily="34" charset="0"/>
              </a:rPr>
              <a:t>2</a:t>
            </a:r>
            <a:r>
              <a:rPr lang="en-US" sz="2000" b="0" dirty="0">
                <a:solidFill>
                  <a:srgbClr val="000000"/>
                </a:solidFill>
                <a:latin typeface="Arial" panose="020B0604020202020204" pitchFamily="34" charset="0"/>
                <a:cs typeface="Arial" panose="020B0604020202020204" pitchFamily="34" charset="0"/>
              </a:rPr>
              <a:t> power cycles.</a:t>
            </a:r>
          </a:p>
          <a:p>
            <a:endParaRPr lang="en-US" sz="1700" b="0" dirty="0">
              <a:solidFill>
                <a:srgbClr val="000000"/>
              </a:solidFill>
              <a:latin typeface="Arial" panose="020B0604020202020204" pitchFamily="34" charset="0"/>
              <a:cs typeface="Arial" panose="020B0604020202020204" pitchFamily="34" charset="0"/>
            </a:endParaRPr>
          </a:p>
          <a:p>
            <a:r>
              <a:rPr lang="en-US" sz="2000" b="0" dirty="0">
                <a:solidFill>
                  <a:srgbClr val="000000"/>
                </a:solidFill>
                <a:latin typeface="Arial" panose="020B0604020202020204" pitchFamily="34" charset="0"/>
                <a:cs typeface="Arial" panose="020B0604020202020204" pitchFamily="34" charset="0"/>
              </a:rPr>
              <a:t>Steels at 550-650°C:</a:t>
            </a:r>
          </a:p>
          <a:p>
            <a:pPr lvl="1"/>
            <a:endParaRPr lang="en-US" sz="1400" dirty="0">
              <a:solidFill>
                <a:srgbClr val="000000"/>
              </a:solidFill>
              <a:latin typeface="Arial" panose="020B0604020202020204" pitchFamily="34" charset="0"/>
              <a:cs typeface="Arial" panose="020B0604020202020204" pitchFamily="34" charset="0"/>
            </a:endParaRPr>
          </a:p>
          <a:p>
            <a:pPr lvl="1"/>
            <a:r>
              <a:rPr lang="en-US" dirty="0">
                <a:solidFill>
                  <a:srgbClr val="000000"/>
                </a:solidFill>
                <a:latin typeface="Arial" panose="020B0604020202020204" pitchFamily="34" charset="0"/>
                <a:cs typeface="Arial" panose="020B0604020202020204" pitchFamily="34" charset="0"/>
              </a:rPr>
              <a:t>There was a critical Cr content between 11 and 12 </a:t>
            </a:r>
            <a:r>
              <a:rPr lang="en-US" dirty="0" err="1">
                <a:solidFill>
                  <a:srgbClr val="000000"/>
                </a:solidFill>
                <a:latin typeface="Arial" panose="020B0604020202020204" pitchFamily="34" charset="0"/>
                <a:cs typeface="Arial" panose="020B0604020202020204" pitchFamily="34" charset="0"/>
              </a:rPr>
              <a:t>wt</a:t>
            </a:r>
            <a:r>
              <a:rPr lang="en-US" dirty="0">
                <a:solidFill>
                  <a:srgbClr val="000000"/>
                </a:solidFill>
                <a:latin typeface="Arial" panose="020B0604020202020204" pitchFamily="34" charset="0"/>
                <a:cs typeface="Arial" panose="020B0604020202020204" pitchFamily="34" charset="0"/>
              </a:rPr>
              <a:t> % above which a thin protective oxide scale formed.</a:t>
            </a:r>
          </a:p>
          <a:p>
            <a:pPr lvl="1"/>
            <a:endParaRPr lang="en-US" dirty="0">
              <a:solidFill>
                <a:srgbClr val="000000"/>
              </a:solidFill>
              <a:latin typeface="Arial" panose="020B0604020202020204" pitchFamily="34" charset="0"/>
              <a:cs typeface="Arial" panose="020B0604020202020204" pitchFamily="34" charset="0"/>
            </a:endParaRPr>
          </a:p>
          <a:p>
            <a:pPr lvl="1"/>
            <a:r>
              <a:rPr lang="en-US" dirty="0">
                <a:solidFill>
                  <a:srgbClr val="000000"/>
                </a:solidFill>
                <a:latin typeface="Arial" panose="020B0604020202020204" pitchFamily="34" charset="0"/>
                <a:cs typeface="Arial" panose="020B0604020202020204" pitchFamily="34" charset="0"/>
              </a:rPr>
              <a:t>The steels containing less than 11 </a:t>
            </a:r>
            <a:r>
              <a:rPr lang="en-US" dirty="0" err="1">
                <a:solidFill>
                  <a:srgbClr val="000000"/>
                </a:solidFill>
                <a:latin typeface="Arial" panose="020B0604020202020204" pitchFamily="34" charset="0"/>
                <a:cs typeface="Arial" panose="020B0604020202020204" pitchFamily="34" charset="0"/>
              </a:rPr>
              <a:t>wt</a:t>
            </a:r>
            <a:r>
              <a:rPr lang="en-US" dirty="0">
                <a:solidFill>
                  <a:srgbClr val="000000"/>
                </a:solidFill>
                <a:latin typeface="Arial" panose="020B0604020202020204" pitchFamily="34" charset="0"/>
                <a:cs typeface="Arial" panose="020B0604020202020204" pitchFamily="34" charset="0"/>
              </a:rPr>
              <a:t> % Cr formed thick duplex Fe-rich oxide scales.</a:t>
            </a:r>
          </a:p>
          <a:p>
            <a:pPr lvl="1"/>
            <a:endParaRPr lang="en-US" dirty="0">
              <a:solidFill>
                <a:srgbClr val="000000"/>
              </a:solidFill>
              <a:latin typeface="Arial" panose="020B0604020202020204" pitchFamily="34" charset="0"/>
              <a:cs typeface="Arial" panose="020B0604020202020204" pitchFamily="34" charset="0"/>
            </a:endParaRPr>
          </a:p>
          <a:p>
            <a:pPr lvl="1"/>
            <a:r>
              <a:rPr lang="en-US" dirty="0">
                <a:solidFill>
                  <a:srgbClr val="000000"/>
                </a:solidFill>
                <a:latin typeface="Arial" panose="020B0604020202020204" pitchFamily="34" charset="0"/>
                <a:cs typeface="Arial" panose="020B0604020202020204" pitchFamily="34" charset="0"/>
              </a:rPr>
              <a:t>The addition of SO</a:t>
            </a:r>
            <a:r>
              <a:rPr lang="en-US" baseline="-25000" dirty="0">
                <a:solidFill>
                  <a:srgbClr val="000000"/>
                </a:solidFill>
                <a:latin typeface="Arial" panose="020B0604020202020204" pitchFamily="34" charset="0"/>
                <a:cs typeface="Arial" panose="020B0604020202020204" pitchFamily="34" charset="0"/>
              </a:rPr>
              <a:t>2 </a:t>
            </a:r>
            <a:r>
              <a:rPr lang="en-US" dirty="0">
                <a:solidFill>
                  <a:srgbClr val="000000"/>
                </a:solidFill>
                <a:latin typeface="Arial" panose="020B0604020202020204" pitchFamily="34" charset="0"/>
                <a:cs typeface="Arial" panose="020B0604020202020204" pitchFamily="34" charset="0"/>
              </a:rPr>
              <a:t>to the environment did not make a significant change in corrosion rates.</a:t>
            </a:r>
          </a:p>
          <a:p>
            <a:pPr lvl="1"/>
            <a:endParaRPr lang="en-US" dirty="0">
              <a:solidFill>
                <a:srgbClr val="000000"/>
              </a:solidFill>
              <a:latin typeface="Arial" panose="020B0604020202020204" pitchFamily="34" charset="0"/>
              <a:cs typeface="Arial" panose="020B0604020202020204" pitchFamily="34" charset="0"/>
            </a:endParaRPr>
          </a:p>
          <a:p>
            <a:pPr lvl="1"/>
            <a:r>
              <a:rPr lang="en-US" dirty="0">
                <a:solidFill>
                  <a:srgbClr val="000000"/>
                </a:solidFill>
                <a:latin typeface="Arial" panose="020B0604020202020204" pitchFamily="34" charset="0"/>
                <a:cs typeface="Arial" panose="020B0604020202020204" pitchFamily="34" charset="0"/>
              </a:rPr>
              <a:t>Extent of internal carburization of Grade 91 was reduced in SO</a:t>
            </a:r>
            <a:r>
              <a:rPr lang="en-US" baseline="-25000" dirty="0">
                <a:solidFill>
                  <a:srgbClr val="000000"/>
                </a:solidFill>
                <a:latin typeface="Arial" panose="020B0604020202020204" pitchFamily="34" charset="0"/>
                <a:cs typeface="Arial" panose="020B0604020202020204" pitchFamily="34" charset="0"/>
              </a:rPr>
              <a:t>2</a:t>
            </a:r>
            <a:r>
              <a:rPr lang="en-US" dirty="0">
                <a:solidFill>
                  <a:srgbClr val="000000"/>
                </a:solidFill>
                <a:latin typeface="Arial" panose="020B0604020202020204" pitchFamily="34" charset="0"/>
                <a:cs typeface="Arial" panose="020B0604020202020204" pitchFamily="34" charset="0"/>
              </a:rPr>
              <a:t> at 550°C</a:t>
            </a:r>
          </a:p>
          <a:p>
            <a:pPr lvl="1"/>
            <a:endParaRPr lang="en-US" dirty="0">
              <a:solidFill>
                <a:srgbClr val="00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959740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a:xfrm>
            <a:off x="202971" y="138224"/>
            <a:ext cx="8685691" cy="588782"/>
          </a:xfrm>
        </p:spPr>
        <p:txBody>
          <a:bodyPr>
            <a:noAutofit/>
          </a:bodyPr>
          <a:lstStyle/>
          <a:p>
            <a:r>
              <a:rPr lang="en-US" sz="3600" dirty="0">
                <a:solidFill>
                  <a:srgbClr val="000000"/>
                </a:solidFill>
                <a:latin typeface="Arial" panose="020B0604020202020204" pitchFamily="34" charset="0"/>
                <a:cs typeface="Arial" panose="020B0604020202020204" pitchFamily="34" charset="0"/>
              </a:rPr>
              <a:t>Summary</a:t>
            </a:r>
          </a:p>
        </p:txBody>
      </p:sp>
      <p:sp>
        <p:nvSpPr>
          <p:cNvPr id="5" name="Content Placeholder 1"/>
          <p:cNvSpPr txBox="1">
            <a:spLocks/>
          </p:cNvSpPr>
          <p:nvPr/>
        </p:nvSpPr>
        <p:spPr>
          <a:xfrm>
            <a:off x="433646" y="977019"/>
            <a:ext cx="7805008" cy="5505262"/>
          </a:xfrm>
          <a:prstGeom prst="rect">
            <a:avLst/>
          </a:prstGeom>
        </p:spPr>
        <p:txBody>
          <a:bodyPr vert="horz" lIns="91440" tIns="45720" rIns="91440" bIns="45720" rtlCol="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b="1" kern="1200">
                <a:solidFill>
                  <a:srgbClr val="373838"/>
                </a:solidFill>
                <a:latin typeface="Garamond" panose="02020404030301010803" pitchFamily="18"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rgbClr val="373838"/>
                </a:solidFill>
                <a:latin typeface="Garamond" panose="02020404030301010803" pitchFamily="18"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rgbClr val="373838"/>
                </a:solidFill>
                <a:latin typeface="Garamond" panose="02020404030301010803" pitchFamily="18"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rgbClr val="373838"/>
                </a:solidFill>
                <a:latin typeface="Garamond" panose="02020404030301010803" pitchFamily="18"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rgbClr val="373838"/>
                </a:solidFill>
                <a:latin typeface="Garamond" panose="02020404030301010803" pitchFamily="18"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US" sz="1800" b="0" dirty="0">
              <a:solidFill>
                <a:srgbClr val="000000"/>
              </a:solidFill>
              <a:latin typeface="Arial" panose="020B0604020202020204" pitchFamily="34" charset="0"/>
              <a:cs typeface="Arial" panose="020B0604020202020204" pitchFamily="34" charset="0"/>
            </a:endParaRPr>
          </a:p>
        </p:txBody>
      </p:sp>
      <p:sp>
        <p:nvSpPr>
          <p:cNvPr id="21" name="Content Placeholder 1"/>
          <p:cNvSpPr txBox="1">
            <a:spLocks/>
          </p:cNvSpPr>
          <p:nvPr/>
        </p:nvSpPr>
        <p:spPr>
          <a:xfrm>
            <a:off x="0" y="988895"/>
            <a:ext cx="9211596" cy="5030905"/>
          </a:xfrm>
          <a:prstGeom prst="rect">
            <a:avLst/>
          </a:prstGeom>
        </p:spPr>
        <p:txBody>
          <a:bodyPr vert="horz" lIns="91440" tIns="45720" rIns="91440" bIns="45720" rtlCol="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b="1" kern="1200">
                <a:solidFill>
                  <a:srgbClr val="373838"/>
                </a:solidFill>
                <a:latin typeface="Garamond" panose="02020404030301010803" pitchFamily="18"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rgbClr val="373838"/>
                </a:solidFill>
                <a:latin typeface="Garamond" panose="02020404030301010803" pitchFamily="18"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rgbClr val="373838"/>
                </a:solidFill>
                <a:latin typeface="Garamond" panose="02020404030301010803" pitchFamily="18"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rgbClr val="373838"/>
                </a:solidFill>
                <a:latin typeface="Garamond" panose="02020404030301010803" pitchFamily="18"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rgbClr val="373838"/>
                </a:solidFill>
                <a:latin typeface="Garamond" panose="02020404030301010803" pitchFamily="18"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sz="2000" b="0" dirty="0">
                <a:solidFill>
                  <a:srgbClr val="000000"/>
                </a:solidFill>
                <a:latin typeface="Arial" panose="020B0604020202020204" pitchFamily="34" charset="0"/>
                <a:cs typeface="Arial" panose="020B0604020202020204" pitchFamily="34" charset="0"/>
              </a:rPr>
              <a:t>Ni-based alloys:</a:t>
            </a:r>
          </a:p>
          <a:p>
            <a:pPr lvl="1"/>
            <a:r>
              <a:rPr lang="en-US" b="0" dirty="0">
                <a:solidFill>
                  <a:srgbClr val="000000"/>
                </a:solidFill>
                <a:latin typeface="Arial" panose="020B0604020202020204" pitchFamily="34" charset="0"/>
                <a:cs typeface="Arial" panose="020B0604020202020204" pitchFamily="34" charset="0"/>
              </a:rPr>
              <a:t>At temperatures of 650-750 °C:</a:t>
            </a:r>
          </a:p>
          <a:p>
            <a:pPr marL="1028700" lvl="1" indent="-342900">
              <a:buFont typeface="Wingdings" panose="05000000000000000000" pitchFamily="2" charset="2"/>
              <a:buChar char="Ø"/>
            </a:pPr>
            <a:r>
              <a:rPr lang="en-US" sz="1700" dirty="0">
                <a:solidFill>
                  <a:srgbClr val="000000"/>
                </a:solidFill>
                <a:latin typeface="Arial" panose="020B0604020202020204" pitchFamily="34" charset="0"/>
                <a:cs typeface="Arial" panose="020B0604020202020204" pitchFamily="34" charset="0"/>
              </a:rPr>
              <a:t>All alloys formed thin chromia scale leading to </a:t>
            </a:r>
            <a:r>
              <a:rPr lang="en-US" sz="1700" b="1" dirty="0">
                <a:solidFill>
                  <a:srgbClr val="000000"/>
                </a:solidFill>
                <a:latin typeface="Arial" panose="020B0604020202020204" pitchFamily="34" charset="0"/>
                <a:cs typeface="Arial" panose="020B0604020202020204" pitchFamily="34" charset="0"/>
              </a:rPr>
              <a:t>low corrosion rates</a:t>
            </a:r>
            <a:r>
              <a:rPr lang="en-US" sz="1700" dirty="0">
                <a:solidFill>
                  <a:srgbClr val="000000"/>
                </a:solidFill>
                <a:latin typeface="Arial" panose="020B0604020202020204" pitchFamily="34" charset="0"/>
                <a:cs typeface="Arial" panose="020B0604020202020204" pitchFamily="34" charset="0"/>
              </a:rPr>
              <a:t>.</a:t>
            </a:r>
          </a:p>
          <a:p>
            <a:pPr marL="1028700" lvl="1" indent="-342900">
              <a:buFont typeface="Wingdings" panose="05000000000000000000" pitchFamily="2" charset="2"/>
              <a:buChar char="Ø"/>
            </a:pPr>
            <a:r>
              <a:rPr lang="en-US" sz="1700" dirty="0">
                <a:solidFill>
                  <a:srgbClr val="000000"/>
                </a:solidFill>
                <a:latin typeface="Arial" panose="020B0604020202020204" pitchFamily="34" charset="0"/>
                <a:cs typeface="Arial" panose="020B0604020202020204" pitchFamily="34" charset="0"/>
              </a:rPr>
              <a:t>No effect of SO</a:t>
            </a:r>
            <a:r>
              <a:rPr lang="en-US" sz="1700" baseline="-25000" dirty="0">
                <a:solidFill>
                  <a:srgbClr val="000000"/>
                </a:solidFill>
                <a:latin typeface="Arial" panose="020B0604020202020204" pitchFamily="34" charset="0"/>
                <a:cs typeface="Arial" panose="020B0604020202020204" pitchFamily="34" charset="0"/>
              </a:rPr>
              <a:t>2</a:t>
            </a:r>
            <a:r>
              <a:rPr lang="en-US" sz="1700" dirty="0">
                <a:solidFill>
                  <a:srgbClr val="000000"/>
                </a:solidFill>
                <a:latin typeface="Arial" panose="020B0604020202020204" pitchFamily="34" charset="0"/>
                <a:cs typeface="Arial" panose="020B0604020202020204" pitchFamily="34" charset="0"/>
              </a:rPr>
              <a:t>.</a:t>
            </a:r>
          </a:p>
          <a:p>
            <a:endParaRPr lang="en-US" sz="1700" b="0" dirty="0">
              <a:solidFill>
                <a:srgbClr val="000000"/>
              </a:solidFill>
              <a:latin typeface="Arial" panose="020B0604020202020204" pitchFamily="34" charset="0"/>
              <a:cs typeface="Arial" panose="020B0604020202020204" pitchFamily="34" charset="0"/>
            </a:endParaRPr>
          </a:p>
          <a:p>
            <a:pPr lvl="1"/>
            <a:r>
              <a:rPr lang="en-US" b="0" dirty="0">
                <a:solidFill>
                  <a:srgbClr val="000000"/>
                </a:solidFill>
                <a:latin typeface="Arial" panose="020B0604020202020204" pitchFamily="34" charset="0"/>
                <a:cs typeface="Arial" panose="020B0604020202020204" pitchFamily="34" charset="0"/>
              </a:rPr>
              <a:t>At temperature of 600 °C:</a:t>
            </a:r>
          </a:p>
          <a:p>
            <a:pPr marL="1028700" lvl="1" indent="-342900">
              <a:buFont typeface="Wingdings" panose="05000000000000000000" pitchFamily="2" charset="2"/>
              <a:buChar char="Ø"/>
            </a:pPr>
            <a:r>
              <a:rPr lang="en-US" sz="1600" dirty="0">
                <a:solidFill>
                  <a:srgbClr val="000000"/>
                </a:solidFill>
                <a:latin typeface="Arial" panose="020B0604020202020204" pitchFamily="34" charset="0"/>
                <a:cs typeface="Arial" panose="020B0604020202020204" pitchFamily="34" charset="0"/>
              </a:rPr>
              <a:t>Thin chromia scales leading to low corrosion rates in absence of SO</a:t>
            </a:r>
            <a:r>
              <a:rPr lang="en-US" sz="1600" baseline="-25000" dirty="0">
                <a:solidFill>
                  <a:srgbClr val="000000"/>
                </a:solidFill>
                <a:latin typeface="Arial" panose="020B0604020202020204" pitchFamily="34" charset="0"/>
                <a:cs typeface="Arial" panose="020B0604020202020204" pitchFamily="34" charset="0"/>
              </a:rPr>
              <a:t>2</a:t>
            </a:r>
            <a:r>
              <a:rPr lang="en-US" sz="1600" dirty="0">
                <a:solidFill>
                  <a:srgbClr val="000000"/>
                </a:solidFill>
                <a:latin typeface="Arial" panose="020B0604020202020204" pitchFamily="34" charset="0"/>
                <a:cs typeface="Arial" panose="020B0604020202020204" pitchFamily="34" charset="0"/>
              </a:rPr>
              <a:t>.</a:t>
            </a:r>
          </a:p>
          <a:p>
            <a:pPr marL="1028700" lvl="1" indent="-342900">
              <a:buFont typeface="Wingdings" panose="05000000000000000000" pitchFamily="2" charset="2"/>
              <a:buChar char="Ø"/>
            </a:pPr>
            <a:r>
              <a:rPr lang="en-US" sz="1600" b="1" dirty="0">
                <a:solidFill>
                  <a:srgbClr val="000000"/>
                </a:solidFill>
                <a:latin typeface="Arial" panose="020B0604020202020204" pitchFamily="34" charset="0"/>
                <a:cs typeface="Arial" panose="020B0604020202020204" pitchFamily="34" charset="0"/>
              </a:rPr>
              <a:t>Significantly higher corrosion rates (1-2 orders of magnitude) with 0.1% SO</a:t>
            </a:r>
            <a:r>
              <a:rPr lang="en-US" sz="1600" b="1" baseline="-25000" dirty="0">
                <a:solidFill>
                  <a:srgbClr val="000000"/>
                </a:solidFill>
                <a:latin typeface="Arial" panose="020B0604020202020204" pitchFamily="34" charset="0"/>
                <a:cs typeface="Arial" panose="020B0604020202020204" pitchFamily="34" charset="0"/>
              </a:rPr>
              <a:t>2</a:t>
            </a:r>
            <a:r>
              <a:rPr lang="en-US" sz="1600" dirty="0">
                <a:solidFill>
                  <a:srgbClr val="000000"/>
                </a:solidFill>
                <a:latin typeface="Arial" panose="020B0604020202020204" pitchFamily="34" charset="0"/>
                <a:cs typeface="Arial" panose="020B0604020202020204" pitchFamily="34" charset="0"/>
              </a:rPr>
              <a:t>, characterized by growth of non-protective oxides and sulfates.</a:t>
            </a:r>
            <a:endParaRPr lang="en-US" sz="1600" b="0" dirty="0">
              <a:solidFill>
                <a:srgbClr val="000000"/>
              </a:solidFill>
              <a:latin typeface="Arial" panose="020B0604020202020204" pitchFamily="34" charset="0"/>
              <a:cs typeface="Arial" panose="020B0604020202020204" pitchFamily="34" charset="0"/>
            </a:endParaRPr>
          </a:p>
          <a:p>
            <a:endParaRPr lang="en-US" sz="1700" b="0" dirty="0">
              <a:solidFill>
                <a:srgbClr val="000000"/>
              </a:solidFill>
              <a:latin typeface="Arial" panose="020B0604020202020204" pitchFamily="34" charset="0"/>
              <a:cs typeface="Arial" panose="020B0604020202020204" pitchFamily="34" charset="0"/>
            </a:endParaRPr>
          </a:p>
          <a:p>
            <a:pPr lvl="1"/>
            <a:r>
              <a:rPr lang="en-US" b="0" dirty="0">
                <a:solidFill>
                  <a:srgbClr val="000000"/>
                </a:solidFill>
                <a:latin typeface="Arial" panose="020B0604020202020204" pitchFamily="34" charset="0"/>
                <a:cs typeface="Arial" panose="020B0604020202020204" pitchFamily="34" charset="0"/>
              </a:rPr>
              <a:t>Ni-based alloys are suitable in the absence of SO</a:t>
            </a:r>
            <a:r>
              <a:rPr lang="en-US" b="0" baseline="-25000" dirty="0">
                <a:solidFill>
                  <a:srgbClr val="000000"/>
                </a:solidFill>
                <a:latin typeface="Arial" panose="020B0604020202020204" pitchFamily="34" charset="0"/>
                <a:cs typeface="Arial" panose="020B0604020202020204" pitchFamily="34" charset="0"/>
              </a:rPr>
              <a:t>2</a:t>
            </a:r>
            <a:r>
              <a:rPr lang="en-US" b="0" dirty="0">
                <a:solidFill>
                  <a:srgbClr val="000000"/>
                </a:solidFill>
                <a:latin typeface="Arial" panose="020B0604020202020204" pitchFamily="34" charset="0"/>
                <a:cs typeface="Arial" panose="020B0604020202020204" pitchFamily="34" charset="0"/>
              </a:rPr>
              <a:t>, however </a:t>
            </a:r>
            <a:r>
              <a:rPr lang="en-US" dirty="0">
                <a:solidFill>
                  <a:srgbClr val="000000"/>
                </a:solidFill>
                <a:latin typeface="Arial" panose="020B0604020202020204" pitchFamily="34" charset="0"/>
                <a:cs typeface="Arial" panose="020B0604020202020204" pitchFamily="34" charset="0"/>
              </a:rPr>
              <a:t>caution is needed when extrapolating corrosion performance to lower temperatures when SO</a:t>
            </a:r>
            <a:r>
              <a:rPr lang="en-US" baseline="-25000" dirty="0">
                <a:solidFill>
                  <a:srgbClr val="000000"/>
                </a:solidFill>
                <a:latin typeface="Arial" panose="020B0604020202020204" pitchFamily="34" charset="0"/>
                <a:cs typeface="Arial" panose="020B0604020202020204" pitchFamily="34" charset="0"/>
              </a:rPr>
              <a:t>2</a:t>
            </a:r>
            <a:r>
              <a:rPr lang="en-US" dirty="0">
                <a:solidFill>
                  <a:srgbClr val="000000"/>
                </a:solidFill>
                <a:latin typeface="Arial" panose="020B0604020202020204" pitchFamily="34" charset="0"/>
                <a:cs typeface="Arial" panose="020B0604020202020204" pitchFamily="34" charset="0"/>
              </a:rPr>
              <a:t> is present</a:t>
            </a:r>
            <a:r>
              <a:rPr lang="en-US" b="0" dirty="0">
                <a:solidFill>
                  <a:srgbClr val="000000"/>
                </a:solidFill>
                <a:latin typeface="Arial" panose="020B0604020202020204" pitchFamily="34" charset="0"/>
                <a:cs typeface="Arial" panose="020B0604020202020204" pitchFamily="34" charset="0"/>
              </a:rPr>
              <a:t>.</a:t>
            </a:r>
            <a:endParaRPr lang="en-US" dirty="0">
              <a:solidFill>
                <a:srgbClr val="00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35407486"/>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20.8"/>
</p:tagLst>
</file>

<file path=ppt/theme/theme1.xml><?xml version="1.0" encoding="utf-8"?>
<a:theme xmlns:a="http://schemas.openxmlformats.org/drawingml/2006/main" name="Office Theme">
  <a:themeElements>
    <a:clrScheme name="Custom 2">
      <a:dk1>
        <a:srgbClr val="373838"/>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ETL 4X3 Template.potx" id="{5E7333F1-C3BB-44F7-AFA6-51C4489C6A6B}" vid="{36397DC0-688B-4C30-B11E-705C6980EF9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NETL 4X3 Template</Template>
  <TotalTime>7608</TotalTime>
  <Words>1778</Words>
  <Application>Microsoft Office PowerPoint</Application>
  <PresentationFormat>On-screen Show (4:3)</PresentationFormat>
  <Paragraphs>548</Paragraphs>
  <Slides>20</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Calibri</vt:lpstr>
      <vt:lpstr>Century Gothic</vt:lpstr>
      <vt:lpstr>Garamond</vt:lpstr>
      <vt:lpstr>Wingdings</vt:lpstr>
      <vt:lpstr>Office Theme</vt:lpstr>
      <vt:lpstr>Materials Research For Supercritical CO2 Power Cycles  High-temperature corrosion of Ni-based alloys and steels</vt:lpstr>
      <vt:lpstr>Acknowledgements</vt:lpstr>
      <vt:lpstr>Direct sCO2 Power Cycles</vt:lpstr>
      <vt:lpstr>High-temperature oxidation exposures</vt:lpstr>
      <vt:lpstr>Steels</vt:lpstr>
      <vt:lpstr>PowerPoint Presentation</vt:lpstr>
      <vt:lpstr>PowerPoint Presentation</vt:lpstr>
      <vt:lpstr>PowerPoint Presentation</vt:lpstr>
      <vt:lpstr>PowerPoint Presentation</vt:lpstr>
      <vt:lpstr>Ni alloys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Summary</vt:lpstr>
      <vt:lpstr>Summary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dc:title>
  <dc:creator>Oleksak, Richard P. (CONTR)</dc:creator>
  <cp:lastModifiedBy>Karen Lockhart</cp:lastModifiedBy>
  <cp:revision>561</cp:revision>
  <cp:lastPrinted>2018-05-11T22:07:13Z</cp:lastPrinted>
  <dcterms:created xsi:type="dcterms:W3CDTF">2016-10-06T17:56:25Z</dcterms:created>
  <dcterms:modified xsi:type="dcterms:W3CDTF">2019-11-14T13:50:15Z</dcterms:modified>
</cp:coreProperties>
</file>