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6"/>
    <p:sldMasterId id="2147483648" r:id="rId7"/>
    <p:sldMasterId id="2147483658" r:id="rId8"/>
  </p:sldMasterIdLst>
  <p:notesMasterIdLst>
    <p:notesMasterId r:id="rId33"/>
  </p:notesMasterIdLst>
  <p:handoutMasterIdLst>
    <p:handoutMasterId r:id="rId34"/>
  </p:handoutMasterIdLst>
  <p:sldIdLst>
    <p:sldId id="267" r:id="rId9"/>
    <p:sldId id="268" r:id="rId10"/>
    <p:sldId id="271" r:id="rId11"/>
    <p:sldId id="274" r:id="rId12"/>
    <p:sldId id="275" r:id="rId13"/>
    <p:sldId id="587" r:id="rId14"/>
    <p:sldId id="272" r:id="rId15"/>
    <p:sldId id="273" r:id="rId16"/>
    <p:sldId id="276" r:id="rId17"/>
    <p:sldId id="269" r:id="rId18"/>
    <p:sldId id="277" r:id="rId19"/>
    <p:sldId id="278" r:id="rId20"/>
    <p:sldId id="279" r:id="rId21"/>
    <p:sldId id="281" r:id="rId22"/>
    <p:sldId id="280" r:id="rId23"/>
    <p:sldId id="588" r:id="rId24"/>
    <p:sldId id="282" r:id="rId25"/>
    <p:sldId id="283" r:id="rId26"/>
    <p:sldId id="284" r:id="rId27"/>
    <p:sldId id="285" r:id="rId28"/>
    <p:sldId id="286" r:id="rId29"/>
    <p:sldId id="270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 Kozlov" initials="AK" lastIdx="0" clrIdx="0">
    <p:extLst>
      <p:ext uri="{19B8F6BF-5375-455C-9EA6-DF929625EA0E}">
        <p15:presenceInfo xmlns:p15="http://schemas.microsoft.com/office/powerpoint/2012/main" userId="S-1-5-21-1275210071-1482476501-682003330-1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/>
    <p:restoredTop sz="94671"/>
  </p:normalViewPr>
  <p:slideViewPr>
    <p:cSldViewPr snapToGrid="0" snapToObjects="1">
      <p:cViewPr varScale="1">
        <p:scale>
          <a:sx n="53" d="100"/>
          <a:sy n="53" d="100"/>
        </p:scale>
        <p:origin x="6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169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61AD3-5974-4BAC-A43A-306574B662B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Advanced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D3B1A-164B-4BCC-BACE-1B2DDA541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2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0E560-F891-4ACF-9917-18E38CF4B7B1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Advanced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54B3-EFB1-498F-A54D-92685905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39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134308" y="2923013"/>
            <a:ext cx="8110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4649492"/>
            <a:ext cx="8112125" cy="175130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/>
            </a:lvl1pPr>
            <a:lvl3pPr marL="1143000" indent="-228600">
              <a:buClr>
                <a:schemeClr val="tx2"/>
              </a:buClr>
              <a:buFont typeface="Calibri" panose="020F0502020204030204" pitchFamily="34" charset="0"/>
              <a:buChar char="–"/>
              <a:defRPr/>
            </a:lvl3pPr>
            <a:lvl5pPr marL="2057400" indent="-228600">
              <a:buClr>
                <a:schemeClr val="tx2"/>
              </a:buClr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F847-9D70-CD42-85FD-CF39AECE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39B0-BF84-ED4C-965E-41C7988BA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49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834-B50E-4B40-93FD-CA81B24E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67C1-D1ED-9846-A22B-DF896B216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338" y="1691640"/>
            <a:ext cx="510646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C74D7-016A-DB4E-AF07-30337A10A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164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03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EBB3-9062-AB47-8797-D271E35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319"/>
            <a:ext cx="104409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13A83-2FAC-C346-B863-6299C9090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60587"/>
            <a:ext cx="5083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2F69-82A7-0C40-AE24-8E999A825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5075"/>
            <a:ext cx="5083175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4E454-C409-A940-B3E0-EF91A77B8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058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19777-17A9-3F43-A081-3A57165E1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62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28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F847-9D70-CD42-85FD-CF39AECE9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39B0-BF84-ED4C-965E-41C7988BA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2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32B2E0-A345-594E-881B-FBADD6D27F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05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46C37-3FB7-DF43-90E0-32E3B7E878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8" y="1487536"/>
            <a:ext cx="1025908" cy="10259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4308" y="2969537"/>
            <a:ext cx="8110905" cy="150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134307" y="4375616"/>
            <a:ext cx="8119371" cy="0"/>
          </a:xfrm>
          <a:prstGeom prst="line">
            <a:avLst/>
          </a:prstGeom>
          <a:ln w="31750">
            <a:solidFill>
              <a:srgbClr val="7C8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6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116A1B-4C75-C34E-B758-8CBAA3B5B8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3104761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C105B656-1A10-A94C-A8F0-00D7F2D585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596" y="6236129"/>
            <a:ext cx="457200" cy="464949"/>
          </a:xfrm>
          <a:prstGeom prst="rect">
            <a:avLst/>
          </a:prstGeom>
          <a:noFill/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A69309-DFB4-AC41-A93D-75033F8759FC}"/>
              </a:ext>
            </a:extLst>
          </p:cNvPr>
          <p:cNvSpPr txBox="1">
            <a:spLocks/>
          </p:cNvSpPr>
          <p:nvPr userDrawn="1"/>
        </p:nvSpPr>
        <p:spPr>
          <a:xfrm>
            <a:off x="913338" y="6382488"/>
            <a:ext cx="6546241" cy="49847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Advanced Modular Sub-Atmospheric Hybrid Heat Engine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D9631-E606-404A-A885-37147FEDD8EA}"/>
              </a:ext>
            </a:extLst>
          </p:cNvPr>
          <p:cNvCxnSpPr/>
          <p:nvPr userDrawn="1"/>
        </p:nvCxnSpPr>
        <p:spPr>
          <a:xfrm>
            <a:off x="994611" y="6331093"/>
            <a:ext cx="10363200" cy="0"/>
          </a:xfrm>
          <a:prstGeom prst="line">
            <a:avLst/>
          </a:prstGeom>
          <a:ln w="31750">
            <a:solidFill>
              <a:srgbClr val="7C8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EB6F2D-8452-D445-99C5-21C690B2C468}"/>
              </a:ext>
            </a:extLst>
          </p:cNvPr>
          <p:cNvSpPr txBox="1">
            <a:spLocks/>
          </p:cNvSpPr>
          <p:nvPr userDrawn="1"/>
        </p:nvSpPr>
        <p:spPr>
          <a:xfrm>
            <a:off x="10568539" y="6383623"/>
            <a:ext cx="885524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34B83-0D6A-43F2-A554-49908FCAEF0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BC79-E01A-444F-8AD0-C4578F331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338" y="1691640"/>
            <a:ext cx="10443510" cy="443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49B05-17D3-FF44-B101-41DC6929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38" y="274320"/>
            <a:ext cx="104435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5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6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System Font Regular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116A1B-4C75-C34E-B758-8CBAA3B5B8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3104761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C105B656-1A10-A94C-A8F0-00D7F2D585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596" y="6236129"/>
            <a:ext cx="457200" cy="464949"/>
          </a:xfrm>
          <a:prstGeom prst="rect">
            <a:avLst/>
          </a:prstGeom>
          <a:noFill/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A69309-DFB4-AC41-A93D-75033F8759FC}"/>
              </a:ext>
            </a:extLst>
          </p:cNvPr>
          <p:cNvSpPr txBox="1">
            <a:spLocks/>
          </p:cNvSpPr>
          <p:nvPr userDrawn="1"/>
        </p:nvSpPr>
        <p:spPr>
          <a:xfrm>
            <a:off x="913338" y="6382488"/>
            <a:ext cx="6546241" cy="49847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Advanced Modular Sub-Atmospheric Hybrid Heat Engine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D9631-E606-404A-A885-37147FEDD8EA}"/>
              </a:ext>
            </a:extLst>
          </p:cNvPr>
          <p:cNvCxnSpPr/>
          <p:nvPr userDrawn="1"/>
        </p:nvCxnSpPr>
        <p:spPr>
          <a:xfrm>
            <a:off x="994611" y="6331093"/>
            <a:ext cx="10363200" cy="0"/>
          </a:xfrm>
          <a:prstGeom prst="line">
            <a:avLst/>
          </a:prstGeom>
          <a:ln w="31750">
            <a:solidFill>
              <a:srgbClr val="7C8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EB6F2D-8452-D445-99C5-21C690B2C468}"/>
              </a:ext>
            </a:extLst>
          </p:cNvPr>
          <p:cNvSpPr txBox="1">
            <a:spLocks/>
          </p:cNvSpPr>
          <p:nvPr userDrawn="1"/>
        </p:nvSpPr>
        <p:spPr>
          <a:xfrm>
            <a:off x="10568539" y="6383623"/>
            <a:ext cx="885524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34B83-0D6A-43F2-A554-49908FCAEF0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49B05-17D3-FF44-B101-41DC6929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38" y="394895"/>
            <a:ext cx="9265642" cy="1293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line 2</a:t>
            </a:r>
            <a:br>
              <a:rPr lang="en-US" dirty="0"/>
            </a:br>
            <a:r>
              <a:rPr lang="en-US" dirty="0"/>
              <a:t>line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BC79-E01A-444F-8AD0-C4578F331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338" y="1939332"/>
            <a:ext cx="10443510" cy="4187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03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System Font Regular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kozlov@gti.energy" TargetMode="External"/><Relationship Id="rId2" Type="http://schemas.openxmlformats.org/officeDocument/2006/relationships/hyperlink" Target="mailto:ychudnovsky@gti.energ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308" y="2873829"/>
            <a:ext cx="8272435" cy="1374747"/>
          </a:xfrm>
        </p:spPr>
        <p:txBody>
          <a:bodyPr/>
          <a:lstStyle/>
          <a:p>
            <a:r>
              <a:rPr lang="en-US" sz="3600" dirty="0"/>
              <a:t>Advanced Modular Sub-Atmospheric </a:t>
            </a:r>
            <a:br>
              <a:rPr lang="en-US" sz="3600" dirty="0"/>
            </a:br>
            <a:r>
              <a:rPr lang="en-US" sz="3600" dirty="0"/>
              <a:t>Hybrid Heat Engine for Fossil Fuels</a:t>
            </a:r>
            <a:br>
              <a:rPr lang="en-US" sz="1200" dirty="0"/>
            </a:br>
            <a:br>
              <a:rPr lang="en-US" sz="1200" dirty="0"/>
            </a:br>
            <a:r>
              <a:rPr lang="en-US" sz="2400" b="0" dirty="0"/>
              <a:t>Contract # DE-FE0031614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33600" y="4649491"/>
            <a:ext cx="8112125" cy="205111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UTSR Project Review Meeting (11-6-2019)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Lead: Yaroslav Chudnovsky, PhD, MBA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847-768-0536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ychudnovsky@gti.energy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Investigator: Aleksandr Kozlov, PhD, ScD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847-768-0736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akozlov@gti.energy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48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294515"/>
            <a:ext cx="9114851" cy="1293223"/>
          </a:xfrm>
        </p:spPr>
        <p:txBody>
          <a:bodyPr/>
          <a:lstStyle/>
          <a:p>
            <a:r>
              <a:rPr lang="en-US" dirty="0"/>
              <a:t>Refined MHHE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3" y="1546559"/>
            <a:ext cx="1436914" cy="397465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1" indent="0" algn="ctr">
              <a:buNone/>
            </a:pPr>
            <a:r>
              <a:rPr lang="en-US" b="1" dirty="0"/>
              <a:t>MHHE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1944024"/>
            <a:ext cx="4170948" cy="250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4" y="1932599"/>
            <a:ext cx="7250644" cy="4048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65536" y="1234828"/>
            <a:ext cx="3389086" cy="384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System Font Regular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Sub-atmospheric air turbine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86863" y="4445411"/>
            <a:ext cx="4989165" cy="1805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MHHE components:</a:t>
            </a:r>
          </a:p>
          <a:p>
            <a:pPr marL="56673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1.0 MW sub-atmospheric air turbine</a:t>
            </a:r>
          </a:p>
          <a:p>
            <a:pPr marL="566738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1.5 MW gas engine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2.5 MW MHHE at </a:t>
            </a:r>
            <a:r>
              <a:rPr lang="en-US" sz="2000" u="sng" dirty="0"/>
              <a:t>67.1% efficiency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Utilizes low/medium grade waste heat</a:t>
            </a:r>
          </a:p>
          <a:p>
            <a:pPr marL="2857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839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P&amp;ID: Sub-Atmospheric MHHE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" y="1407887"/>
            <a:ext cx="11350171" cy="4731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67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Analysis of the Turbine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875" y="1533117"/>
            <a:ext cx="10443510" cy="1578666"/>
          </a:xfrm>
        </p:spPr>
        <p:txBody>
          <a:bodyPr/>
          <a:lstStyle/>
          <a:p>
            <a:r>
              <a:rPr lang="en-US" dirty="0"/>
              <a:t>The core of MHHE is a modified turbine Brayton cycle</a:t>
            </a:r>
          </a:p>
          <a:p>
            <a:r>
              <a:rPr lang="en-US" dirty="0"/>
              <a:t>The turbine Brayton cycle thermal efficiency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net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[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L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pL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)]/[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)]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63543" y="2968140"/>
            <a:ext cx="3860799" cy="31528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36875" y="2968140"/>
            <a:ext cx="6801002" cy="313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Isentropic equations with the ideal gas law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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ideal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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ideal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(1 – </a:t>
            </a:r>
            <a:r>
              <a:rPr lang="en-US" i="1" baseline="300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)/</a:t>
            </a:r>
            <a:r>
              <a:rPr lang="en-US" i="1" baseline="300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The Carnot cycle efficiency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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Carnot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min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max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r>
              <a:rPr lang="en-US" dirty="0"/>
              <a:t>The ideal cycles including Carnot cycle assume </a:t>
            </a:r>
            <a:r>
              <a:rPr lang="en-US" u="sng" dirty="0"/>
              <a:t>no mass change</a:t>
            </a:r>
            <a:r>
              <a:rPr lang="en-US" dirty="0"/>
              <a:t> of the working fluid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6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87" y="416863"/>
            <a:ext cx="10936861" cy="1293223"/>
          </a:xfrm>
        </p:spPr>
        <p:txBody>
          <a:bodyPr/>
          <a:lstStyle/>
          <a:p>
            <a:r>
              <a:rPr lang="en-US" dirty="0"/>
              <a:t>Turbine Cycle Enhanced with Humidity Regeneration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53" y="1523708"/>
            <a:ext cx="11355019" cy="14186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mass ratio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may essentially affect the turbine cycle efficiency even at low air temperature at the turbine inlet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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net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 – [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L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pL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)]/[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)]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9987" y="3095353"/>
            <a:ext cx="6285613" cy="315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/>
              <a:t>For instance, as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="1" dirty="0"/>
              <a:t> </a:t>
            </a:r>
            <a:r>
              <a:rPr lang="en-US" dirty="0">
                <a:sym typeface="Symbol" panose="05050102010706020507" pitchFamily="18" charset="2"/>
              </a:rPr>
              <a:t></a:t>
            </a:r>
            <a:r>
              <a:rPr lang="en-US" dirty="0"/>
              <a:t> 0, the turbine cycle efficiency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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100%, thus breaking the Carnot efficiency limit while not violating the 2nd Law of Thermodynamics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Example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=1.6,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=165°C,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=62.3°C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ym typeface="Symbol" panose="05050102010706020507" pitchFamily="18" charset="2"/>
              </a:rPr>
              <a:t>While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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ideal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depends on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/>
              <a:t> ,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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sub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highly depends on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2942397"/>
            <a:ext cx="5258373" cy="33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7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54" y="160823"/>
            <a:ext cx="9265642" cy="1293223"/>
          </a:xfrm>
        </p:spPr>
        <p:txBody>
          <a:bodyPr/>
          <a:lstStyle/>
          <a:p>
            <a:r>
              <a:rPr lang="en-US" dirty="0"/>
              <a:t>Real Sub-Atmospheric Turbine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454" y="1325709"/>
            <a:ext cx="5378378" cy="206864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Turbine power: 1000 kW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Turbine isentropic efficiency: 86.9%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Compressor isentropic efficiency: 82.1%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Turbine inlet temperature: 147°C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Compressor pressure ratio: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p</a:t>
            </a:r>
            <a:r>
              <a:rPr lang="en-US" sz="2000" i="1" baseline="-25000" dirty="0"/>
              <a:t> </a:t>
            </a:r>
            <a:r>
              <a:rPr lang="en-US" sz="2000" dirty="0"/>
              <a:t>= 1.48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4" y="3617436"/>
            <a:ext cx="5378378" cy="236671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5242"/>
            <a:ext cx="6005811" cy="40883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618503" y="5351487"/>
            <a:ext cx="4863963" cy="912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Turbine unit net efficiency: 54.2%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/>
              <a:t>Carnot cycle efficiency: 34.7%</a:t>
            </a:r>
          </a:p>
        </p:txBody>
      </p:sp>
    </p:spTree>
    <p:extLst>
      <p:ext uri="{BB962C8B-B14F-4D97-AF65-F5344CB8AC3E}">
        <p14:creationId xmlns:p14="http://schemas.microsoft.com/office/powerpoint/2010/main" val="223518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16" y="250516"/>
            <a:ext cx="9819619" cy="1293223"/>
          </a:xfrm>
        </p:spPr>
        <p:txBody>
          <a:bodyPr/>
          <a:lstStyle/>
          <a:p>
            <a:r>
              <a:rPr lang="en-US" dirty="0"/>
              <a:t>Sub-Atmospheric Turbine Cycle in P-V and T-S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87" y="1688118"/>
            <a:ext cx="5486400" cy="381327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228480" y="1688119"/>
            <a:ext cx="5313946" cy="3813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E97167-FA94-4C87-B2F1-D7A2B5D6D4FA}"/>
              </a:ext>
            </a:extLst>
          </p:cNvPr>
          <p:cNvSpPr txBox="1"/>
          <p:nvPr/>
        </p:nvSpPr>
        <p:spPr>
          <a:xfrm>
            <a:off x="752916" y="5648150"/>
            <a:ext cx="1074364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Low levels of temperature and pressure ensure the low capital cost</a:t>
            </a:r>
          </a:p>
        </p:txBody>
      </p:sp>
    </p:spTree>
    <p:extLst>
      <p:ext uri="{BB962C8B-B14F-4D97-AF65-F5344CB8AC3E}">
        <p14:creationId xmlns:p14="http://schemas.microsoft.com/office/powerpoint/2010/main" val="345370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6E40-666C-410D-B701-D986DCDE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38" y="394895"/>
            <a:ext cx="10630962" cy="595705"/>
          </a:xfrm>
        </p:spPr>
        <p:txBody>
          <a:bodyPr/>
          <a:lstStyle/>
          <a:p>
            <a:r>
              <a:rPr lang="en-US" dirty="0"/>
              <a:t>MHHE Major Components - Availability For Integration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D6A0A9-2CE2-4BD6-A523-D305E701A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914401"/>
            <a:ext cx="9048750" cy="4783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DB1EA-DD41-40A5-8BFD-8C088D12D686}"/>
              </a:ext>
            </a:extLst>
          </p:cNvPr>
          <p:cNvSpPr txBox="1"/>
          <p:nvPr/>
        </p:nvSpPr>
        <p:spPr>
          <a:xfrm>
            <a:off x="1101404" y="5678718"/>
            <a:ext cx="981384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Off-shelf or straight-forward modifications of existing designs</a:t>
            </a:r>
          </a:p>
        </p:txBody>
      </p:sp>
    </p:spTree>
    <p:extLst>
      <p:ext uri="{BB962C8B-B14F-4D97-AF65-F5344CB8AC3E}">
        <p14:creationId xmlns:p14="http://schemas.microsoft.com/office/powerpoint/2010/main" val="191195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394895"/>
            <a:ext cx="10875585" cy="1293223"/>
          </a:xfrm>
        </p:spPr>
        <p:txBody>
          <a:bodyPr/>
          <a:lstStyle/>
          <a:p>
            <a:pPr algn="ctr"/>
            <a:r>
              <a:rPr lang="en-US" dirty="0"/>
              <a:t>MHHE: Status of Major Components </a:t>
            </a:r>
            <a:br>
              <a:rPr lang="en-US" dirty="0"/>
            </a:br>
            <a:r>
              <a:rPr lang="en-US" dirty="0"/>
              <a:t>[RICE]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Jenbacher J420 gas engine (INNIO </a:t>
            </a:r>
            <a:r>
              <a:rPr lang="en-US" dirty="0" err="1"/>
              <a:t>Jenbacher</a:t>
            </a:r>
            <a:r>
              <a:rPr lang="en-US" dirty="0"/>
              <a:t>-Clarke Energy)</a:t>
            </a: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" y="2593300"/>
            <a:ext cx="5724139" cy="31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72686"/>
              </p:ext>
            </p:extLst>
          </p:nvPr>
        </p:nvGraphicFramePr>
        <p:xfrm>
          <a:off x="6805534" y="2593300"/>
          <a:ext cx="4984968" cy="3199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6955">
                  <a:extLst>
                    <a:ext uri="{9D8B030D-6E8A-4147-A177-3AD203B41FA5}">
                      <a16:colId xmlns:a16="http://schemas.microsoft.com/office/drawing/2014/main" val="484663190"/>
                    </a:ext>
                  </a:extLst>
                </a:gridCol>
                <a:gridCol w="880794">
                  <a:extLst>
                    <a:ext uri="{9D8B030D-6E8A-4147-A177-3AD203B41FA5}">
                      <a16:colId xmlns:a16="http://schemas.microsoft.com/office/drawing/2014/main" val="664421569"/>
                    </a:ext>
                  </a:extLst>
                </a:gridCol>
                <a:gridCol w="907219">
                  <a:extLst>
                    <a:ext uri="{9D8B030D-6E8A-4147-A177-3AD203B41FA5}">
                      <a16:colId xmlns:a16="http://schemas.microsoft.com/office/drawing/2014/main" val="1537134685"/>
                    </a:ext>
                  </a:extLst>
                </a:gridCol>
              </a:tblGrid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Fuel input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045941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Electrical efficiency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966579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Electrical output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kWe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1497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0779785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Fuel gas LHV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MJ/m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5448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Jacket water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744038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Intercooler and lube oil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836946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Exhaust gas temperature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°C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784352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Exhaust gas cooled to 110°C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038589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Length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123612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Width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159225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Height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505911"/>
                  </a:ext>
                </a:extLst>
              </a:tr>
              <a:tr h="266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Weight empty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13.27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66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66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9" y="394895"/>
            <a:ext cx="11589774" cy="1293223"/>
          </a:xfrm>
        </p:spPr>
        <p:txBody>
          <a:bodyPr/>
          <a:lstStyle/>
          <a:p>
            <a:pPr algn="ctr"/>
            <a:r>
              <a:rPr lang="en-US" dirty="0"/>
              <a:t>MHHE: Status of Major Components </a:t>
            </a:r>
            <a:br>
              <a:rPr lang="en-US" dirty="0"/>
            </a:br>
            <a:r>
              <a:rPr lang="en-US" dirty="0"/>
              <a:t>[Turbine and Compressor]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37" y="1699492"/>
            <a:ext cx="10659070" cy="4187147"/>
          </a:xfrm>
        </p:spPr>
        <p:txBody>
          <a:bodyPr/>
          <a:lstStyle/>
          <a:p>
            <a:r>
              <a:rPr lang="en-US" dirty="0"/>
              <a:t>Straightforward modifications of existing designs, optimization and OEM review with low temperature and low cost materials (</a:t>
            </a:r>
            <a:r>
              <a:rPr lang="en-US" u="sng" dirty="0"/>
              <a:t>SoftInWay, Inc</a:t>
            </a:r>
            <a:r>
              <a:rPr lang="en-US" dirty="0"/>
              <a:t>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8" y="2909206"/>
            <a:ext cx="3503794" cy="2972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28" y="2909206"/>
            <a:ext cx="4065786" cy="298892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52967"/>
              </p:ext>
            </p:extLst>
          </p:nvPr>
        </p:nvGraphicFramePr>
        <p:xfrm>
          <a:off x="8177121" y="2697729"/>
          <a:ext cx="3892337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230">
                  <a:extLst>
                    <a:ext uri="{9D8B030D-6E8A-4147-A177-3AD203B41FA5}">
                      <a16:colId xmlns:a16="http://schemas.microsoft.com/office/drawing/2014/main" val="838657299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745818657"/>
                    </a:ext>
                  </a:extLst>
                </a:gridCol>
                <a:gridCol w="751007">
                  <a:extLst>
                    <a:ext uri="{9D8B030D-6E8A-4147-A177-3AD203B41FA5}">
                      <a16:colId xmlns:a16="http://schemas.microsoft.com/office/drawing/2014/main" val="2819393403"/>
                    </a:ext>
                  </a:extLst>
                </a:gridCol>
                <a:gridCol w="585494">
                  <a:extLst>
                    <a:ext uri="{9D8B030D-6E8A-4147-A177-3AD203B41FA5}">
                      <a16:colId xmlns:a16="http://schemas.microsoft.com/office/drawing/2014/main" val="4003457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Parameter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Unit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Comp.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Turb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801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Power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kW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63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1414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216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Total-to-total isentropic efficiency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83.5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93.3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839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Total-to-static isentropic efficiency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82.1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86.9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376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Mass flow rate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kg/s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1.02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21.5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264243"/>
                  </a:ext>
                </a:extLst>
              </a:tr>
              <a:tr h="178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Rotational speed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krpm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3.6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103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Impeller diameter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256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805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Mean diameter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1167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110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Stator blade height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17.3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132.1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250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Number of rotor blades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87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757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Number of stator blades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703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02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671" y="394895"/>
            <a:ext cx="11386831" cy="1293223"/>
          </a:xfrm>
        </p:spPr>
        <p:txBody>
          <a:bodyPr/>
          <a:lstStyle/>
          <a:p>
            <a:pPr algn="ctr"/>
            <a:r>
              <a:rPr lang="en-US" dirty="0"/>
              <a:t>MHHE: Status of Major Components </a:t>
            </a:r>
            <a:br>
              <a:rPr lang="en-US" dirty="0"/>
            </a:br>
            <a:r>
              <a:rPr lang="en-US" dirty="0"/>
              <a:t>[Humidifying Air Regenerator]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3338" y="1610156"/>
            <a:ext cx="10877164" cy="4187147"/>
          </a:xfrm>
        </p:spPr>
        <p:txBody>
          <a:bodyPr/>
          <a:lstStyle/>
          <a:p>
            <a:r>
              <a:rPr lang="en-US" dirty="0"/>
              <a:t>Multilayer-plate (</a:t>
            </a:r>
            <a:r>
              <a:rPr lang="en-US" dirty="0" err="1"/>
              <a:t>Coolerado</a:t>
            </a:r>
            <a:r>
              <a:rPr lang="en-US" dirty="0"/>
              <a:t> by Seeley Int’l) or spiral-thermosyphon (Smart Heat Co) heat and mass exchanger design – modification, optimization and performance characterization are required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268962" y="2873829"/>
            <a:ext cx="3788650" cy="311070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09" y="2873828"/>
            <a:ext cx="5962262" cy="3110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4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624" y="1226493"/>
            <a:ext cx="10443510" cy="4822336"/>
          </a:xfrm>
        </p:spPr>
        <p:txBody>
          <a:bodyPr/>
          <a:lstStyle/>
          <a:p>
            <a:r>
              <a:rPr lang="en-US" altLang="en-US" dirty="0"/>
              <a:t>Objective and Goals</a:t>
            </a:r>
          </a:p>
          <a:p>
            <a:r>
              <a:rPr lang="en-US" dirty="0"/>
              <a:t>Project Team</a:t>
            </a:r>
          </a:p>
          <a:p>
            <a:r>
              <a:rPr lang="en-US" dirty="0"/>
              <a:t>Initial Concept and Sub-atmospheric Turbine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Cycle Fundamentals</a:t>
            </a:r>
          </a:p>
          <a:p>
            <a:r>
              <a:rPr lang="en-US" dirty="0"/>
              <a:t>Market Drivers and Market Penetration</a:t>
            </a:r>
          </a:p>
          <a:p>
            <a:r>
              <a:rPr lang="en-US" dirty="0"/>
              <a:t>Refined Concept</a:t>
            </a:r>
          </a:p>
          <a:p>
            <a:r>
              <a:rPr lang="en-US" dirty="0"/>
              <a:t>Thermodynamic Analysis of the Sub-Atmospheric Turbine Cycle</a:t>
            </a:r>
          </a:p>
          <a:p>
            <a:r>
              <a:rPr lang="en-US" dirty="0"/>
              <a:t>Status of Major Components Availability</a:t>
            </a:r>
          </a:p>
          <a:p>
            <a:r>
              <a:rPr lang="en-US" dirty="0"/>
              <a:t>Technology Gaps</a:t>
            </a:r>
          </a:p>
          <a:p>
            <a:r>
              <a:rPr lang="en-US" dirty="0"/>
              <a:t>Components Test Setup and Test Plan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8927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3" y="394895"/>
            <a:ext cx="11276285" cy="1293223"/>
          </a:xfrm>
        </p:spPr>
        <p:txBody>
          <a:bodyPr/>
          <a:lstStyle/>
          <a:p>
            <a:pPr algn="ctr"/>
            <a:r>
              <a:rPr lang="en-US" dirty="0"/>
              <a:t>MHHE: Status of Major Components </a:t>
            </a:r>
            <a:br>
              <a:rPr lang="en-US" dirty="0"/>
            </a:br>
            <a:r>
              <a:rPr lang="en-US" dirty="0"/>
              <a:t>[Heat Exchangers and Chiller]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98" y="1939332"/>
            <a:ext cx="11153744" cy="4187147"/>
          </a:xfrm>
        </p:spPr>
        <p:txBody>
          <a:bodyPr/>
          <a:lstStyle/>
          <a:p>
            <a:r>
              <a:rPr lang="en-US" dirty="0"/>
              <a:t>Available or straightforward modifications of existing designs (Heat Exchangers by Flex Energy, Inc., HRI; Chiller by Danfoss, Johnson Controls, Carrier)</a:t>
            </a:r>
          </a:p>
        </p:txBody>
      </p:sp>
      <p:pic>
        <p:nvPicPr>
          <p:cNvPr id="409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7" y="3042552"/>
            <a:ext cx="2712815" cy="271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68" y="3042552"/>
            <a:ext cx="3114083" cy="27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4329" r="4492" b="4754"/>
          <a:stretch/>
        </p:blipFill>
        <p:spPr bwMode="auto">
          <a:xfrm>
            <a:off x="7250735" y="2887579"/>
            <a:ext cx="4426604" cy="28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1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304830"/>
            <a:ext cx="10734020" cy="1293223"/>
          </a:xfrm>
        </p:spPr>
        <p:txBody>
          <a:bodyPr/>
          <a:lstStyle/>
          <a:p>
            <a:r>
              <a:rPr lang="en-US" dirty="0"/>
              <a:t>Technology Gaps Identified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3138" y="1524000"/>
            <a:ext cx="6826078" cy="4187147"/>
          </a:xfrm>
        </p:spPr>
        <p:txBody>
          <a:bodyPr/>
          <a:lstStyle/>
          <a:p>
            <a:r>
              <a:rPr lang="en-US" dirty="0"/>
              <a:t>The humidifying air regenerator (HAR) has been identified as a key technology gap for the MHHE (material, design, footprint)</a:t>
            </a:r>
          </a:p>
          <a:p>
            <a:r>
              <a:rPr lang="en-US" dirty="0"/>
              <a:t>The HAR should condense and evaporate a large amount of water vapor from and to air to allow the low temperature turbine to produce high power at ultra-high efficiency due to moisture cycling</a:t>
            </a:r>
          </a:p>
          <a:p>
            <a:r>
              <a:rPr lang="en-US" dirty="0"/>
              <a:t>While the HAR operating feasibility has been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proven, the design optimization (size and cost) is a subject for follow-on effort (Phase 2)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9D8F8-1B07-43F3-848C-DA8E9FC6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764" y="3172407"/>
            <a:ext cx="3676636" cy="2728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A9FE63-303E-49B3-9832-7C8C69BD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764" y="718457"/>
            <a:ext cx="3676636" cy="23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427" y="310919"/>
            <a:ext cx="9931125" cy="1293223"/>
          </a:xfrm>
        </p:spPr>
        <p:txBody>
          <a:bodyPr/>
          <a:lstStyle/>
          <a:p>
            <a:r>
              <a:rPr lang="en-US" dirty="0"/>
              <a:t>Humidifying Regenerator Test Bed and Test Plan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84" y="1379095"/>
            <a:ext cx="5738867" cy="26108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28577"/>
              </p:ext>
            </p:extLst>
          </p:nvPr>
        </p:nvGraphicFramePr>
        <p:xfrm>
          <a:off x="1074821" y="4143663"/>
          <a:ext cx="1026694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8634">
                  <a:extLst>
                    <a:ext uri="{9D8B030D-6E8A-4147-A177-3AD203B41FA5}">
                      <a16:colId xmlns:a16="http://schemas.microsoft.com/office/drawing/2014/main" val="3928214621"/>
                    </a:ext>
                  </a:extLst>
                </a:gridCol>
                <a:gridCol w="690392">
                  <a:extLst>
                    <a:ext uri="{9D8B030D-6E8A-4147-A177-3AD203B41FA5}">
                      <a16:colId xmlns:a16="http://schemas.microsoft.com/office/drawing/2014/main" val="630408223"/>
                    </a:ext>
                  </a:extLst>
                </a:gridCol>
                <a:gridCol w="530799">
                  <a:extLst>
                    <a:ext uri="{9D8B030D-6E8A-4147-A177-3AD203B41FA5}">
                      <a16:colId xmlns:a16="http://schemas.microsoft.com/office/drawing/2014/main" val="66369804"/>
                    </a:ext>
                  </a:extLst>
                </a:gridCol>
                <a:gridCol w="570203">
                  <a:extLst>
                    <a:ext uri="{9D8B030D-6E8A-4147-A177-3AD203B41FA5}">
                      <a16:colId xmlns:a16="http://schemas.microsoft.com/office/drawing/2014/main" val="2164890718"/>
                    </a:ext>
                  </a:extLst>
                </a:gridCol>
                <a:gridCol w="652957">
                  <a:extLst>
                    <a:ext uri="{9D8B030D-6E8A-4147-A177-3AD203B41FA5}">
                      <a16:colId xmlns:a16="http://schemas.microsoft.com/office/drawing/2014/main" val="53314021"/>
                    </a:ext>
                  </a:extLst>
                </a:gridCol>
                <a:gridCol w="775115">
                  <a:extLst>
                    <a:ext uri="{9D8B030D-6E8A-4147-A177-3AD203B41FA5}">
                      <a16:colId xmlns:a16="http://schemas.microsoft.com/office/drawing/2014/main" val="1526751883"/>
                    </a:ext>
                  </a:extLst>
                </a:gridCol>
                <a:gridCol w="719946">
                  <a:extLst>
                    <a:ext uri="{9D8B030D-6E8A-4147-A177-3AD203B41FA5}">
                      <a16:colId xmlns:a16="http://schemas.microsoft.com/office/drawing/2014/main" val="1278294434"/>
                    </a:ext>
                  </a:extLst>
                </a:gridCol>
                <a:gridCol w="742327">
                  <a:extLst>
                    <a:ext uri="{9D8B030D-6E8A-4147-A177-3AD203B41FA5}">
                      <a16:colId xmlns:a16="http://schemas.microsoft.com/office/drawing/2014/main" val="3544937786"/>
                    </a:ext>
                  </a:extLst>
                </a:gridCol>
                <a:gridCol w="652957">
                  <a:extLst>
                    <a:ext uri="{9D8B030D-6E8A-4147-A177-3AD203B41FA5}">
                      <a16:colId xmlns:a16="http://schemas.microsoft.com/office/drawing/2014/main" val="1716616693"/>
                    </a:ext>
                  </a:extLst>
                </a:gridCol>
                <a:gridCol w="719946">
                  <a:extLst>
                    <a:ext uri="{9D8B030D-6E8A-4147-A177-3AD203B41FA5}">
                      <a16:colId xmlns:a16="http://schemas.microsoft.com/office/drawing/2014/main" val="1597404521"/>
                    </a:ext>
                  </a:extLst>
                </a:gridCol>
                <a:gridCol w="652957">
                  <a:extLst>
                    <a:ext uri="{9D8B030D-6E8A-4147-A177-3AD203B41FA5}">
                      <a16:colId xmlns:a16="http://schemas.microsoft.com/office/drawing/2014/main" val="1857026444"/>
                    </a:ext>
                  </a:extLst>
                </a:gridCol>
                <a:gridCol w="880712">
                  <a:extLst>
                    <a:ext uri="{9D8B030D-6E8A-4147-A177-3AD203B41FA5}">
                      <a16:colId xmlns:a16="http://schemas.microsoft.com/office/drawing/2014/main" val="2151707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Parameter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34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Pressure 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bara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0.73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0.69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~1.0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0.71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0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Temperature T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°C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&gt;T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103.4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&gt;T</a:t>
                      </a:r>
                      <a:r>
                        <a:rPr lang="en-US" sz="1400" baseline="-250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673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Humid air flow rate 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kg/s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008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Relative humidity RH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40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 measurement (Y/N)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°C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325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 measurement (Y/N)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Bara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352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 measurement (Y/N)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kg/s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289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RH measurement (Y/N)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1084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4821" y="1455881"/>
            <a:ext cx="4935169" cy="253404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1:10 pilot scale HAR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1MW net power turbine case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OEM/GTI test facility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Pressure range 0.2 to 1.2 bara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Temperature range 0 to 200C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Scale-up design OEM review</a:t>
            </a:r>
          </a:p>
        </p:txBody>
      </p:sp>
    </p:spTree>
    <p:extLst>
      <p:ext uri="{BB962C8B-B14F-4D97-AF65-F5344CB8AC3E}">
        <p14:creationId xmlns:p14="http://schemas.microsoft.com/office/powerpoint/2010/main" val="99460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58" y="394895"/>
            <a:ext cx="9819619" cy="94871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343608"/>
            <a:ext cx="11207909" cy="4956588"/>
          </a:xfrm>
        </p:spPr>
        <p:txBody>
          <a:bodyPr/>
          <a:lstStyle/>
          <a:p>
            <a:r>
              <a:rPr lang="en-US" dirty="0"/>
              <a:t>The MHHE conceptual design has been developed for 2.5MW power generation unit to be used across a wide application spectrum ranging from modular coal gasifiers and power plants to gas compression stations</a:t>
            </a:r>
          </a:p>
          <a:p>
            <a:r>
              <a:rPr lang="en-US" dirty="0"/>
              <a:t>The main components of the MHHE are a RICE and a low temperature, high efficiency sub-atmospheric air turbine. Low/medium grade waste heat from the RICE operation is recovered at high turbine efficiency (&gt;54%) thus yielding a MHHE net output at &gt;65% efficiency</a:t>
            </a:r>
          </a:p>
          <a:p>
            <a:r>
              <a:rPr lang="en-US" dirty="0"/>
              <a:t>The MHHE technology gaps were identified and a plan to address these gaps has been developed and submitted to U.S.DOE along with the Phase 2 renewal application</a:t>
            </a:r>
          </a:p>
          <a:p>
            <a:r>
              <a:rPr lang="en-US" dirty="0"/>
              <a:t>The MHHE may drastically change the present fossil fuel power generation market by being more efficient and less expensive over state-of-the-art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0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37" y="394895"/>
            <a:ext cx="9819619" cy="129322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56021"/>
            <a:ext cx="11044989" cy="5141579"/>
          </a:xfrm>
        </p:spPr>
      </p:pic>
    </p:spTree>
    <p:extLst>
      <p:ext uri="{BB962C8B-B14F-4D97-AF65-F5344CB8AC3E}">
        <p14:creationId xmlns:p14="http://schemas.microsoft.com/office/powerpoint/2010/main" val="161370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32" y="399265"/>
            <a:ext cx="8895685" cy="1293223"/>
          </a:xfrm>
        </p:spPr>
        <p:txBody>
          <a:bodyPr/>
          <a:lstStyle/>
          <a:p>
            <a:r>
              <a:rPr lang="en-US" altLang="en-US" dirty="0"/>
              <a:t>Objective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511928"/>
            <a:ext cx="10845465" cy="1311865"/>
          </a:xfrm>
        </p:spPr>
        <p:txBody>
          <a:bodyPr/>
          <a:lstStyle/>
          <a:p>
            <a:pPr fontAlgn="auto">
              <a:defRPr/>
            </a:pPr>
            <a:r>
              <a:rPr lang="en-US" altLang="en-US" b="1" dirty="0"/>
              <a:t>Objective:</a:t>
            </a:r>
            <a:r>
              <a:rPr lang="en-US" altLang="en-US" dirty="0"/>
              <a:t> </a:t>
            </a:r>
            <a:r>
              <a:rPr lang="en-US" altLang="en-US" sz="2000" dirty="0"/>
              <a:t>Develop and characterize a conceptual design of the novel advanced </a:t>
            </a:r>
            <a:r>
              <a:rPr lang="en-US" altLang="en-US" sz="2000" u="sng" dirty="0"/>
              <a:t>M</a:t>
            </a:r>
            <a:r>
              <a:rPr lang="en-US" altLang="en-US" sz="2000" dirty="0"/>
              <a:t>odular sub-atmospheric </a:t>
            </a:r>
            <a:r>
              <a:rPr lang="en-US" altLang="en-US" sz="2000" u="sng" dirty="0"/>
              <a:t>H</a:t>
            </a:r>
            <a:r>
              <a:rPr lang="en-US" altLang="en-US" sz="2000" dirty="0"/>
              <a:t>ybrid </a:t>
            </a:r>
            <a:r>
              <a:rPr lang="en-US" altLang="en-US" sz="2000" u="sng" dirty="0"/>
              <a:t>H</a:t>
            </a:r>
            <a:r>
              <a:rPr lang="en-US" altLang="en-US" sz="2000" dirty="0"/>
              <a:t>eat </a:t>
            </a:r>
            <a:r>
              <a:rPr lang="en-US" altLang="en-US" sz="2000" u="sng" dirty="0"/>
              <a:t>E</a:t>
            </a:r>
            <a:r>
              <a:rPr lang="en-US" altLang="en-US" sz="2000" dirty="0"/>
              <a:t>ngine (MHHE) for fossil energy applications to produce electric or mechanical power from various fuels such as coal-derived syngas, hydrogen, or natural gas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683" y="2967957"/>
            <a:ext cx="5581835" cy="3135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en-US" b="1" dirty="0"/>
              <a:t>Goals: </a:t>
            </a:r>
          </a:p>
          <a:p>
            <a:pPr marL="465138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Develop a MHHE conceptual design</a:t>
            </a:r>
          </a:p>
          <a:p>
            <a:pPr marL="465138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Characterize MHHE at a marketable size</a:t>
            </a:r>
          </a:p>
          <a:p>
            <a:pPr marL="465138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Identify technology gaps</a:t>
            </a:r>
          </a:p>
          <a:p>
            <a:pPr marL="465138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Develop a technology maturation plan for the follow-on pilot-scale design, engineering, fabrication and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E439C-36D1-44B7-8346-5595F5D75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18" y="2593910"/>
            <a:ext cx="5598367" cy="35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88748" y="1417320"/>
            <a:ext cx="10316136" cy="393155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Gas Technology Institute</a:t>
            </a:r>
            <a:r>
              <a:rPr lang="en-US" dirty="0"/>
              <a:t> (Des Plaines, IL)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Independent, not-for-profit established by Gas Industry in 1941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Contract research, technology development and deployment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Over 1,200 patents, over 500 technologies commercialized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/>
              <a:t>SoftInWay Inc.</a:t>
            </a:r>
            <a:r>
              <a:rPr lang="ru-RU" b="1" dirty="0"/>
              <a:t>, </a:t>
            </a:r>
            <a:r>
              <a:rPr lang="en-US" b="1" dirty="0"/>
              <a:t>Turbomachinery Engineering </a:t>
            </a:r>
            <a:r>
              <a:rPr lang="en-US" dirty="0"/>
              <a:t>(Burlington, MA)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Development of efficient turbomachinery and power plants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Software, engineering services, and training</a:t>
            </a:r>
          </a:p>
          <a:p>
            <a:pPr lvl="0">
              <a:lnSpc>
                <a:spcPct val="120000"/>
              </a:lnSpc>
              <a:spcAft>
                <a:spcPts val="0"/>
              </a:spcAft>
              <a:buClr>
                <a:srgbClr val="7C8928"/>
              </a:buClr>
            </a:pPr>
            <a:r>
              <a:rPr lang="en-US" b="1" dirty="0">
                <a:solidFill>
                  <a:srgbClr val="000000"/>
                </a:solidFill>
              </a:rPr>
              <a:t>OEMs, consultants and suppliers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F"/>
              </a:buClr>
            </a:pPr>
            <a:r>
              <a:rPr lang="en-US" dirty="0">
                <a:solidFill>
                  <a:srgbClr val="000000"/>
                </a:solidFill>
              </a:rPr>
              <a:t>Identified and committed for Phase 2 work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F"/>
              </a:buClr>
            </a:pPr>
            <a:r>
              <a:rPr lang="en-US" dirty="0">
                <a:solidFill>
                  <a:srgbClr val="000000"/>
                </a:solidFill>
              </a:rPr>
              <a:t>Strong expertise and capabilities in material, manufacturing, controls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8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MHHE Initial Concept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4367" y="1299755"/>
            <a:ext cx="5501976" cy="4839789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u="sng" dirty="0"/>
              <a:t>Unique combination</a:t>
            </a:r>
            <a:r>
              <a:rPr lang="en-US" sz="2000" dirty="0"/>
              <a:t> of a sub-atmospheric air turbine and RICE into hybrid heat engine enhanced by a humidifying regenerator, that allows achieving &gt;65% (LHV) net efficiency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u="sng" dirty="0"/>
              <a:t>Prior to the turbine</a:t>
            </a:r>
            <a:r>
              <a:rPr lang="en-US" sz="2000" dirty="0"/>
              <a:t>, the working flow (air at atmospheric pressure) is humidified and heated to below 300°C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u="sng" dirty="0"/>
              <a:t>Prior to the compressor</a:t>
            </a:r>
            <a:r>
              <a:rPr lang="en-US" sz="2000" dirty="0"/>
              <a:t>, the air is dehumidified and cooled to near 0°C by the VC cooling system with COP&gt;1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u="sng" dirty="0"/>
              <a:t>Increased volume</a:t>
            </a:r>
            <a:r>
              <a:rPr lang="en-US" sz="2000" dirty="0"/>
              <a:t> of the air flow at the turbine inlet and </a:t>
            </a:r>
            <a:r>
              <a:rPr lang="en-US" sz="2000" b="1" u="sng" dirty="0"/>
              <a:t>reduced volume</a:t>
            </a:r>
            <a:r>
              <a:rPr lang="en-US" sz="2000" dirty="0"/>
              <a:t> of this flow at the compressor inlet boosts the turbine cycle efficiency to an ultra-high level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83" y="1978090"/>
            <a:ext cx="5866475" cy="3965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9655" y="1267998"/>
            <a:ext cx="3852103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Sub-Atmospheric MHHE Concept</a:t>
            </a:r>
          </a:p>
          <a:p>
            <a:pPr algn="ctr"/>
            <a:r>
              <a:rPr lang="en-US" sz="1400" i="1" u="sng" dirty="0">
                <a:solidFill>
                  <a:srgbClr val="C00000"/>
                </a:solidFill>
              </a:rPr>
              <a:t>(U.S. Patent pending)</a:t>
            </a:r>
          </a:p>
        </p:txBody>
      </p:sp>
    </p:spTree>
    <p:extLst>
      <p:ext uri="{BB962C8B-B14F-4D97-AF65-F5344CB8AC3E}">
        <p14:creationId xmlns:p14="http://schemas.microsoft.com/office/powerpoint/2010/main" val="350631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Sub-atmospheric Air Turbine Fundamentals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96" y="1910060"/>
            <a:ext cx="5682760" cy="31961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8FD8269-8AE9-4253-8D4F-549CC66BF987}"/>
              </a:ext>
            </a:extLst>
          </p:cNvPr>
          <p:cNvGrpSpPr/>
          <p:nvPr/>
        </p:nvGrpSpPr>
        <p:grpSpPr>
          <a:xfrm>
            <a:off x="6914096" y="1486265"/>
            <a:ext cx="2109406" cy="588760"/>
            <a:chOff x="9472994" y="2385065"/>
            <a:chExt cx="2109406" cy="588760"/>
          </a:xfrm>
        </p:grpSpPr>
        <p:sp>
          <p:nvSpPr>
            <p:cNvPr id="8" name="Rectangle 7"/>
            <p:cNvSpPr/>
            <p:nvPr/>
          </p:nvSpPr>
          <p:spPr>
            <a:xfrm>
              <a:off x="9490259" y="2520641"/>
              <a:ext cx="204415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Psychrometric C</a:t>
              </a:r>
              <a:r>
                <a:rPr lang="en-U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hart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472994" y="2385065"/>
              <a:ext cx="2109406" cy="5887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3FAD0B-8251-4A93-BA10-ED142A291C71}"/>
              </a:ext>
            </a:extLst>
          </p:cNvPr>
          <p:cNvGrpSpPr/>
          <p:nvPr/>
        </p:nvGrpSpPr>
        <p:grpSpPr>
          <a:xfrm>
            <a:off x="1682803" y="1486265"/>
            <a:ext cx="3158385" cy="588760"/>
            <a:chOff x="1682803" y="1486265"/>
            <a:chExt cx="3158385" cy="588760"/>
          </a:xfrm>
        </p:grpSpPr>
        <p:sp>
          <p:nvSpPr>
            <p:cNvPr id="12" name="Rounded Rectangle 11"/>
            <p:cNvSpPr/>
            <p:nvPr/>
          </p:nvSpPr>
          <p:spPr>
            <a:xfrm>
              <a:off x="1682803" y="1486265"/>
              <a:ext cx="3158385" cy="5887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82803" y="1571506"/>
              <a:ext cx="3098262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Modified Closed Brayton Cycle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1CCBAF-B7EE-4077-8199-A9365B1C3E6F}"/>
              </a:ext>
            </a:extLst>
          </p:cNvPr>
          <p:cNvGrpSpPr/>
          <p:nvPr/>
        </p:nvGrpSpPr>
        <p:grpSpPr>
          <a:xfrm>
            <a:off x="1673500" y="5353150"/>
            <a:ext cx="3393631" cy="588760"/>
            <a:chOff x="2051004" y="5378317"/>
            <a:chExt cx="3393631" cy="588760"/>
          </a:xfrm>
        </p:grpSpPr>
        <p:sp>
          <p:nvSpPr>
            <p:cNvPr id="16" name="Rounded Rectangle 15"/>
            <p:cNvSpPr/>
            <p:nvPr/>
          </p:nvSpPr>
          <p:spPr>
            <a:xfrm>
              <a:off x="2051004" y="5378317"/>
              <a:ext cx="3376852" cy="5887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27420" y="5491372"/>
              <a:ext cx="331721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Humidification/Dehumidification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56" y="1732778"/>
            <a:ext cx="5616867" cy="32885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652ADE-3A2A-4A7D-9B75-ECE3E9365397}"/>
              </a:ext>
            </a:extLst>
          </p:cNvPr>
          <p:cNvGrpSpPr/>
          <p:nvPr/>
        </p:nvGrpSpPr>
        <p:grpSpPr>
          <a:xfrm>
            <a:off x="7138222" y="5308747"/>
            <a:ext cx="3376852" cy="588760"/>
            <a:chOff x="7572359" y="5349189"/>
            <a:chExt cx="3376852" cy="588760"/>
          </a:xfrm>
        </p:grpSpPr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2352F0A1-0710-4403-9965-ABBE37900B2D}"/>
                </a:ext>
              </a:extLst>
            </p:cNvPr>
            <p:cNvSpPr/>
            <p:nvPr/>
          </p:nvSpPr>
          <p:spPr>
            <a:xfrm>
              <a:off x="7572359" y="5349189"/>
              <a:ext cx="3376852" cy="5887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7BF9D6-63E9-4B32-9900-D760A2F566ED}"/>
                </a:ext>
              </a:extLst>
            </p:cNvPr>
            <p:cNvSpPr/>
            <p:nvPr/>
          </p:nvSpPr>
          <p:spPr>
            <a:xfrm>
              <a:off x="7631996" y="5467181"/>
              <a:ext cx="331721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Heat and Mass Regeneration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95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054" y="581242"/>
            <a:ext cx="9265642" cy="1293223"/>
          </a:xfrm>
        </p:spPr>
        <p:txBody>
          <a:bodyPr/>
          <a:lstStyle/>
          <a:p>
            <a:r>
              <a:rPr lang="en-US" dirty="0"/>
              <a:t>Project Scope (Phase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38" y="1880623"/>
            <a:ext cx="10669063" cy="4438361"/>
          </a:xfrm>
        </p:spPr>
        <p:txBody>
          <a:bodyPr/>
          <a:lstStyle/>
          <a:p>
            <a:r>
              <a:rPr lang="en-US" sz="3000" dirty="0"/>
              <a:t>Analyze the potential market and primary fuels</a:t>
            </a:r>
          </a:p>
          <a:p>
            <a:r>
              <a:rPr lang="en-US" sz="3000" dirty="0"/>
              <a:t>Refine and characterize the MHHE conceptual design</a:t>
            </a:r>
          </a:p>
          <a:p>
            <a:r>
              <a:rPr lang="en-US" sz="3000" dirty="0"/>
              <a:t>Select the modular size and functionality</a:t>
            </a:r>
          </a:p>
          <a:p>
            <a:r>
              <a:rPr lang="en-US" sz="3000" dirty="0"/>
              <a:t>Complete thermodynamic cycle analysis for the selected module size</a:t>
            </a:r>
          </a:p>
          <a:p>
            <a:r>
              <a:rPr lang="en-US" sz="3000" dirty="0"/>
              <a:t>Identify the technology gaps and develop a resolution plan</a:t>
            </a:r>
          </a:p>
          <a:p>
            <a:r>
              <a:rPr lang="en-US" sz="3000" dirty="0"/>
              <a:t>Outreach the potential stakeholders and OEMs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513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9" y="1821606"/>
            <a:ext cx="10973588" cy="4602479"/>
          </a:xfrm>
        </p:spPr>
        <p:txBody>
          <a:bodyPr/>
          <a:lstStyle/>
          <a:p>
            <a:r>
              <a:rPr lang="en-US" dirty="0"/>
              <a:t>A fossil gas-fueled RICE is a main heat source for the air turbine operated by modified Brayton cycle</a:t>
            </a:r>
          </a:p>
          <a:p>
            <a:r>
              <a:rPr lang="en-US" dirty="0"/>
              <a:t>The sub-atmospheric MHHE leverages additional attributes of a RICE (short start up, high ramp rate, and suitability for modular size)</a:t>
            </a:r>
          </a:p>
          <a:p>
            <a:r>
              <a:rPr lang="en-US" dirty="0"/>
              <a:t>The sub-atmospheric air turbine almost doubles the efficiency compared to RICE (from 30-50% to above 65%)</a:t>
            </a:r>
          </a:p>
          <a:p>
            <a:r>
              <a:rPr lang="en-US" dirty="0"/>
              <a:t>RICE units are available from major OEMs in sizes up to 10/20MW, so the MHHE maximum power rating may be limited to ~30 MW per module</a:t>
            </a:r>
          </a:p>
          <a:p>
            <a:r>
              <a:rPr lang="en-US" dirty="0"/>
              <a:t>The MHHE will result in extremely low NOx emissions per unit of fuel input</a:t>
            </a:r>
          </a:p>
        </p:txBody>
      </p:sp>
    </p:spTree>
    <p:extLst>
      <p:ext uri="{BB962C8B-B14F-4D97-AF65-F5344CB8AC3E}">
        <p14:creationId xmlns:p14="http://schemas.microsoft.com/office/powerpoint/2010/main" val="57140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62" y="593559"/>
            <a:ext cx="9056033" cy="1051905"/>
          </a:xfrm>
        </p:spPr>
        <p:txBody>
          <a:bodyPr/>
          <a:lstStyle/>
          <a:p>
            <a:r>
              <a:rPr lang="en-US" dirty="0"/>
              <a:t>Market Penetration Basis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645464"/>
            <a:ext cx="11518229" cy="43221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The market power segments include power ranges: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 0.5-1MW, 1-2MW, </a:t>
            </a:r>
            <a:r>
              <a:rPr lang="en-US" u="sng" dirty="0"/>
              <a:t>2-5MW</a:t>
            </a:r>
            <a:r>
              <a:rPr lang="en-US" dirty="0"/>
              <a:t>, 5-10MW and 10-20MW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The global gas engine market is segmented into four major regions that includes North America, Europe, Asia-Pacific and the rest of the world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With the proper incentives for OEM partner(s) to MHHE commercial deployment, we can utilize their extensive marketing networks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The forecasted growth in the gas engines market based upon variety of gaseous fuel (natural gas, coal-derived syngas, hydrogen) offers a significant market potential for the MHHE</a:t>
            </a:r>
          </a:p>
          <a:p>
            <a:pPr marL="228600" lvl="1">
              <a:lnSpc>
                <a:spcPct val="100000"/>
              </a:lnSpc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A target installed cost of $1,800/kW for selected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2.5MW MHHE is competitive</a:t>
            </a:r>
          </a:p>
        </p:txBody>
      </p:sp>
    </p:spTree>
    <p:extLst>
      <p:ext uri="{BB962C8B-B14F-4D97-AF65-F5344CB8AC3E}">
        <p14:creationId xmlns:p14="http://schemas.microsoft.com/office/powerpoint/2010/main" val="320072746"/>
      </p:ext>
    </p:extLst>
  </p:cSld>
  <p:clrMapOvr>
    <a:masterClrMapping/>
  </p:clrMapOvr>
</p:sld>
</file>

<file path=ppt/theme/theme1.xml><?xml version="1.0" encoding="utf-8"?>
<a:theme xmlns:a="http://schemas.openxmlformats.org/drawingml/2006/main" name="GTI Title">
  <a:themeElements>
    <a:clrScheme name="GTI Brand Palette">
      <a:dk1>
        <a:srgbClr val="000000"/>
      </a:dk1>
      <a:lt1>
        <a:srgbClr val="FFFFFF"/>
      </a:lt1>
      <a:dk2>
        <a:srgbClr val="00559F"/>
      </a:dk2>
      <a:lt2>
        <a:srgbClr val="E7E6E6"/>
      </a:lt2>
      <a:accent1>
        <a:srgbClr val="1686C5"/>
      </a:accent1>
      <a:accent2>
        <a:srgbClr val="00559F"/>
      </a:accent2>
      <a:accent3>
        <a:srgbClr val="BFCC43"/>
      </a:accent3>
      <a:accent4>
        <a:srgbClr val="D2B24D"/>
      </a:accent4>
      <a:accent5>
        <a:srgbClr val="7C8928"/>
      </a:accent5>
      <a:accent6>
        <a:srgbClr val="58595B"/>
      </a:accent6>
      <a:hlink>
        <a:srgbClr val="00559F"/>
      </a:hlink>
      <a:folHlink>
        <a:srgbClr val="1686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TI Slide - 1 or 2 line headline">
  <a:themeElements>
    <a:clrScheme name="GTI Brand Palette">
      <a:dk1>
        <a:srgbClr val="000000"/>
      </a:dk1>
      <a:lt1>
        <a:srgbClr val="FFFFFF"/>
      </a:lt1>
      <a:dk2>
        <a:srgbClr val="00559F"/>
      </a:dk2>
      <a:lt2>
        <a:srgbClr val="E7E6E6"/>
      </a:lt2>
      <a:accent1>
        <a:srgbClr val="1686C5"/>
      </a:accent1>
      <a:accent2>
        <a:srgbClr val="00559F"/>
      </a:accent2>
      <a:accent3>
        <a:srgbClr val="BFCC43"/>
      </a:accent3>
      <a:accent4>
        <a:srgbClr val="D2B24D"/>
      </a:accent4>
      <a:accent5>
        <a:srgbClr val="7C8928"/>
      </a:accent5>
      <a:accent6>
        <a:srgbClr val="58595B"/>
      </a:accent6>
      <a:hlink>
        <a:srgbClr val="00559F"/>
      </a:hlink>
      <a:folHlink>
        <a:srgbClr val="1686C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TI Slide - 3 line headline">
  <a:themeElements>
    <a:clrScheme name="GTI Brand Palette">
      <a:dk1>
        <a:srgbClr val="000000"/>
      </a:dk1>
      <a:lt1>
        <a:srgbClr val="FFFFFF"/>
      </a:lt1>
      <a:dk2>
        <a:srgbClr val="00559F"/>
      </a:dk2>
      <a:lt2>
        <a:srgbClr val="E7E6E6"/>
      </a:lt2>
      <a:accent1>
        <a:srgbClr val="1686C5"/>
      </a:accent1>
      <a:accent2>
        <a:srgbClr val="00559F"/>
      </a:accent2>
      <a:accent3>
        <a:srgbClr val="BFCC43"/>
      </a:accent3>
      <a:accent4>
        <a:srgbClr val="D2B24D"/>
      </a:accent4>
      <a:accent5>
        <a:srgbClr val="7C8928"/>
      </a:accent5>
      <a:accent6>
        <a:srgbClr val="58595B"/>
      </a:accent6>
      <a:hlink>
        <a:srgbClr val="00559F"/>
      </a:hlink>
      <a:folHlink>
        <a:srgbClr val="1686C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CD13F11DB5B34E8B067B84A6DEAD67" ma:contentTypeVersion="32" ma:contentTypeDescription="Create a new document." ma:contentTypeScope="" ma:versionID="1e54f8f0aaac911fa0cb158368a9ca8c">
  <xsd:schema xmlns:xsd="http://www.w3.org/2001/XMLSchema" xmlns:xs="http://www.w3.org/2001/XMLSchema" xmlns:p="http://schemas.microsoft.com/office/2006/metadata/properties" xmlns:ns2="8088ce5a-571c-4ad0-a1b2-ce6b2432184a" targetNamespace="http://schemas.microsoft.com/office/2006/metadata/properties" ma:root="true" ma:fieldsID="84fc3917c899975241eb78cefbf1fba6" ns2:_="">
    <xsd:import namespace="8088ce5a-571c-4ad0-a1b2-ce6b24321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8ce5a-571c-4ad0-a1b2-ce6b243218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00000000-0000-0000-0000-000000000000</rca:property>
    <rca:property rca:type="CreatePageWithSourceDocument">True</rca:property>
    <rca:property rca:type="AllowChangeLocationConfig">True</rca:property>
    <rca:property rca:type="ConfiguredPageLocation">http://intranet/HR/HRINT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088ce5a-571c-4ad0-a1b2-ce6b2432184a">GTIRECORD-3226-19</_dlc_DocId>
    <_dlc_DocIdUrl xmlns="8088ce5a-571c-4ad0-a1b2-ce6b2432184a">
      <Url>http://thepipeline/CD/comm/_layouts/DocIdRedir.aspx?ID=GTIRECORD-3226-19</Url>
      <Description>GTIRECORD-3226-19</Description>
    </_dlc_DocIdUrl>
  </documentManagement>
</p:properties>
</file>

<file path=customXml/itemProps1.xml><?xml version="1.0" encoding="utf-8"?>
<ds:datastoreItem xmlns:ds="http://schemas.openxmlformats.org/officeDocument/2006/customXml" ds:itemID="{5A81E416-EF70-404D-8475-5109CFDE8B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EBF1CC-6019-4CC9-A1E0-D82F1D24C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8ce5a-571c-4ad0-a1b2-ce6b243218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55CA87-380D-4C58-8F3B-E9AA694230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13AED48-0FC2-4BCD-B9C4-CCC55E83BA7E}">
  <ds:schemaRefs>
    <ds:schemaRef ds:uri="urn:sharePointPublishingRcaProperties"/>
  </ds:schemaRefs>
</ds:datastoreItem>
</file>

<file path=customXml/itemProps5.xml><?xml version="1.0" encoding="utf-8"?>
<ds:datastoreItem xmlns:ds="http://schemas.openxmlformats.org/officeDocument/2006/customXml" ds:itemID="{D39C4EBE-F1BA-4252-98AE-52D2AB54BC3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088ce5a-571c-4ad0-a1b2-ce6b2432184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1657</Words>
  <Application>Microsoft Office PowerPoint</Application>
  <PresentationFormat>Widescreen</PresentationFormat>
  <Paragraphs>317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System Font Regular</vt:lpstr>
      <vt:lpstr>Times New Roman</vt:lpstr>
      <vt:lpstr>GTI Title</vt:lpstr>
      <vt:lpstr>GTI Slide - 1 or 2 line headline</vt:lpstr>
      <vt:lpstr>GTI Slide - 3 line headline</vt:lpstr>
      <vt:lpstr>Advanced Modular Sub-Atmospheric  Hybrid Heat Engine for Fossil Fuels  Contract # DE-FE0031614</vt:lpstr>
      <vt:lpstr>Outline</vt:lpstr>
      <vt:lpstr>Objective and Goals</vt:lpstr>
      <vt:lpstr>Project Team</vt:lpstr>
      <vt:lpstr>MHHE Initial Concept</vt:lpstr>
      <vt:lpstr>Sub-atmospheric Air Turbine Fundamentals</vt:lpstr>
      <vt:lpstr>Project Scope (Phase 1)</vt:lpstr>
      <vt:lpstr>Market Drivers</vt:lpstr>
      <vt:lpstr>Market Penetration Basis</vt:lpstr>
      <vt:lpstr>Refined MHHE Concept</vt:lpstr>
      <vt:lpstr>P&amp;ID: Sub-Atmospheric MHHE</vt:lpstr>
      <vt:lpstr>Thermodynamic Analysis of the Turbine Cycle</vt:lpstr>
      <vt:lpstr>Turbine Cycle Enhanced with Humidity Regeneration</vt:lpstr>
      <vt:lpstr>Real Sub-Atmospheric Turbine Cycle</vt:lpstr>
      <vt:lpstr>Sub-Atmospheric Turbine Cycle in P-V and T-S</vt:lpstr>
      <vt:lpstr>MHHE Major Components - Availability For Integration</vt:lpstr>
      <vt:lpstr>MHHE: Status of Major Components  [RICE]</vt:lpstr>
      <vt:lpstr>MHHE: Status of Major Components  [Turbine and Compressor]</vt:lpstr>
      <vt:lpstr>MHHE: Status of Major Components  [Humidifying Air Regenerator]</vt:lpstr>
      <vt:lpstr>MHHE: Status of Major Components  [Heat Exchangers and Chiller]</vt:lpstr>
      <vt:lpstr>Technology Gaps Identified</vt:lpstr>
      <vt:lpstr>Humidifying Regenerator Test Bed and Test Plan</vt:lpstr>
      <vt:lpstr>Conclusions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Karen Lockhart</cp:lastModifiedBy>
  <cp:revision>142</cp:revision>
  <dcterms:created xsi:type="dcterms:W3CDTF">2018-12-26T16:02:22Z</dcterms:created>
  <dcterms:modified xsi:type="dcterms:W3CDTF">2019-11-14T18:23:28Z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5c7975d8-0523-4026-9875-d740c26ccc9c</vt:lpwstr>
  </property>
  <property fmtid="{D5CDD505-2E9C-101B-9397-08002B2CF9AE}" pid="3" name="ContentTypeId">
    <vt:lpwstr>0x01010019CD13F11DB5B34E8B067B84A6DEAD67</vt:lpwstr>
  </property>
</Properties>
</file>