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667" r:id="rId2"/>
  </p:sldMasterIdLst>
  <p:notesMasterIdLst>
    <p:notesMasterId r:id="rId71"/>
  </p:notesMasterIdLst>
  <p:sldIdLst>
    <p:sldId id="256" r:id="rId3"/>
    <p:sldId id="279" r:id="rId4"/>
    <p:sldId id="278" r:id="rId5"/>
    <p:sldId id="274" r:id="rId6"/>
    <p:sldId id="382" r:id="rId7"/>
    <p:sldId id="383" r:id="rId8"/>
    <p:sldId id="282" r:id="rId9"/>
    <p:sldId id="345" r:id="rId10"/>
    <p:sldId id="295" r:id="rId11"/>
    <p:sldId id="471" r:id="rId12"/>
    <p:sldId id="308" r:id="rId13"/>
    <p:sldId id="298" r:id="rId14"/>
    <p:sldId id="356" r:id="rId15"/>
    <p:sldId id="301" r:id="rId16"/>
    <p:sldId id="299" r:id="rId17"/>
    <p:sldId id="359" r:id="rId18"/>
    <p:sldId id="391" r:id="rId19"/>
    <p:sldId id="317" r:id="rId20"/>
    <p:sldId id="322" r:id="rId21"/>
    <p:sldId id="333" r:id="rId22"/>
    <p:sldId id="281" r:id="rId23"/>
    <p:sldId id="358" r:id="rId24"/>
    <p:sldId id="294" r:id="rId25"/>
    <p:sldId id="479" r:id="rId26"/>
    <p:sldId id="454" r:id="rId27"/>
    <p:sldId id="421" r:id="rId28"/>
    <p:sldId id="422" r:id="rId29"/>
    <p:sldId id="423" r:id="rId30"/>
    <p:sldId id="424" r:id="rId31"/>
    <p:sldId id="425" r:id="rId32"/>
    <p:sldId id="426" r:id="rId33"/>
    <p:sldId id="427" r:id="rId34"/>
    <p:sldId id="428" r:id="rId35"/>
    <p:sldId id="429" r:id="rId36"/>
    <p:sldId id="430" r:id="rId37"/>
    <p:sldId id="431" r:id="rId38"/>
    <p:sldId id="432" r:id="rId39"/>
    <p:sldId id="433" r:id="rId40"/>
    <p:sldId id="434" r:id="rId41"/>
    <p:sldId id="435" r:id="rId42"/>
    <p:sldId id="436" r:id="rId43"/>
    <p:sldId id="437" r:id="rId44"/>
    <p:sldId id="438" r:id="rId45"/>
    <p:sldId id="439" r:id="rId46"/>
    <p:sldId id="440" r:id="rId47"/>
    <p:sldId id="441" r:id="rId48"/>
    <p:sldId id="442" r:id="rId49"/>
    <p:sldId id="445" r:id="rId50"/>
    <p:sldId id="446" r:id="rId51"/>
    <p:sldId id="462" r:id="rId52"/>
    <p:sldId id="463" r:id="rId53"/>
    <p:sldId id="467" r:id="rId54"/>
    <p:sldId id="477" r:id="rId55"/>
    <p:sldId id="478" r:id="rId56"/>
    <p:sldId id="474" r:id="rId57"/>
    <p:sldId id="475" r:id="rId58"/>
    <p:sldId id="476" r:id="rId59"/>
    <p:sldId id="469" r:id="rId60"/>
    <p:sldId id="292" r:id="rId61"/>
    <p:sldId id="270" r:id="rId62"/>
    <p:sldId id="397" r:id="rId63"/>
    <p:sldId id="455" r:id="rId64"/>
    <p:sldId id="456" r:id="rId65"/>
    <p:sldId id="457" r:id="rId66"/>
    <p:sldId id="458" r:id="rId67"/>
    <p:sldId id="459" r:id="rId68"/>
    <p:sldId id="460" r:id="rId69"/>
    <p:sldId id="461" r:id="rId70"/>
  </p:sldIdLst>
  <p:sldSz cx="12192000" cy="6858000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38745074-0C94-4042-916A-34005A3CE94E}">
          <p14:sldIdLst>
            <p14:sldId id="256"/>
          </p14:sldIdLst>
        </p14:section>
        <p14:section name="Background" id="{687BB0B0-6FC3-4DA5-9CC3-05357FA6094A}">
          <p14:sldIdLst>
            <p14:sldId id="279"/>
            <p14:sldId id="278"/>
            <p14:sldId id="274"/>
            <p14:sldId id="382"/>
            <p14:sldId id="383"/>
          </p14:sldIdLst>
        </p14:section>
        <p14:section name="Tools" id="{1F81783C-6312-41F9-8C77-9B93F2FFDC9A}">
          <p14:sldIdLst>
            <p14:sldId id="282"/>
            <p14:sldId id="345"/>
            <p14:sldId id="295"/>
            <p14:sldId id="471"/>
            <p14:sldId id="308"/>
          </p14:sldIdLst>
        </p14:section>
        <p14:section name="Theoretical" id="{77DFFDC2-EA99-48F2-B0E2-F0CB4BF0B30D}">
          <p14:sldIdLst>
            <p14:sldId id="298"/>
            <p14:sldId id="356"/>
            <p14:sldId id="301"/>
          </p14:sldIdLst>
        </p14:section>
        <p14:section name="Detailed" id="{096D8688-DF62-4D4D-A222-8A191707B5C9}">
          <p14:sldIdLst>
            <p14:sldId id="299"/>
            <p14:sldId id="359"/>
            <p14:sldId id="391"/>
            <p14:sldId id="317"/>
            <p14:sldId id="322"/>
            <p14:sldId id="333"/>
          </p14:sldIdLst>
        </p14:section>
        <p14:section name="Performance" id="{FF51F89D-7DD5-43AD-A737-660A9C751E83}">
          <p14:sldIdLst>
            <p14:sldId id="281"/>
            <p14:sldId id="358"/>
            <p14:sldId id="294"/>
            <p14:sldId id="479"/>
            <p14:sldId id="454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5"/>
            <p14:sldId id="446"/>
            <p14:sldId id="462"/>
          </p14:sldIdLst>
        </p14:section>
        <p14:section name="Tomo" id="{F19C7439-CB18-4B2A-B8BE-EE995607A3DF}">
          <p14:sldIdLst>
            <p14:sldId id="463"/>
            <p14:sldId id="467"/>
            <p14:sldId id="477"/>
            <p14:sldId id="478"/>
            <p14:sldId id="474"/>
            <p14:sldId id="475"/>
            <p14:sldId id="476"/>
          </p14:sldIdLst>
        </p14:section>
        <p14:section name="Closing" id="{800F4E37-907B-4A7D-96FC-3DD5BA6F58C6}">
          <p14:sldIdLst>
            <p14:sldId id="469"/>
            <p14:sldId id="292"/>
          </p14:sldIdLst>
        </p14:section>
        <p14:section name="Summary" id="{7E33EEDD-9EC8-4D7A-8EEC-86CB44ECCE60}">
          <p14:sldIdLst>
            <p14:sldId id="270"/>
          </p14:sldIdLst>
        </p14:section>
        <p14:section name="Back Up" id="{6D762E0A-FDF9-45FE-9E33-91A8778DF9EF}">
          <p14:sldIdLst>
            <p14:sldId id="397"/>
            <p14:sldId id="455"/>
            <p14:sldId id="456"/>
            <p14:sldId id="457"/>
            <p14:sldId id="458"/>
            <p14:sldId id="459"/>
            <p14:sldId id="460"/>
            <p14:sldId id="4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71"/>
  </p:normalViewPr>
  <p:slideViewPr>
    <p:cSldViewPr snapToGrid="0" snapToObjects="1">
      <p:cViewPr varScale="1">
        <p:scale>
          <a:sx n="53" d="100"/>
          <a:sy n="53" d="100"/>
        </p:scale>
        <p:origin x="806" y="38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394EEC-DC03-4B4D-833B-608457C62D51}" type="doc">
      <dgm:prSet loTypeId="urn:microsoft.com/office/officeart/2005/8/layout/cycle7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82F9375-6888-49F5-B065-0EC15BBE53D0}">
      <dgm:prSet phldrT="[Text]"/>
      <dgm:spPr/>
      <dgm:t>
        <a:bodyPr/>
        <a:lstStyle/>
        <a:p>
          <a:r>
            <a:rPr lang="en-US" dirty="0"/>
            <a:t>Reactor Modeling &amp; Optimization</a:t>
          </a:r>
        </a:p>
      </dgm:t>
    </dgm:pt>
    <dgm:pt modelId="{CD65BC9D-0BF7-47B5-9F21-A15FAA574200}" type="parTrans" cxnId="{F0463E08-F5DD-443D-BFC3-AEE50E24E560}">
      <dgm:prSet/>
      <dgm:spPr/>
      <dgm:t>
        <a:bodyPr/>
        <a:lstStyle/>
        <a:p>
          <a:endParaRPr lang="en-US"/>
        </a:p>
      </dgm:t>
    </dgm:pt>
    <dgm:pt modelId="{B9F4EE84-2089-474D-A11D-0D762C8CFABD}" type="sibTrans" cxnId="{F0463E08-F5DD-443D-BFC3-AEE50E24E560}">
      <dgm:prSet/>
      <dgm:spPr/>
      <dgm:t>
        <a:bodyPr/>
        <a:lstStyle/>
        <a:p>
          <a:endParaRPr lang="en-US"/>
        </a:p>
      </dgm:t>
    </dgm:pt>
    <dgm:pt modelId="{136EDAE1-DE2C-46FD-9FD9-C5F1DF4B1CD8}">
      <dgm:prSet phldrT="[Text]"/>
      <dgm:spPr/>
      <dgm:t>
        <a:bodyPr/>
        <a:lstStyle/>
        <a:p>
          <a:r>
            <a:rPr lang="en-US" dirty="0"/>
            <a:t>Detailed Simulation</a:t>
          </a:r>
        </a:p>
      </dgm:t>
    </dgm:pt>
    <dgm:pt modelId="{7D0284B4-F1AC-4CC2-8399-F1F89E989682}" type="parTrans" cxnId="{052F011C-EF1A-4F48-B7D4-07DE13050D52}">
      <dgm:prSet/>
      <dgm:spPr/>
      <dgm:t>
        <a:bodyPr/>
        <a:lstStyle/>
        <a:p>
          <a:endParaRPr lang="en-US"/>
        </a:p>
      </dgm:t>
    </dgm:pt>
    <dgm:pt modelId="{B5F73437-4715-4F88-B66F-BD9786214714}" type="sibTrans" cxnId="{052F011C-EF1A-4F48-B7D4-07DE13050D52}">
      <dgm:prSet/>
      <dgm:spPr/>
      <dgm:t>
        <a:bodyPr/>
        <a:lstStyle/>
        <a:p>
          <a:endParaRPr lang="en-US"/>
        </a:p>
      </dgm:t>
    </dgm:pt>
    <dgm:pt modelId="{184C7A4A-408C-49D4-B829-D62B46A1D562}">
      <dgm:prSet phldrT="[Text]"/>
      <dgm:spPr/>
      <dgm:t>
        <a:bodyPr/>
        <a:lstStyle/>
        <a:p>
          <a:r>
            <a:rPr lang="en-US" dirty="0"/>
            <a:t>Experimental Investigation</a:t>
          </a:r>
        </a:p>
      </dgm:t>
    </dgm:pt>
    <dgm:pt modelId="{9816C7ED-E8CC-4CEE-A345-1D4C0080C74C}" type="parTrans" cxnId="{21F4FE36-0071-43D7-B155-DEDA054406AC}">
      <dgm:prSet/>
      <dgm:spPr/>
      <dgm:t>
        <a:bodyPr/>
        <a:lstStyle/>
        <a:p>
          <a:endParaRPr lang="en-US"/>
        </a:p>
      </dgm:t>
    </dgm:pt>
    <dgm:pt modelId="{72421D70-17D5-4838-B1CA-EED5C35FC893}" type="sibTrans" cxnId="{21F4FE36-0071-43D7-B155-DEDA054406AC}">
      <dgm:prSet/>
      <dgm:spPr/>
      <dgm:t>
        <a:bodyPr/>
        <a:lstStyle/>
        <a:p>
          <a:endParaRPr lang="en-US"/>
        </a:p>
      </dgm:t>
    </dgm:pt>
    <dgm:pt modelId="{43EB9648-FBA1-44DE-AC13-26DE841365FC}" type="pres">
      <dgm:prSet presAssocID="{CF394EEC-DC03-4B4D-833B-608457C62D51}" presName="Name0" presStyleCnt="0">
        <dgm:presLayoutVars>
          <dgm:dir/>
          <dgm:resizeHandles val="exact"/>
        </dgm:presLayoutVars>
      </dgm:prSet>
      <dgm:spPr/>
    </dgm:pt>
    <dgm:pt modelId="{12DBA376-5E57-4091-A5A4-A6AD68DAD778}" type="pres">
      <dgm:prSet presAssocID="{982F9375-6888-49F5-B065-0EC15BBE53D0}" presName="node" presStyleLbl="node1" presStyleIdx="0" presStyleCnt="3" custRadScaleRad="70727" custRadScaleInc="-13294">
        <dgm:presLayoutVars>
          <dgm:bulletEnabled val="1"/>
        </dgm:presLayoutVars>
      </dgm:prSet>
      <dgm:spPr/>
    </dgm:pt>
    <dgm:pt modelId="{25E5BE08-2B71-460C-9E66-E4F2261EB1B4}" type="pres">
      <dgm:prSet presAssocID="{B9F4EE84-2089-474D-A11D-0D762C8CFABD}" presName="sibTrans" presStyleLbl="sibTrans2D1" presStyleIdx="0" presStyleCnt="3" custScaleX="120271" custScaleY="119448" custLinFactNeighborX="33408" custLinFactNeighborY="6034"/>
      <dgm:spPr/>
    </dgm:pt>
    <dgm:pt modelId="{9B7B3C8B-A4AC-4632-B4CA-7E0EABAAC5E8}" type="pres">
      <dgm:prSet presAssocID="{B9F4EE84-2089-474D-A11D-0D762C8CFABD}" presName="connectorText" presStyleLbl="sibTrans2D1" presStyleIdx="0" presStyleCnt="3"/>
      <dgm:spPr/>
    </dgm:pt>
    <dgm:pt modelId="{442660C0-0D42-4DFF-A503-74211ACB851A}" type="pres">
      <dgm:prSet presAssocID="{136EDAE1-DE2C-46FD-9FD9-C5F1DF4B1CD8}" presName="node" presStyleLbl="node1" presStyleIdx="1" presStyleCnt="3">
        <dgm:presLayoutVars>
          <dgm:bulletEnabled val="1"/>
        </dgm:presLayoutVars>
      </dgm:prSet>
      <dgm:spPr/>
    </dgm:pt>
    <dgm:pt modelId="{DE678C23-96F1-46AC-9BB2-91835FFB4D29}" type="pres">
      <dgm:prSet presAssocID="{B5F73437-4715-4F88-B66F-BD9786214714}" presName="sibTrans" presStyleLbl="sibTrans2D1" presStyleIdx="1" presStyleCnt="3" custScaleX="120271" custScaleY="119448" custLinFactNeighborX="1336"/>
      <dgm:spPr/>
    </dgm:pt>
    <dgm:pt modelId="{F780A516-08F1-4403-AE94-1FE64A7FF215}" type="pres">
      <dgm:prSet presAssocID="{B5F73437-4715-4F88-B66F-BD9786214714}" presName="connectorText" presStyleLbl="sibTrans2D1" presStyleIdx="1" presStyleCnt="3"/>
      <dgm:spPr/>
    </dgm:pt>
    <dgm:pt modelId="{7854A294-CB68-4762-8D82-ED2CF8C7B9A4}" type="pres">
      <dgm:prSet presAssocID="{184C7A4A-408C-49D4-B829-D62B46A1D562}" presName="node" presStyleLbl="node1" presStyleIdx="2" presStyleCnt="3">
        <dgm:presLayoutVars>
          <dgm:bulletEnabled val="1"/>
        </dgm:presLayoutVars>
      </dgm:prSet>
      <dgm:spPr/>
    </dgm:pt>
    <dgm:pt modelId="{707B40D1-749E-4340-981B-65F3E183FE92}" type="pres">
      <dgm:prSet presAssocID="{72421D70-17D5-4838-B1CA-EED5C35FC893}" presName="sibTrans" presStyleLbl="sibTrans2D1" presStyleIdx="2" presStyleCnt="3" custScaleX="120271" custScaleY="119448" custLinFactNeighborX="-42095" custLinFactNeighborY="4043"/>
      <dgm:spPr/>
    </dgm:pt>
    <dgm:pt modelId="{80649F4B-D159-42C4-A75A-3F2C04620F58}" type="pres">
      <dgm:prSet presAssocID="{72421D70-17D5-4838-B1CA-EED5C35FC893}" presName="connectorText" presStyleLbl="sibTrans2D1" presStyleIdx="2" presStyleCnt="3"/>
      <dgm:spPr/>
    </dgm:pt>
  </dgm:ptLst>
  <dgm:cxnLst>
    <dgm:cxn modelId="{F0463E08-F5DD-443D-BFC3-AEE50E24E560}" srcId="{CF394EEC-DC03-4B4D-833B-608457C62D51}" destId="{982F9375-6888-49F5-B065-0EC15BBE53D0}" srcOrd="0" destOrd="0" parTransId="{CD65BC9D-0BF7-47B5-9F21-A15FAA574200}" sibTransId="{B9F4EE84-2089-474D-A11D-0D762C8CFABD}"/>
    <dgm:cxn modelId="{AF439211-AC2C-49A8-A0DB-8F722EAED349}" type="presOf" srcId="{184C7A4A-408C-49D4-B829-D62B46A1D562}" destId="{7854A294-CB68-4762-8D82-ED2CF8C7B9A4}" srcOrd="0" destOrd="0" presId="urn:microsoft.com/office/officeart/2005/8/layout/cycle7"/>
    <dgm:cxn modelId="{052F011C-EF1A-4F48-B7D4-07DE13050D52}" srcId="{CF394EEC-DC03-4B4D-833B-608457C62D51}" destId="{136EDAE1-DE2C-46FD-9FD9-C5F1DF4B1CD8}" srcOrd="1" destOrd="0" parTransId="{7D0284B4-F1AC-4CC2-8399-F1F89E989682}" sibTransId="{B5F73437-4715-4F88-B66F-BD9786214714}"/>
    <dgm:cxn modelId="{21F4FE36-0071-43D7-B155-DEDA054406AC}" srcId="{CF394EEC-DC03-4B4D-833B-608457C62D51}" destId="{184C7A4A-408C-49D4-B829-D62B46A1D562}" srcOrd="2" destOrd="0" parTransId="{9816C7ED-E8CC-4CEE-A345-1D4C0080C74C}" sibTransId="{72421D70-17D5-4838-B1CA-EED5C35FC893}"/>
    <dgm:cxn modelId="{B44C864C-67E9-4E50-B1DA-01947539E206}" type="presOf" srcId="{982F9375-6888-49F5-B065-0EC15BBE53D0}" destId="{12DBA376-5E57-4091-A5A4-A6AD68DAD778}" srcOrd="0" destOrd="0" presId="urn:microsoft.com/office/officeart/2005/8/layout/cycle7"/>
    <dgm:cxn modelId="{2A8FD37A-A080-436A-8B4B-3448B7B6C319}" type="presOf" srcId="{B5F73437-4715-4F88-B66F-BD9786214714}" destId="{F780A516-08F1-4403-AE94-1FE64A7FF215}" srcOrd="1" destOrd="0" presId="urn:microsoft.com/office/officeart/2005/8/layout/cycle7"/>
    <dgm:cxn modelId="{C6695C7C-DE90-445D-A9FD-57F70B231EC4}" type="presOf" srcId="{B5F73437-4715-4F88-B66F-BD9786214714}" destId="{DE678C23-96F1-46AC-9BB2-91835FFB4D29}" srcOrd="0" destOrd="0" presId="urn:microsoft.com/office/officeart/2005/8/layout/cycle7"/>
    <dgm:cxn modelId="{3A75D296-20AE-428B-87BF-EC5D6E34528A}" type="presOf" srcId="{72421D70-17D5-4838-B1CA-EED5C35FC893}" destId="{80649F4B-D159-42C4-A75A-3F2C04620F58}" srcOrd="1" destOrd="0" presId="urn:microsoft.com/office/officeart/2005/8/layout/cycle7"/>
    <dgm:cxn modelId="{7EE5D89C-FD01-4E1C-B379-F4CEC7ABB42F}" type="presOf" srcId="{136EDAE1-DE2C-46FD-9FD9-C5F1DF4B1CD8}" destId="{442660C0-0D42-4DFF-A503-74211ACB851A}" srcOrd="0" destOrd="0" presId="urn:microsoft.com/office/officeart/2005/8/layout/cycle7"/>
    <dgm:cxn modelId="{08F0FDA3-B74A-4355-999F-CF0818E8A4B1}" type="presOf" srcId="{CF394EEC-DC03-4B4D-833B-608457C62D51}" destId="{43EB9648-FBA1-44DE-AC13-26DE841365FC}" srcOrd="0" destOrd="0" presId="urn:microsoft.com/office/officeart/2005/8/layout/cycle7"/>
    <dgm:cxn modelId="{90AEA3C5-6DE4-4054-94B3-2A9EAFDF5B3C}" type="presOf" srcId="{B9F4EE84-2089-474D-A11D-0D762C8CFABD}" destId="{25E5BE08-2B71-460C-9E66-E4F2261EB1B4}" srcOrd="0" destOrd="0" presId="urn:microsoft.com/office/officeart/2005/8/layout/cycle7"/>
    <dgm:cxn modelId="{7185E7CD-58DB-4E27-BBCE-7CA719BD9FC3}" type="presOf" srcId="{72421D70-17D5-4838-B1CA-EED5C35FC893}" destId="{707B40D1-749E-4340-981B-65F3E183FE92}" srcOrd="0" destOrd="0" presId="urn:microsoft.com/office/officeart/2005/8/layout/cycle7"/>
    <dgm:cxn modelId="{1A6DF1F1-4387-4176-9549-DA4D4EFBB1F4}" type="presOf" srcId="{B9F4EE84-2089-474D-A11D-0D762C8CFABD}" destId="{9B7B3C8B-A4AC-4632-B4CA-7E0EABAAC5E8}" srcOrd="1" destOrd="0" presId="urn:microsoft.com/office/officeart/2005/8/layout/cycle7"/>
    <dgm:cxn modelId="{9B56FDF9-B927-4B16-972A-CF0871C3624F}" type="presParOf" srcId="{43EB9648-FBA1-44DE-AC13-26DE841365FC}" destId="{12DBA376-5E57-4091-A5A4-A6AD68DAD778}" srcOrd="0" destOrd="0" presId="urn:microsoft.com/office/officeart/2005/8/layout/cycle7"/>
    <dgm:cxn modelId="{7D7DEAE5-E908-4E08-9003-5E6F070A81C6}" type="presParOf" srcId="{43EB9648-FBA1-44DE-AC13-26DE841365FC}" destId="{25E5BE08-2B71-460C-9E66-E4F2261EB1B4}" srcOrd="1" destOrd="0" presId="urn:microsoft.com/office/officeart/2005/8/layout/cycle7"/>
    <dgm:cxn modelId="{A34189C7-A141-4D1D-B2C3-F7AECB9A9433}" type="presParOf" srcId="{25E5BE08-2B71-460C-9E66-E4F2261EB1B4}" destId="{9B7B3C8B-A4AC-4632-B4CA-7E0EABAAC5E8}" srcOrd="0" destOrd="0" presId="urn:microsoft.com/office/officeart/2005/8/layout/cycle7"/>
    <dgm:cxn modelId="{DE74F0CA-5B49-4266-9B8D-7A7CAF6460B9}" type="presParOf" srcId="{43EB9648-FBA1-44DE-AC13-26DE841365FC}" destId="{442660C0-0D42-4DFF-A503-74211ACB851A}" srcOrd="2" destOrd="0" presId="urn:microsoft.com/office/officeart/2005/8/layout/cycle7"/>
    <dgm:cxn modelId="{7A76E2CB-FCE8-4467-8CC6-2F57773C7BEF}" type="presParOf" srcId="{43EB9648-FBA1-44DE-AC13-26DE841365FC}" destId="{DE678C23-96F1-46AC-9BB2-91835FFB4D29}" srcOrd="3" destOrd="0" presId="urn:microsoft.com/office/officeart/2005/8/layout/cycle7"/>
    <dgm:cxn modelId="{0D3E6AEC-9B72-42F2-8300-35E92FD85C74}" type="presParOf" srcId="{DE678C23-96F1-46AC-9BB2-91835FFB4D29}" destId="{F780A516-08F1-4403-AE94-1FE64A7FF215}" srcOrd="0" destOrd="0" presId="urn:microsoft.com/office/officeart/2005/8/layout/cycle7"/>
    <dgm:cxn modelId="{7DBC64D9-F6C2-41AC-B767-12354655B340}" type="presParOf" srcId="{43EB9648-FBA1-44DE-AC13-26DE841365FC}" destId="{7854A294-CB68-4762-8D82-ED2CF8C7B9A4}" srcOrd="4" destOrd="0" presId="urn:microsoft.com/office/officeart/2005/8/layout/cycle7"/>
    <dgm:cxn modelId="{DA7AE5A0-4ED3-4ECA-97E4-C239195AC1EA}" type="presParOf" srcId="{43EB9648-FBA1-44DE-AC13-26DE841365FC}" destId="{707B40D1-749E-4340-981B-65F3E183FE92}" srcOrd="5" destOrd="0" presId="urn:microsoft.com/office/officeart/2005/8/layout/cycle7"/>
    <dgm:cxn modelId="{F785AE0C-CCC2-455D-B048-734618451EDC}" type="presParOf" srcId="{707B40D1-749E-4340-981B-65F3E183FE92}" destId="{80649F4B-D159-42C4-A75A-3F2C04620F5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BA376-5E57-4091-A5A4-A6AD68DAD778}">
      <dsp:nvSpPr>
        <dsp:cNvPr id="0" name=""/>
        <dsp:cNvSpPr/>
      </dsp:nvSpPr>
      <dsp:spPr>
        <a:xfrm>
          <a:off x="1602845" y="824299"/>
          <a:ext cx="2187199" cy="10935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Reactor Modeling &amp; Optimization</a:t>
          </a:r>
        </a:p>
      </dsp:txBody>
      <dsp:txXfrm>
        <a:off x="1634875" y="856329"/>
        <a:ext cx="2123139" cy="1029539"/>
      </dsp:txXfrm>
    </dsp:sp>
    <dsp:sp modelId="{25E5BE08-2B71-460C-9E66-E4F2261EB1B4}">
      <dsp:nvSpPr>
        <dsp:cNvPr id="0" name=""/>
        <dsp:cNvSpPr/>
      </dsp:nvSpPr>
      <dsp:spPr>
        <a:xfrm rot="3073738">
          <a:off x="3397176" y="2417528"/>
          <a:ext cx="1371604" cy="457199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534336" y="2508968"/>
        <a:ext cx="1097284" cy="274319"/>
      </dsp:txXfrm>
    </dsp:sp>
    <dsp:sp modelId="{442660C0-0D42-4DFF-A503-74211ACB851A}">
      <dsp:nvSpPr>
        <dsp:cNvPr id="0" name=""/>
        <dsp:cNvSpPr/>
      </dsp:nvSpPr>
      <dsp:spPr>
        <a:xfrm>
          <a:off x="3613923" y="3328166"/>
          <a:ext cx="2187199" cy="10935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Detailed Simulation</a:t>
          </a:r>
        </a:p>
      </dsp:txBody>
      <dsp:txXfrm>
        <a:off x="3645953" y="3360196"/>
        <a:ext cx="2123139" cy="1029539"/>
      </dsp:txXfrm>
    </dsp:sp>
    <dsp:sp modelId="{DE678C23-96F1-46AC-9BB2-91835FFB4D29}">
      <dsp:nvSpPr>
        <dsp:cNvPr id="0" name=""/>
        <dsp:cNvSpPr/>
      </dsp:nvSpPr>
      <dsp:spPr>
        <a:xfrm rot="10800000">
          <a:off x="2230589" y="3646367"/>
          <a:ext cx="1371604" cy="457199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2367749" y="3737807"/>
        <a:ext cx="1097284" cy="274319"/>
      </dsp:txXfrm>
    </dsp:sp>
    <dsp:sp modelId="{7854A294-CB68-4762-8D82-ED2CF8C7B9A4}">
      <dsp:nvSpPr>
        <dsp:cNvPr id="0" name=""/>
        <dsp:cNvSpPr/>
      </dsp:nvSpPr>
      <dsp:spPr>
        <a:xfrm>
          <a:off x="1188" y="3328166"/>
          <a:ext cx="2187199" cy="10935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Experimental Investigation</a:t>
          </a:r>
        </a:p>
      </dsp:txBody>
      <dsp:txXfrm>
        <a:off x="33218" y="3360196"/>
        <a:ext cx="2123139" cy="1029539"/>
      </dsp:txXfrm>
    </dsp:sp>
    <dsp:sp modelId="{707B40D1-749E-4340-981B-65F3E183FE92}">
      <dsp:nvSpPr>
        <dsp:cNvPr id="0" name=""/>
        <dsp:cNvSpPr/>
      </dsp:nvSpPr>
      <dsp:spPr>
        <a:xfrm rot="18156357">
          <a:off x="729751" y="2409908"/>
          <a:ext cx="1371604" cy="457199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66911" y="2501348"/>
        <a:ext cx="1097284" cy="274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0C81B-2B65-4894-9353-1A7A808A97A4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D140E-1A0D-44C4-915F-6AE04AA00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92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theoretical and what assumptions we have to make. </a:t>
            </a:r>
          </a:p>
          <a:p>
            <a:r>
              <a:rPr lang="en-US" dirty="0"/>
              <a:t>Talk about how this is</a:t>
            </a:r>
            <a:r>
              <a:rPr lang="en-US" baseline="0" dirty="0"/>
              <a:t> sort of like an MDO problem. </a:t>
            </a:r>
          </a:p>
          <a:p>
            <a:r>
              <a:rPr lang="en-US" baseline="0" dirty="0"/>
              <a:t>     - </a:t>
            </a:r>
            <a:r>
              <a:rPr lang="en-US" baseline="0" dirty="0" err="1"/>
              <a:t>Multiobjective</a:t>
            </a:r>
            <a:r>
              <a:rPr lang="en-US" baseline="0" dirty="0"/>
              <a:t> constrained optimization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B014B-9FF7-4E96-8B06-B35085E4E0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97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theoretical and what assumptions we have to make. </a:t>
            </a:r>
          </a:p>
          <a:p>
            <a:r>
              <a:rPr lang="en-US" dirty="0"/>
              <a:t>Talk about how this is</a:t>
            </a:r>
            <a:r>
              <a:rPr lang="en-US" baseline="0" dirty="0"/>
              <a:t> sort of like an MDO problem. </a:t>
            </a:r>
          </a:p>
          <a:p>
            <a:r>
              <a:rPr lang="en-US" baseline="0" dirty="0"/>
              <a:t>     - </a:t>
            </a:r>
            <a:r>
              <a:rPr lang="en-US" baseline="0" dirty="0" err="1"/>
              <a:t>Multiobjective</a:t>
            </a:r>
            <a:r>
              <a:rPr lang="en-US" baseline="0" dirty="0"/>
              <a:t> constrained optimization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B014B-9FF7-4E96-8B06-B35085E4E0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42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theoretical and what assumptions we have to make. </a:t>
            </a:r>
          </a:p>
          <a:p>
            <a:r>
              <a:rPr lang="en-US" dirty="0"/>
              <a:t>Talk about how this is</a:t>
            </a:r>
            <a:r>
              <a:rPr lang="en-US" baseline="0" dirty="0"/>
              <a:t> sort of like an MDO problem. </a:t>
            </a:r>
          </a:p>
          <a:p>
            <a:r>
              <a:rPr lang="en-US" baseline="0" dirty="0"/>
              <a:t>     - </a:t>
            </a:r>
            <a:r>
              <a:rPr lang="en-US" baseline="0" dirty="0" err="1"/>
              <a:t>Multiobjective</a:t>
            </a:r>
            <a:r>
              <a:rPr lang="en-US" baseline="0" dirty="0"/>
              <a:t> constrained optimization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B014B-9FF7-4E96-8B06-B35085E4E0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10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theoretical and what assumptions we have to make. </a:t>
            </a:r>
          </a:p>
          <a:p>
            <a:r>
              <a:rPr lang="en-US" dirty="0"/>
              <a:t>Talk about how this is</a:t>
            </a:r>
            <a:r>
              <a:rPr lang="en-US" baseline="0" dirty="0"/>
              <a:t> sort of like an MDO problem. </a:t>
            </a:r>
          </a:p>
          <a:p>
            <a:r>
              <a:rPr lang="en-US" baseline="0" dirty="0"/>
              <a:t>     - </a:t>
            </a:r>
            <a:r>
              <a:rPr lang="en-US" baseline="0" dirty="0" err="1"/>
              <a:t>Multiobjective</a:t>
            </a:r>
            <a:r>
              <a:rPr lang="en-US" baseline="0" dirty="0"/>
              <a:t> constrained optimization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B014B-9FF7-4E96-8B06-B35085E4E0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7113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12" y="4275671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30" y="258930"/>
            <a:ext cx="3874345" cy="11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7113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12" y="4275671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30" y="258930"/>
            <a:ext cx="3874345" cy="11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8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651"/>
            <a:ext cx="9111147" cy="1325563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4"/>
            <a:ext cx="10515600" cy="46733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724400" y="6530976"/>
            <a:ext cx="2743200" cy="365125"/>
          </a:xfrm>
          <a:prstGeom prst="rect">
            <a:avLst/>
          </a:prstGeom>
        </p:spPr>
        <p:txBody>
          <a:bodyPr/>
          <a:lstStyle/>
          <a:p>
            <a:fld id="{3A0CF053-299B-4FBB-9D0D-95BF72AE8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4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by Side_Ed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606"/>
            <a:ext cx="9176853" cy="1286731"/>
          </a:xfrm>
        </p:spPr>
        <p:txBody>
          <a:bodyPr wrap="square" anchor="t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724400" y="6530976"/>
            <a:ext cx="2743200" cy="365125"/>
          </a:xfrm>
          <a:prstGeom prst="rect">
            <a:avLst/>
          </a:prstGeom>
        </p:spPr>
        <p:txBody>
          <a:bodyPr/>
          <a:lstStyle/>
          <a:p>
            <a:fld id="{3A0CF053-299B-4FBB-9D0D-95BF72AE8F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" y="1325562"/>
            <a:ext cx="5174673" cy="4613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306291" y="1143216"/>
            <a:ext cx="6885709" cy="479571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42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" y="1413933"/>
            <a:ext cx="11830756" cy="47498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58" indent="-214313">
              <a:spcAft>
                <a:spcPts val="450"/>
              </a:spcAft>
              <a:buFont typeface="Lucida Grande"/>
              <a:buChar char="•"/>
              <a:defRPr sz="1575"/>
            </a:lvl2pPr>
            <a:lvl3pPr>
              <a:spcAft>
                <a:spcPts val="450"/>
              </a:spcAft>
              <a:defRPr sz="1575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36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5588000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717" y="1600200"/>
            <a:ext cx="5802487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6617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8667" y="1371600"/>
            <a:ext cx="5621868" cy="22530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08889" y="1371600"/>
            <a:ext cx="5610579" cy="22530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38667" y="3784605"/>
            <a:ext cx="5621868" cy="24597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08889" y="3784600"/>
            <a:ext cx="5610579" cy="2459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3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9956" y="1329267"/>
            <a:ext cx="3668888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23703" y="1329267"/>
            <a:ext cx="3740924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6892" y="1329267"/>
            <a:ext cx="3826933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49956" y="2946400"/>
            <a:ext cx="3668888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3703" y="2946400"/>
            <a:ext cx="3740924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176892" y="2946400"/>
            <a:ext cx="3826933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49956" y="4677839"/>
            <a:ext cx="3668888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123701" y="4677839"/>
            <a:ext cx="3740923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176892" y="4677839"/>
            <a:ext cx="3826933" cy="15076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7113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12" y="4275671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30" y="258930"/>
            <a:ext cx="3874345" cy="11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2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" y="1363133"/>
            <a:ext cx="11899345" cy="4834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144000" y="6382874"/>
            <a:ext cx="2652891" cy="3135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182" y="5988123"/>
            <a:ext cx="2856412" cy="8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84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85" r:id="rId5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9758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262626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tif"/><Relationship Id="rId4" Type="http://schemas.openxmlformats.org/officeDocument/2006/relationships/image" Target="../media/image47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1.png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1.tif"/><Relationship Id="rId4" Type="http://schemas.openxmlformats.org/officeDocument/2006/relationships/image" Target="../media/image4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2.mp4"/><Relationship Id="rId7" Type="http://schemas.openxmlformats.org/officeDocument/2006/relationships/image" Target="../media/image6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4.mp4"/><Relationship Id="rId7" Type="http://schemas.openxmlformats.org/officeDocument/2006/relationships/image" Target="../media/image7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media" Target="../media/media7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5" Type="http://schemas.microsoft.com/office/2007/relationships/media" Target="../media/media8.mp4"/><Relationship Id="rId10" Type="http://schemas.openxmlformats.org/officeDocument/2006/relationships/image" Target="../media/image76.png"/><Relationship Id="rId4" Type="http://schemas.openxmlformats.org/officeDocument/2006/relationships/video" Target="../media/media7.mp4"/><Relationship Id="rId9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image" Target="../media/image78.png"/><Relationship Id="rId3" Type="http://schemas.microsoft.com/office/2007/relationships/media" Target="../media/media10.mp4"/><Relationship Id="rId7" Type="http://schemas.microsoft.com/office/2007/relationships/media" Target="../media/media12.mp4"/><Relationship Id="rId12" Type="http://schemas.openxmlformats.org/officeDocument/2006/relationships/image" Target="../media/image7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75.png"/><Relationship Id="rId5" Type="http://schemas.microsoft.com/office/2007/relationships/media" Target="../media/media11.mp4"/><Relationship Id="rId10" Type="http://schemas.openxmlformats.org/officeDocument/2006/relationships/image" Target="../media/image73.png"/><Relationship Id="rId4" Type="http://schemas.openxmlformats.org/officeDocument/2006/relationships/video" Target="../media/media10.mp4"/><Relationship Id="rId9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80.ti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t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tif"/><Relationship Id="rId4" Type="http://schemas.openxmlformats.org/officeDocument/2006/relationships/image" Target="../media/image69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0055" y="1428750"/>
            <a:ext cx="7022395" cy="23643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High–temperature Low–</a:t>
            </a:r>
            <a:r>
              <a:rPr lang="en-US" sz="3200" dirty="0" err="1"/>
              <a:t>No</a:t>
            </a:r>
            <a:r>
              <a:rPr lang="en-US" sz="3200" baseline="-25000" dirty="0" err="1"/>
              <a:t>x</a:t>
            </a:r>
            <a:r>
              <a:rPr lang="en-US" sz="3200" dirty="0"/>
              <a:t> combustor concept development </a:t>
            </a:r>
            <a:br>
              <a:rPr lang="en-US" dirty="0"/>
            </a:br>
            <a:r>
              <a:rPr lang="en-US" sz="1800" dirty="0"/>
              <a:t>Timothy C. Lieuwen, Jerry </a:t>
            </a:r>
            <a:r>
              <a:rPr lang="en-US" sz="1800" dirty="0" err="1"/>
              <a:t>Seitzman</a:t>
            </a:r>
            <a:r>
              <a:rPr lang="en-US" sz="1800" dirty="0"/>
              <a:t>, Suresh Menon, Matthew D. Sirignano, Vedanth Nair, Benjamin Emerson, Edwin Goh, Andreas Hoffie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UTSR Research Annual project review meeting</a:t>
            </a:r>
          </a:p>
          <a:p>
            <a:r>
              <a:rPr lang="en-US" dirty="0"/>
              <a:t>November 6</a:t>
            </a:r>
            <a:r>
              <a:rPr lang="en-US" baseline="30000" dirty="0"/>
              <a:t>th</a:t>
            </a:r>
            <a:r>
              <a:rPr lang="en-US" dirty="0"/>
              <a:t>, 2019</a:t>
            </a:r>
          </a:p>
          <a:p>
            <a:r>
              <a:rPr lang="en-US" dirty="0"/>
              <a:t>Orlando, FL</a:t>
            </a:r>
          </a:p>
        </p:txBody>
      </p:sp>
    </p:spTree>
    <p:extLst>
      <p:ext uri="{BB962C8B-B14F-4D97-AF65-F5344CB8AC3E}">
        <p14:creationId xmlns:p14="http://schemas.microsoft.com/office/powerpoint/2010/main" val="410799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Diagnostics:  s-PIV, </a:t>
            </a:r>
            <a:r>
              <a:rPr lang="en-US" dirty="0" err="1"/>
              <a:t>Tomo</a:t>
            </a:r>
            <a:r>
              <a:rPr lang="en-US" dirty="0"/>
              <a:t>-PIV, OH PLIF, OH* Chemiluminescence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245743" y="1135146"/>
            <a:ext cx="6915980" cy="5181760"/>
            <a:chOff x="206122" y="150668"/>
            <a:chExt cx="6915980" cy="5181760"/>
          </a:xfrm>
        </p:grpSpPr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FBDAB470-A75B-884E-97A8-22E4260A3D1D}"/>
                </a:ext>
              </a:extLst>
            </p:cNvPr>
            <p:cNvCxnSpPr>
              <a:cxnSpLocks/>
            </p:cNvCxnSpPr>
            <p:nvPr/>
          </p:nvCxnSpPr>
          <p:spPr>
            <a:xfrm>
              <a:off x="1031277" y="1097595"/>
              <a:ext cx="115388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16D463C-C4DC-CB4E-8F3C-D9FCA012456A}"/>
                </a:ext>
              </a:extLst>
            </p:cNvPr>
            <p:cNvSpPr/>
            <p:nvPr/>
          </p:nvSpPr>
          <p:spPr>
            <a:xfrm rot="5400000">
              <a:off x="2013866" y="1027163"/>
              <a:ext cx="551674" cy="89131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7C9E79F-1E7B-A849-945E-1AEBCBE0677D}"/>
                </a:ext>
              </a:extLst>
            </p:cNvPr>
            <p:cNvSpPr/>
            <p:nvPr/>
          </p:nvSpPr>
          <p:spPr>
            <a:xfrm rot="5400000">
              <a:off x="2419520" y="1027164"/>
              <a:ext cx="551674" cy="89131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6B59C72-7D0D-2F44-AA51-D8DE7C66FD9C}"/>
                </a:ext>
              </a:extLst>
            </p:cNvPr>
            <p:cNvSpPr/>
            <p:nvPr/>
          </p:nvSpPr>
          <p:spPr>
            <a:xfrm rot="18580419" flipV="1">
              <a:off x="578579" y="1053189"/>
              <a:ext cx="531127" cy="45719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365F0CC-5B0A-4741-BB85-63FDE4F47C4F}"/>
                </a:ext>
              </a:extLst>
            </p:cNvPr>
            <p:cNvSpPr txBox="1"/>
            <p:nvPr/>
          </p:nvSpPr>
          <p:spPr>
            <a:xfrm>
              <a:off x="1748852" y="150668"/>
              <a:ext cx="1674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Sheet Forming Optics 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33DEBB6-C0F6-3040-83CB-2BE577189FE9}"/>
                </a:ext>
              </a:extLst>
            </p:cNvPr>
            <p:cNvSpPr/>
            <p:nvPr/>
          </p:nvSpPr>
          <p:spPr>
            <a:xfrm rot="2310173">
              <a:off x="3816292" y="924468"/>
              <a:ext cx="1123674" cy="82267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E1CC484-0538-1F46-8738-A54592C3D2BA}"/>
                </a:ext>
              </a:extLst>
            </p:cNvPr>
            <p:cNvSpPr txBox="1"/>
            <p:nvPr/>
          </p:nvSpPr>
          <p:spPr>
            <a:xfrm>
              <a:off x="4435053" y="633855"/>
              <a:ext cx="1308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3” 532 nm mirror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5C6D4F05-6149-8F4F-8D7D-F1157317D8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5999" y="1054269"/>
              <a:ext cx="146304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92D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93EFB478-9EE6-F447-9A5E-AAFF1DE316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5467" y="1196188"/>
              <a:ext cx="25976" cy="1305057"/>
            </a:xfrm>
            <a:prstGeom prst="straightConnector1">
              <a:avLst/>
            </a:prstGeom>
            <a:noFill/>
            <a:ln w="76200" cap="flat" cmpd="sng" algn="ctr">
              <a:solidFill>
                <a:srgbClr val="92D05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2E98185-36A2-AA44-B291-2EB05A48DB48}"/>
                </a:ext>
              </a:extLst>
            </p:cNvPr>
            <p:cNvSpPr/>
            <p:nvPr/>
          </p:nvSpPr>
          <p:spPr>
            <a:xfrm rot="2310173">
              <a:off x="3667938" y="2526940"/>
              <a:ext cx="1123674" cy="82267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1A5F7341-78CC-7B42-A6B6-EA51B7BC49B3}"/>
                </a:ext>
              </a:extLst>
            </p:cNvPr>
            <p:cNvCxnSpPr>
              <a:cxnSpLocks/>
            </p:cNvCxnSpPr>
            <p:nvPr/>
          </p:nvCxnSpPr>
          <p:spPr>
            <a:xfrm>
              <a:off x="2037398" y="2627799"/>
              <a:ext cx="7315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09D5AEF-469D-0E43-B101-4B71264BEFA7}"/>
                </a:ext>
              </a:extLst>
            </p:cNvPr>
            <p:cNvSpPr/>
            <p:nvPr/>
          </p:nvSpPr>
          <p:spPr>
            <a:xfrm rot="5400000">
              <a:off x="2591362" y="2557367"/>
              <a:ext cx="551674" cy="89131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515C6AF-2034-5E40-ACF8-5CC24E48DC6D}"/>
                </a:ext>
              </a:extLst>
            </p:cNvPr>
            <p:cNvSpPr/>
            <p:nvPr/>
          </p:nvSpPr>
          <p:spPr>
            <a:xfrm rot="5400000">
              <a:off x="2997016" y="2557368"/>
              <a:ext cx="551674" cy="89131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7C4C090-2C32-564E-8280-C736A50BD107}"/>
                </a:ext>
              </a:extLst>
            </p:cNvPr>
            <p:cNvSpPr/>
            <p:nvPr/>
          </p:nvSpPr>
          <p:spPr>
            <a:xfrm rot="18580419" flipV="1">
              <a:off x="1661037" y="2583327"/>
              <a:ext cx="531127" cy="46079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C478B70F-56FC-7044-B6AC-B6A4FE5BD8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0814" y="2601932"/>
              <a:ext cx="73152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260E43A0-1CB2-CB41-93E6-FF0E1DF71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036" y="1184681"/>
              <a:ext cx="0" cy="892425"/>
            </a:xfrm>
            <a:prstGeom prst="straightConnector1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913037A2-EC79-4B46-B32A-7193559CE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2319" y="2673293"/>
              <a:ext cx="0" cy="464374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6" name="Left Brace 125">
              <a:extLst>
                <a:ext uri="{FF2B5EF4-FFF2-40B4-BE49-F238E27FC236}">
                  <a16:creationId xmlns:a16="http://schemas.microsoft.com/office/drawing/2014/main" id="{E14D952F-7B79-9544-8B64-D548C0F4A72C}"/>
                </a:ext>
              </a:extLst>
            </p:cNvPr>
            <p:cNvSpPr/>
            <p:nvPr/>
          </p:nvSpPr>
          <p:spPr>
            <a:xfrm rot="5400000">
              <a:off x="2917016" y="1910950"/>
              <a:ext cx="286926" cy="432810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F20D13D-1E5C-FD45-86BD-C6B597E87094}"/>
                </a:ext>
              </a:extLst>
            </p:cNvPr>
            <p:cNvSpPr txBox="1"/>
            <p:nvPr/>
          </p:nvSpPr>
          <p:spPr>
            <a:xfrm>
              <a:off x="4445630" y="2184110"/>
              <a:ext cx="2676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4” diameter dichroic mirror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(reflects 284 nm, transmits 532 nm)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2E5F67A-3F38-C647-8EA9-DB50978B8E0B}"/>
                </a:ext>
              </a:extLst>
            </p:cNvPr>
            <p:cNvSpPr/>
            <p:nvPr/>
          </p:nvSpPr>
          <p:spPr>
            <a:xfrm rot="10800000">
              <a:off x="3985256" y="3907797"/>
              <a:ext cx="551674" cy="89131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82467F5-07DC-004D-80C2-0BD902C4FC9B}"/>
                </a:ext>
              </a:extLst>
            </p:cNvPr>
            <p:cNvSpPr txBox="1"/>
            <p:nvPr/>
          </p:nvSpPr>
          <p:spPr>
            <a:xfrm>
              <a:off x="4799258" y="3811309"/>
              <a:ext cx="14488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Tomo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Slab Aperture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98125151-B97F-4B42-9260-2A1287F6C7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7549" y="2831689"/>
              <a:ext cx="7844" cy="986859"/>
            </a:xfrm>
            <a:prstGeom prst="straightConnector1">
              <a:avLst/>
            </a:prstGeom>
            <a:noFill/>
            <a:ln w="76200" cap="flat" cmpd="sng" algn="ctr">
              <a:solidFill>
                <a:srgbClr val="92D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407C297C-F034-184B-862C-76DB7A06DB2D}"/>
                </a:ext>
              </a:extLst>
            </p:cNvPr>
            <p:cNvCxnSpPr>
              <a:cxnSpLocks/>
            </p:cNvCxnSpPr>
            <p:nvPr/>
          </p:nvCxnSpPr>
          <p:spPr>
            <a:xfrm>
              <a:off x="4222069" y="2831689"/>
              <a:ext cx="0" cy="986859"/>
            </a:xfrm>
            <a:prstGeom prst="straightConnector1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7C9048D-5FEB-B242-A373-665405D42A0A}"/>
                </a:ext>
              </a:extLst>
            </p:cNvPr>
            <p:cNvSpPr txBox="1"/>
            <p:nvPr/>
          </p:nvSpPr>
          <p:spPr>
            <a:xfrm>
              <a:off x="206122" y="2050631"/>
              <a:ext cx="1411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532 nm (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tomo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PIV)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Generated by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GaTech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Burst Mode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0EC1FFD-4CD7-4E44-816B-607D9940B0BE}"/>
                </a:ext>
              </a:extLst>
            </p:cNvPr>
            <p:cNvSpPr txBox="1"/>
            <p:nvPr/>
          </p:nvSpPr>
          <p:spPr>
            <a:xfrm>
              <a:off x="877445" y="3123106"/>
              <a:ext cx="2189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283 nm (OH PLIF)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Generated by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GaTech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Dye Laser pumped by Spectral Burst Mode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7FACE08-86FD-7D4A-BD9C-273161B095FC}"/>
                </a:ext>
              </a:extLst>
            </p:cNvPr>
            <p:cNvSpPr txBox="1"/>
            <p:nvPr/>
          </p:nvSpPr>
          <p:spPr>
            <a:xfrm>
              <a:off x="4699947" y="3004121"/>
              <a:ext cx="161622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PLIF sheet now located at the center of the 532 nm slab. 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13EB28A-14B8-9E46-801B-4637FB63A565}"/>
                </a:ext>
              </a:extLst>
            </p:cNvPr>
            <p:cNvSpPr txBox="1"/>
            <p:nvPr/>
          </p:nvSpPr>
          <p:spPr>
            <a:xfrm>
              <a:off x="2303735" y="1682270"/>
              <a:ext cx="15246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Sheet Forming Optics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A0F2E500-0E27-C74D-89FC-FED663C9B6EC}"/>
                </a:ext>
              </a:extLst>
            </p:cNvPr>
            <p:cNvSpPr/>
            <p:nvPr/>
          </p:nvSpPr>
          <p:spPr>
            <a:xfrm>
              <a:off x="3675698" y="4179620"/>
              <a:ext cx="1260318" cy="768471"/>
            </a:xfrm>
            <a:prstGeom prst="rect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23B0366-FB9E-9A4F-9A3A-22240FA2B2ED}"/>
                </a:ext>
              </a:extLst>
            </p:cNvPr>
            <p:cNvSpPr/>
            <p:nvPr/>
          </p:nvSpPr>
          <p:spPr>
            <a:xfrm>
              <a:off x="4212426" y="4448269"/>
              <a:ext cx="145754" cy="58315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3DF768E-7134-0349-89D6-F48B6915CEBA}"/>
                </a:ext>
              </a:extLst>
            </p:cNvPr>
            <p:cNvCxnSpPr>
              <a:cxnSpLocks/>
            </p:cNvCxnSpPr>
            <p:nvPr/>
          </p:nvCxnSpPr>
          <p:spPr>
            <a:xfrm>
              <a:off x="4181383" y="4934161"/>
              <a:ext cx="0" cy="359766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2430E0D-F309-4843-A4E6-BE37007024BF}"/>
                </a:ext>
              </a:extLst>
            </p:cNvPr>
            <p:cNvCxnSpPr>
              <a:cxnSpLocks/>
            </p:cNvCxnSpPr>
            <p:nvPr/>
          </p:nvCxnSpPr>
          <p:spPr>
            <a:xfrm>
              <a:off x="4367038" y="4938811"/>
              <a:ext cx="0" cy="359766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BC4822C8-A1DF-7949-8BA0-BDDCC14F0E56}"/>
                </a:ext>
              </a:extLst>
            </p:cNvPr>
            <p:cNvSpPr txBox="1"/>
            <p:nvPr/>
          </p:nvSpPr>
          <p:spPr>
            <a:xfrm>
              <a:off x="4981713" y="5055429"/>
              <a:ext cx="10526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Jet orifice</a:t>
              </a:r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190FC66F-4A76-C745-8505-C04464F69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5968" y="5193929"/>
              <a:ext cx="604544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AB1E6B7A-FA23-234B-84AB-2083AB9257D0}"/>
                </a:ext>
              </a:extLst>
            </p:cNvPr>
            <p:cNvSpPr/>
            <p:nvPr/>
          </p:nvSpPr>
          <p:spPr>
            <a:xfrm>
              <a:off x="3795803" y="4072727"/>
              <a:ext cx="1003455" cy="158434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23F9F57-E668-9947-A9AD-C7F0FF0B4AFB}"/>
                </a:ext>
              </a:extLst>
            </p:cNvPr>
            <p:cNvSpPr txBox="1"/>
            <p:nvPr/>
          </p:nvSpPr>
          <p:spPr>
            <a:xfrm>
              <a:off x="2686606" y="3816966"/>
              <a:ext cx="10526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Top window</a:t>
              </a: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FDAE3898-F68C-BB41-9EBE-17D0674CEDE9}"/>
                </a:ext>
              </a:extLst>
            </p:cNvPr>
            <p:cNvCxnSpPr>
              <a:cxnSpLocks/>
            </p:cNvCxnSpPr>
            <p:nvPr/>
          </p:nvCxnSpPr>
          <p:spPr>
            <a:xfrm>
              <a:off x="3575616" y="3943630"/>
              <a:ext cx="384862" cy="15007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8A978B57-C561-2246-B601-A5383DBA48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8026" y="4731378"/>
              <a:ext cx="0" cy="442128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4E0AE13-A88C-D041-A647-A24CF1A8B630}"/>
                </a:ext>
              </a:extLst>
            </p:cNvPr>
            <p:cNvSpPr txBox="1"/>
            <p:nvPr/>
          </p:nvSpPr>
          <p:spPr>
            <a:xfrm>
              <a:off x="3773371" y="4266954"/>
              <a:ext cx="975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crossflow out of page</a:t>
              </a:r>
            </a:p>
          </p:txBody>
        </p: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FDAE3898-F68C-BB41-9EBE-17D0674CEDE9}"/>
                </a:ext>
              </a:extLst>
            </p:cNvPr>
            <p:cNvCxnSpPr>
              <a:cxnSpLocks/>
              <a:stCxn id="129" idx="1"/>
              <a:endCxn id="128" idx="1"/>
            </p:cNvCxnSpPr>
            <p:nvPr/>
          </p:nvCxnSpPr>
          <p:spPr>
            <a:xfrm flipH="1">
              <a:off x="4536930" y="3949809"/>
              <a:ext cx="262328" cy="255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8" name="Left Brace 147">
              <a:extLst>
                <a:ext uri="{FF2B5EF4-FFF2-40B4-BE49-F238E27FC236}">
                  <a16:creationId xmlns:a16="http://schemas.microsoft.com/office/drawing/2014/main" id="{E14D952F-7B79-9544-8B64-D548C0F4A72C}"/>
                </a:ext>
              </a:extLst>
            </p:cNvPr>
            <p:cNvSpPr/>
            <p:nvPr/>
          </p:nvSpPr>
          <p:spPr>
            <a:xfrm rot="5400000">
              <a:off x="2344215" y="344686"/>
              <a:ext cx="286926" cy="432810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7504555" y="1819272"/>
            <a:ext cx="3224911" cy="3432160"/>
            <a:chOff x="7591050" y="2707018"/>
            <a:chExt cx="3224911" cy="3432160"/>
          </a:xfrm>
        </p:grpSpPr>
        <p:grpSp>
          <p:nvGrpSpPr>
            <p:cNvPr id="176" name="Group 175"/>
            <p:cNvGrpSpPr/>
            <p:nvPr/>
          </p:nvGrpSpPr>
          <p:grpSpPr>
            <a:xfrm>
              <a:off x="7591050" y="2707018"/>
              <a:ext cx="2828442" cy="3432160"/>
              <a:chOff x="532283" y="138565"/>
              <a:chExt cx="2828442" cy="3432160"/>
            </a:xfrm>
          </p:grpSpPr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1903691" y="1693371"/>
                <a:ext cx="234662" cy="234662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AAEDFE2F-0CD9-1644-A3FD-5931174C4466}"/>
                  </a:ext>
                </a:extLst>
              </p:cNvPr>
              <p:cNvSpPr/>
              <p:nvPr/>
            </p:nvSpPr>
            <p:spPr>
              <a:xfrm rot="2727569">
                <a:off x="664669" y="2430940"/>
                <a:ext cx="573343" cy="838116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PIV Cam 2</a:t>
                </a: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446E19F-3D54-7045-926B-4991DCCD113E}"/>
                  </a:ext>
                </a:extLst>
              </p:cNvPr>
              <p:cNvSpPr/>
              <p:nvPr/>
            </p:nvSpPr>
            <p:spPr>
              <a:xfrm rot="18923714">
                <a:off x="2787382" y="2427547"/>
                <a:ext cx="573343" cy="838116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PIV Cam 1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DF296FBE-B2F0-AE42-BEF7-AA133A09C1D6}"/>
                  </a:ext>
                </a:extLst>
              </p:cNvPr>
              <p:cNvSpPr/>
              <p:nvPr/>
            </p:nvSpPr>
            <p:spPr>
              <a:xfrm rot="19310916">
                <a:off x="931459" y="368349"/>
                <a:ext cx="573343" cy="838116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PIV Cam 3</a:t>
                </a: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DFDB0669-4B6B-024D-8D21-F7166E75FB75}"/>
                  </a:ext>
                </a:extLst>
              </p:cNvPr>
              <p:cNvSpPr/>
              <p:nvPr/>
            </p:nvSpPr>
            <p:spPr>
              <a:xfrm rot="2169806">
                <a:off x="2503385" y="345202"/>
                <a:ext cx="573343" cy="838116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PIV Cam 4</a:t>
                </a: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597933AE-1629-FF42-A72B-74CB9FF0410B}"/>
                  </a:ext>
                </a:extLst>
              </p:cNvPr>
              <p:cNvSpPr/>
              <p:nvPr/>
            </p:nvSpPr>
            <p:spPr>
              <a:xfrm>
                <a:off x="1718889" y="2732609"/>
                <a:ext cx="585216" cy="838116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OH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PLIF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Cam</a:t>
                </a: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4A503882-0A0A-E14C-B790-848406C5D92E}"/>
                  </a:ext>
                </a:extLst>
              </p:cNvPr>
              <p:cNvSpPr/>
              <p:nvPr/>
            </p:nvSpPr>
            <p:spPr>
              <a:xfrm>
                <a:off x="1713061" y="138565"/>
                <a:ext cx="585153" cy="838116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OH*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Chemi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Cam</a:t>
                </a:r>
              </a:p>
            </p:txBody>
          </p: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0B78850A-3EFE-FA45-A2E5-E3F621E7BB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650" y="491487"/>
                <a:ext cx="0" cy="27432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7E574E8C-A235-B049-8D9C-5F6F0D0673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9116" y="1792991"/>
                <a:ext cx="914400" cy="9144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CEC6F4D1-A494-BD4F-9C8A-3976E555C2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18732" y="1808359"/>
                <a:ext cx="915394" cy="9144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BB2ED544-D106-844F-A911-4EA73529D8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2181" y="213080"/>
                <a:ext cx="1220027" cy="159243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FAF80E47-C21C-5447-B58A-D0B527948B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8181" y="156304"/>
                <a:ext cx="1216152" cy="159105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DE96B96E-28A3-304D-A1A3-0CBADD972F0A}"/>
                  </a:ext>
                </a:extLst>
              </p:cNvPr>
              <p:cNvSpPr/>
              <p:nvPr/>
            </p:nvSpPr>
            <p:spPr>
              <a:xfrm>
                <a:off x="1593983" y="1251368"/>
                <a:ext cx="914400" cy="914400"/>
              </a:xfrm>
              <a:prstGeom prst="arc">
                <a:avLst>
                  <a:gd name="adj1" fmla="val 16200000"/>
                  <a:gd name="adj2" fmla="val 18073104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Arc 193">
                <a:extLst>
                  <a:ext uri="{FF2B5EF4-FFF2-40B4-BE49-F238E27FC236}">
                    <a16:creationId xmlns:a16="http://schemas.microsoft.com/office/drawing/2014/main" id="{E776BDF9-E0A7-BB42-BF2A-B36F63736618}"/>
                  </a:ext>
                </a:extLst>
              </p:cNvPr>
              <p:cNvSpPr/>
              <p:nvPr/>
            </p:nvSpPr>
            <p:spPr>
              <a:xfrm rot="18908474">
                <a:off x="1613758" y="1238273"/>
                <a:ext cx="914400" cy="914400"/>
              </a:xfrm>
              <a:prstGeom prst="arc">
                <a:avLst>
                  <a:gd name="adj1" fmla="val 16200000"/>
                  <a:gd name="adj2" fmla="val 18073104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Arc 194">
                <a:extLst>
                  <a:ext uri="{FF2B5EF4-FFF2-40B4-BE49-F238E27FC236}">
                    <a16:creationId xmlns:a16="http://schemas.microsoft.com/office/drawing/2014/main" id="{E7AD50A1-F768-4E4C-AE62-0A25A59043E3}"/>
                  </a:ext>
                </a:extLst>
              </p:cNvPr>
              <p:cNvSpPr/>
              <p:nvPr/>
            </p:nvSpPr>
            <p:spPr>
              <a:xfrm rot="11716192">
                <a:off x="1344494" y="1743255"/>
                <a:ext cx="914400" cy="914400"/>
              </a:xfrm>
              <a:prstGeom prst="arc">
                <a:avLst>
                  <a:gd name="adj1" fmla="val 13984948"/>
                  <a:gd name="adj2" fmla="val 18073104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Arc 195">
                <a:extLst>
                  <a:ext uri="{FF2B5EF4-FFF2-40B4-BE49-F238E27FC236}">
                    <a16:creationId xmlns:a16="http://schemas.microsoft.com/office/drawing/2014/main" id="{7A6EDDE4-9551-6042-A258-FF0E813DE5D9}"/>
                  </a:ext>
                </a:extLst>
              </p:cNvPr>
              <p:cNvSpPr/>
              <p:nvPr/>
            </p:nvSpPr>
            <p:spPr>
              <a:xfrm rot="9852558">
                <a:off x="1745557" y="1724771"/>
                <a:ext cx="914400" cy="914400"/>
              </a:xfrm>
              <a:prstGeom prst="arc">
                <a:avLst>
                  <a:gd name="adj1" fmla="val 13984948"/>
                  <a:gd name="adj2" fmla="val 18073104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ED7846F8-30E7-6B47-A50F-35FF0E711641}"/>
                  </a:ext>
                </a:extLst>
              </p:cNvPr>
              <p:cNvSpPr txBox="1"/>
              <p:nvPr/>
            </p:nvSpPr>
            <p:spPr>
              <a:xfrm>
                <a:off x="1566193" y="2361245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23ED6026-A0A6-DC4E-A0D5-79705C671F7E}"/>
                  </a:ext>
                </a:extLst>
              </p:cNvPr>
              <p:cNvSpPr txBox="1"/>
              <p:nvPr/>
            </p:nvSpPr>
            <p:spPr>
              <a:xfrm>
                <a:off x="2097042" y="2317481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AE4D00BC-0800-B843-9F5F-2FE343F6961E}"/>
                  </a:ext>
                </a:extLst>
              </p:cNvPr>
              <p:cNvSpPr txBox="1"/>
              <p:nvPr/>
            </p:nvSpPr>
            <p:spPr>
              <a:xfrm>
                <a:off x="1648510" y="1020448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3EEFDFD4-7DCA-DA4F-A56B-0E4B7C5933E4}"/>
                  </a:ext>
                </a:extLst>
              </p:cNvPr>
              <p:cNvSpPr txBox="1"/>
              <p:nvPr/>
            </p:nvSpPr>
            <p:spPr>
              <a:xfrm>
                <a:off x="2060779" y="975459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</a:t>
                </a: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4E0AE13-A88C-D041-A647-A24CF1A8B630}"/>
                </a:ext>
              </a:extLst>
            </p:cNvPr>
            <p:cNvSpPr txBox="1"/>
            <p:nvPr/>
          </p:nvSpPr>
          <p:spPr>
            <a:xfrm>
              <a:off x="7850983" y="4083852"/>
              <a:ext cx="9754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crossflow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BC4822C8-A1DF-7949-8BA0-BDDCC14F0E56}"/>
                </a:ext>
              </a:extLst>
            </p:cNvPr>
            <p:cNvSpPr txBox="1"/>
            <p:nvPr/>
          </p:nvSpPr>
          <p:spPr>
            <a:xfrm>
              <a:off x="9763273" y="4236777"/>
              <a:ext cx="10526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Jet orifice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190FC66F-4A76-C745-8505-C04464F69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27528" y="4375277"/>
              <a:ext cx="604544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8A978B57-C561-2246-B601-A5383DBA4886}"/>
                </a:ext>
              </a:extLst>
            </p:cNvPr>
            <p:cNvCxnSpPr>
              <a:cxnSpLocks/>
            </p:cNvCxnSpPr>
            <p:nvPr/>
          </p:nvCxnSpPr>
          <p:spPr>
            <a:xfrm>
              <a:off x="8118745" y="4364019"/>
              <a:ext cx="548009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70" name="TextBox 69"/>
          <p:cNvSpPr txBox="1"/>
          <p:nvPr/>
        </p:nvSpPr>
        <p:spPr>
          <a:xfrm>
            <a:off x="11766015" y="64297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07969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B9AA-CA59-4BEA-8AE3-AED981427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Eddy </a:t>
            </a:r>
            <a:r>
              <a:rPr lang="en-US" dirty="0" err="1"/>
              <a:t>SImulations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82ADA-74E9-4611-AE3A-68715E4931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30975"/>
            <a:ext cx="2057400" cy="365125"/>
          </a:xfrm>
          <a:prstGeom prst="rect">
            <a:avLst/>
          </a:prstGeom>
        </p:spPr>
        <p:txBody>
          <a:bodyPr/>
          <a:lstStyle/>
          <a:p>
            <a:fld id="{3A0CF053-299B-4FBB-9D0D-95BF72AE8F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70778-A09B-4EB8-A7A2-CC505F463208}"/>
              </a:ext>
            </a:extLst>
          </p:cNvPr>
          <p:cNvGrpSpPr/>
          <p:nvPr/>
        </p:nvGrpSpPr>
        <p:grpSpPr>
          <a:xfrm>
            <a:off x="997507" y="1117945"/>
            <a:ext cx="6031790" cy="928554"/>
            <a:chOff x="1084820" y="1682235"/>
            <a:chExt cx="9077325" cy="15579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B1EC6C1-2DD3-4C18-8771-249C84C61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54" t="35436" r="17708" b="48037"/>
            <a:stretch/>
          </p:blipFill>
          <p:spPr>
            <a:xfrm>
              <a:off x="1084820" y="1682235"/>
              <a:ext cx="9077325" cy="155793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D61CC2-1079-45F6-B5BE-784D245DF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9967" y="2145855"/>
              <a:ext cx="626075" cy="4758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3895827-F3D7-4F55-8014-11684B1C9ED1}"/>
                  </a:ext>
                </a:extLst>
              </p:cNvPr>
              <p:cNvSpPr txBox="1"/>
              <p:nvPr/>
            </p:nvSpPr>
            <p:spPr>
              <a:xfrm>
                <a:off x="43603" y="4019741"/>
                <a:ext cx="5869921" cy="3104960"/>
              </a:xfrm>
              <a:prstGeom prst="rect">
                <a:avLst/>
              </a:prstGeom>
            </p:spPr>
            <p:txBody>
              <a:bodyPr lIns="91440" rIns="91440"/>
              <a:lstStyle>
                <a:defPPr>
                  <a:defRPr lang="en-US"/>
                </a:defPPr>
                <a:lvl1pPr marL="227013" indent="-2270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prstClr val="black"/>
                    </a:solidFill>
                    <a:latin typeface="Cambria"/>
                  </a:defRPr>
                </a:lvl1pPr>
                <a:lvl2pPr marL="635508" lvl="1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Cambria" panose="02040503050406030204" pitchFamily="18" charset="0"/>
                  <a:buChar char="–"/>
                  <a:defRPr>
                    <a:solidFill>
                      <a:prstClr val="black"/>
                    </a:solidFill>
                    <a:latin typeface="Cambria"/>
                  </a:defRPr>
                </a:lvl2pPr>
                <a:lvl3pPr marL="1143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/>
                </a:lvl3pPr>
                <a:lvl4pPr marL="1600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/>
                </a:lvl4pPr>
                <a:lvl5pPr marL="20574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/>
                </a:lvl5pPr>
                <a:lvl6pPr marL="2514600" indent="-228600" defTabSz="9144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6pPr>
                <a:lvl7pPr marL="2971800" indent="-228600" defTabSz="9144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7pPr>
                <a:lvl8pPr marL="3429000" indent="-228600" defTabSz="9144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8pPr>
                <a:lvl9pPr marL="3886200" indent="-228600" defTabSz="9144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9pPr>
              </a:lstStyle>
              <a:p>
                <a:r>
                  <a:rPr lang="en-US" dirty="0">
                    <a:latin typeface="+mn-lt"/>
                  </a:rPr>
                  <a:t>LESLIE simulation with AMR-CutCell</a:t>
                </a:r>
                <a:r>
                  <a:rPr lang="en-US" baseline="30000" dirty="0">
                    <a:latin typeface="+mn-lt"/>
                  </a:rPr>
                  <a:t>1</a:t>
                </a:r>
                <a:r>
                  <a:rPr lang="en-US" dirty="0">
                    <a:latin typeface="+mn-lt"/>
                  </a:rPr>
                  <a:t> method employed to reduce cost</a:t>
                </a:r>
              </a:p>
              <a:p>
                <a:r>
                  <a:rPr lang="en-US" dirty="0">
                    <a:latin typeface="+mn-lt"/>
                  </a:rPr>
                  <a:t>Flame is resolved with 3 – 4 LES cells</a:t>
                </a:r>
              </a:p>
              <a:p>
                <a:r>
                  <a:rPr lang="en-US" dirty="0">
                    <a:latin typeface="+mn-lt"/>
                  </a:rPr>
                  <a:t>Physical flow-through time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≈1.54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dirty="0">
                    <a:latin typeface="+mn-lt"/>
                  </a:rPr>
                  <a:t> (mean)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3895827-F3D7-4F55-8014-11684B1C9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3" y="4019741"/>
                <a:ext cx="5869921" cy="3104960"/>
              </a:xfrm>
              <a:prstGeom prst="rect">
                <a:avLst/>
              </a:prstGeom>
              <a:blipFill rotWithShape="1">
                <a:blip r:embed="rId4"/>
                <a:stretch>
                  <a:fillRect l="-831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rrow: Bent 38">
            <a:extLst>
              <a:ext uri="{FF2B5EF4-FFF2-40B4-BE49-F238E27FC236}">
                <a16:creationId xmlns:a16="http://schemas.microsoft.com/office/drawing/2014/main" id="{472C0C33-C675-4220-8CE6-7F54110F0EE5}"/>
              </a:ext>
            </a:extLst>
          </p:cNvPr>
          <p:cNvSpPr/>
          <p:nvPr/>
        </p:nvSpPr>
        <p:spPr>
          <a:xfrm rot="10800000" flipH="1">
            <a:off x="4101555" y="2104416"/>
            <a:ext cx="1003315" cy="1173897"/>
          </a:xfrm>
          <a:prstGeom prst="bentArrow">
            <a:avLst>
              <a:gd name="adj1" fmla="val 25939"/>
              <a:gd name="adj2" fmla="val 19363"/>
              <a:gd name="adj3" fmla="val 20293"/>
              <a:gd name="adj4" fmla="val 52366"/>
            </a:avLst>
          </a:prstGeom>
          <a:solidFill>
            <a:srgbClr val="EBAC2F"/>
          </a:solidFill>
          <a:ln>
            <a:solidFill>
              <a:srgbClr val="E3A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9F1F01-D355-4D51-B6AF-B899FF59D0D9}"/>
              </a:ext>
            </a:extLst>
          </p:cNvPr>
          <p:cNvSpPr/>
          <p:nvPr/>
        </p:nvSpPr>
        <p:spPr>
          <a:xfrm>
            <a:off x="7220591" y="6156258"/>
            <a:ext cx="36572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aseline="30000" dirty="0">
                <a:solidFill>
                  <a:prstClr val="black"/>
                </a:solidFill>
              </a:rPr>
              <a:t>1</a:t>
            </a:r>
            <a:r>
              <a:rPr lang="en-US" sz="1100" dirty="0">
                <a:solidFill>
                  <a:prstClr val="black"/>
                </a:solidFill>
              </a:rPr>
              <a:t>Muralidharan, B. and Menon, S. JCP (321), 342-368, 2016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80061" y="2135495"/>
            <a:ext cx="4257873" cy="2303591"/>
            <a:chOff x="7693335" y="2301169"/>
            <a:chExt cx="4257873" cy="230359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00E2469-1B34-4DB5-9A91-694E242D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91"/>
            <a:stretch/>
          </p:blipFill>
          <p:spPr>
            <a:xfrm>
              <a:off x="8667772" y="2301169"/>
              <a:ext cx="2643485" cy="188369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232A33-1DEC-45E9-85A9-6F249FC8CF64}"/>
                </a:ext>
              </a:extLst>
            </p:cNvPr>
            <p:cNvSpPr txBox="1"/>
            <p:nvPr/>
          </p:nvSpPr>
          <p:spPr bwMode="ltGray">
            <a:xfrm>
              <a:off x="10289326" y="3423506"/>
              <a:ext cx="953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no-slip walls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6ADE2D2-D83B-4D4A-8517-2900C672B80F}"/>
                </a:ext>
              </a:extLst>
            </p:cNvPr>
            <p:cNvCxnSpPr>
              <a:cxnSpLocks/>
            </p:cNvCxnSpPr>
            <p:nvPr/>
          </p:nvCxnSpPr>
          <p:spPr bwMode="ltGray">
            <a:xfrm flipV="1">
              <a:off x="8355797" y="3012181"/>
              <a:ext cx="627398" cy="88111"/>
            </a:xfrm>
            <a:prstGeom prst="straightConnector1">
              <a:avLst/>
            </a:prstGeom>
            <a:ln w="34925">
              <a:solidFill>
                <a:schemeClr val="bg2">
                  <a:lumMod val="50000"/>
                </a:schemeClr>
              </a:solidFill>
              <a:headEnd type="oval"/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B6C4887-55C9-4556-B4E8-16488A165F8A}"/>
                </a:ext>
              </a:extLst>
            </p:cNvPr>
            <p:cNvSpPr txBox="1"/>
            <p:nvPr/>
          </p:nvSpPr>
          <p:spPr bwMode="ltGray">
            <a:xfrm>
              <a:off x="7693335" y="2427406"/>
              <a:ext cx="10849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Vitiated</a:t>
              </a:r>
              <a:br>
                <a:rPr lang="en-US" sz="1600" dirty="0">
                  <a:solidFill>
                    <a:prstClr val="black"/>
                  </a:solidFill>
                </a:rPr>
              </a:br>
              <a:r>
                <a:rPr lang="en-US" sz="1600" dirty="0">
                  <a:solidFill>
                    <a:prstClr val="black"/>
                  </a:solidFill>
                </a:rPr>
                <a:t>Crossflow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6ADE2D2-D83B-4D4A-8517-2900C672B80F}"/>
                </a:ext>
              </a:extLst>
            </p:cNvPr>
            <p:cNvCxnSpPr>
              <a:cxnSpLocks/>
            </p:cNvCxnSpPr>
            <p:nvPr/>
          </p:nvCxnSpPr>
          <p:spPr bwMode="ltGray">
            <a:xfrm flipV="1">
              <a:off x="10997558" y="2851041"/>
              <a:ext cx="627398" cy="88111"/>
            </a:xfrm>
            <a:prstGeom prst="straightConnector1">
              <a:avLst/>
            </a:prstGeom>
            <a:ln w="34925">
              <a:solidFill>
                <a:schemeClr val="bg2">
                  <a:lumMod val="50000"/>
                </a:schemeClr>
              </a:solidFill>
              <a:headEnd type="oval"/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1145BE-B0A5-4AE6-B7FE-3327DD0F5688}"/>
                </a:ext>
              </a:extLst>
            </p:cNvPr>
            <p:cNvSpPr txBox="1"/>
            <p:nvPr/>
          </p:nvSpPr>
          <p:spPr bwMode="ltGray">
            <a:xfrm>
              <a:off x="11084028" y="2481894"/>
              <a:ext cx="867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Outflow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480596D-96CA-4DE7-AD87-073F15D9D53A}"/>
                </a:ext>
              </a:extLst>
            </p:cNvPr>
            <p:cNvCxnSpPr>
              <a:cxnSpLocks/>
            </p:cNvCxnSpPr>
            <p:nvPr/>
          </p:nvCxnSpPr>
          <p:spPr bwMode="ltGray">
            <a:xfrm flipV="1">
              <a:off x="9631948" y="4087882"/>
              <a:ext cx="0" cy="482119"/>
            </a:xfrm>
            <a:prstGeom prst="straightConnector1">
              <a:avLst/>
            </a:prstGeom>
            <a:ln w="34925">
              <a:solidFill>
                <a:schemeClr val="bg2">
                  <a:lumMod val="50000"/>
                </a:schemeClr>
              </a:solidFill>
              <a:headEnd type="oval"/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3C1C9F-CC7E-4F7D-AC8A-41A20B16808F}"/>
                </a:ext>
              </a:extLst>
            </p:cNvPr>
            <p:cNvSpPr txBox="1"/>
            <p:nvPr/>
          </p:nvSpPr>
          <p:spPr bwMode="ltGray">
            <a:xfrm>
              <a:off x="9666749" y="4266206"/>
              <a:ext cx="567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Jet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941483" y="4692087"/>
                <a:ext cx="6096000" cy="12311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Simulation time: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24 </a:t>
                </a:r>
                <a:r>
                  <a:rPr lang="en-US" dirty="0" err="1">
                    <a:solidFill>
                      <a:schemeClr val="bg1"/>
                    </a:solidFill>
                  </a:rPr>
                  <a:t>hrs</a:t>
                </a:r>
                <a:r>
                  <a:rPr lang="en-US" dirty="0">
                    <a:solidFill>
                      <a:schemeClr val="bg1"/>
                    </a:solidFill>
                  </a:rPr>
                  <a:t> (512 cores) for 3-species cold flow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~72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hrs</a:t>
                </a:r>
                <a:r>
                  <a:rPr lang="en-US" dirty="0">
                    <a:solidFill>
                      <a:schemeClr val="bg1"/>
                    </a:solidFill>
                  </a:rPr>
                  <a:t> (800 cores) for 19-species reacting flow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~7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flow-through times (21 days) to complete one case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483" y="4692087"/>
                <a:ext cx="6096000" cy="1231106"/>
              </a:xfrm>
              <a:prstGeom prst="rect">
                <a:avLst/>
              </a:prstGeom>
              <a:blipFill rotWithShape="0">
                <a:blip r:embed="rId6"/>
                <a:stretch>
                  <a:fillRect l="-900" t="-2970" b="-6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5624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Reduced Order Modeling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2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 sz="2400" cap="all" spc="150" dirty="0">
                <a:solidFill>
                  <a:srgbClr val="EEB211"/>
                </a:solidFill>
                <a:latin typeface="Calibri"/>
              </a:rPr>
              <a:t>Key research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30975"/>
            <a:ext cx="2743200" cy="365125"/>
          </a:xfrm>
          <a:prstGeom prst="rect">
            <a:avLst/>
          </a:prstGeom>
        </p:spPr>
        <p:txBody>
          <a:bodyPr/>
          <a:lstStyle/>
          <a:p>
            <a:fld id="{3A0CF053-299B-4FBB-9D0D-95BF72AE8FE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2900" y="1409699"/>
            <a:ext cx="10801350" cy="4943475"/>
          </a:xfrm>
          <a:prstGeom prst="rect">
            <a:avLst/>
          </a:prstGeom>
        </p:spPr>
        <p:txBody>
          <a:bodyPr vert="horz" lIns="274320" tIns="45720" rIns="274320" bIns="45720" rtlCol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Tx/>
              <a:buNone/>
              <a:defRPr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Lucida Grande"/>
              <a:buChar char="•"/>
              <a:defRPr sz="1575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575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/>
              <a:t>(1) For a given firing temperature and residence time, what are the minimum theoretical NOx limits?</a:t>
            </a:r>
          </a:p>
          <a:p>
            <a:pPr lvl="1">
              <a:defRPr/>
            </a:pPr>
            <a:r>
              <a:rPr lang="en-US" sz="2000" dirty="0"/>
              <a:t>How much lower is this fundamental limit than the limits achievable with current architectures?</a:t>
            </a:r>
          </a:p>
          <a:p>
            <a:pPr lvl="1">
              <a:defRPr/>
            </a:pPr>
            <a:endParaRPr lang="en-US" sz="1800" dirty="0"/>
          </a:p>
          <a:p>
            <a:pPr>
              <a:defRPr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9673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Modeling: Theoretical </a:t>
            </a:r>
            <a:r>
              <a:rPr lang="en-US" dirty="0" err="1"/>
              <a:t>Nox</a:t>
            </a:r>
            <a:r>
              <a:rPr lang="en-US" dirty="0"/>
              <a:t> minimum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084717" y="1234247"/>
                <a:ext cx="5802487" cy="435149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Infinitely fast mixing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Constraints:</a:t>
                </a:r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 constraint: 125% of Equilibrium</a:t>
                </a:r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Residence time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General rule for NO floor:</a:t>
                </a:r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Main burner as lean as possible with remainder of fuel injected as late as possible</a:t>
                </a:r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1550" dirty="0"/>
                  <a:t>Minimum NO levels insensitive to global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5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550" i="1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</m:oMath>
                </a14:m>
                <a:endParaRPr lang="en-US" sz="155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84717" y="1234247"/>
                <a:ext cx="5802487" cy="4351497"/>
              </a:xfrm>
              <a:blipFill rotWithShape="1">
                <a:blip r:embed="rId2"/>
                <a:stretch>
                  <a:fillRect t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CF9D484-59B5-4BB3-BCBA-E0F5E6D6C1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28205"/>
            <a:ext cx="5588000" cy="4357539"/>
          </a:xfrm>
        </p:spPr>
      </p:pic>
      <p:grpSp>
        <p:nvGrpSpPr>
          <p:cNvPr id="3" name="Group 2"/>
          <p:cNvGrpSpPr/>
          <p:nvPr/>
        </p:nvGrpSpPr>
        <p:grpSpPr>
          <a:xfrm>
            <a:off x="1594966" y="1734619"/>
            <a:ext cx="3916515" cy="3115214"/>
            <a:chOff x="1594966" y="2238451"/>
            <a:chExt cx="3916515" cy="311521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245AFE9-83E4-45C9-A5AF-8E45BDF4E36E}"/>
                </a:ext>
              </a:extLst>
            </p:cNvPr>
            <p:cNvCxnSpPr>
              <a:cxnSpLocks/>
            </p:cNvCxnSpPr>
            <p:nvPr/>
          </p:nvCxnSpPr>
          <p:spPr>
            <a:xfrm>
              <a:off x="4424516" y="3839497"/>
              <a:ext cx="1037303" cy="1514168"/>
            </a:xfrm>
            <a:prstGeom prst="straightConnector1">
              <a:avLst/>
            </a:prstGeom>
            <a:ln>
              <a:solidFill>
                <a:srgbClr val="0D0D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49B14F-7780-4668-A948-3227B108FF74}"/>
                </a:ext>
              </a:extLst>
            </p:cNvPr>
            <p:cNvSpPr txBox="1"/>
            <p:nvPr/>
          </p:nvSpPr>
          <p:spPr>
            <a:xfrm>
              <a:off x="1843549" y="3545086"/>
              <a:ext cx="28120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D0D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AFS Theoretical Limit</a:t>
              </a:r>
              <a:endParaRPr lang="en-MY" sz="2000" b="1" dirty="0">
                <a:solidFill>
                  <a:srgbClr val="0D0D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E70858D-7DC9-49E2-A704-E1F1CA1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4085805" y="2464653"/>
              <a:ext cx="142567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45B583-B8AF-4C8B-AE2F-4CB69121A922}"/>
                </a:ext>
              </a:extLst>
            </p:cNvPr>
            <p:cNvSpPr txBox="1"/>
            <p:nvPr/>
          </p:nvSpPr>
          <p:spPr>
            <a:xfrm>
              <a:off x="1594966" y="2238451"/>
              <a:ext cx="2540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FF0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LPM – 10 ms</a:t>
              </a:r>
              <a:endParaRPr lang="en-MY" sz="2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94966" y="5678261"/>
                <a:ext cx="7560083" cy="523220"/>
              </a:xfrm>
              <a:prstGeom prst="rect">
                <a:avLst/>
              </a:prstGeom>
              <a:solidFill>
                <a:srgbClr val="3333CC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eaLnBrk="0" hangingPunct="0">
                  <a:defRPr/>
                </a:pPr>
                <a:r>
                  <a:rPr lang="en-US" altLang="en-US" sz="2800" kern="0" dirty="0">
                    <a:solidFill>
                      <a:srgbClr val="FFFFFF"/>
                    </a:solidFill>
                    <a:latin typeface="Times New Roman"/>
                  </a:rPr>
                  <a:t>NOx floor at high flame temperatures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800" dirty="0"/>
                  <a:t>O(1ppm) !!</a:t>
                </a:r>
                <a:endParaRPr lang="en-US" altLang="en-US" sz="2800" kern="0" dirty="0">
                  <a:solidFill>
                    <a:srgbClr val="FFFFFF"/>
                  </a:solidFill>
                  <a:latin typeface="Times New Roman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966" y="5678261"/>
                <a:ext cx="7560083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527" t="-10000" r="-482" b="-28889"/>
                </a:stretch>
              </a:blip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4787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Detailed investigation of local mixing and heat release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Key research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30975"/>
            <a:ext cx="2743200" cy="365125"/>
          </a:xfrm>
          <a:prstGeom prst="rect">
            <a:avLst/>
          </a:prstGeom>
        </p:spPr>
        <p:txBody>
          <a:bodyPr/>
          <a:lstStyle/>
          <a:p>
            <a:fld id="{3A0CF053-299B-4FBB-9D0D-95BF72AE8FE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2900" y="1409699"/>
            <a:ext cx="10801350" cy="4943475"/>
          </a:xfrm>
          <a:prstGeom prst="rect">
            <a:avLst/>
          </a:prstGeom>
        </p:spPr>
        <p:txBody>
          <a:bodyPr vert="horz" lIns="274320" tIns="45720" rIns="274320" bIns="45720" rtlCol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Tx/>
              <a:buNone/>
              <a:defRPr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Lucida Grande"/>
              <a:buChar char="•"/>
              <a:defRPr sz="1575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575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25" dirty="0"/>
          </a:p>
          <a:p>
            <a:pPr>
              <a:defRPr/>
            </a:pPr>
            <a:endParaRPr lang="en-US" sz="2025" dirty="0"/>
          </a:p>
          <a:p>
            <a:pPr>
              <a:defRPr/>
            </a:pPr>
            <a:r>
              <a:rPr lang="en-US" sz="2400" dirty="0"/>
              <a:t>	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1800" dirty="0"/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endParaRPr lang="en-US" sz="1800" dirty="0"/>
          </a:p>
          <a:p>
            <a:pPr>
              <a:defRPr/>
            </a:pPr>
            <a:r>
              <a:rPr lang="en-US" sz="2400" dirty="0"/>
              <a:t>(3) What do local pre- &amp; post-flame mixing patterns look like and how is the heat release distributed?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935709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RJICF: Flame Attachment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1582" y="3191218"/>
            <a:ext cx="1879489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Leeward Attached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12170"/>
          <a:stretch/>
        </p:blipFill>
        <p:spPr>
          <a:xfrm>
            <a:off x="560990" y="1292278"/>
            <a:ext cx="2045671" cy="1828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85077" y="3188948"/>
            <a:ext cx="1460656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Lee Stabilized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6017897" y="1509080"/>
            <a:ext cx="4237022" cy="1451754"/>
            <a:chOff x="2091350" y="3259248"/>
            <a:chExt cx="5839486" cy="200081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8" t="47525" r="1023" b="23300"/>
            <a:stretch/>
          </p:blipFill>
          <p:spPr>
            <a:xfrm>
              <a:off x="2091350" y="3259248"/>
              <a:ext cx="5839486" cy="2000815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2381061" y="5142368"/>
              <a:ext cx="60658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2938922" y="1320557"/>
            <a:ext cx="2582285" cy="1828800"/>
            <a:chOff x="2107383" y="2617409"/>
            <a:chExt cx="3697825" cy="261883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3" t="38020" r="32895" b="23502"/>
            <a:stretch/>
          </p:blipFill>
          <p:spPr>
            <a:xfrm>
              <a:off x="2107383" y="2617409"/>
              <a:ext cx="3697825" cy="2618836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2362199" y="5132445"/>
              <a:ext cx="59343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 flipV="1">
            <a:off x="1083552" y="2787343"/>
            <a:ext cx="0" cy="26561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315016" y="2770633"/>
            <a:ext cx="0" cy="26561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442357" y="2643708"/>
            <a:ext cx="3494" cy="18621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2952" y="1256107"/>
            <a:ext cx="167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(Wagner et al, 2015)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32364" y="3188948"/>
            <a:ext cx="1208088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Fully Lifted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18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82C7E664-A5F7-4C50-87FB-BFB97B53FE4B}"/>
              </a:ext>
            </a:extLst>
          </p:cNvPr>
          <p:cNvSpPr txBox="1">
            <a:spLocks/>
          </p:cNvSpPr>
          <p:nvPr/>
        </p:nvSpPr>
        <p:spPr>
          <a:xfrm>
            <a:off x="282226" y="3954981"/>
            <a:ext cx="11759827" cy="2228890"/>
          </a:xfrm>
          <a:prstGeom prst="rect">
            <a:avLst/>
          </a:prstGeom>
        </p:spPr>
        <p:txBody>
          <a:bodyPr vert="horz" lIns="274320" tIns="45720" rIns="274320" bIns="45720" rtlCol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Simulations conducted to investigate local structure of RJICF under a variety of attachment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ɸ</a:t>
            </a:r>
            <a:r>
              <a:rPr lang="en-US" sz="2000" baseline="-25000" dirty="0" err="1"/>
              <a:t>jet</a:t>
            </a:r>
            <a:r>
              <a:rPr lang="en-US" sz="2000" dirty="0"/>
              <a:t> = 1.1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Leeward attached achieved with adiabatic wall boundary condition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Lee stabilized achieved with isothermal boundary condition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Fully lifted achieved by additionally doubling </a:t>
            </a:r>
            <a:r>
              <a:rPr lang="en-US" sz="2000" dirty="0" err="1"/>
              <a:t>ɸ</a:t>
            </a:r>
            <a:r>
              <a:rPr lang="en-US" sz="2000" baseline="-25000" dirty="0" err="1"/>
              <a:t>jet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1" baseline="-25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95973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B2FFF6-D8FF-4C15-BE62-E25BB09C2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0" y="3662816"/>
            <a:ext cx="472107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A669E4-01C1-46B2-A34E-93070A8C8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7" y="1189934"/>
            <a:ext cx="472107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3BEDDE-4BD6-4ADE-A1D0-C8CF38D3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Simulation: Attached vs Lee-Stabilized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564CB4-7F5E-4578-A6C6-7A9E79012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56" y="3662816"/>
            <a:ext cx="4681728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CACE4-5F10-447C-B351-4E60B2763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31" y="1189934"/>
            <a:ext cx="4681728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058CA1-3ACD-4BCE-92D6-5546AD6A9DF7}"/>
              </a:ext>
            </a:extLst>
          </p:cNvPr>
          <p:cNvSpPr txBox="1"/>
          <p:nvPr/>
        </p:nvSpPr>
        <p:spPr>
          <a:xfrm>
            <a:off x="0" y="2636603"/>
            <a:ext cx="87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y/D=0.8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DE7749-B05C-4CD4-8251-00F8789183E0}"/>
              </a:ext>
            </a:extLst>
          </p:cNvPr>
          <p:cNvCxnSpPr>
            <a:cxnSpLocks/>
          </p:cNvCxnSpPr>
          <p:nvPr/>
        </p:nvCxnSpPr>
        <p:spPr>
          <a:xfrm flipV="1">
            <a:off x="444417" y="2884786"/>
            <a:ext cx="457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Down 15">
            <a:extLst>
              <a:ext uri="{FF2B5EF4-FFF2-40B4-BE49-F238E27FC236}">
                <a16:creationId xmlns:a16="http://schemas.microsoft.com/office/drawing/2014/main" id="{DFCDA951-8AE4-46F8-B75D-BB436213EF74}"/>
              </a:ext>
            </a:extLst>
          </p:cNvPr>
          <p:cNvSpPr/>
          <p:nvPr/>
        </p:nvSpPr>
        <p:spPr>
          <a:xfrm>
            <a:off x="219012" y="2370265"/>
            <a:ext cx="224838" cy="31529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058CA1-3ACD-4BCE-92D6-5546AD6A9DF7}"/>
              </a:ext>
            </a:extLst>
          </p:cNvPr>
          <p:cNvSpPr txBox="1"/>
          <p:nvPr/>
        </p:nvSpPr>
        <p:spPr>
          <a:xfrm>
            <a:off x="4951688" y="2636603"/>
            <a:ext cx="87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y/D=0.8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DE7749-B05C-4CD4-8251-00F8789183E0}"/>
              </a:ext>
            </a:extLst>
          </p:cNvPr>
          <p:cNvCxnSpPr>
            <a:cxnSpLocks/>
          </p:cNvCxnSpPr>
          <p:nvPr/>
        </p:nvCxnSpPr>
        <p:spPr>
          <a:xfrm flipV="1">
            <a:off x="5396105" y="2884786"/>
            <a:ext cx="457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row: Down 15">
            <a:extLst>
              <a:ext uri="{FF2B5EF4-FFF2-40B4-BE49-F238E27FC236}">
                <a16:creationId xmlns:a16="http://schemas.microsoft.com/office/drawing/2014/main" id="{DFCDA951-8AE4-46F8-B75D-BB436213EF74}"/>
              </a:ext>
            </a:extLst>
          </p:cNvPr>
          <p:cNvSpPr/>
          <p:nvPr/>
        </p:nvSpPr>
        <p:spPr>
          <a:xfrm>
            <a:off x="5170700" y="2370265"/>
            <a:ext cx="224838" cy="31529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1019897"/>
            <a:ext cx="1123513" cy="400110"/>
          </a:xfrm>
          <a:prstGeom prst="rect">
            <a:avLst/>
          </a:prstGeom>
          <a:solidFill>
            <a:schemeClr val="tx1"/>
          </a:solidFill>
          <a:ln w="19050">
            <a:solidFill>
              <a:srgbClr val="26262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Attached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4362" y="1019897"/>
            <a:ext cx="1623265" cy="400110"/>
          </a:xfrm>
          <a:prstGeom prst="rect">
            <a:avLst/>
          </a:prstGeom>
          <a:solidFill>
            <a:schemeClr val="tx1"/>
          </a:solidFill>
          <a:ln w="19050">
            <a:solidFill>
              <a:srgbClr val="26262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Lee-Stabilized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72625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DA803A-6606-4581-A105-6D7A4AF7E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68" y="3617473"/>
            <a:ext cx="472107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0D9981-9938-400D-968C-4B990884D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" y="1184460"/>
            <a:ext cx="4721070" cy="27432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8751CB9-D85A-46B4-BEE5-C6379082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Simulation: Attached vs Lee-Stabilized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03F4B3-C0A4-4D48-85B6-6F02E8223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72" y="3652616"/>
            <a:ext cx="4681728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52B1B4-6992-4EB6-A0E0-F2A4834B5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8" y="1184809"/>
            <a:ext cx="4681728" cy="27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058CA1-3ACD-4BCE-92D6-5546AD6A9DF7}"/>
              </a:ext>
            </a:extLst>
          </p:cNvPr>
          <p:cNvSpPr txBox="1"/>
          <p:nvPr/>
        </p:nvSpPr>
        <p:spPr>
          <a:xfrm>
            <a:off x="0" y="2626860"/>
            <a:ext cx="87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y/D=0.8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DE7749-B05C-4CD4-8251-00F8789183E0}"/>
              </a:ext>
            </a:extLst>
          </p:cNvPr>
          <p:cNvCxnSpPr>
            <a:cxnSpLocks/>
          </p:cNvCxnSpPr>
          <p:nvPr/>
        </p:nvCxnSpPr>
        <p:spPr>
          <a:xfrm flipV="1">
            <a:off x="444417" y="2875043"/>
            <a:ext cx="457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Down 15">
            <a:extLst>
              <a:ext uri="{FF2B5EF4-FFF2-40B4-BE49-F238E27FC236}">
                <a16:creationId xmlns:a16="http://schemas.microsoft.com/office/drawing/2014/main" id="{DFCDA951-8AE4-46F8-B75D-BB436213EF74}"/>
              </a:ext>
            </a:extLst>
          </p:cNvPr>
          <p:cNvSpPr/>
          <p:nvPr/>
        </p:nvSpPr>
        <p:spPr>
          <a:xfrm>
            <a:off x="219012" y="2360522"/>
            <a:ext cx="224838" cy="31529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058CA1-3ACD-4BCE-92D6-5546AD6A9DF7}"/>
              </a:ext>
            </a:extLst>
          </p:cNvPr>
          <p:cNvSpPr txBox="1"/>
          <p:nvPr/>
        </p:nvSpPr>
        <p:spPr>
          <a:xfrm>
            <a:off x="4951688" y="2626860"/>
            <a:ext cx="87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y/D=0.8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DDE7749-B05C-4CD4-8251-00F8789183E0}"/>
              </a:ext>
            </a:extLst>
          </p:cNvPr>
          <p:cNvCxnSpPr>
            <a:cxnSpLocks/>
          </p:cNvCxnSpPr>
          <p:nvPr/>
        </p:nvCxnSpPr>
        <p:spPr>
          <a:xfrm flipV="1">
            <a:off x="5396105" y="2875043"/>
            <a:ext cx="457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row: Down 15">
            <a:extLst>
              <a:ext uri="{FF2B5EF4-FFF2-40B4-BE49-F238E27FC236}">
                <a16:creationId xmlns:a16="http://schemas.microsoft.com/office/drawing/2014/main" id="{DFCDA951-8AE4-46F8-B75D-BB436213EF74}"/>
              </a:ext>
            </a:extLst>
          </p:cNvPr>
          <p:cNvSpPr/>
          <p:nvPr/>
        </p:nvSpPr>
        <p:spPr>
          <a:xfrm>
            <a:off x="5170700" y="2360522"/>
            <a:ext cx="224838" cy="31529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1019897"/>
            <a:ext cx="1123513" cy="400110"/>
          </a:xfrm>
          <a:prstGeom prst="rect">
            <a:avLst/>
          </a:prstGeom>
          <a:solidFill>
            <a:schemeClr val="tx1"/>
          </a:solidFill>
          <a:ln w="19050">
            <a:solidFill>
              <a:srgbClr val="26262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Attached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362" y="1019897"/>
            <a:ext cx="1623265" cy="400110"/>
          </a:xfrm>
          <a:prstGeom prst="rect">
            <a:avLst/>
          </a:prstGeom>
          <a:solidFill>
            <a:schemeClr val="tx1"/>
          </a:solidFill>
          <a:ln w="19050">
            <a:solidFill>
              <a:srgbClr val="26262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Lee-Stabilized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77818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3955" y="1107946"/>
            <a:ext cx="6054811" cy="4483071"/>
          </a:xfrm>
        </p:spPr>
        <p:txBody>
          <a:bodyPr vert="horz" lIns="91440" tIns="45720" rIns="91440" bIns="45720" rtlCol="0">
            <a:no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Gas turbine combined cycle efficiency has steadily increased to values approaching 65% 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Driven by advances in materials and cooling methods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Simultaneous reduction in NOx emissions enabled by advanced combustion technologies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Higher flame temperatures → higher efficiencies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New combustor paradigm is needed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Current architectures (e.g. DLN) can’t meet current emissions standards at elevated combustor temperatures</a:t>
            </a:r>
          </a:p>
        </p:txBody>
      </p:sp>
      <p:pic>
        <p:nvPicPr>
          <p:cNvPr id="8" name="Pictur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66" y="1473350"/>
            <a:ext cx="4572000" cy="36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299" y="5615709"/>
            <a:ext cx="7763664" cy="523220"/>
          </a:xfrm>
          <a:prstGeom prst="rect">
            <a:avLst/>
          </a:prstGeom>
          <a:solidFill>
            <a:srgbClr val="3333CC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en-US" altLang="en-US" sz="2800" kern="0" dirty="0">
                <a:solidFill>
                  <a:srgbClr val="FFFFFF"/>
                </a:solidFill>
                <a:latin typeface="Times New Roman"/>
              </a:rPr>
              <a:t>New challenge: low NOx at high flame temperatures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66015" y="64297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8315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1A8B32-2CD6-4749-84F3-B8924310D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05" y="3673452"/>
            <a:ext cx="5125979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DD1B74-EB6D-459A-AE2A-7A68AB151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00" y="1207252"/>
            <a:ext cx="5192305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80ECEC-9B4E-414E-B958-D0FDDD296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6" y="3654895"/>
            <a:ext cx="4681728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7795D1-E95A-4569-9D8B-A3A0A9F64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6" y="1207252"/>
            <a:ext cx="4681728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058CA1-3ACD-4BCE-92D6-5546AD6A9DF7}"/>
              </a:ext>
            </a:extLst>
          </p:cNvPr>
          <p:cNvSpPr txBox="1"/>
          <p:nvPr/>
        </p:nvSpPr>
        <p:spPr>
          <a:xfrm>
            <a:off x="0" y="2649303"/>
            <a:ext cx="87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y/D=0.8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BEDDE-4BD6-4ADE-A1D0-C8CF38D3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</p:spPr>
        <p:txBody>
          <a:bodyPr/>
          <a:lstStyle/>
          <a:p>
            <a:r>
              <a:rPr lang="en-US" dirty="0"/>
              <a:t>Simulation: Lee-Stabilized Vs Lifted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DE7749-B05C-4CD4-8251-00F8789183E0}"/>
              </a:ext>
            </a:extLst>
          </p:cNvPr>
          <p:cNvCxnSpPr>
            <a:cxnSpLocks/>
          </p:cNvCxnSpPr>
          <p:nvPr/>
        </p:nvCxnSpPr>
        <p:spPr>
          <a:xfrm flipV="1">
            <a:off x="444417" y="2897486"/>
            <a:ext cx="457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FCDA951-8AE4-46F8-B75D-BB436213EF74}"/>
              </a:ext>
            </a:extLst>
          </p:cNvPr>
          <p:cNvSpPr/>
          <p:nvPr/>
        </p:nvSpPr>
        <p:spPr>
          <a:xfrm>
            <a:off x="219012" y="2382965"/>
            <a:ext cx="224838" cy="31529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9FEE-0ADC-4231-BF9E-7BB3A3FB7FCD}"/>
              </a:ext>
            </a:extLst>
          </p:cNvPr>
          <p:cNvCxnSpPr>
            <a:cxnSpLocks/>
          </p:cNvCxnSpPr>
          <p:nvPr/>
        </p:nvCxnSpPr>
        <p:spPr>
          <a:xfrm flipV="1">
            <a:off x="6121413" y="2636326"/>
            <a:ext cx="365112" cy="21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0058CA1-3ACD-4BCE-92D6-5546AD6A9DF7}"/>
              </a:ext>
            </a:extLst>
          </p:cNvPr>
          <p:cNvSpPr txBox="1"/>
          <p:nvPr/>
        </p:nvSpPr>
        <p:spPr>
          <a:xfrm>
            <a:off x="4951688" y="2649303"/>
            <a:ext cx="87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y/D=0.8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DE7749-B05C-4CD4-8251-00F8789183E0}"/>
              </a:ext>
            </a:extLst>
          </p:cNvPr>
          <p:cNvCxnSpPr>
            <a:cxnSpLocks/>
          </p:cNvCxnSpPr>
          <p:nvPr/>
        </p:nvCxnSpPr>
        <p:spPr>
          <a:xfrm flipV="1">
            <a:off x="5396105" y="2897486"/>
            <a:ext cx="457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row: Down 15">
            <a:extLst>
              <a:ext uri="{FF2B5EF4-FFF2-40B4-BE49-F238E27FC236}">
                <a16:creationId xmlns:a16="http://schemas.microsoft.com/office/drawing/2014/main" id="{DFCDA951-8AE4-46F8-B75D-BB436213EF74}"/>
              </a:ext>
            </a:extLst>
          </p:cNvPr>
          <p:cNvSpPr/>
          <p:nvPr/>
        </p:nvSpPr>
        <p:spPr>
          <a:xfrm>
            <a:off x="5170700" y="2382965"/>
            <a:ext cx="224838" cy="31529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2533" y="1019897"/>
            <a:ext cx="1623265" cy="400110"/>
          </a:xfrm>
          <a:prstGeom prst="rect">
            <a:avLst/>
          </a:prstGeom>
          <a:solidFill>
            <a:schemeClr val="tx1"/>
          </a:solidFill>
          <a:ln w="19050">
            <a:solidFill>
              <a:srgbClr val="26262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Lee-Stabilized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70782" y="1030204"/>
            <a:ext cx="776623" cy="400110"/>
          </a:xfrm>
          <a:prstGeom prst="rect">
            <a:avLst/>
          </a:prstGeom>
          <a:solidFill>
            <a:schemeClr val="tx1"/>
          </a:solidFill>
          <a:ln w="19050">
            <a:solidFill>
              <a:srgbClr val="26262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Lifted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866218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Nox</a:t>
            </a:r>
            <a:r>
              <a:rPr lang="en-US" dirty="0"/>
              <a:t> Measurements and Dependencies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49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 sz="2400" cap="all" spc="150" dirty="0">
                <a:solidFill>
                  <a:srgbClr val="EEB211"/>
                </a:solidFill>
                <a:latin typeface="Calibri"/>
              </a:rPr>
              <a:t>Key research questions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2900" y="1409699"/>
            <a:ext cx="10801350" cy="4943475"/>
          </a:xfrm>
          <a:prstGeom prst="rect">
            <a:avLst/>
          </a:prstGeom>
        </p:spPr>
        <p:txBody>
          <a:bodyPr vert="horz" lIns="274320" tIns="45720" rIns="274320" bIns="45720" rtlCol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Tx/>
              <a:buNone/>
              <a:defRPr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Lucida Grande"/>
              <a:buChar char="•"/>
              <a:defRPr sz="1575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575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25" dirty="0"/>
          </a:p>
          <a:p>
            <a:pPr>
              <a:defRPr/>
            </a:pPr>
            <a:endParaRPr lang="en-US" sz="2025" dirty="0"/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endParaRPr lang="en-US" sz="1800" dirty="0"/>
          </a:p>
          <a:p>
            <a:pPr>
              <a:defRPr/>
            </a:pPr>
            <a:r>
              <a:rPr lang="en-US" sz="2400" dirty="0"/>
              <a:t>(2) What do the actual fuel and air distribution patterns look like that attempt to achieve these theoretical values?</a:t>
            </a:r>
          </a:p>
          <a:p>
            <a:pPr lvl="1">
              <a:defRPr/>
            </a:pPr>
            <a:r>
              <a:rPr lang="en-US" sz="2000" dirty="0"/>
              <a:t>Then, what are the operational behaviors of such a combustion system?</a:t>
            </a:r>
          </a:p>
          <a:p>
            <a:pPr lvl="1">
              <a:defRPr/>
            </a:pP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022194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data: </a:t>
            </a:r>
            <a:r>
              <a:rPr lang="en-US" dirty="0" err="1"/>
              <a:t>Nox</a:t>
            </a:r>
            <a:r>
              <a:rPr lang="en-US" dirty="0"/>
              <a:t> varies significantly at a given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1229013"/>
            <a:ext cx="45720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5302" y="5801013"/>
                <a:ext cx="4572000" cy="540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dirty="0">
                    <a:solidFill>
                      <a:schemeClr val="bg1"/>
                    </a:solidFill>
                  </a:rPr>
                  <a:t>Δ</a:t>
                </a:r>
                <a:r>
                  <a:rPr lang="en-US" sz="1400" dirty="0">
                    <a:solidFill>
                      <a:schemeClr val="bg1"/>
                    </a:solidFill>
                  </a:rPr>
                  <a:t>NOx as a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 for constant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crossflow conditions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𝐻𝐸</m:t>
                        </m:r>
                      </m:sub>
                    </m:sSub>
                    <m:r>
                      <a:rPr lang="en-US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2" y="5801013"/>
                <a:ext cx="4572000" cy="540533"/>
              </a:xfrm>
              <a:prstGeom prst="rect">
                <a:avLst/>
              </a:prstGeom>
              <a:blipFill rotWithShape="0">
                <a:blip r:embed="rId3"/>
                <a:stretch>
                  <a:fillRect t="-1136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258708" y="2991793"/>
            <a:ext cx="6507307" cy="523220"/>
          </a:xfrm>
          <a:prstGeom prst="rect">
            <a:avLst/>
          </a:prstGeom>
          <a:solidFill>
            <a:srgbClr val="3333CC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 eaLnBrk="0" hangingPunct="0">
              <a:defRPr/>
            </a:pPr>
            <a:r>
              <a:rPr lang="el-GR" altLang="en-US" sz="2800" kern="0" dirty="0">
                <a:solidFill>
                  <a:srgbClr val="FFFFFF"/>
                </a:solidFill>
                <a:latin typeface="Times New Roman"/>
              </a:rPr>
              <a:t>Δ</a:t>
            </a:r>
            <a:r>
              <a:rPr lang="en-US" altLang="en-US" sz="2800" kern="0" dirty="0">
                <a:solidFill>
                  <a:srgbClr val="FFFFFF"/>
                </a:solidFill>
                <a:latin typeface="Times New Roman"/>
              </a:rPr>
              <a:t>NOx can vary up to 3x at constant </a:t>
            </a:r>
            <a:r>
              <a:rPr lang="el-GR" altLang="en-US" sz="2800" kern="0" dirty="0">
                <a:solidFill>
                  <a:srgbClr val="FFFFFF"/>
                </a:solidFill>
                <a:latin typeface="Times New Roman"/>
              </a:rPr>
              <a:t>Δϕ</a:t>
            </a:r>
            <a:r>
              <a:rPr lang="en-US" altLang="en-US" sz="2800" kern="0" dirty="0">
                <a:solidFill>
                  <a:srgbClr val="FFFFFF"/>
                </a:solidFill>
                <a:latin typeface="Times New Roman"/>
              </a:rPr>
              <a:t>/</a:t>
            </a:r>
            <a:r>
              <a:rPr lang="en-US" altLang="en-US" sz="2800" kern="0" dirty="0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kern="0" dirty="0">
                <a:solidFill>
                  <a:srgbClr val="FFFFFF"/>
                </a:solidFill>
                <a:latin typeface="Times New Roman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51733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Data: Sensitivity to 𝜙</a:t>
            </a:r>
            <a:r>
              <a:rPr lang="en-US" baseline="-25000" dirty="0"/>
              <a:t>𝑗𝑒𝑡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4711" r="11312" b="13287"/>
          <a:stretch/>
        </p:blipFill>
        <p:spPr>
          <a:xfrm>
            <a:off x="2478506" y="1382516"/>
            <a:ext cx="6632443" cy="49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53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2E14803F-60B5-4CDD-85E4-007F4D8CD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468809"/>
              </p:ext>
            </p:extLst>
          </p:nvPr>
        </p:nvGraphicFramePr>
        <p:xfrm>
          <a:off x="6882425" y="1522362"/>
          <a:ext cx="456397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28">
                  <a:extLst>
                    <a:ext uri="{9D8B030D-6E8A-4147-A177-3AD203B41FA5}">
                      <a16:colId xmlns:a16="http://schemas.microsoft.com/office/drawing/2014/main" val="1487425452"/>
                    </a:ext>
                  </a:extLst>
                </a:gridCol>
                <a:gridCol w="4106751">
                  <a:extLst>
                    <a:ext uri="{9D8B030D-6E8A-4147-A177-3AD203B41FA5}">
                      <a16:colId xmlns:a16="http://schemas.microsoft.com/office/drawing/2014/main" val="2962152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Data from pipe exit geometry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199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Data from nozzle exit geometry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094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Data from pipe exit geometry with </a:t>
                      </a:r>
                      <a:r>
                        <a:rPr lang="en-US" sz="1600" i="1" dirty="0"/>
                        <a:t>J</a:t>
                      </a:r>
                      <a:r>
                        <a:rPr lang="en-US" sz="1600" dirty="0"/>
                        <a:t> = 40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410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Data from methane doped pipe exit geometry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361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i="1" dirty="0"/>
                        <a:t>ϕ</a:t>
                      </a:r>
                      <a:r>
                        <a:rPr lang="en-US" sz="1600" i="1" baseline="-25000" dirty="0"/>
                        <a:t>XF</a:t>
                      </a:r>
                      <a:r>
                        <a:rPr lang="en-US" sz="1600" dirty="0"/>
                        <a:t> = 0.45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359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i="1" dirty="0"/>
                        <a:t>ϕ</a:t>
                      </a:r>
                      <a:r>
                        <a:rPr lang="en-US" sz="1600" i="1" baseline="-25000" dirty="0"/>
                        <a:t>XF</a:t>
                      </a:r>
                      <a:r>
                        <a:rPr lang="en-US" sz="1600" dirty="0"/>
                        <a:t> = 0.50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955554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6651"/>
            <a:ext cx="10100345" cy="1325563"/>
          </a:xfrm>
          <a:solidFill>
            <a:schemeClr val="tx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 sz="2400" cap="all" spc="150" dirty="0">
                <a:solidFill>
                  <a:srgbClr val="EEB211"/>
                </a:solidFill>
              </a:rPr>
              <a:t>Decoupling mixing, stoichiometry, and flame lifting Effects</a:t>
            </a:r>
            <a:br>
              <a:rPr lang="en-US" sz="2400" cap="all" spc="150" dirty="0">
                <a:solidFill>
                  <a:srgbClr val="EEB211"/>
                </a:solidFill>
              </a:rPr>
            </a:br>
            <a:r>
              <a:rPr lang="en-US" sz="2400" cap="all" spc="150" dirty="0">
                <a:solidFill>
                  <a:srgbClr val="EEB211"/>
                </a:solidFill>
              </a:rPr>
              <a:t>Experimental </a:t>
            </a:r>
            <a:r>
              <a:rPr lang="en-US" sz="2400" cap="all" spc="150" dirty="0">
                <a:solidFill>
                  <a:srgbClr val="EEB211"/>
                </a:solidFill>
                <a:latin typeface="Calibri"/>
              </a:rPr>
              <a:t>Design Approach</a:t>
            </a:r>
            <a:br>
              <a:rPr lang="en-US" sz="2400" cap="all" spc="150" dirty="0">
                <a:solidFill>
                  <a:srgbClr val="EEB211"/>
                </a:solidFill>
                <a:latin typeface="Calibri"/>
              </a:rPr>
            </a:br>
            <a:endParaRPr lang="en-US" sz="1400" cap="all" spc="150" dirty="0">
              <a:solidFill>
                <a:srgbClr val="EEB211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66015" y="64297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270933" y="1427921"/>
                <a:ext cx="6298543" cy="46733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7013" indent="-227013" defTabSz="342900">
                  <a:spcBef>
                    <a:spcPct val="20000"/>
                  </a:spcBef>
                  <a:spcAft>
                    <a:spcPts val="45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bg1">
                        <a:lumMod val="85000"/>
                        <a:lumOff val="15000"/>
                      </a:schemeClr>
                    </a:solidFill>
                  </a:defRPr>
                </a:lvl1pPr>
                <a:lvl2pPr marL="576771" lvl="1" indent="-227013" defTabSz="342900">
                  <a:spcBef>
                    <a:spcPct val="20000"/>
                  </a:spcBef>
                  <a:spcAft>
                    <a:spcPts val="45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1">
                        <a:lumMod val="85000"/>
                        <a:lumOff val="15000"/>
                      </a:schemeClr>
                    </a:solidFill>
                  </a:defRPr>
                </a:lvl2pPr>
                <a:lvl3pPr marL="857250" indent="-171450" defTabSz="342900">
                  <a:spcBef>
                    <a:spcPct val="20000"/>
                  </a:spcBef>
                  <a:buFont typeface="Arial"/>
                  <a:buChar char="•"/>
                  <a:defRPr sz="1500">
                    <a:solidFill>
                      <a:srgbClr val="262626"/>
                    </a:solidFill>
                  </a:defRPr>
                </a:lvl3pPr>
                <a:lvl4pPr marL="1200150" indent="-171450" defTabSz="342900">
                  <a:spcBef>
                    <a:spcPct val="20000"/>
                  </a:spcBef>
                  <a:buFont typeface="Arial"/>
                  <a:buChar char="–"/>
                  <a:defRPr sz="1350">
                    <a:solidFill>
                      <a:schemeClr val="bg1"/>
                    </a:solidFill>
                    <a:latin typeface="Roboto Light"/>
                  </a:defRPr>
                </a:lvl4pPr>
                <a:lvl5pPr marL="1543050" indent="-171450" defTabSz="342900">
                  <a:spcBef>
                    <a:spcPct val="20000"/>
                  </a:spcBef>
                  <a:buFont typeface="Arial"/>
                  <a:buChar char="»"/>
                  <a:defRPr sz="1350">
                    <a:solidFill>
                      <a:schemeClr val="bg1"/>
                    </a:solidFill>
                    <a:latin typeface="Roboto Light"/>
                  </a:defRPr>
                </a:lvl5pPr>
                <a:lvl6pPr marL="1885950" indent="-171450" defTabSz="342900">
                  <a:spcBef>
                    <a:spcPct val="20000"/>
                  </a:spcBef>
                  <a:buFont typeface="Arial"/>
                  <a:buChar char="•"/>
                  <a:defRPr sz="1350"/>
                </a:lvl6pPr>
                <a:lvl7pPr marL="2228850" indent="-171450" defTabSz="342900">
                  <a:spcBef>
                    <a:spcPct val="20000"/>
                  </a:spcBef>
                  <a:buFont typeface="Arial"/>
                  <a:buChar char="•"/>
                  <a:defRPr sz="1350"/>
                </a:lvl7pPr>
                <a:lvl8pPr marL="2571750" indent="-171450" defTabSz="342900">
                  <a:spcBef>
                    <a:spcPct val="20000"/>
                  </a:spcBef>
                  <a:buFont typeface="Arial"/>
                  <a:buChar char="•"/>
                  <a:defRPr sz="1350"/>
                </a:lvl8pPr>
                <a:lvl9pPr marL="2914650" indent="-171450" defTabSz="342900">
                  <a:spcBef>
                    <a:spcPct val="20000"/>
                  </a:spcBef>
                  <a:buFont typeface="Arial"/>
                  <a:buChar char="•"/>
                  <a:defRPr sz="1350"/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Jet parameter space at constant </a:t>
                </a:r>
                <a:r>
                  <a:rPr lang="el-GR" dirty="0">
                    <a:solidFill>
                      <a:schemeClr val="tx1"/>
                    </a:solidFill>
                  </a:rPr>
                  <a:t>Δ</a:t>
                </a:r>
                <a:r>
                  <a:rPr lang="en-US" dirty="0">
                    <a:solidFill>
                      <a:schemeClr val="tx1"/>
                    </a:solidFill>
                  </a:rPr>
                  <a:t>T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Two head end temperatures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Both rich and lean jets</a:t>
                </a:r>
              </a:p>
              <a:p>
                <a:pPr lvl="1"/>
                <a:r>
                  <a:rPr lang="en-US" i="1" dirty="0">
                    <a:solidFill>
                      <a:schemeClr val="tx1"/>
                    </a:solidFill>
                  </a:rPr>
                  <a:t>J</a:t>
                </a:r>
                <a:r>
                  <a:rPr lang="en-US" dirty="0">
                    <a:solidFill>
                      <a:schemeClr val="tx1"/>
                    </a:solidFill>
                  </a:rPr>
                  <a:t>: Both convectively unstable (J &gt; 10) and globally unstable (J &lt; 10) JICF behavior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Isolate liftoff impact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Ethane/methane variation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Near field mixing rates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Two approach flow boundary layer thicknesses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33" y="1427921"/>
                <a:ext cx="6298543" cy="4673303"/>
              </a:xfrm>
              <a:prstGeom prst="rect">
                <a:avLst/>
              </a:prstGeom>
              <a:blipFill rotWithShape="1">
                <a:blip r:embed="rId2"/>
                <a:stretch>
                  <a:fillRect l="-774" t="-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1B4BEC7-DB4E-4F81-9DDF-1ABCF44119BF}"/>
              </a:ext>
            </a:extLst>
          </p:cNvPr>
          <p:cNvGrpSpPr/>
          <p:nvPr/>
        </p:nvGrpSpPr>
        <p:grpSpPr>
          <a:xfrm>
            <a:off x="6944207" y="1568293"/>
            <a:ext cx="374638" cy="1391050"/>
            <a:chOff x="6944207" y="1568293"/>
            <a:chExt cx="374638" cy="13910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044D9C-7C84-493C-A50A-E91315783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5" t="13308" r="31181" b="83461"/>
            <a:stretch/>
          </p:blipFill>
          <p:spPr bwMode="auto">
            <a:xfrm>
              <a:off x="6953085" y="1568293"/>
              <a:ext cx="365760" cy="27093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92F2CB-2A09-4329-BF29-E7E7FF13C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0" t="24941" r="31360" b="71694"/>
            <a:stretch/>
          </p:blipFill>
          <p:spPr bwMode="auto">
            <a:xfrm>
              <a:off x="6953085" y="1917570"/>
              <a:ext cx="365760" cy="3232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363F29-3E73-4CDE-AD39-5A6CE6104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0" t="17347" r="31547" b="79421"/>
            <a:stretch/>
          </p:blipFill>
          <p:spPr bwMode="auto">
            <a:xfrm>
              <a:off x="6944207" y="2277961"/>
              <a:ext cx="365760" cy="3325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F4EFCE-CCCC-48A3-AAE2-D777E8B6C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0" t="21387" r="31360" b="75705"/>
            <a:stretch/>
          </p:blipFill>
          <p:spPr bwMode="auto">
            <a:xfrm>
              <a:off x="6953085" y="2679583"/>
              <a:ext cx="365760" cy="2797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9F78F89-3574-4A24-BC2C-BD909EDB1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3" t="3107" r="28122" b="26343"/>
          <a:stretch/>
        </p:blipFill>
        <p:spPr>
          <a:xfrm>
            <a:off x="9111147" y="4138019"/>
            <a:ext cx="1624109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9E09EE-1FDE-4351-94A0-6B315486A4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121"/>
          <a:stretch/>
        </p:blipFill>
        <p:spPr>
          <a:xfrm>
            <a:off x="6882425" y="4186137"/>
            <a:ext cx="135828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3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8106" r="9932" b="13022"/>
          <a:stretch/>
        </p:blipFill>
        <p:spPr>
          <a:xfrm>
            <a:off x="424206" y="1583704"/>
            <a:ext cx="6297105" cy="4176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lifting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94991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8106" r="9932" b="13022"/>
          <a:stretch/>
        </p:blipFill>
        <p:spPr>
          <a:xfrm>
            <a:off x="424206" y="1583704"/>
            <a:ext cx="6297105" cy="4176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lifting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26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86542" y="1537983"/>
            <a:ext cx="2560320" cy="1920240"/>
            <a:chOff x="2033961" y="3280282"/>
            <a:chExt cx="2560320" cy="1920240"/>
          </a:xfrm>
        </p:grpSpPr>
        <p:pic>
          <p:nvPicPr>
            <p:cNvPr id="26" name="Content Placeholder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961" y="3280282"/>
              <a:ext cx="2560320" cy="192024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548208" y="3453061"/>
              <a:ext cx="1623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Lee-Stabilized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738194" y="4619135"/>
            <a:ext cx="2210878" cy="580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11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8106" r="9932" b="13022"/>
          <a:stretch/>
        </p:blipFill>
        <p:spPr>
          <a:xfrm>
            <a:off x="424206" y="1583704"/>
            <a:ext cx="6297105" cy="4176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lifting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26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768674" y="3777373"/>
            <a:ext cx="2560320" cy="1920239"/>
            <a:chOff x="6916022" y="1229664"/>
            <a:chExt cx="2560320" cy="192023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022" y="1229664"/>
              <a:ext cx="2560320" cy="1920239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7533436" y="1385045"/>
              <a:ext cx="15428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“Lean Lifted”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086542" y="1537983"/>
            <a:ext cx="2560320" cy="1920240"/>
            <a:chOff x="2033961" y="3280282"/>
            <a:chExt cx="2560320" cy="1920240"/>
          </a:xfrm>
        </p:grpSpPr>
        <p:pic>
          <p:nvPicPr>
            <p:cNvPr id="26" name="Content Placeholder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961" y="3280282"/>
              <a:ext cx="2560320" cy="192024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548208" y="3453061"/>
              <a:ext cx="1623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Lee-Stabilized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314093" y="2498103"/>
            <a:ext cx="1424101" cy="6221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38194" y="4619135"/>
            <a:ext cx="2210878" cy="580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01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8106" r="9932" b="13022"/>
          <a:stretch/>
        </p:blipFill>
        <p:spPr>
          <a:xfrm>
            <a:off x="424206" y="1583704"/>
            <a:ext cx="6297105" cy="4176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lifting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26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768674" y="3777373"/>
            <a:ext cx="2560320" cy="1920239"/>
            <a:chOff x="6916022" y="1229664"/>
            <a:chExt cx="2560320" cy="192023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022" y="1229664"/>
              <a:ext cx="2560320" cy="1920239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7533436" y="1385045"/>
              <a:ext cx="15428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“Lean Lifted”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483103" y="3777373"/>
            <a:ext cx="2560320" cy="1920240"/>
            <a:chOff x="29181661" y="31531637"/>
            <a:chExt cx="2560320" cy="1920240"/>
          </a:xfrm>
        </p:grpSpPr>
        <p:pic>
          <p:nvPicPr>
            <p:cNvPr id="23" name="Content Placeholder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1661" y="31531637"/>
              <a:ext cx="2560320" cy="1920240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9761760" y="31678293"/>
              <a:ext cx="1491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“Rich Lifted”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086542" y="1537983"/>
            <a:ext cx="2560320" cy="1920240"/>
            <a:chOff x="2033961" y="3280282"/>
            <a:chExt cx="2560320" cy="1920240"/>
          </a:xfrm>
        </p:grpSpPr>
        <p:pic>
          <p:nvPicPr>
            <p:cNvPr id="26" name="Content Placeholder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961" y="3280282"/>
              <a:ext cx="2560320" cy="192024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548208" y="3453061"/>
              <a:ext cx="1623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Lee-Stabilized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314093" y="2498103"/>
            <a:ext cx="1424101" cy="6221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41937" y="3407568"/>
            <a:ext cx="1439608" cy="85086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38194" y="4619135"/>
            <a:ext cx="2210878" cy="580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approach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17838" y="1173058"/>
            <a:ext cx="7471718" cy="5211269"/>
          </a:xfrm>
        </p:spPr>
        <p:txBody>
          <a:bodyPr vert="horz" lIns="91440" tIns="45720" rIns="91440" bIns="45720" rtlCol="0">
            <a:norm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Thermal NO formation dependent on </a:t>
            </a:r>
            <a:r>
              <a:rPr lang="en-US" sz="2000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B050"/>
                </a:solidFill>
              </a:rPr>
              <a:t>residence time</a:t>
            </a:r>
            <a:r>
              <a:rPr lang="en-US" sz="2000" dirty="0"/>
              <a:t>, and </a:t>
            </a:r>
            <a:r>
              <a:rPr lang="en-US" sz="2000" dirty="0">
                <a:solidFill>
                  <a:srgbClr val="0070C0"/>
                </a:solidFill>
              </a:rPr>
              <a:t>O radical concentration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Approach: Axial Staging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Reduce </a:t>
            </a:r>
            <a:r>
              <a:rPr lang="en-US" sz="1800" dirty="0">
                <a:solidFill>
                  <a:srgbClr val="00B050"/>
                </a:solidFill>
              </a:rPr>
              <a:t>residence time </a:t>
            </a:r>
            <a:r>
              <a:rPr lang="en-US" sz="1800" dirty="0"/>
              <a:t>@ </a:t>
            </a:r>
            <a:r>
              <a:rPr lang="en-US" sz="1800" dirty="0">
                <a:solidFill>
                  <a:srgbClr val="FF0000"/>
                </a:solidFill>
              </a:rPr>
              <a:t>high temperatures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Incorporate advantages of EGR (reduced </a:t>
            </a:r>
            <a:r>
              <a:rPr lang="en-US" sz="1800" dirty="0">
                <a:solidFill>
                  <a:srgbClr val="0070C0"/>
                </a:solidFill>
              </a:rPr>
              <a:t>[O]</a:t>
            </a:r>
            <a:r>
              <a:rPr lang="en-US" sz="1800" dirty="0"/>
              <a:t>)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950" dirty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Reactor model studies have demonstrated advantages and potential pitfalls of axial staging (Ahrens et al., 2016 &amp; Goh et al, 2017) 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Highly sensitive to degree of mixing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4006" y="3743995"/>
            <a:ext cx="3054361" cy="2450804"/>
          </a:xfr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4006" y="1173058"/>
            <a:ext cx="2743200" cy="236315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94326" y="1991771"/>
            <a:ext cx="5294467" cy="712788"/>
            <a:chOff x="739494" y="2238969"/>
            <a:chExt cx="5294467" cy="712788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94" y="2238969"/>
              <a:ext cx="3382963" cy="712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301692" y="2582425"/>
              <a:ext cx="1732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(Bowman, 1992)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66015" y="64297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50920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7394" r="8898" b="13022"/>
          <a:stretch/>
        </p:blipFill>
        <p:spPr>
          <a:xfrm>
            <a:off x="386499" y="1545995"/>
            <a:ext cx="6410228" cy="4213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lifting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541889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lifting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6" y="1571625"/>
            <a:ext cx="6340342" cy="41814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id="{C73A14FF-B646-42A1-AF01-A6630A15F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7050" y="1172688"/>
                <a:ext cx="5162551" cy="53020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Increased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𝑋𝐹</m:t>
                        </m:r>
                      </m:sub>
                    </m:sSub>
                    <m:r>
                      <a:rPr lang="en-US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(and thus temperature):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Reduces lift-off distances in fully lifted flames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55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73A14FF-B646-42A1-AF01-A6630A15F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50" y="1172688"/>
                <a:ext cx="5162551" cy="5302063"/>
              </a:xfrm>
              <a:prstGeom prst="rect">
                <a:avLst/>
              </a:prstGeom>
              <a:blipFill rotWithShape="1">
                <a:blip r:embed="rId3"/>
                <a:stretch>
                  <a:fillRect l="-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5" t="34429" r="4069" b="47270"/>
          <a:stretch/>
        </p:blipFill>
        <p:spPr>
          <a:xfrm>
            <a:off x="5613399" y="2057401"/>
            <a:ext cx="897468" cy="9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2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3" y="1413193"/>
            <a:ext cx="5282693" cy="3683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 Normalization </a:t>
            </a:r>
            <a:r>
              <a:rPr lang="en-US" dirty="0" err="1"/>
              <a:t>APproach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27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8130F2A-3814-4BE1-97AD-F1578136B12D}"/>
              </a:ext>
            </a:extLst>
          </p:cNvPr>
          <p:cNvSpPr txBox="1">
            <a:spLocks/>
          </p:cNvSpPr>
          <p:nvPr/>
        </p:nvSpPr>
        <p:spPr>
          <a:xfrm>
            <a:off x="6231468" y="1172688"/>
            <a:ext cx="5800290" cy="5016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Normalized NOx metric to collapse ∆T effect 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5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37585" y="2013277"/>
                <a:ext cx="3992696" cy="6131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𝑒𝑓</m:t>
                          </m:r>
                        </m:sub>
                      </m:sSub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</m:sSub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𝐿𝐻𝑉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𝐿𝐻𝑉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585" y="2013277"/>
                <a:ext cx="3992696" cy="6131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935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𝜙</a:t>
            </a:r>
            <a:r>
              <a:rPr lang="en-US" baseline="-25000" dirty="0"/>
              <a:t>𝑗𝑒𝑡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E8130F2A-3814-4BE1-97AD-F1578136B1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Dependence on ∆T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Normalized NOx metric to collapse ∆T effect 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55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Emission data indicates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000" dirty="0"/>
                  <a:t> invariant results:</a:t>
                </a:r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130F2A-3814-4BE1-97AD-F1578136B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  <a:blipFill rotWithShape="0">
                <a:blip r:embed="rId3"/>
                <a:stretch>
                  <a:fillRect l="-945"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4711" r="11312" b="13287"/>
          <a:stretch/>
        </p:blipFill>
        <p:spPr>
          <a:xfrm>
            <a:off x="407335" y="1481667"/>
            <a:ext cx="5604933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34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4711" r="11312" b="13287"/>
          <a:stretch/>
        </p:blipFill>
        <p:spPr>
          <a:xfrm>
            <a:off x="407335" y="1481667"/>
            <a:ext cx="5604933" cy="4148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𝜙</a:t>
            </a:r>
            <a:r>
              <a:rPr lang="en-US" baseline="-25000" dirty="0"/>
              <a:t>𝑗𝑒𝑡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BE247-4180-4FFD-8F51-A93D79C2352D}"/>
              </a:ext>
            </a:extLst>
          </p:cNvPr>
          <p:cNvSpPr/>
          <p:nvPr/>
        </p:nvSpPr>
        <p:spPr>
          <a:xfrm>
            <a:off x="4504267" y="2480733"/>
            <a:ext cx="1261533" cy="719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E8130F2A-3814-4BE1-97AD-F1578136B1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Dependence on ∆T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Normalized NOx metric to collapse ∆T effect 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55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Emission data indicates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000" dirty="0"/>
                  <a:t> invariant results: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High NOx production</a:t>
                </a:r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130F2A-3814-4BE1-97AD-F1578136B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  <a:blipFill rotWithShape="0">
                <a:blip r:embed="rId3"/>
                <a:stretch>
                  <a:fillRect l="-945"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9015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4711" r="11312" b="13287"/>
          <a:stretch/>
        </p:blipFill>
        <p:spPr>
          <a:xfrm>
            <a:off x="407335" y="1481667"/>
            <a:ext cx="5604933" cy="4148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𝜙</a:t>
            </a:r>
            <a:r>
              <a:rPr lang="en-US" baseline="-25000" dirty="0"/>
              <a:t>𝑗𝑒𝑡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BE247-4180-4FFD-8F51-A93D79C2352D}"/>
              </a:ext>
            </a:extLst>
          </p:cNvPr>
          <p:cNvSpPr/>
          <p:nvPr/>
        </p:nvSpPr>
        <p:spPr>
          <a:xfrm>
            <a:off x="1710265" y="4648200"/>
            <a:ext cx="956735" cy="42333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E8130F2A-3814-4BE1-97AD-F1578136B1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Dependence on ∆T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Normalized NOx metric to collapse ∆T effect 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55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Emission data indicates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000" dirty="0"/>
                  <a:t> invariant results: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High NOx production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Low NOx production</a:t>
                </a:r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130F2A-3814-4BE1-97AD-F1578136B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  <a:blipFill rotWithShape="0">
                <a:blip r:embed="rId3"/>
                <a:stretch>
                  <a:fillRect l="-945"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7728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𝜙</a:t>
            </a:r>
            <a:r>
              <a:rPr lang="en-US" baseline="-25000" dirty="0"/>
              <a:t>𝑗𝑒𝑡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E8130F2A-3814-4BE1-97AD-F1578136B1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Dependence on ∆T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Normalized NOx metric to collapse ∆T effect 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55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Emission data indicates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000" dirty="0"/>
                  <a:t> invariant results: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High NOx production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Low NOx production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i="1" dirty="0"/>
                  <a:t>LO</a:t>
                </a:r>
                <a:r>
                  <a:rPr lang="en-US" sz="1800" dirty="0"/>
                  <a:t> is varying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800" dirty="0"/>
                  <a:t> in these cases</a:t>
                </a:r>
                <a:endParaRPr lang="en-US" sz="1800" i="1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130F2A-3814-4BE1-97AD-F1578136B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  <a:blipFill rotWithShape="0">
                <a:blip r:embed="rId3"/>
                <a:stretch>
                  <a:fillRect l="-945"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4711" r="11312" b="13287"/>
          <a:stretch/>
        </p:blipFill>
        <p:spPr>
          <a:xfrm>
            <a:off x="407335" y="1481667"/>
            <a:ext cx="5604933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0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4711" r="11312" b="13287"/>
          <a:stretch/>
        </p:blipFill>
        <p:spPr>
          <a:xfrm>
            <a:off x="407335" y="1481667"/>
            <a:ext cx="5604933" cy="4148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𝜙</a:t>
            </a:r>
            <a:r>
              <a:rPr lang="en-US" baseline="-25000" dirty="0"/>
              <a:t>𝑗𝑒𝑡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E8130F2A-3814-4BE1-97AD-F1578136B1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Dependence on ∆T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Normalized NOx metric to collapse ∆T effect 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55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Emission data indicates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000" dirty="0"/>
                  <a:t> invariant results: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High NOx production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Low NOx production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i="1" dirty="0"/>
                  <a:t>LO</a:t>
                </a:r>
                <a:r>
                  <a:rPr lang="en-US" sz="1800" dirty="0"/>
                  <a:t> is varying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800" dirty="0"/>
                  <a:t> in these cases</a:t>
                </a:r>
                <a:endParaRPr lang="en-US" sz="1800" i="1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Region of NOx dependency upon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6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130F2A-3814-4BE1-97AD-F1578136B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  <a:blipFill rotWithShape="0">
                <a:blip r:embed="rId3"/>
                <a:stretch>
                  <a:fillRect l="-945"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BB2BE247-4180-4FFD-8F51-A93D79C2352D}"/>
              </a:ext>
            </a:extLst>
          </p:cNvPr>
          <p:cNvSpPr/>
          <p:nvPr/>
        </p:nvSpPr>
        <p:spPr>
          <a:xfrm>
            <a:off x="2518460" y="2184399"/>
            <a:ext cx="2002740" cy="185420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98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"/>
          <a:stretch/>
        </p:blipFill>
        <p:spPr>
          <a:xfrm>
            <a:off x="407335" y="1479904"/>
            <a:ext cx="5622528" cy="4150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𝜙</a:t>
            </a:r>
            <a:r>
              <a:rPr lang="en-US" baseline="-25000" dirty="0"/>
              <a:t>𝑗𝑒𝑡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E8130F2A-3814-4BE1-97AD-F1578136B1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Dependence on ∆T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Normalized NOx metric to collapse ∆T effect 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55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Emission data indicates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000" dirty="0"/>
                  <a:t> invariant results: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High NOx production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Low NOx production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i="1" dirty="0"/>
                  <a:t>LO</a:t>
                </a:r>
                <a:r>
                  <a:rPr lang="en-US" sz="1800" dirty="0"/>
                  <a:t> is varying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800" dirty="0"/>
                  <a:t> in these cases</a:t>
                </a:r>
                <a:endParaRPr lang="en-US" sz="1800" i="1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Region of NOx dependency upon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6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endParaRPr lang="en-US" sz="1600" dirty="0">
                  <a:solidFill>
                    <a:sysClr val="windowText" lastClr="000000"/>
                  </a:solidFill>
                </a:endParaRP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NOx ↑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800" dirty="0"/>
                  <a:t> ↑</a:t>
                </a:r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130F2A-3814-4BE1-97AD-F1578136B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68" y="1172688"/>
                <a:ext cx="5800290" cy="5016445"/>
              </a:xfrm>
              <a:prstGeom prst="rect">
                <a:avLst/>
              </a:prstGeom>
              <a:blipFill rotWithShape="0">
                <a:blip r:embed="rId3"/>
                <a:stretch>
                  <a:fillRect l="-945"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 rot="19399501">
            <a:off x="3491165" y="3252758"/>
            <a:ext cx="870857" cy="33092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57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8" y="1427518"/>
            <a:ext cx="5879045" cy="4431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</a:t>
            </a:r>
            <a:r>
              <a:rPr lang="en-US" i="1" dirty="0"/>
              <a:t>LO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3"/>
              <p:cNvSpPr txBox="1">
                <a:spLocks/>
              </p:cNvSpPr>
              <p:nvPr/>
            </p:nvSpPr>
            <p:spPr>
              <a:xfrm>
                <a:off x="6069874" y="1171026"/>
                <a:ext cx="5969727" cy="47529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Emissions solutions can be associated with three lifting regimes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 NOx Production in rich lifted flames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800" i="1" dirty="0"/>
                  <a:t> </a:t>
                </a:r>
                <a:r>
                  <a:rPr lang="en-US" sz="1800" dirty="0"/>
                  <a:t>is varying with </a:t>
                </a:r>
                <a:r>
                  <a:rPr lang="en-US" sz="1800" i="1" dirty="0"/>
                  <a:t>LO</a:t>
                </a:r>
                <a:r>
                  <a:rPr lang="en-US" sz="1800" dirty="0"/>
                  <a:t> in these cases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Low NOx Production in lean lifted flames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800" i="1" dirty="0"/>
                  <a:t> </a:t>
                </a:r>
                <a:r>
                  <a:rPr lang="en-US" sz="1800" dirty="0"/>
                  <a:t>is varying with </a:t>
                </a:r>
                <a:r>
                  <a:rPr lang="en-US" sz="1800" i="1" dirty="0"/>
                  <a:t>LO</a:t>
                </a:r>
                <a:r>
                  <a:rPr lang="en-US" sz="1800" dirty="0"/>
                  <a:t> in these cases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Range of NOx in lee-stabilized flames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874" y="1171026"/>
                <a:ext cx="5969727" cy="4752976"/>
              </a:xfrm>
              <a:prstGeom prst="rect">
                <a:avLst/>
              </a:prstGeom>
              <a:blipFill rotWithShape="0">
                <a:blip r:embed="rId3"/>
                <a:stretch>
                  <a:fillRect l="-919" t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936252-FF6F-41D8-8A77-BD2D7579249E}"/>
              </a:ext>
            </a:extLst>
          </p:cNvPr>
          <p:cNvSpPr/>
          <p:nvPr/>
        </p:nvSpPr>
        <p:spPr>
          <a:xfrm>
            <a:off x="3065930" y="4859868"/>
            <a:ext cx="2581338" cy="4402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A6863F-1B2B-42B3-B045-0462E1620C8C}"/>
              </a:ext>
            </a:extLst>
          </p:cNvPr>
          <p:cNvSpPr/>
          <p:nvPr/>
        </p:nvSpPr>
        <p:spPr>
          <a:xfrm>
            <a:off x="2394408" y="2319868"/>
            <a:ext cx="1932059" cy="8128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B777A3-37AD-4572-946B-ACAE3FC9B90C}"/>
              </a:ext>
            </a:extLst>
          </p:cNvPr>
          <p:cNvSpPr/>
          <p:nvPr/>
        </p:nvSpPr>
        <p:spPr>
          <a:xfrm>
            <a:off x="857840" y="1938867"/>
            <a:ext cx="1206630" cy="20912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research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30975"/>
            <a:ext cx="2743200" cy="365125"/>
          </a:xfrm>
          <a:prstGeom prst="rect">
            <a:avLst/>
          </a:prstGeom>
        </p:spPr>
        <p:txBody>
          <a:bodyPr/>
          <a:lstStyle/>
          <a:p>
            <a:fld id="{3A0CF053-299B-4FBB-9D0D-95BF72AE8FE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2900" y="1409699"/>
            <a:ext cx="10801350" cy="4943475"/>
          </a:xfrm>
          <a:prstGeom prst="rect">
            <a:avLst/>
          </a:prstGeom>
        </p:spPr>
        <p:txBody>
          <a:bodyPr vert="horz" lIns="274320" tIns="45720" rIns="274320" bIns="45720" rtlCol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Tx/>
              <a:buNone/>
              <a:defRPr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Lucida Grande"/>
              <a:buChar char="•"/>
              <a:defRPr sz="1575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575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/>
              <a:t>(1) For a given firing temperature and residence time, what are the minimum theoretical NOx limits?</a:t>
            </a:r>
          </a:p>
          <a:p>
            <a:pPr lvl="1">
              <a:defRPr/>
            </a:pPr>
            <a:r>
              <a:rPr lang="en-US" sz="2000" dirty="0"/>
              <a:t>How much lower is this fundamental limit than the limits achievable with current architectures?</a:t>
            </a:r>
          </a:p>
          <a:p>
            <a:pPr lvl="1">
              <a:defRPr/>
            </a:pPr>
            <a:endParaRPr lang="en-US" sz="1800" dirty="0"/>
          </a:p>
          <a:p>
            <a:pPr>
              <a:defRPr/>
            </a:pPr>
            <a:r>
              <a:rPr lang="en-US" sz="2400" dirty="0"/>
              <a:t>(2) What do the actual fuel and air distribution patterns look like that attempt to achieve these theoretical values?</a:t>
            </a:r>
          </a:p>
          <a:p>
            <a:pPr lvl="1">
              <a:defRPr/>
            </a:pPr>
            <a:r>
              <a:rPr lang="en-US" sz="2000" dirty="0"/>
              <a:t>Then, what are the operational behaviors of such a combustion system?</a:t>
            </a:r>
          </a:p>
          <a:p>
            <a:pPr lvl="1">
              <a:defRPr/>
            </a:pPr>
            <a:endParaRPr lang="en-US" sz="1800" dirty="0"/>
          </a:p>
          <a:p>
            <a:pPr>
              <a:defRPr/>
            </a:pPr>
            <a:r>
              <a:rPr lang="en-US" sz="2400" dirty="0"/>
              <a:t>(3) What do local pre- &amp; post-flame mixing patterns look like and how is the heat release distributed?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66015" y="64297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6956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"/>
          <a:stretch/>
        </p:blipFill>
        <p:spPr>
          <a:xfrm>
            <a:off x="134136" y="1170570"/>
            <a:ext cx="7360919" cy="5003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</a:t>
            </a:r>
            <a:r>
              <a:rPr lang="en-US" i="1" dirty="0"/>
              <a:t>LO – </a:t>
            </a:r>
            <a:r>
              <a:rPr lang="en-US" dirty="0"/>
              <a:t>Forced Lifting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842329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t="5787" r="8334" b="11542"/>
          <a:stretch/>
        </p:blipFill>
        <p:spPr>
          <a:xfrm>
            <a:off x="320511" y="1480008"/>
            <a:ext cx="6561056" cy="4421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</a:t>
            </a:r>
            <a:r>
              <a:rPr lang="en-US" i="1" dirty="0"/>
              <a:t>LO – </a:t>
            </a:r>
            <a:r>
              <a:rPr lang="en-US" dirty="0"/>
              <a:t>Forced Lifting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29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73A14FF-B646-42A1-AF01-A6630A15FAC6}"/>
              </a:ext>
            </a:extLst>
          </p:cNvPr>
          <p:cNvSpPr txBox="1">
            <a:spLocks/>
          </p:cNvSpPr>
          <p:nvPr/>
        </p:nvSpPr>
        <p:spPr>
          <a:xfrm>
            <a:off x="6877050" y="1172688"/>
            <a:ext cx="5162551" cy="530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</a:rPr>
              <a:t>J = 40 points always lifted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50" dirty="0"/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55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1747" r="22118" b="70919"/>
          <a:stretch/>
        </p:blipFill>
        <p:spPr>
          <a:xfrm>
            <a:off x="7013541" y="4113686"/>
            <a:ext cx="3327663" cy="455395"/>
          </a:xfrm>
          <a:prstGeom prst="rect">
            <a:avLst/>
          </a:prstGeom>
        </p:spPr>
      </p:pic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13309" r="31181" b="83461"/>
          <a:stretch>
            <a:fillRect/>
          </a:stretch>
        </p:blipFill>
        <p:spPr bwMode="auto">
          <a:xfrm>
            <a:off x="0" y="0"/>
            <a:ext cx="2571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24940" r="31360" b="71693"/>
          <a:stretch>
            <a:fillRect/>
          </a:stretch>
        </p:blipFill>
        <p:spPr bwMode="auto">
          <a:xfrm>
            <a:off x="0" y="0"/>
            <a:ext cx="2190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17348" r="31548" b="79420"/>
          <a:stretch>
            <a:fillRect/>
          </a:stretch>
        </p:blipFill>
        <p:spPr bwMode="auto">
          <a:xfrm>
            <a:off x="0" y="0"/>
            <a:ext cx="20955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21387" r="31360" b="75705"/>
          <a:stretch>
            <a:fillRect/>
          </a:stretch>
        </p:blipFill>
        <p:spPr bwMode="auto">
          <a:xfrm>
            <a:off x="0" y="0"/>
            <a:ext cx="21907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13309" r="31181" b="83461"/>
          <a:stretch>
            <a:fillRect/>
          </a:stretch>
        </p:blipFill>
        <p:spPr bwMode="auto">
          <a:xfrm>
            <a:off x="0" y="0"/>
            <a:ext cx="2571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24940" r="31360" b="71693"/>
          <a:stretch>
            <a:fillRect/>
          </a:stretch>
        </p:blipFill>
        <p:spPr bwMode="auto">
          <a:xfrm>
            <a:off x="0" y="0"/>
            <a:ext cx="2190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17348" r="31548" b="79420"/>
          <a:stretch>
            <a:fillRect/>
          </a:stretch>
        </p:blipFill>
        <p:spPr bwMode="auto">
          <a:xfrm>
            <a:off x="0" y="0"/>
            <a:ext cx="20955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21387" r="31360" b="75705"/>
          <a:stretch>
            <a:fillRect/>
          </a:stretch>
        </p:blipFill>
        <p:spPr bwMode="auto">
          <a:xfrm>
            <a:off x="0" y="0"/>
            <a:ext cx="21907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13309" r="31181" b="83461"/>
          <a:stretch>
            <a:fillRect/>
          </a:stretch>
        </p:blipFill>
        <p:spPr bwMode="auto">
          <a:xfrm>
            <a:off x="0" y="0"/>
            <a:ext cx="2571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24940" r="31360" b="71693"/>
          <a:stretch>
            <a:fillRect/>
          </a:stretch>
        </p:blipFill>
        <p:spPr bwMode="auto">
          <a:xfrm>
            <a:off x="0" y="0"/>
            <a:ext cx="2190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17348" r="31548" b="79420"/>
          <a:stretch>
            <a:fillRect/>
          </a:stretch>
        </p:blipFill>
        <p:spPr bwMode="auto">
          <a:xfrm>
            <a:off x="0" y="0"/>
            <a:ext cx="20955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21387" r="31360" b="75705"/>
          <a:stretch>
            <a:fillRect/>
          </a:stretch>
        </p:blipFill>
        <p:spPr bwMode="auto">
          <a:xfrm>
            <a:off x="0" y="0"/>
            <a:ext cx="21907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13309" r="31181" b="83461"/>
          <a:stretch>
            <a:fillRect/>
          </a:stretch>
        </p:blipFill>
        <p:spPr bwMode="auto">
          <a:xfrm>
            <a:off x="0" y="0"/>
            <a:ext cx="2571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24940" r="31360" b="71693"/>
          <a:stretch>
            <a:fillRect/>
          </a:stretch>
        </p:blipFill>
        <p:spPr bwMode="auto">
          <a:xfrm>
            <a:off x="0" y="0"/>
            <a:ext cx="2190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17348" r="31548" b="79420"/>
          <a:stretch>
            <a:fillRect/>
          </a:stretch>
        </p:blipFill>
        <p:spPr bwMode="auto">
          <a:xfrm>
            <a:off x="0" y="0"/>
            <a:ext cx="20955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21387" r="31360" b="75705"/>
          <a:stretch>
            <a:fillRect/>
          </a:stretch>
        </p:blipFill>
        <p:spPr bwMode="auto">
          <a:xfrm>
            <a:off x="0" y="0"/>
            <a:ext cx="21907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916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</a:t>
            </a:r>
            <a:r>
              <a:rPr lang="en-US" i="1" dirty="0"/>
              <a:t>LO – </a:t>
            </a:r>
            <a:r>
              <a:rPr lang="en-US" dirty="0"/>
              <a:t>Forced Lifting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84" y="1457324"/>
            <a:ext cx="6438207" cy="43815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29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73A14FF-B646-42A1-AF01-A6630A15FAC6}"/>
              </a:ext>
            </a:extLst>
          </p:cNvPr>
          <p:cNvSpPr txBox="1">
            <a:spLocks/>
          </p:cNvSpPr>
          <p:nvPr/>
        </p:nvSpPr>
        <p:spPr>
          <a:xfrm>
            <a:off x="6877050" y="1172688"/>
            <a:ext cx="5162551" cy="530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</a:rPr>
              <a:t>J = 40 points always lifted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Select series doped with methane to force liftoff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50" dirty="0"/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55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491" r="22347" b="60192"/>
          <a:stretch/>
        </p:blipFill>
        <p:spPr>
          <a:xfrm>
            <a:off x="6994687" y="4102157"/>
            <a:ext cx="3299382" cy="6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81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3" y="1560510"/>
            <a:ext cx="5800269" cy="4245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</a:t>
            </a:r>
            <a:r>
              <a:rPr lang="en-US" i="1" dirty="0"/>
              <a:t>LO – </a:t>
            </a:r>
            <a:r>
              <a:rPr lang="en-US" dirty="0"/>
              <a:t>Forced Lifting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29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73A14FF-B646-42A1-AF01-A6630A15FAC6}"/>
              </a:ext>
            </a:extLst>
          </p:cNvPr>
          <p:cNvSpPr txBox="1">
            <a:spLocks/>
          </p:cNvSpPr>
          <p:nvPr/>
        </p:nvSpPr>
        <p:spPr>
          <a:xfrm>
            <a:off x="6877050" y="1172688"/>
            <a:ext cx="5162551" cy="530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</a:rPr>
              <a:t>J = 40 points always lifted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Select series doped with methane to force liftoff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50" dirty="0"/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55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91B44-0101-4A3F-AB8D-8D1BCFB41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1" r="22347" b="60192"/>
          <a:stretch/>
        </p:blipFill>
        <p:spPr>
          <a:xfrm>
            <a:off x="6994687" y="4102157"/>
            <a:ext cx="3299382" cy="6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15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3" y="1560510"/>
            <a:ext cx="5800269" cy="4245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</a:t>
            </a:r>
            <a:r>
              <a:rPr lang="en-US" i="1" dirty="0"/>
              <a:t>J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29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502979" y="3628249"/>
            <a:ext cx="870857" cy="3309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C73A14FF-B646-42A1-AF01-A6630A15F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7050" y="1172688"/>
                <a:ext cx="5162551" cy="53020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J = 40 points always lifted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Select series doped with methane to force liftoff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Across all instances at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000" dirty="0"/>
                  <a:t>: NOx ↓ 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ysClr val="windowText" lastClr="000000"/>
                  </a:solidFill>
                </a:endParaRP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2050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55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73A14FF-B646-42A1-AF01-A6630A15F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50" y="1172688"/>
                <a:ext cx="5162551" cy="5302063"/>
              </a:xfrm>
              <a:prstGeom prst="rect">
                <a:avLst/>
              </a:prstGeom>
              <a:blipFill rotWithShape="1">
                <a:blip r:embed="rId3"/>
                <a:stretch>
                  <a:fillRect l="-945" t="-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D5273C0-ECAB-4BFC-A813-8D2118CA0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91" r="22347" b="60192"/>
          <a:stretch/>
        </p:blipFill>
        <p:spPr>
          <a:xfrm>
            <a:off x="6994687" y="4102157"/>
            <a:ext cx="3299382" cy="6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58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1" y="1132928"/>
            <a:ext cx="5291124" cy="5107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</a:t>
            </a:r>
            <a:r>
              <a:rPr lang="en-US" i="1" dirty="0"/>
              <a:t>LO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29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73A14FF-B646-42A1-AF01-A6630A15FAC6}"/>
              </a:ext>
            </a:extLst>
          </p:cNvPr>
          <p:cNvSpPr txBox="1">
            <a:spLocks/>
          </p:cNvSpPr>
          <p:nvPr/>
        </p:nvSpPr>
        <p:spPr>
          <a:xfrm>
            <a:off x="6877050" y="1172688"/>
            <a:ext cx="5162551" cy="530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Comparing methane doped point pairs (same J,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jet</a:t>
            </a:r>
            <a:r>
              <a:rPr lang="en-US" sz="2000" dirty="0"/>
              <a:t>,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T)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50" dirty="0"/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55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0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</a:t>
            </a:r>
            <a:r>
              <a:rPr lang="en-US" i="1" dirty="0"/>
              <a:t>LO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1" y="1132928"/>
            <a:ext cx="5291124" cy="510761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3A14FF-B646-42A1-AF01-A6630A15FAC6}"/>
              </a:ext>
            </a:extLst>
          </p:cNvPr>
          <p:cNvSpPr txBox="1">
            <a:spLocks/>
          </p:cNvSpPr>
          <p:nvPr/>
        </p:nvSpPr>
        <p:spPr>
          <a:xfrm>
            <a:off x="6877050" y="1172688"/>
            <a:ext cx="5162551" cy="530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Comparing methane doped point pairs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Monotonic reduction in NOx for increase in </a:t>
            </a:r>
            <a:r>
              <a:rPr lang="en-US" sz="1800" i="1" dirty="0"/>
              <a:t>LO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90% reduction in NOx achievable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r>
              <a:rPr lang="en-US" sz="1800" dirty="0"/>
              <a:t>Forcing flames from lee-stabilized to “lean lifted” behavior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050" dirty="0"/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55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2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</a:t>
            </a:r>
            <a:r>
              <a:rPr lang="en-US" i="1" dirty="0"/>
              <a:t>LO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84967" y="5484537"/>
                <a:ext cx="5630332" cy="557910"/>
              </a:xfrm>
              <a:prstGeom prst="rect">
                <a:avLst/>
              </a:prstGeom>
              <a:solidFill>
                <a:srgbClr val="3333CC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square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altLang="en-US" sz="2800" kern="0" dirty="0">
                    <a:solidFill>
                      <a:srgbClr val="FFFFFF"/>
                    </a:solidFill>
                    <a:latin typeface="Times New Roman"/>
                  </a:rPr>
                  <a:t>NOx sensitivity to </a:t>
                </a:r>
                <a:r>
                  <a:rPr lang="en-US" altLang="en-US" sz="2800" i="1" kern="0" dirty="0">
                    <a:solidFill>
                      <a:srgbClr val="FFFFFF"/>
                    </a:solidFill>
                    <a:latin typeface="Times New Roman"/>
                  </a:rPr>
                  <a:t>LO</a:t>
                </a:r>
                <a:r>
                  <a:rPr lang="en-US" altLang="en-US" sz="2800" kern="0" dirty="0">
                    <a:solidFill>
                      <a:srgbClr val="FFFFFF"/>
                    </a:solidFill>
                    <a:latin typeface="Times New Roman"/>
                  </a:rPr>
                  <a:t> for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endParaRPr lang="en-US" altLang="en-US" sz="2800" kern="0" dirty="0">
                  <a:solidFill>
                    <a:srgbClr val="FFFFFF"/>
                  </a:solidFill>
                  <a:latin typeface="Times New Roman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967" y="5484537"/>
                <a:ext cx="5630332" cy="557910"/>
              </a:xfrm>
              <a:prstGeom prst="rect">
                <a:avLst/>
              </a:prstGeom>
              <a:blipFill rotWithShape="0">
                <a:blip r:embed="rId4"/>
                <a:stretch>
                  <a:fillRect t="-9474" b="-21053"/>
                </a:stretch>
              </a:blip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1" y="1132928"/>
            <a:ext cx="5291124" cy="5107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C73A14FF-B646-42A1-AF01-A6630A15F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7050" y="1172688"/>
                <a:ext cx="5162551" cy="53020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Across all instances at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000" dirty="0"/>
                  <a:t>: NOx ↓ 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Comparing methane doped point pairs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Monotonic reduction in NOx for increase in </a:t>
                </a:r>
                <a:r>
                  <a:rPr lang="en-US" sz="1800" i="1" dirty="0"/>
                  <a:t>LO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90% reduction in NOx achievable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Forcing flames from lee-stabilized to “lean lifted” behavior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ysClr val="windowText" lastClr="000000"/>
                  </a:solidFill>
                </a:endParaRP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2050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55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C73A14FF-B646-42A1-AF01-A6630A15F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50" y="1172688"/>
                <a:ext cx="5162551" cy="5302063"/>
              </a:xfrm>
              <a:prstGeom prst="rect">
                <a:avLst/>
              </a:prstGeom>
              <a:blipFill>
                <a:blip r:embed="rId6"/>
                <a:stretch>
                  <a:fillRect l="-1063" t="-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970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781A39A-7927-46A6-A9C2-683827A92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12" t="3107" r="36002" b="49244"/>
          <a:stretch/>
        </p:blipFill>
        <p:spPr>
          <a:xfrm>
            <a:off x="3150366" y="4749947"/>
            <a:ext cx="1270714" cy="1512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8A9D1E-F064-449A-A400-2743E8FFB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9" r="15928" b="76103"/>
          <a:stretch/>
        </p:blipFill>
        <p:spPr>
          <a:xfrm>
            <a:off x="195442" y="4659472"/>
            <a:ext cx="1100698" cy="1512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Exit velocity profile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30</a:t>
            </a:r>
          </a:p>
        </p:txBody>
      </p: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8B7F219B-064A-4672-9B86-A7289CFE9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04" y="1865916"/>
            <a:ext cx="6168493" cy="312616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DE7CEF2-6498-4EFF-9742-EAEA196D93FC}"/>
              </a:ext>
            </a:extLst>
          </p:cNvPr>
          <p:cNvSpPr txBox="1">
            <a:spLocks/>
          </p:cNvSpPr>
          <p:nvPr/>
        </p:nvSpPr>
        <p:spPr>
          <a:xfrm>
            <a:off x="5926668" y="1266825"/>
            <a:ext cx="6206755" cy="475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F465E5C-D0D1-4908-891F-5544D4D94BCB}"/>
              </a:ext>
            </a:extLst>
          </p:cNvPr>
          <p:cNvSpPr txBox="1">
            <a:spLocks/>
          </p:cNvSpPr>
          <p:nvPr/>
        </p:nvSpPr>
        <p:spPr>
          <a:xfrm>
            <a:off x="6402195" y="1419225"/>
            <a:ext cx="5883628" cy="475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The nozzle geometry creates a more uniform exit velocity profile than that generated by the pipe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Thinner boundary layers → larger velocity gradient → more shear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Nozzle generates more rapid onset and growth of Shear Layer Vortices (SLV)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More rapid SLV growth → enhanced near field mixing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2BE944-3672-4D0E-9273-1F75B4861ECA}"/>
              </a:ext>
            </a:extLst>
          </p:cNvPr>
          <p:cNvSpPr txBox="1"/>
          <p:nvPr/>
        </p:nvSpPr>
        <p:spPr>
          <a:xfrm>
            <a:off x="8614846" y="4451639"/>
            <a:ext cx="256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Gervorkyan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i="1" dirty="0">
                <a:solidFill>
                  <a:prstClr val="black"/>
                </a:solidFill>
              </a:rPr>
              <a:t>et al.</a:t>
            </a:r>
            <a:r>
              <a:rPr lang="en-US" dirty="0">
                <a:solidFill>
                  <a:prstClr val="black"/>
                </a:solidFill>
              </a:rPr>
              <a:t>, 2016)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7CD0A-2E5D-4542-9190-758965C06702}"/>
              </a:ext>
            </a:extLst>
          </p:cNvPr>
          <p:cNvSpPr txBox="1"/>
          <p:nvPr/>
        </p:nvSpPr>
        <p:spPr>
          <a:xfrm>
            <a:off x="6760620" y="4451639"/>
            <a:ext cx="185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(New </a:t>
            </a:r>
            <a:r>
              <a:rPr lang="en-US" i="1" dirty="0">
                <a:solidFill>
                  <a:prstClr val="black"/>
                </a:solidFill>
              </a:rPr>
              <a:t>et al.</a:t>
            </a:r>
            <a:r>
              <a:rPr lang="en-US" dirty="0">
                <a:solidFill>
                  <a:prstClr val="black"/>
                </a:solidFill>
              </a:rPr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896198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6" y="1156909"/>
            <a:ext cx="5534946" cy="5029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Sensitivity to Exit velocity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3"/>
              <p:cNvSpPr txBox="1">
                <a:spLocks/>
              </p:cNvSpPr>
              <p:nvPr/>
            </p:nvSpPr>
            <p:spPr>
              <a:xfrm>
                <a:off x="5926668" y="1266825"/>
                <a:ext cx="6206755" cy="47529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NOx reduction experienced by all of these points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Nozzle associated with faster SLV growth rates → faster mixing (New </a:t>
                </a:r>
                <a:r>
                  <a:rPr lang="en-US" sz="1800" i="1" dirty="0"/>
                  <a:t>et al</a:t>
                </a:r>
                <a:r>
                  <a:rPr lang="en-US" sz="1800" dirty="0"/>
                  <a:t>, 2006)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Mixing rate would impact post-flame dilution → lower NOx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Mixing rate could be impacting local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NOx reduction dependent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endParaRPr lang="en-US" sz="2450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Plateaus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800" dirty="0"/>
                  <a:t> = 4.5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668" y="1266825"/>
                <a:ext cx="6206755" cy="4752976"/>
              </a:xfrm>
              <a:prstGeom prst="rect">
                <a:avLst/>
              </a:prstGeom>
              <a:blipFill>
                <a:blip r:embed="rId3"/>
                <a:stretch>
                  <a:fillRect l="-884" t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30</a:t>
            </a:r>
          </a:p>
        </p:txBody>
      </p:sp>
      <p:sp>
        <p:nvSpPr>
          <p:cNvPr id="7" name="Right Arrow 6"/>
          <p:cNvSpPr/>
          <p:nvPr/>
        </p:nvSpPr>
        <p:spPr>
          <a:xfrm rot="1906741">
            <a:off x="1889761" y="2573688"/>
            <a:ext cx="870857" cy="3309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531327" y="3183735"/>
            <a:ext cx="870857" cy="3309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02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7238"/>
            <a:ext cx="11509971" cy="46216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Theoretical NOx floor enabled by axial staging is O(1 ppm)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Measurements show NO production can vary significantly at a fixed rise in bulk average temperature (</a:t>
            </a:r>
            <a:r>
              <a:rPr lang="el-GR" sz="2400" dirty="0"/>
              <a:t>Δ</a:t>
            </a:r>
            <a:r>
              <a:rPr lang="en-US" sz="2400" dirty="0"/>
              <a:t>T) across the jet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Crossflow entrainment with jet material/combustion products is critical to achieving low NOx emissions</a:t>
            </a:r>
          </a:p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NOx production primarily controlled by (1) stoichiometry of the jet and (2) lift-off of the flame from the jet exit</a:t>
            </a:r>
          </a:p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Vortical</a:t>
            </a:r>
            <a:r>
              <a:rPr lang="en-US" sz="2000" dirty="0"/>
              <a:t> structures (shear layer, CVP) strongly influenced by flame lifting and shear/density layer offsets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66015" y="64297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2766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82C7E664-A5F7-4C50-87FB-BFB97B53FE4B}"/>
                  </a:ext>
                </a:extLst>
              </p:cNvPr>
              <p:cNvSpPr txBox="1">
                <a:spLocks noGrp="1"/>
              </p:cNvSpPr>
              <p:nvPr>
                <p:ph sz="half" idx="1"/>
              </p:nvPr>
            </p:nvSpPr>
            <p:spPr>
              <a:xfrm>
                <a:off x="160867" y="1096178"/>
                <a:ext cx="10930466" cy="5425640"/>
              </a:xfrm>
              <a:prstGeom prst="rect">
                <a:avLst/>
              </a:prstGeom>
            </p:spPr>
            <p:txBody>
              <a:bodyPr vert="horz" lIns="274320" tIns="45720" rIns="274320" bIns="45720" rtlCol="0">
                <a:norm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At constant </a:t>
                </a:r>
                <a:r>
                  <a:rPr lang="el-GR" sz="2200" dirty="0"/>
                  <a:t>Δφ</a:t>
                </a:r>
                <a:r>
                  <a:rPr lang="en-US" sz="2200" dirty="0"/>
                  <a:t>/</a:t>
                </a:r>
                <a:r>
                  <a:rPr lang="el-GR" sz="2200" dirty="0"/>
                  <a:t>Δ</a:t>
                </a:r>
                <a:r>
                  <a:rPr lang="en-US" sz="2200" dirty="0"/>
                  <a:t>T, NO production in RJICF can vary significantly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Three different regimes observed for NOx emissions when sweeping </a:t>
                </a:r>
                <a:r>
                  <a:rPr lang="en-US" sz="2200" i="1" dirty="0" err="1">
                    <a:latin typeface="Symbol" panose="05050102010706020507" pitchFamily="18" charset="2"/>
                  </a:rPr>
                  <a:t>f</a:t>
                </a:r>
                <a:r>
                  <a:rPr lang="en-US" sz="2200" baseline="-25000" dirty="0" err="1"/>
                  <a:t>jet</a:t>
                </a:r>
                <a:endParaRPr lang="en-US" sz="2200" baseline="-25000" dirty="0"/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High NOx production -rich lifted flames</a:t>
                </a:r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High NOx production, but varying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90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900" dirty="0"/>
                  <a:t> -  lee-stabilized</a:t>
                </a:r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Low NOx production -  lean lifted flames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Strong NOx dependence on </a:t>
                </a:r>
                <a:r>
                  <a:rPr lang="en-US" sz="2200" i="1" dirty="0"/>
                  <a:t>LO</a:t>
                </a:r>
                <a:r>
                  <a:rPr lang="en-US" sz="2200" dirty="0"/>
                  <a:t> for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200" dirty="0"/>
                  <a:t> demonstrated with forced lifting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NOx dependence on exit velocity profile at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200" dirty="0"/>
                  <a:t> &amp; </a:t>
                </a:r>
                <a:r>
                  <a:rPr lang="en-US" sz="2200" i="1" dirty="0"/>
                  <a:t>J</a:t>
                </a:r>
                <a:endParaRPr lang="en-US" sz="175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Suggests equivalence ratio of combustion as 1</a:t>
                </a:r>
                <a:r>
                  <a:rPr lang="en-US" sz="2200" baseline="30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st</a:t>
                </a:r>
                <a:r>
                  <a:rPr lang="en-US" sz="22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order parameter for RJICF NOx production with: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𝐹𝑙𝑎𝑚𝑒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𝐿𝑂</m:t>
                          </m:r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𝑗𝑒𝑡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𝑚𝑖𝑥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MY" dirty="0"/>
              </a:p>
            </p:txBody>
          </p:sp>
        </mc:Choice>
        <mc:Fallback xmlns="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82C7E664-A5F7-4C50-87FB-BFB97B53FE4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60867" y="1096178"/>
                <a:ext cx="10930466" cy="5425640"/>
              </a:xfrm>
              <a:prstGeom prst="rect">
                <a:avLst/>
              </a:prstGeom>
              <a:blipFill>
                <a:blip r:embed="rId2"/>
                <a:stretch>
                  <a:fillRect t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7218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Measurements: Near Field TOPOLOGY and Vortex Structure Development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66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Tomographic RJICF experiments - SETUP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32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6E50B41F-359F-4AD0-A608-D7294DD3D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5134" y="1265795"/>
            <a:ext cx="5748917" cy="33143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A48EDA-1C96-4E96-B653-15AB06B6BEA2}"/>
              </a:ext>
            </a:extLst>
          </p:cNvPr>
          <p:cNvCxnSpPr>
            <a:cxnSpLocks/>
          </p:cNvCxnSpPr>
          <p:nvPr/>
        </p:nvCxnSpPr>
        <p:spPr>
          <a:xfrm>
            <a:off x="7465695" y="3312719"/>
            <a:ext cx="251670" cy="8389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7481FC-4648-4C17-8D31-A5346B93A066}"/>
              </a:ext>
            </a:extLst>
          </p:cNvPr>
          <p:cNvCxnSpPr>
            <a:cxnSpLocks/>
          </p:cNvCxnSpPr>
          <p:nvPr/>
        </p:nvCxnSpPr>
        <p:spPr>
          <a:xfrm flipV="1">
            <a:off x="7482473" y="2813915"/>
            <a:ext cx="1232567" cy="50719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A4E4B1-29EE-458B-9FC0-FD8068FC5F43}"/>
              </a:ext>
            </a:extLst>
          </p:cNvPr>
          <p:cNvCxnSpPr>
            <a:cxnSpLocks/>
          </p:cNvCxnSpPr>
          <p:nvPr/>
        </p:nvCxnSpPr>
        <p:spPr>
          <a:xfrm flipV="1">
            <a:off x="7692198" y="2897805"/>
            <a:ext cx="1199625" cy="490415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74CF95-B542-4A1B-89FE-4B7AD5CD0F06}"/>
              </a:ext>
            </a:extLst>
          </p:cNvPr>
          <p:cNvCxnSpPr>
            <a:cxnSpLocks/>
          </p:cNvCxnSpPr>
          <p:nvPr/>
        </p:nvCxnSpPr>
        <p:spPr>
          <a:xfrm>
            <a:off x="8698262" y="2805526"/>
            <a:ext cx="251670" cy="8389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C72D5D-B04A-48D4-AAEE-6F4AC13982CF}"/>
              </a:ext>
            </a:extLst>
          </p:cNvPr>
          <p:cNvCxnSpPr>
            <a:cxnSpLocks/>
          </p:cNvCxnSpPr>
          <p:nvPr/>
        </p:nvCxnSpPr>
        <p:spPr>
          <a:xfrm>
            <a:off x="7465695" y="1979527"/>
            <a:ext cx="251670" cy="8389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0391A6-836D-4DE1-8722-228F5ADFF4CB}"/>
              </a:ext>
            </a:extLst>
          </p:cNvPr>
          <p:cNvCxnSpPr>
            <a:cxnSpLocks/>
          </p:cNvCxnSpPr>
          <p:nvPr/>
        </p:nvCxnSpPr>
        <p:spPr>
          <a:xfrm flipV="1">
            <a:off x="7482473" y="1480723"/>
            <a:ext cx="1232567" cy="50719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CEC953-896D-4D6B-B73E-3E43FAD48ABC}"/>
              </a:ext>
            </a:extLst>
          </p:cNvPr>
          <p:cNvCxnSpPr>
            <a:cxnSpLocks/>
          </p:cNvCxnSpPr>
          <p:nvPr/>
        </p:nvCxnSpPr>
        <p:spPr>
          <a:xfrm flipV="1">
            <a:off x="7692198" y="1564613"/>
            <a:ext cx="1199625" cy="490415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2E6ACC-8DCA-4037-9DAE-16E12E807617}"/>
              </a:ext>
            </a:extLst>
          </p:cNvPr>
          <p:cNvCxnSpPr>
            <a:cxnSpLocks/>
          </p:cNvCxnSpPr>
          <p:nvPr/>
        </p:nvCxnSpPr>
        <p:spPr>
          <a:xfrm>
            <a:off x="8698262" y="1472334"/>
            <a:ext cx="251670" cy="8389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3DDF9D-B54D-49A7-9D10-24E14C9F8B33}"/>
              </a:ext>
            </a:extLst>
          </p:cNvPr>
          <p:cNvCxnSpPr/>
          <p:nvPr/>
        </p:nvCxnSpPr>
        <p:spPr>
          <a:xfrm flipV="1">
            <a:off x="7591530" y="2839082"/>
            <a:ext cx="1216404" cy="50719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898F8-2017-4E78-9C52-A0E9B9CF043C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8891825" y="2889417"/>
            <a:ext cx="1556156" cy="5866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1FB5E47-208C-4135-84EB-9CB28912ED6E}"/>
              </a:ext>
            </a:extLst>
          </p:cNvPr>
          <p:cNvSpPr txBox="1"/>
          <p:nvPr/>
        </p:nvSpPr>
        <p:spPr>
          <a:xfrm>
            <a:off x="10447981" y="3152949"/>
            <a:ext cx="128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TPIV slab (532 nm)</a:t>
            </a:r>
            <a:r>
              <a:rPr lang="en-US" dirty="0"/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54E737-8231-45FE-B386-DC6D21B7C6F5}"/>
              </a:ext>
            </a:extLst>
          </p:cNvPr>
          <p:cNvSpPr txBox="1"/>
          <p:nvPr/>
        </p:nvSpPr>
        <p:spPr>
          <a:xfrm>
            <a:off x="9690620" y="1247934"/>
            <a:ext cx="15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OH-PLIF sheet (283 nm)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0F8F93-FF3A-4B8E-97B7-BA7D5D8E67D3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8573044" y="1571100"/>
            <a:ext cx="1117576" cy="13518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09B14C3-7BF5-44DD-9C55-5D4B24D43CEF}"/>
              </a:ext>
            </a:extLst>
          </p:cNvPr>
          <p:cNvSpPr txBox="1"/>
          <p:nvPr/>
        </p:nvSpPr>
        <p:spPr>
          <a:xfrm>
            <a:off x="9235462" y="4178858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Nozzle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45B62E-164C-4435-A76A-34DA6AC5E6E3}"/>
              </a:ext>
            </a:extLst>
          </p:cNvPr>
          <p:cNvCxnSpPr>
            <a:cxnSpLocks/>
          </p:cNvCxnSpPr>
          <p:nvPr/>
        </p:nvCxnSpPr>
        <p:spPr>
          <a:xfrm flipH="1" flipV="1">
            <a:off x="7690356" y="3776187"/>
            <a:ext cx="1586066" cy="6694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77C25F99-19B5-410B-8C55-7AECAF2194FA}"/>
              </a:ext>
            </a:extLst>
          </p:cNvPr>
          <p:cNvSpPr/>
          <p:nvPr/>
        </p:nvSpPr>
        <p:spPr>
          <a:xfrm rot="20061477">
            <a:off x="6372377" y="2889063"/>
            <a:ext cx="599942" cy="329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6CE2B5-1D1C-4A87-BE4B-03C5EB5460CC}"/>
              </a:ext>
            </a:extLst>
          </p:cNvPr>
          <p:cNvSpPr txBox="1"/>
          <p:nvPr/>
        </p:nvSpPr>
        <p:spPr>
          <a:xfrm rot="20099198">
            <a:off x="6037277" y="2526596"/>
            <a:ext cx="1151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Crossflow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B414B3C3-27C7-48F7-AA1E-48041D159625}"/>
              </a:ext>
            </a:extLst>
          </p:cNvPr>
          <p:cNvSpPr/>
          <p:nvPr/>
        </p:nvSpPr>
        <p:spPr>
          <a:xfrm rot="10800000">
            <a:off x="7591530" y="4339566"/>
            <a:ext cx="251669" cy="205236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53A7B8-65EC-437B-AE14-E5D5D6C4116B}"/>
              </a:ext>
            </a:extLst>
          </p:cNvPr>
          <p:cNvSpPr txBox="1"/>
          <p:nvPr/>
        </p:nvSpPr>
        <p:spPr>
          <a:xfrm>
            <a:off x="7813292" y="4241435"/>
            <a:ext cx="49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Jet 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E00BC34-1DC9-45B3-8B4D-BE22D951B40B}"/>
              </a:ext>
            </a:extLst>
          </p:cNvPr>
          <p:cNvSpPr/>
          <p:nvPr/>
        </p:nvSpPr>
        <p:spPr>
          <a:xfrm>
            <a:off x="7654478" y="2309600"/>
            <a:ext cx="470516" cy="967772"/>
          </a:xfrm>
          <a:custGeom>
            <a:avLst/>
            <a:gdLst>
              <a:gd name="connsiteX0" fmla="*/ 0 w 470516"/>
              <a:gd name="connsiteY0" fmla="*/ 967772 h 967772"/>
              <a:gd name="connsiteX1" fmla="*/ 79899 w 470516"/>
              <a:gd name="connsiteY1" fmla="*/ 532766 h 967772"/>
              <a:gd name="connsiteX2" fmla="*/ 470516 w 470516"/>
              <a:gd name="connsiteY2" fmla="*/ 106 h 96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0516" h="967772">
                <a:moveTo>
                  <a:pt x="0" y="967772"/>
                </a:moveTo>
                <a:cubicBezTo>
                  <a:pt x="740" y="830908"/>
                  <a:pt x="1480" y="694044"/>
                  <a:pt x="79899" y="532766"/>
                </a:cubicBezTo>
                <a:cubicBezTo>
                  <a:pt x="158318" y="371488"/>
                  <a:pt x="309238" y="-7292"/>
                  <a:pt x="470516" y="106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4343D2-B910-4879-BEB2-218853C24ED2}"/>
              </a:ext>
            </a:extLst>
          </p:cNvPr>
          <p:cNvSpPr/>
          <p:nvPr/>
        </p:nvSpPr>
        <p:spPr>
          <a:xfrm>
            <a:off x="7708601" y="2548703"/>
            <a:ext cx="551403" cy="748537"/>
          </a:xfrm>
          <a:custGeom>
            <a:avLst/>
            <a:gdLst>
              <a:gd name="connsiteX0" fmla="*/ 0 w 470516"/>
              <a:gd name="connsiteY0" fmla="*/ 967772 h 967772"/>
              <a:gd name="connsiteX1" fmla="*/ 79899 w 470516"/>
              <a:gd name="connsiteY1" fmla="*/ 532766 h 967772"/>
              <a:gd name="connsiteX2" fmla="*/ 470516 w 470516"/>
              <a:gd name="connsiteY2" fmla="*/ 106 h 96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0516" h="967772">
                <a:moveTo>
                  <a:pt x="0" y="967772"/>
                </a:moveTo>
                <a:cubicBezTo>
                  <a:pt x="740" y="830908"/>
                  <a:pt x="1480" y="694044"/>
                  <a:pt x="79899" y="532766"/>
                </a:cubicBezTo>
                <a:cubicBezTo>
                  <a:pt x="158318" y="371488"/>
                  <a:pt x="309238" y="-7292"/>
                  <a:pt x="470516" y="106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DB92D6-8E3B-4F07-BAA9-075E2E1FF179}"/>
              </a:ext>
            </a:extLst>
          </p:cNvPr>
          <p:cNvSpPr txBox="1"/>
          <p:nvPr/>
        </p:nvSpPr>
        <p:spPr>
          <a:xfrm>
            <a:off x="809879" y="4806435"/>
            <a:ext cx="4468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Tomographic PIV – 10 kHz (1 -4.)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Simultaneous OH-PLIF – 10 kHz (5.)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Simultaneous OH* Chemiluminescence – 10 kHz (6.)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A0B622-FC66-4379-977C-3C0BF3061DBE}"/>
              </a:ext>
            </a:extLst>
          </p:cNvPr>
          <p:cNvSpPr txBox="1"/>
          <p:nvPr/>
        </p:nvSpPr>
        <p:spPr>
          <a:xfrm>
            <a:off x="6330711" y="4708898"/>
            <a:ext cx="5051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Manufactured specialized glass piece with machined nozzle to minimize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TPIV volumetric illumination spanning 60mm (length) by 8 mm (width)  - OH-PLIF sheet at center of region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DEDFE63-5D76-4D09-82AF-58FC455B2F8C}"/>
              </a:ext>
            </a:extLst>
          </p:cNvPr>
          <p:cNvGrpSpPr/>
          <p:nvPr/>
        </p:nvGrpSpPr>
        <p:grpSpPr>
          <a:xfrm>
            <a:off x="370355" y="1044100"/>
            <a:ext cx="5104677" cy="3707409"/>
            <a:chOff x="370355" y="1044100"/>
            <a:chExt cx="5104677" cy="370740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58407ED-D23C-40AD-AFA5-7EA9C71AC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5" t="10763" r="7629" b="7772"/>
            <a:stretch/>
          </p:blipFill>
          <p:spPr>
            <a:xfrm>
              <a:off x="370355" y="1044100"/>
              <a:ext cx="5104677" cy="370740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D492B1-E621-49C6-AFBE-C656C0023267}"/>
                </a:ext>
              </a:extLst>
            </p:cNvPr>
            <p:cNvSpPr/>
            <p:nvPr/>
          </p:nvSpPr>
          <p:spPr>
            <a:xfrm rot="20438986">
              <a:off x="1419200" y="2389450"/>
              <a:ext cx="569084" cy="148219"/>
            </a:xfrm>
            <a:prstGeom prst="rect">
              <a:avLst/>
            </a:prstGeom>
            <a:solidFill>
              <a:srgbClr val="816F63"/>
            </a:solidFill>
            <a:ln>
              <a:solidFill>
                <a:srgbClr val="816F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34A48E4-5C48-4721-8E9E-CF39AB40D57A}"/>
                </a:ext>
              </a:extLst>
            </p:cNvPr>
            <p:cNvSpPr/>
            <p:nvPr/>
          </p:nvSpPr>
          <p:spPr>
            <a:xfrm rot="713229">
              <a:off x="4302513" y="2265899"/>
              <a:ext cx="569084" cy="106352"/>
            </a:xfrm>
            <a:prstGeom prst="rect">
              <a:avLst/>
            </a:prstGeom>
            <a:solidFill>
              <a:srgbClr val="978476"/>
            </a:solidFill>
            <a:ln>
              <a:solidFill>
                <a:srgbClr val="9683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B4044A8-FF43-44EC-B877-4DAF9E454ED6}"/>
              </a:ext>
            </a:extLst>
          </p:cNvPr>
          <p:cNvSpPr txBox="1"/>
          <p:nvPr/>
        </p:nvSpPr>
        <p:spPr>
          <a:xfrm>
            <a:off x="1779853" y="2267908"/>
            <a:ext cx="291833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1.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3B5EEE-5D18-46B3-AEA1-60DF37730617}"/>
              </a:ext>
            </a:extLst>
          </p:cNvPr>
          <p:cNvSpPr txBox="1"/>
          <p:nvPr/>
        </p:nvSpPr>
        <p:spPr>
          <a:xfrm>
            <a:off x="4009628" y="2242712"/>
            <a:ext cx="291833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2.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C45852-C52C-46A1-813A-E7B4E92615CA}"/>
              </a:ext>
            </a:extLst>
          </p:cNvPr>
          <p:cNvSpPr txBox="1"/>
          <p:nvPr/>
        </p:nvSpPr>
        <p:spPr>
          <a:xfrm>
            <a:off x="2288840" y="1043220"/>
            <a:ext cx="291833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3.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12BE52-2EE1-4139-A2A1-E3B9E9E1F495}"/>
              </a:ext>
            </a:extLst>
          </p:cNvPr>
          <p:cNvSpPr txBox="1"/>
          <p:nvPr/>
        </p:nvSpPr>
        <p:spPr>
          <a:xfrm>
            <a:off x="3462572" y="1043220"/>
            <a:ext cx="291833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4.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450CAC8-F32F-4363-B217-ED7AA12A54D3}"/>
              </a:ext>
            </a:extLst>
          </p:cNvPr>
          <p:cNvSpPr txBox="1"/>
          <p:nvPr/>
        </p:nvSpPr>
        <p:spPr>
          <a:xfrm>
            <a:off x="3008807" y="2661362"/>
            <a:ext cx="291833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5.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EC5953-9A13-48D5-AFA6-05B4B22686D3}"/>
              </a:ext>
            </a:extLst>
          </p:cNvPr>
          <p:cNvSpPr txBox="1"/>
          <p:nvPr/>
        </p:nvSpPr>
        <p:spPr>
          <a:xfrm>
            <a:off x="2827311" y="1125480"/>
            <a:ext cx="291833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1866086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D01D6-039B-4C36-96E3-D491BCDD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TOMOGRAPHIC RJICF EXPERIMENTS – PRELIMINARY VELOCITY RESULTS</a:t>
            </a:r>
          </a:p>
        </p:txBody>
      </p:sp>
      <p:pic>
        <p:nvPicPr>
          <p:cNvPr id="5" name="InstVor">
            <a:hlinkClick r:id="" action="ppaction://media"/>
            <a:extLst>
              <a:ext uri="{FF2B5EF4-FFF2-40B4-BE49-F238E27FC236}">
                <a16:creationId xmlns:a16="http://schemas.microsoft.com/office/drawing/2014/main" id="{7236E6F2-7C02-40CA-BE1A-15D78CE6BB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997" r="18859"/>
          <a:stretch>
            <a:fillRect/>
          </a:stretch>
        </p:blipFill>
        <p:spPr>
          <a:xfrm>
            <a:off x="6698429" y="991352"/>
            <a:ext cx="3974252" cy="4575620"/>
          </a:xfrm>
          <a:prstGeom prst="rect">
            <a:avLst/>
          </a:prstGeom>
        </p:spPr>
      </p:pic>
      <p:pic>
        <p:nvPicPr>
          <p:cNvPr id="6" name="InstVel2">
            <a:hlinkClick r:id="" action="ppaction://media"/>
            <a:extLst>
              <a:ext uri="{FF2B5EF4-FFF2-40B4-BE49-F238E27FC236}">
                <a16:creationId xmlns:a16="http://schemas.microsoft.com/office/drawing/2014/main" id="{22D294D5-028B-4FBB-AF2D-972E8C82D8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8165" r="16693"/>
          <a:stretch>
            <a:fillRect/>
          </a:stretch>
        </p:blipFill>
        <p:spPr>
          <a:xfrm>
            <a:off x="880969" y="991353"/>
            <a:ext cx="3974252" cy="457561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D203D69-5B5A-461C-BBBD-B8C5DCDA08D7}"/>
              </a:ext>
            </a:extLst>
          </p:cNvPr>
          <p:cNvSpPr/>
          <p:nvPr/>
        </p:nvSpPr>
        <p:spPr>
          <a:xfrm rot="20395771">
            <a:off x="267676" y="3469534"/>
            <a:ext cx="470517" cy="292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7061230-3858-4EF7-A130-EC19F4E5FEA4}"/>
              </a:ext>
            </a:extLst>
          </p:cNvPr>
          <p:cNvSpPr/>
          <p:nvPr/>
        </p:nvSpPr>
        <p:spPr>
          <a:xfrm rot="16200000">
            <a:off x="2106860" y="5267074"/>
            <a:ext cx="337351" cy="244689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396A3-55B9-4D5D-912A-0366C1B085E2}"/>
              </a:ext>
            </a:extLst>
          </p:cNvPr>
          <p:cNvSpPr txBox="1"/>
          <p:nvPr/>
        </p:nvSpPr>
        <p:spPr>
          <a:xfrm>
            <a:off x="2355438" y="5293810"/>
            <a:ext cx="450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19000-00DA-4DAD-8A50-AB3CADB1C579}"/>
              </a:ext>
            </a:extLst>
          </p:cNvPr>
          <p:cNvSpPr txBox="1"/>
          <p:nvPr/>
        </p:nvSpPr>
        <p:spPr>
          <a:xfrm rot="20503002">
            <a:off x="-95264" y="3231628"/>
            <a:ext cx="105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Crossflow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1222F4-A4D8-476A-B02E-E949491241D6}"/>
              </a:ext>
            </a:extLst>
          </p:cNvPr>
          <p:cNvCxnSpPr>
            <a:cxnSpLocks/>
          </p:cNvCxnSpPr>
          <p:nvPr/>
        </p:nvCxnSpPr>
        <p:spPr>
          <a:xfrm flipH="1" flipV="1">
            <a:off x="2355438" y="4296792"/>
            <a:ext cx="1506349" cy="9239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12C44D-F117-4630-A410-6240ED46A04B}"/>
                  </a:ext>
                </a:extLst>
              </p:cNvPr>
              <p:cNvSpPr txBox="1"/>
              <p:nvPr/>
            </p:nvSpPr>
            <p:spPr>
              <a:xfrm>
                <a:off x="3373515" y="5362113"/>
                <a:ext cx="2210539" cy="651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Jet core visualized using iso-surface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‖"/>
                            <m:endChr m:val="‖"/>
                            <m:ctrlPr>
                              <a:rPr lang="en-US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12C44D-F117-4630-A410-6240ED46A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515" y="5362113"/>
                <a:ext cx="2210539" cy="651012"/>
              </a:xfrm>
              <a:prstGeom prst="rect">
                <a:avLst/>
              </a:prstGeom>
              <a:blipFill>
                <a:blip r:embed="rId8"/>
                <a:stretch>
                  <a:fillRect l="-1377" t="-32075" r="-826" b="-1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93C798-B681-4FCF-A047-162E5185241A}"/>
              </a:ext>
            </a:extLst>
          </p:cNvPr>
          <p:cNvCxnSpPr>
            <a:cxnSpLocks/>
          </p:cNvCxnSpPr>
          <p:nvPr/>
        </p:nvCxnSpPr>
        <p:spPr>
          <a:xfrm flipH="1" flipV="1">
            <a:off x="8566951" y="4083728"/>
            <a:ext cx="1358285" cy="10298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C033418-6D90-4D0C-8365-D26F31AF77CB}"/>
              </a:ext>
            </a:extLst>
          </p:cNvPr>
          <p:cNvSpPr txBox="1"/>
          <p:nvPr/>
        </p:nvSpPr>
        <p:spPr>
          <a:xfrm>
            <a:off x="5293259" y="1849484"/>
            <a:ext cx="2210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Coherent shear layer structures visualized using iso-surfaces based on Q-criterion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BD777E-8707-4F55-9E16-5B03DBCD804D}"/>
              </a:ext>
            </a:extLst>
          </p:cNvPr>
          <p:cNvCxnSpPr>
            <a:cxnSpLocks/>
          </p:cNvCxnSpPr>
          <p:nvPr/>
        </p:nvCxnSpPr>
        <p:spPr>
          <a:xfrm>
            <a:off x="6782540" y="2858610"/>
            <a:ext cx="1526959" cy="15447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BDAB2A-1777-4D3E-BD28-8A1A872490EF}"/>
              </a:ext>
            </a:extLst>
          </p:cNvPr>
          <p:cNvSpPr txBox="1"/>
          <p:nvPr/>
        </p:nvSpPr>
        <p:spPr>
          <a:xfrm>
            <a:off x="9925236" y="4798690"/>
            <a:ext cx="2210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Windward (red) and lee (blue) structures differentiated based on out of plane vorticity</a:t>
            </a:r>
          </a:p>
        </p:txBody>
      </p:sp>
    </p:spTree>
    <p:extLst>
      <p:ext uri="{BB962C8B-B14F-4D97-AF65-F5344CB8AC3E}">
        <p14:creationId xmlns:p14="http://schemas.microsoft.com/office/powerpoint/2010/main" val="25626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3ED8-C261-4F88-A97C-FFCF5B96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LIFTING EFFECTS ON GROWTH RATES</a:t>
            </a:r>
          </a:p>
        </p:txBody>
      </p:sp>
      <p:pic>
        <p:nvPicPr>
          <p:cNvPr id="5" name="Case9_MieOHPLIFmovie">
            <a:hlinkClick r:id="" action="ppaction://media"/>
            <a:extLst>
              <a:ext uri="{FF2B5EF4-FFF2-40B4-BE49-F238E27FC236}">
                <a16:creationId xmlns:a16="http://schemas.microsoft.com/office/drawing/2014/main" id="{1CAFD7A9-2E23-4FD3-86A3-2A329FEFD30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551" y="987704"/>
            <a:ext cx="4325587" cy="3244191"/>
          </a:xfrm>
        </p:spPr>
      </p:pic>
      <p:pic>
        <p:nvPicPr>
          <p:cNvPr id="6" name="Case24_MieOHPLIFmovie">
            <a:hlinkClick r:id="" action="ppaction://media"/>
            <a:extLst>
              <a:ext uri="{FF2B5EF4-FFF2-40B4-BE49-F238E27FC236}">
                <a16:creationId xmlns:a16="http://schemas.microsoft.com/office/drawing/2014/main" id="{7B3CDA00-225E-4EB9-8C7C-374672CC8B7C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131" y="991351"/>
            <a:ext cx="4321117" cy="324054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2A080-7608-4193-A134-62298CA5D3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175"/>
          <a:stretch/>
        </p:blipFill>
        <p:spPr>
          <a:xfrm>
            <a:off x="4597168" y="3946197"/>
            <a:ext cx="2382277" cy="238436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CD9EDF-AC32-4476-A526-9E13421B829F}"/>
              </a:ext>
            </a:extLst>
          </p:cNvPr>
          <p:cNvCxnSpPr/>
          <p:nvPr/>
        </p:nvCxnSpPr>
        <p:spPr>
          <a:xfrm>
            <a:off x="2189527" y="3429000"/>
            <a:ext cx="3179427" cy="18392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B8BCA70-26B9-460D-A3F6-5BEBFEE0D3BD}"/>
              </a:ext>
            </a:extLst>
          </p:cNvPr>
          <p:cNvSpPr/>
          <p:nvPr/>
        </p:nvSpPr>
        <p:spPr>
          <a:xfrm>
            <a:off x="5368954" y="5201174"/>
            <a:ext cx="176169" cy="15100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CA99C4-424F-4A80-9959-5A4983E0559A}"/>
              </a:ext>
            </a:extLst>
          </p:cNvPr>
          <p:cNvCxnSpPr>
            <a:cxnSpLocks/>
          </p:cNvCxnSpPr>
          <p:nvPr/>
        </p:nvCxnSpPr>
        <p:spPr>
          <a:xfrm flipV="1">
            <a:off x="6711193" y="3204594"/>
            <a:ext cx="1366429" cy="23824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EB7CE5-A107-4672-950C-FE93301D25FD}"/>
              </a:ext>
            </a:extLst>
          </p:cNvPr>
          <p:cNvSpPr/>
          <p:nvPr/>
        </p:nvSpPr>
        <p:spPr>
          <a:xfrm>
            <a:off x="6610525" y="5500980"/>
            <a:ext cx="100668" cy="19514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7FE14-397F-41BD-9FE1-F69BBBE91E97}"/>
              </a:ext>
            </a:extLst>
          </p:cNvPr>
          <p:cNvSpPr txBox="1"/>
          <p:nvPr/>
        </p:nvSpPr>
        <p:spPr>
          <a:xfrm>
            <a:off x="1719743" y="4303552"/>
            <a:ext cx="17197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Lifted H2-flame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FD055-7133-48CE-A6E3-9C77F9B90F59}"/>
              </a:ext>
            </a:extLst>
          </p:cNvPr>
          <p:cNvSpPr txBox="1"/>
          <p:nvPr/>
        </p:nvSpPr>
        <p:spPr>
          <a:xfrm>
            <a:off x="7776595" y="4227349"/>
            <a:ext cx="22156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Attached H2-flame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ADC19A-BD42-4AA6-B2D1-916573420C8F}"/>
              </a:ext>
            </a:extLst>
          </p:cNvPr>
          <p:cNvSpPr txBox="1"/>
          <p:nvPr/>
        </p:nvSpPr>
        <p:spPr>
          <a:xfrm>
            <a:off x="644550" y="4998387"/>
            <a:ext cx="3566721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Flame lifting appears to have two effects:</a:t>
            </a:r>
          </a:p>
          <a:p>
            <a:r>
              <a:rPr lang="en-US" dirty="0">
                <a:solidFill>
                  <a:schemeClr val="bg1"/>
                </a:solidFill>
              </a:rPr>
              <a:t>	(1) longer mixing times</a:t>
            </a:r>
          </a:p>
          <a:p>
            <a:r>
              <a:rPr lang="en-US" dirty="0">
                <a:solidFill>
                  <a:schemeClr val="bg1"/>
                </a:solidFill>
              </a:rPr>
              <a:t>	(2) Faster mixing times</a:t>
            </a:r>
          </a:p>
        </p:txBody>
      </p:sp>
    </p:spTree>
    <p:extLst>
      <p:ext uri="{BB962C8B-B14F-4D97-AF65-F5344CB8AC3E}">
        <p14:creationId xmlns:p14="http://schemas.microsoft.com/office/powerpoint/2010/main" val="18836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C65B-4497-4A1E-84B9-81A49609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MANIPULATING  THE FLAME-SHEAR LAYER OFFSET</a:t>
            </a:r>
          </a:p>
        </p:txBody>
      </p:sp>
      <p:pic>
        <p:nvPicPr>
          <p:cNvPr id="5" name="NRMieField2">
            <a:hlinkClick r:id="" action="ppaction://media"/>
            <a:extLst>
              <a:ext uri="{FF2B5EF4-FFF2-40B4-BE49-F238E27FC236}">
                <a16:creationId xmlns:a16="http://schemas.microsoft.com/office/drawing/2014/main" id="{3D4CFA6E-0C4C-4AD6-90F5-1028A1A512C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3187" r="28537"/>
          <a:stretch/>
        </p:blipFill>
        <p:spPr>
          <a:xfrm>
            <a:off x="3032232" y="1542362"/>
            <a:ext cx="4551533" cy="425536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C21BA-852D-4502-BDBC-267980651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021" y="1600200"/>
            <a:ext cx="3484183" cy="4621678"/>
          </a:xfrm>
        </p:spPr>
        <p:txBody>
          <a:bodyPr/>
          <a:lstStyle/>
          <a:p>
            <a:r>
              <a:rPr lang="en-US" dirty="0"/>
              <a:t>NR-Mie scattering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SLV formation along the shear layer – visible vortex cores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13E3C-27B6-4C8E-B6DF-6FBA88931CDC}"/>
              </a:ext>
            </a:extLst>
          </p:cNvPr>
          <p:cNvSpPr txBox="1"/>
          <p:nvPr/>
        </p:nvSpPr>
        <p:spPr>
          <a:xfrm>
            <a:off x="4264572" y="5877732"/>
            <a:ext cx="1907627" cy="38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 Reacting JICF</a:t>
            </a:r>
          </a:p>
        </p:txBody>
      </p:sp>
    </p:spTree>
    <p:extLst>
      <p:ext uri="{BB962C8B-B14F-4D97-AF65-F5344CB8AC3E}">
        <p14:creationId xmlns:p14="http://schemas.microsoft.com/office/powerpoint/2010/main" val="33990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OuterMieField2_01">
            <a:hlinkClick r:id="" action="ppaction://media"/>
            <a:extLst>
              <a:ext uri="{FF2B5EF4-FFF2-40B4-BE49-F238E27FC236}">
                <a16:creationId xmlns:a16="http://schemas.microsoft.com/office/drawing/2014/main" id="{F12B951C-C937-4774-AE17-5FAE703FF9FE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31796" r="25784"/>
          <a:stretch/>
        </p:blipFill>
        <p:spPr>
          <a:xfrm>
            <a:off x="3048259" y="1478523"/>
            <a:ext cx="4817783" cy="4427572"/>
          </a:xfrm>
        </p:spPr>
      </p:pic>
      <p:pic>
        <p:nvPicPr>
          <p:cNvPr id="5" name="NRMieField2">
            <a:hlinkClick r:id="" action="ppaction://media"/>
            <a:extLst>
              <a:ext uri="{FF2B5EF4-FFF2-40B4-BE49-F238E27FC236}">
                <a16:creationId xmlns:a16="http://schemas.microsoft.com/office/drawing/2014/main" id="{FAD2154A-124E-4856-972F-CDD903B0A2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796" y="1290897"/>
            <a:ext cx="1828800" cy="18288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EAF78E5-FF78-420D-BB5F-6137BE403E32}"/>
              </a:ext>
            </a:extLst>
          </p:cNvPr>
          <p:cNvSpPr txBox="1">
            <a:spLocks/>
          </p:cNvSpPr>
          <p:nvPr/>
        </p:nvSpPr>
        <p:spPr>
          <a:xfrm>
            <a:off x="8098225" y="1139251"/>
            <a:ext cx="3788979" cy="1947040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 – JICF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Suppressed SLV formation along the near field shear layer </a:t>
            </a:r>
          </a:p>
          <a:p>
            <a:endParaRPr lang="en-US" dirty="0"/>
          </a:p>
        </p:txBody>
      </p:sp>
      <p:pic>
        <p:nvPicPr>
          <p:cNvPr id="9" name="RouterPLIFField2">
            <a:hlinkClick r:id="" action="ppaction://media"/>
            <a:extLst>
              <a:ext uri="{FF2B5EF4-FFF2-40B4-BE49-F238E27FC236}">
                <a16:creationId xmlns:a16="http://schemas.microsoft.com/office/drawing/2014/main" id="{C21580DD-775C-43D6-A381-B250AABD063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0658" y="3547241"/>
            <a:ext cx="2837793" cy="28377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43CDC4-DA90-4712-8149-F17A479E9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88263" cy="990600"/>
          </a:xfrm>
        </p:spPr>
        <p:txBody>
          <a:bodyPr/>
          <a:lstStyle/>
          <a:p>
            <a:r>
              <a:rPr lang="en-US" dirty="0"/>
              <a:t>Reacting JICF Case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B06F5-DF2E-481E-9EBD-0F507925C146}"/>
              </a:ext>
            </a:extLst>
          </p:cNvPr>
          <p:cNvSpPr txBox="1"/>
          <p:nvPr/>
        </p:nvSpPr>
        <p:spPr>
          <a:xfrm>
            <a:off x="4293476" y="6010181"/>
            <a:ext cx="1907627" cy="38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Reacting JICF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EC7A6C-5A75-40DA-9BD6-077B5948D01A}"/>
              </a:ext>
            </a:extLst>
          </p:cNvPr>
          <p:cNvSpPr txBox="1"/>
          <p:nvPr/>
        </p:nvSpPr>
        <p:spPr>
          <a:xfrm>
            <a:off x="851338" y="3119697"/>
            <a:ext cx="67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30733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RMieField2">
            <a:hlinkClick r:id="" action="ppaction://media"/>
            <a:extLst>
              <a:ext uri="{FF2B5EF4-FFF2-40B4-BE49-F238E27FC236}">
                <a16:creationId xmlns:a16="http://schemas.microsoft.com/office/drawing/2014/main" id="{D388D2A9-A2C3-4A71-AA13-8D3A32DBD9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796" y="1295776"/>
            <a:ext cx="1828800" cy="1828800"/>
          </a:xfrm>
          <a:prstGeom prst="rect">
            <a:avLst/>
          </a:prstGeom>
        </p:spPr>
      </p:pic>
      <p:pic>
        <p:nvPicPr>
          <p:cNvPr id="6" name="ROuterMieField2_01">
            <a:hlinkClick r:id="" action="ppaction://media"/>
            <a:extLst>
              <a:ext uri="{FF2B5EF4-FFF2-40B4-BE49-F238E27FC236}">
                <a16:creationId xmlns:a16="http://schemas.microsoft.com/office/drawing/2014/main" id="{8CCCD170-AC76-417A-A10D-BB24D8CEDC2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796" y="3733424"/>
            <a:ext cx="1828800" cy="1828800"/>
          </a:xfrm>
          <a:prstGeom prst="rect">
            <a:avLst/>
          </a:prstGeom>
        </p:spPr>
      </p:pic>
      <p:pic>
        <p:nvPicPr>
          <p:cNvPr id="8" name="RinnerMieField2">
            <a:hlinkClick r:id="" action="ppaction://media"/>
            <a:extLst>
              <a:ext uri="{FF2B5EF4-FFF2-40B4-BE49-F238E27FC236}">
                <a16:creationId xmlns:a16="http://schemas.microsoft.com/office/drawing/2014/main" id="{5207A1A0-D9DD-4579-882A-2B4AB7A2AE9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t="40086" r="33049"/>
          <a:stretch/>
        </p:blipFill>
        <p:spPr>
          <a:xfrm>
            <a:off x="3026979" y="1663547"/>
            <a:ext cx="4753065" cy="4253473"/>
          </a:xfrm>
          <a:prstGeom prst="rect">
            <a:avLst/>
          </a:prstGeom>
        </p:spPr>
      </p:pic>
      <p:pic>
        <p:nvPicPr>
          <p:cNvPr id="10" name="RinnerPLIFField2">
            <a:hlinkClick r:id="" action="ppaction://media"/>
            <a:extLst>
              <a:ext uri="{FF2B5EF4-FFF2-40B4-BE49-F238E27FC236}">
                <a16:creationId xmlns:a16="http://schemas.microsoft.com/office/drawing/2014/main" id="{C6C4D841-808B-4005-9FD0-274A7B638C5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5068" y="3575770"/>
            <a:ext cx="2906106" cy="290610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C20D5C4-6423-49C6-8BED-2AE37E0B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88263" cy="990600"/>
          </a:xfrm>
        </p:spPr>
        <p:txBody>
          <a:bodyPr/>
          <a:lstStyle/>
          <a:p>
            <a:r>
              <a:rPr lang="en-US" dirty="0"/>
              <a:t>Another Reacting JICF Case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A06FC-7B1E-4F71-9FC6-3F5D83FF2EDA}"/>
              </a:ext>
            </a:extLst>
          </p:cNvPr>
          <p:cNvSpPr txBox="1"/>
          <p:nvPr/>
        </p:nvSpPr>
        <p:spPr>
          <a:xfrm>
            <a:off x="3746933" y="5997934"/>
            <a:ext cx="31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Reacting JICF –inverted flame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625952-4961-4FEE-B8AE-33FD50EA6D8B}"/>
              </a:ext>
            </a:extLst>
          </p:cNvPr>
          <p:cNvSpPr txBox="1"/>
          <p:nvPr/>
        </p:nvSpPr>
        <p:spPr>
          <a:xfrm>
            <a:off x="662153" y="5547689"/>
            <a:ext cx="101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 -Outer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8675E-E83B-4F08-95D0-756146B56159}"/>
              </a:ext>
            </a:extLst>
          </p:cNvPr>
          <p:cNvSpPr txBox="1"/>
          <p:nvPr/>
        </p:nvSpPr>
        <p:spPr>
          <a:xfrm>
            <a:off x="1003738" y="3272097"/>
            <a:ext cx="67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272266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Closing Summary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057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11165940" cy="46216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Axial staging has great potential due to a theoretical NOx floor of O(1 ppm) at high flame temperatures (&gt;1975K)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Entrainment rate, specifically of main burner products, is critical parameter for successful axial staging implementation</a:t>
            </a:r>
          </a:p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Single RJICF does not rate well against this criteria → other configurations necessary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Practical NO levels are highly sensitive to controlling parameters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Regardless of specific configuration, lifting of RJICF flames from jet exit is critical in enabling the necessary entrainment and mixing to reduce NOx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RJICF flames tend to establish themselves near stoichiometric equivalence ratios, creating hot spots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219124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level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5780087" cy="46216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Multi-pronged investigation with high degree of collaboration</a:t>
            </a:r>
          </a:p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Reactor modeling with theoretical and practical considerations as well as optimization</a:t>
            </a:r>
          </a:p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Experimental RJICF NOx emissions characterization with flame imaging </a:t>
            </a:r>
          </a:p>
          <a:p>
            <a:pPr marL="63550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RJICF simulation using 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Results from each facet of investigation utilized to assist in interpreting results and informing next steps of the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06969053"/>
              </p:ext>
            </p:extLst>
          </p:nvPr>
        </p:nvGraphicFramePr>
        <p:xfrm>
          <a:off x="6084888" y="991352"/>
          <a:ext cx="5802312" cy="462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766015" y="64297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13814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73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355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3" y="1149201"/>
            <a:ext cx="1077418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Equivalence ratio of combustion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20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0854" y="1791093"/>
            <a:ext cx="2790333" cy="3421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25029" y="1791093"/>
            <a:ext cx="2769914" cy="34219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91893" y="1791093"/>
            <a:ext cx="2743200" cy="34219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20132" y="5781111"/>
                <a:ext cx="9728461" cy="523220"/>
              </a:xfrm>
              <a:prstGeom prst="rect">
                <a:avLst/>
              </a:prstGeom>
              <a:solidFill>
                <a:srgbClr val="3333CC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square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altLang="en-US" sz="2800" kern="0" dirty="0">
                    <a:solidFill>
                      <a:srgbClr val="FFFFFF"/>
                    </a:solidFill>
                    <a:latin typeface="Times New Roman"/>
                  </a:rPr>
                  <a:t>Distinctly different profiles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altLang="en-US" sz="2800" kern="0" dirty="0">
                    <a:solidFill>
                      <a:srgbClr val="FFFFFF"/>
                    </a:solidFill>
                    <a:latin typeface="Times New Roman"/>
                  </a:rPr>
                  <a:t> based on lifting behavior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32" y="5781111"/>
                <a:ext cx="9728461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8889" b="-27778"/>
                </a:stretch>
              </a:blip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8953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Equivalence ratio of combustion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364821" y="1063779"/>
            <a:ext cx="5380976" cy="4648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None/>
              <a:defRPr sz="18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9758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Font typeface="Arial"/>
              <a:buChar char="•"/>
              <a:defRPr sz="135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/>
              <a:t>Equilibrium NO production rate determine by integrating over flame edge and time averaging </a:t>
            </a:r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576771" lvl="1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55"/>
          <a:stretch/>
        </p:blipFill>
        <p:spPr bwMode="auto">
          <a:xfrm>
            <a:off x="1566469" y="1252896"/>
            <a:ext cx="3646553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7358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3859" y="1301816"/>
            <a:ext cx="4057405" cy="4172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Equivalence ratio of combustion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/>
              <p:cNvSpPr txBox="1">
                <a:spLocks/>
              </p:cNvSpPr>
              <p:nvPr/>
            </p:nvSpPr>
            <p:spPr>
              <a:xfrm>
                <a:off x="6364821" y="1063779"/>
                <a:ext cx="5380976" cy="46488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Equilibrium NO production rate determine by integrating over flame edge and time averaging 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Forced lifting shows NOx ↓ with d[NO]/</a:t>
                </a:r>
                <a:r>
                  <a:rPr lang="en-US" sz="2000" dirty="0" err="1"/>
                  <a:t>dt</a:t>
                </a:r>
                <a:r>
                  <a:rPr lang="en-US" sz="2000" dirty="0"/>
                  <a:t>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Indicating forced lifting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1800" dirty="0"/>
                  <a:t> ↓ → NOx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Exceptions observed: NOx ↓ with d[NO]/</a:t>
                </a:r>
                <a:r>
                  <a:rPr lang="en-US" sz="1800" dirty="0" err="1"/>
                  <a:t>dt</a:t>
                </a:r>
                <a:r>
                  <a:rPr lang="en-US" sz="1800" dirty="0"/>
                  <a:t> ↑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821" y="1063779"/>
                <a:ext cx="5380976" cy="4648860"/>
              </a:xfrm>
              <a:prstGeom prst="rect">
                <a:avLst/>
              </a:prstGeom>
              <a:blipFill rotWithShape="0">
                <a:blip r:embed="rId3"/>
                <a:stretch>
                  <a:fillRect l="-1019" t="-787" r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464943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Equivalence ratio of combustion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/>
              <p:cNvSpPr txBox="1">
                <a:spLocks/>
              </p:cNvSpPr>
              <p:nvPr/>
            </p:nvSpPr>
            <p:spPr>
              <a:xfrm>
                <a:off x="6364821" y="1063779"/>
                <a:ext cx="5380976" cy="46488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Equilibrium NO production rate determine by integrating over flame edge and time averaging 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Forced lifting shows NOx ↓ with d[NO]/</a:t>
                </a:r>
                <a:r>
                  <a:rPr lang="en-US" sz="2000" dirty="0" err="1"/>
                  <a:t>dt</a:t>
                </a:r>
                <a:r>
                  <a:rPr lang="en-US" sz="2000" dirty="0"/>
                  <a:t>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Indicating forced lifting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1800" dirty="0"/>
                  <a:t> ↓ → NOx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Exceptions observed: NOx ↓ with d[NO]/</a:t>
                </a:r>
                <a:r>
                  <a:rPr lang="en-US" sz="1800" dirty="0" err="1"/>
                  <a:t>dt</a:t>
                </a:r>
                <a:r>
                  <a:rPr lang="en-US" sz="1800" dirty="0"/>
                  <a:t> ↑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Change in exit velocity profile shows NOx ↓ with d[NO]/</a:t>
                </a:r>
                <a:r>
                  <a:rPr lang="en-US" sz="2000" dirty="0" err="1"/>
                  <a:t>dt</a:t>
                </a:r>
                <a:r>
                  <a:rPr lang="en-US" sz="2000" dirty="0"/>
                  <a:t>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Indicating reduced shear layer thickness / higher SLV growth </a:t>
                </a:r>
                <a:r>
                  <a:rPr lang="en-US" sz="2000" dirty="0"/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2000" dirty="0"/>
                  <a:t> ↓ </a:t>
                </a:r>
                <a:r>
                  <a:rPr lang="en-US" sz="1800" dirty="0"/>
                  <a:t>despite reduced lifting 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821" y="1063779"/>
                <a:ext cx="5380976" cy="4648860"/>
              </a:xfrm>
              <a:prstGeom prst="rect">
                <a:avLst/>
              </a:prstGeom>
              <a:blipFill rotWithShape="0">
                <a:blip r:embed="rId2"/>
                <a:stretch>
                  <a:fillRect l="-1019" t="-787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677" y="1375449"/>
            <a:ext cx="4581769" cy="3858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3181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Equivalence ratio of combustion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/>
              <p:cNvSpPr txBox="1">
                <a:spLocks/>
              </p:cNvSpPr>
              <p:nvPr/>
            </p:nvSpPr>
            <p:spPr>
              <a:xfrm>
                <a:off x="6364821" y="1063779"/>
                <a:ext cx="5380976" cy="46488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Equilibrium NO production rate determine by integrating over flame edge and time averaging 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Forced lifting shows NOx ↓ with d[NO]/</a:t>
                </a:r>
                <a:r>
                  <a:rPr lang="en-US" sz="2000" dirty="0" err="1"/>
                  <a:t>dt</a:t>
                </a:r>
                <a:r>
                  <a:rPr lang="en-US" sz="2000" dirty="0"/>
                  <a:t>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Indicating forced lifting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1800" dirty="0"/>
                  <a:t> ↓ → NOx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Exceptions observed: NOx ↓ with d[NO]/</a:t>
                </a:r>
                <a:r>
                  <a:rPr lang="en-US" sz="1800" dirty="0" err="1"/>
                  <a:t>dt</a:t>
                </a:r>
                <a:r>
                  <a:rPr lang="en-US" sz="1800" dirty="0"/>
                  <a:t> ↑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Change in exit velocity profile shows NOx ↓ with d[NO]/</a:t>
                </a:r>
                <a:r>
                  <a:rPr lang="en-US" sz="2000" dirty="0" err="1"/>
                  <a:t>dt</a:t>
                </a:r>
                <a:r>
                  <a:rPr lang="en-US" sz="2000" dirty="0"/>
                  <a:t>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Indicating reduced shear layer thickness / higher SLV growth </a:t>
                </a:r>
                <a:r>
                  <a:rPr lang="en-US" sz="2000" dirty="0"/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2000" dirty="0"/>
                  <a:t> ↓ </a:t>
                </a:r>
                <a:r>
                  <a:rPr lang="en-US" sz="1800" dirty="0"/>
                  <a:t>despite reduced lifting 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Overall data supports 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2000" dirty="0"/>
                  <a:t> as 1</a:t>
                </a:r>
                <a:r>
                  <a:rPr lang="en-US" sz="2000" baseline="30000" dirty="0"/>
                  <a:t>st</a:t>
                </a:r>
                <a:r>
                  <a:rPr lang="en-US" sz="2000" dirty="0"/>
                  <a:t> order parameter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Additional effects clearly remain significant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821" y="1063779"/>
                <a:ext cx="5380976" cy="4648860"/>
              </a:xfrm>
              <a:prstGeom prst="rect">
                <a:avLst/>
              </a:prstGeom>
              <a:blipFill rotWithShape="0">
                <a:blip r:embed="rId3"/>
                <a:stretch>
                  <a:fillRect l="-1019" t="-787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0" y="1104875"/>
            <a:ext cx="552415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16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EmissionS</a:t>
            </a:r>
            <a:r>
              <a:rPr lang="en-US" dirty="0"/>
              <a:t>: Equivalence ratio of combustion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/>
              <p:cNvSpPr txBox="1">
                <a:spLocks/>
              </p:cNvSpPr>
              <p:nvPr/>
            </p:nvSpPr>
            <p:spPr>
              <a:xfrm>
                <a:off x="6364821" y="1063779"/>
                <a:ext cx="5380976" cy="46488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Equilibrium NO production rate determine by integrating over flame edge and time averaging 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Forced lifting shows NOx ↓ with d[NO]/</a:t>
                </a:r>
                <a:r>
                  <a:rPr lang="en-US" sz="2000" dirty="0" err="1"/>
                  <a:t>dt</a:t>
                </a:r>
                <a:r>
                  <a:rPr lang="en-US" sz="2000" dirty="0"/>
                  <a:t>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Indicating forced lifting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1800" dirty="0"/>
                  <a:t> ↓ → NOx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Exceptions observed: NOx ↓ with d[NO]/</a:t>
                </a:r>
                <a:r>
                  <a:rPr lang="en-US" sz="1800" dirty="0" err="1"/>
                  <a:t>dt</a:t>
                </a:r>
                <a:r>
                  <a:rPr lang="en-US" sz="1800" dirty="0"/>
                  <a:t> ↑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Change in exit velocity profile shows NOx ↓ with d[NO]/</a:t>
                </a:r>
                <a:r>
                  <a:rPr lang="en-US" sz="2000" dirty="0" err="1"/>
                  <a:t>dt</a:t>
                </a:r>
                <a:r>
                  <a:rPr lang="en-US" sz="2000" dirty="0"/>
                  <a:t> ↓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Indicating reduced shear layer thickness / higher SLV growth </a:t>
                </a:r>
                <a:r>
                  <a:rPr lang="en-US" sz="2000" dirty="0"/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2000" dirty="0"/>
                  <a:t> ↓ </a:t>
                </a:r>
                <a:r>
                  <a:rPr lang="en-US" sz="1800" dirty="0"/>
                  <a:t>despite reduced lifting 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Overall data supports 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2000" dirty="0"/>
                  <a:t> as 1</a:t>
                </a:r>
                <a:r>
                  <a:rPr lang="en-US" sz="2000" baseline="30000" dirty="0"/>
                  <a:t>st</a:t>
                </a:r>
                <a:r>
                  <a:rPr lang="en-US" sz="2000" dirty="0"/>
                  <a:t> order parameter</a:t>
                </a: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Additional effects clearly remain significant</a:t>
                </a:r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576771" lvl="1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  <a:p>
                <a:pPr marL="227013" indent="-227013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821" y="1063779"/>
                <a:ext cx="5380976" cy="4648860"/>
              </a:xfrm>
              <a:prstGeom prst="rect">
                <a:avLst/>
              </a:prstGeom>
              <a:blipFill rotWithShape="0">
                <a:blip r:embed="rId3"/>
                <a:stretch>
                  <a:fillRect l="-1019" t="-787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3641" y="5790398"/>
                <a:ext cx="8484124" cy="523220"/>
              </a:xfrm>
              <a:prstGeom prst="rect">
                <a:avLst/>
              </a:prstGeom>
              <a:solidFill>
                <a:srgbClr val="3333CC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square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altLang="en-US" sz="2800" kern="0" dirty="0">
                    <a:solidFill>
                      <a:srgbClr val="FFFFFF"/>
                    </a:solidFill>
                    <a:latin typeface="Times New Roman"/>
                  </a:rPr>
                  <a:t>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verage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altLang="en-US" sz="2800" kern="0" dirty="0">
                    <a:solidFill>
                      <a:srgbClr val="FFFFFF"/>
                    </a:solidFill>
                    <a:latin typeface="Times New Roman"/>
                  </a:rPr>
                  <a:t> good indicator of high or low NOx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641" y="5790398"/>
                <a:ext cx="8484124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0000" b="-27778"/>
                </a:stretch>
              </a:blip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0" y="1104875"/>
            <a:ext cx="552415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07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66015" y="64297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82C7E664-A5F7-4C50-87FB-BFB97B53FE4B}"/>
                  </a:ext>
                </a:extLst>
              </p:cNvPr>
              <p:cNvSpPr txBox="1">
                <a:spLocks noGrp="1"/>
              </p:cNvSpPr>
              <p:nvPr>
                <p:ph sz="half" idx="1"/>
              </p:nvPr>
            </p:nvSpPr>
            <p:spPr>
              <a:xfrm>
                <a:off x="160867" y="1096178"/>
                <a:ext cx="10930466" cy="5425640"/>
              </a:xfrm>
              <a:prstGeom prst="rect">
                <a:avLst/>
              </a:prstGeom>
            </p:spPr>
            <p:txBody>
              <a:bodyPr vert="horz" lIns="274320" tIns="45720" rIns="274320" bIns="45720" rtlCol="0">
                <a:normAutofit fontScale="92500"/>
              </a:bodyPr>
              <a:lstStyle>
                <a:lvl1pPr marL="0" indent="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None/>
                  <a:defRPr sz="180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9758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Font typeface="Arial"/>
                  <a:buChar char="•"/>
                  <a:defRPr sz="1350" kern="120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rgbClr val="262626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350" kern="1200">
                    <a:solidFill>
                      <a:schemeClr val="bg1"/>
                    </a:solidFill>
                    <a:latin typeface="Roboto Ligh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At constant </a:t>
                </a:r>
                <a:r>
                  <a:rPr lang="el-GR" sz="2200" dirty="0"/>
                  <a:t>Δφ</a:t>
                </a:r>
                <a:r>
                  <a:rPr lang="en-US" sz="2200" dirty="0"/>
                  <a:t>/</a:t>
                </a:r>
                <a:r>
                  <a:rPr lang="el-GR" sz="2200" dirty="0"/>
                  <a:t>Δ</a:t>
                </a:r>
                <a:r>
                  <a:rPr lang="en-US" sz="2200" dirty="0"/>
                  <a:t>T, NO production in RJICF can vary significantly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Three solution paradigm observed for NOx emissions</a:t>
                </a:r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High NOx production associated with rich lifted flames</a:t>
                </a:r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High NOx production dependent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90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900" dirty="0"/>
                  <a:t> associated with lee-stabilized</a:t>
                </a:r>
              </a:p>
              <a:p>
                <a:pPr marL="692658" lvl="1" indent="-34290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Low NOx production associated with lean lifted flames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Strong NOx dependence on </a:t>
                </a:r>
                <a:r>
                  <a:rPr lang="en-US" sz="2200" i="1" dirty="0"/>
                  <a:t>LO</a:t>
                </a:r>
                <a:r>
                  <a:rPr lang="en-US" sz="2200" dirty="0"/>
                  <a:t> for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200" dirty="0"/>
                  <a:t> demonstrated with forced lifting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NOx dependence on exit velocity profile at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200" dirty="0"/>
                  <a:t> &amp; </a:t>
                </a:r>
                <a:r>
                  <a:rPr lang="en-US" sz="2200" i="1" dirty="0"/>
                  <a:t>J</a:t>
                </a:r>
                <a:endParaRPr lang="en-US" sz="175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Suggests equivalence ratio of combustion as 1</a:t>
                </a:r>
                <a:r>
                  <a:rPr lang="en-US" sz="2200" baseline="30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st</a:t>
                </a:r>
                <a:r>
                  <a:rPr lang="en-US" sz="22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order parameter for RJICF NOx production with: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𝐹𝑙𝑎𝑚𝑒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𝐿𝑂</m:t>
                          </m:r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𝑗𝑒𝑡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𝑚𝑖𝑥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Equilibrium NO production rates from Mie scattering consistent with idea that 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𝐹𝑙𝑎𝑚𝑒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is a 1</a:t>
                </a:r>
                <a:r>
                  <a:rPr lang="en-US" sz="2200" baseline="30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st</a:t>
                </a:r>
                <a:r>
                  <a:rPr lang="en-US" sz="22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order parameter for NOx production but also demonstrates significance of additional effects (e.g. variable post-flame dilution rates, intermittency of NO production, etc.)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MY" dirty="0"/>
              </a:p>
            </p:txBody>
          </p:sp>
        </mc:Choice>
        <mc:Fallback xmlns="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2C7E664-A5F7-4C50-87FB-BFB97B53FE4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60867" y="1096178"/>
                <a:ext cx="10930466" cy="5425640"/>
              </a:xfrm>
              <a:prstGeom prst="rect">
                <a:avLst/>
              </a:prstGeom>
              <a:blipFill rotWithShape="0">
                <a:blip r:embed="rId2"/>
                <a:stretch>
                  <a:fillRect t="-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62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Tools: modeling, experimental, and simulation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7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Reactor Network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02426" y="4765811"/>
                <a:ext cx="7368847" cy="149150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Independent rates for mixing as well main burner product and secondary fluid entrainment: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𝑚𝑖𝑥𝑖𝑛𝑔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 ,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type m:val="skw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𝑒𝑛𝑡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𝑚𝑎𝑖𝑛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,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type m:val="skw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𝑒𝑛𝑡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𝑠𝑒𝑐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Finite mixing in reactor modeled using Interaction by Exchange with the Mean (IEM):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𝑚𝑖𝑥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02426" y="4765811"/>
                <a:ext cx="7368847" cy="1491507"/>
              </a:xfrm>
              <a:blipFill rotWithShape="0">
                <a:blip r:embed="rId2"/>
                <a:stretch>
                  <a:fillRect t="-16803" b="-9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5764364" y="1572410"/>
            <a:ext cx="5358607" cy="3157960"/>
            <a:chOff x="258579" y="1933482"/>
            <a:chExt cx="5358607" cy="3157960"/>
          </a:xfrm>
        </p:grpSpPr>
        <p:grpSp>
          <p:nvGrpSpPr>
            <p:cNvPr id="24" name="Group 23"/>
            <p:cNvGrpSpPr/>
            <p:nvPr/>
          </p:nvGrpSpPr>
          <p:grpSpPr>
            <a:xfrm>
              <a:off x="258579" y="1933482"/>
              <a:ext cx="5358607" cy="3129244"/>
              <a:chOff x="258579" y="1327195"/>
              <a:chExt cx="5358607" cy="312924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B6CBC18-501C-4A3D-91EB-1D6095534C91}"/>
                  </a:ext>
                </a:extLst>
              </p:cNvPr>
              <p:cNvGrpSpPr/>
              <p:nvPr/>
            </p:nvGrpSpPr>
            <p:grpSpPr>
              <a:xfrm>
                <a:off x="258579" y="1327195"/>
                <a:ext cx="4347840" cy="3129244"/>
                <a:chOff x="245879" y="269453"/>
                <a:chExt cx="4347840" cy="3129244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83F6D2E4-833F-4FA8-903B-ACEF6039C197}"/>
                    </a:ext>
                  </a:extLst>
                </p:cNvPr>
                <p:cNvGrpSpPr/>
                <p:nvPr/>
              </p:nvGrpSpPr>
              <p:grpSpPr>
                <a:xfrm>
                  <a:off x="245879" y="269453"/>
                  <a:ext cx="4347840" cy="3129244"/>
                  <a:chOff x="260517" y="409625"/>
                  <a:chExt cx="5897321" cy="4244442"/>
                </a:xfrm>
              </p:grpSpPr>
              <p:sp>
                <p:nvSpPr>
                  <p:cNvPr id="13" name="Google Shape;152;p17">
                    <a:extLst>
                      <a:ext uri="{FF2B5EF4-FFF2-40B4-BE49-F238E27FC236}">
                        <a16:creationId xmlns:a16="http://schemas.microsoft.com/office/drawing/2014/main" id="{CC57BF8B-83D7-4F1C-B510-FFA7D38464DB}"/>
                      </a:ext>
                    </a:extLst>
                  </p:cNvPr>
                  <p:cNvSpPr/>
                  <p:nvPr/>
                </p:nvSpPr>
                <p:spPr>
                  <a:xfrm>
                    <a:off x="260517" y="3673067"/>
                    <a:ext cx="2044800" cy="981000"/>
                  </a:xfrm>
                  <a:prstGeom prst="rect">
                    <a:avLst/>
                  </a:prstGeom>
                  <a:noFill/>
                  <a:ln w="127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Secondary Fluid</a:t>
                    </a:r>
                    <a:endParaRPr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610DE1A0-9D51-477B-83F2-251F6EB31A95}"/>
                      </a:ext>
                    </a:extLst>
                  </p:cNvPr>
                  <p:cNvGrpSpPr/>
                  <p:nvPr/>
                </p:nvGrpSpPr>
                <p:grpSpPr>
                  <a:xfrm>
                    <a:off x="306769" y="409625"/>
                    <a:ext cx="5851069" cy="2129911"/>
                    <a:chOff x="306769" y="469650"/>
                    <a:chExt cx="5851069" cy="2129911"/>
                  </a:xfrm>
                </p:grpSpPr>
                <p:sp>
                  <p:nvSpPr>
                    <p:cNvPr id="18" name="Google Shape;151;p17">
                      <a:extLst>
                        <a:ext uri="{FF2B5EF4-FFF2-40B4-BE49-F238E27FC236}">
                          <a16:creationId xmlns:a16="http://schemas.microsoft.com/office/drawing/2014/main" id="{BA8B8401-DD0B-46D1-B1DB-4E0CBA765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69" y="469650"/>
                      <a:ext cx="2044801" cy="21299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Vitiated Main Burner Products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37AE42F4-6AB9-43A9-B002-6E343B00A6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51569" y="1534606"/>
                      <a:ext cx="3806269" cy="436184"/>
                      <a:chOff x="2334775" y="1534606"/>
                      <a:chExt cx="3806269" cy="436184"/>
                    </a:xfrm>
                  </p:grpSpPr>
                  <p:cxnSp>
                    <p:nvCxnSpPr>
                      <p:cNvPr id="20" name="Google Shape;162;p17">
                        <a:extLst>
                          <a:ext uri="{FF2B5EF4-FFF2-40B4-BE49-F238E27FC236}">
                            <a16:creationId xmlns:a16="http://schemas.microsoft.com/office/drawing/2014/main" id="{B3E6233B-D7C2-4A04-BF3F-1BA269D306A2}"/>
                          </a:ext>
                        </a:extLst>
                      </p:cNvPr>
                      <p:cNvCxnSpPr>
                        <a:cxnSpLocks/>
                        <a:stCxn id="18" idx="3"/>
                      </p:cNvCxnSpPr>
                      <p:nvPr/>
                    </p:nvCxnSpPr>
                    <p:spPr>
                      <a:xfrm>
                        <a:off x="2334775" y="1534607"/>
                        <a:ext cx="3806269" cy="0"/>
                      </a:xfrm>
                      <a:prstGeom prst="straightConnector1">
                        <a:avLst/>
                      </a:prstGeom>
                      <a:noFill/>
                      <a:ln w="1905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</p:cxnSp>
                  <p:cxnSp>
                    <p:nvCxnSpPr>
                      <p:cNvPr id="21" name="Google Shape;163;p17">
                        <a:extLst>
                          <a:ext uri="{FF2B5EF4-FFF2-40B4-BE49-F238E27FC236}">
                            <a16:creationId xmlns:a16="http://schemas.microsoft.com/office/drawing/2014/main" id="{44123D11-7512-4BA5-A37B-FC3698C983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930863" y="1534606"/>
                        <a:ext cx="0" cy="436184"/>
                      </a:xfrm>
                      <a:prstGeom prst="straightConnector1">
                        <a:avLst/>
                      </a:prstGeom>
                      <a:noFill/>
                      <a:ln w="1905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sm" len="sm"/>
                        <a:tailEnd type="triangle" w="med" len="med"/>
                      </a:ln>
                    </p:spPr>
                  </p:cxnSp>
                </p:grpSp>
              </p:grpSp>
              <p:grpSp>
                <p:nvGrpSpPr>
                  <p:cNvPr id="15" name="Google Shape;153;p17">
                    <a:extLst>
                      <a:ext uri="{FF2B5EF4-FFF2-40B4-BE49-F238E27FC236}">
                        <a16:creationId xmlns:a16="http://schemas.microsoft.com/office/drawing/2014/main" id="{36ACD3D9-3B10-453C-811E-BA076159520B}"/>
                      </a:ext>
                    </a:extLst>
                  </p:cNvPr>
                  <p:cNvGrpSpPr/>
                  <p:nvPr/>
                </p:nvGrpSpPr>
                <p:grpSpPr>
                  <a:xfrm rot="10800000" flipH="1">
                    <a:off x="2322111" y="3678353"/>
                    <a:ext cx="2250978" cy="510513"/>
                    <a:chOff x="4002410" y="1973234"/>
                    <a:chExt cx="2250978" cy="490501"/>
                  </a:xfrm>
                </p:grpSpPr>
                <p:cxnSp>
                  <p:nvCxnSpPr>
                    <p:cNvPr id="16" name="Google Shape;154;p17">
                      <a:extLst>
                        <a:ext uri="{FF2B5EF4-FFF2-40B4-BE49-F238E27FC236}">
                          <a16:creationId xmlns:a16="http://schemas.microsoft.com/office/drawing/2014/main" id="{56778DB0-6785-4268-A784-15B1234111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 flipH="1">
                      <a:off x="4002410" y="1973234"/>
                      <a:ext cx="2250978" cy="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17" name="Google Shape;155;p17">
                      <a:extLst>
                        <a:ext uri="{FF2B5EF4-FFF2-40B4-BE49-F238E27FC236}">
                          <a16:creationId xmlns:a16="http://schemas.microsoft.com/office/drawing/2014/main" id="{BAB6A347-E52E-473B-8B6A-172D1934ED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581573" y="1973234"/>
                      <a:ext cx="0" cy="490501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triangle" w="med" len="med"/>
                    </a:ln>
                  </p:spPr>
                </p:cxnSp>
              </p:grpSp>
            </p:grpSp>
            <p:cxnSp>
              <p:nvCxnSpPr>
                <p:cNvPr id="7" name="Google Shape;155;p17">
                  <a:extLst>
                    <a:ext uri="{FF2B5EF4-FFF2-40B4-BE49-F238E27FC236}">
                      <a16:creationId xmlns:a16="http://schemas.microsoft.com/office/drawing/2014/main" id="{29F3321F-2B62-4E52-93B2-6B77178BDFFD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425352" y="2679345"/>
                  <a:ext cx="0" cy="3763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8" name="Google Shape;163;p17">
                  <a:extLst>
                    <a:ext uri="{FF2B5EF4-FFF2-40B4-BE49-F238E27FC236}">
                      <a16:creationId xmlns:a16="http://schemas.microsoft.com/office/drawing/2014/main" id="{6CC4C742-4F96-48C4-8E79-F0F1DC5E7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9451" y="1054599"/>
                  <a:ext cx="0" cy="32158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9" name="Google Shape;163;p17">
                  <a:extLst>
                    <a:ext uri="{FF2B5EF4-FFF2-40B4-BE49-F238E27FC236}">
                      <a16:creationId xmlns:a16="http://schemas.microsoft.com/office/drawing/2014/main" id="{4342AF29-9E76-4F08-9120-F600C408C2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43651" y="1054599"/>
                  <a:ext cx="0" cy="32158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0" name="Google Shape;163;p17">
                  <a:extLst>
                    <a:ext uri="{FF2B5EF4-FFF2-40B4-BE49-F238E27FC236}">
                      <a16:creationId xmlns:a16="http://schemas.microsoft.com/office/drawing/2014/main" id="{A36191D9-1646-49E1-AF4F-D09113D65F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93717" y="1054599"/>
                  <a:ext cx="0" cy="32158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23" name="Can 22"/>
              <p:cNvSpPr/>
              <p:nvPr/>
            </p:nvSpPr>
            <p:spPr>
              <a:xfrm rot="5400000">
                <a:off x="3562959" y="1678963"/>
                <a:ext cx="1299269" cy="2809184"/>
              </a:xfrm>
              <a:prstGeom prst="can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375823" y="2274631"/>
                  <a:ext cx="1100879" cy="3815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𝑒𝑛𝑡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𝑚𝑎𝑖𝑛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823" y="2274631"/>
                  <a:ext cx="1100879" cy="38151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375823" y="4709927"/>
                  <a:ext cx="930191" cy="3815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𝑒𝑛𝑡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𝑠𝑒𝑐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823" y="4709927"/>
                  <a:ext cx="930191" cy="38151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Google Shape;163;p17">
              <a:extLst>
                <a:ext uri="{FF2B5EF4-FFF2-40B4-BE49-F238E27FC236}">
                  <a16:creationId xmlns:a16="http://schemas.microsoft.com/office/drawing/2014/main" id="{A36191D9-1646-49E1-AF4F-D09113D65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820" y="2488752"/>
              <a:ext cx="1153105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1" name="Google Shape;163;p17">
              <a:extLst>
                <a:ext uri="{FF2B5EF4-FFF2-40B4-BE49-F238E27FC236}">
                  <a16:creationId xmlns:a16="http://schemas.microsoft.com/office/drawing/2014/main" id="{A36191D9-1646-49E1-AF4F-D09113D65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7840" y="4912096"/>
              <a:ext cx="217980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34" name="Curved Right Arrow 33"/>
            <p:cNvSpPr/>
            <p:nvPr/>
          </p:nvSpPr>
          <p:spPr>
            <a:xfrm>
              <a:off x="3419061" y="3174496"/>
              <a:ext cx="477078" cy="976535"/>
            </a:xfrm>
            <a:prstGeom prst="curved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Curved Right Arrow 34"/>
            <p:cNvSpPr/>
            <p:nvPr/>
          </p:nvSpPr>
          <p:spPr>
            <a:xfrm rot="10800000">
              <a:off x="4218288" y="3174496"/>
              <a:ext cx="477078" cy="976535"/>
            </a:xfrm>
            <a:prstGeom prst="curved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3506911" y="3472313"/>
                  <a:ext cx="1100879" cy="3815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𝑚𝑖𝑥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6911" y="3472313"/>
                  <a:ext cx="1100879" cy="38151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41110" y="1462880"/>
            <a:ext cx="5348024" cy="3491810"/>
            <a:chOff x="649437" y="1697485"/>
            <a:chExt cx="5348024" cy="349181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11C012A-3D14-4786-BDA1-F260347D090A}"/>
                </a:ext>
              </a:extLst>
            </p:cNvPr>
            <p:cNvGrpSpPr/>
            <p:nvPr/>
          </p:nvGrpSpPr>
          <p:grpSpPr>
            <a:xfrm>
              <a:off x="649437" y="1697485"/>
              <a:ext cx="5348024" cy="3491810"/>
              <a:chOff x="2631401" y="1320526"/>
              <a:chExt cx="5348024" cy="3491810"/>
            </a:xfrm>
          </p:grpSpPr>
          <p:pic>
            <p:nvPicPr>
              <p:cNvPr id="53" name="Google Shape;129;p15">
                <a:extLst>
                  <a:ext uri="{FF2B5EF4-FFF2-40B4-BE49-F238E27FC236}">
                    <a16:creationId xmlns:a16="http://schemas.microsoft.com/office/drawing/2014/main" id="{507C69F1-59F1-44A4-8EA5-579F014BFCEE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607" b="98361" l="17359" r="99756">
                            <a14:foregroundMark x1="25917" y1="17623" x2="21760" y2="38934"/>
                            <a14:foregroundMark x1="21760" y1="38934" x2="22738" y2="60246"/>
                            <a14:foregroundMark x1="22738" y1="60246" x2="26650" y2="75000"/>
                            <a14:foregroundMark x1="19315" y1="24180" x2="19804" y2="65984"/>
                            <a14:foregroundMark x1="19944" y1="66803" x2="20154" y2="68033"/>
                            <a14:foregroundMark x1="19804" y1="65984" x2="19944" y2="66803"/>
                            <a14:foregroundMark x1="92176" y1="15574" x2="97555" y2="35246"/>
                            <a14:foregroundMark x1="97555" y1="35246" x2="96822" y2="56967"/>
                            <a14:foregroundMark x1="96822" y1="56967" x2="92421" y2="75000"/>
                            <a14:foregroundMark x1="23716" y1="14754" x2="22983" y2="14754"/>
                            <a14:foregroundMark x1="24450" y1="77459" x2="25672" y2="76230"/>
                            <a14:foregroundMark x1="23472" y1="77049" x2="26161" y2="97541"/>
                            <a14:foregroundMark x1="26161" y1="97541" x2="23227" y2="77049"/>
                            <a14:foregroundMark x1="23227" y1="77049" x2="25428" y2="96721"/>
                            <a14:foregroundMark x1="26406" y1="76230" x2="65526" y2="77869"/>
                            <a14:foregroundMark x1="65526" y1="77869" x2="91687" y2="73770"/>
                            <a14:foregroundMark x1="91687" y1="73770" x2="28117" y2="75820"/>
                            <a14:foregroundMark x1="93643" y1="12295" x2="91443" y2="55738"/>
                            <a14:foregroundMark x1="91443" y1="55738" x2="93399" y2="76230"/>
                            <a14:foregroundMark x1="93399" y1="76230" x2="98289" y2="57377"/>
                            <a14:foregroundMark x1="98289" y1="57377" x2="95844" y2="13115"/>
                            <a14:foregroundMark x1="97555" y1="18852" x2="98289" y2="60656"/>
                            <a14:foregroundMark x1="98289" y1="60656" x2="89976" y2="45082"/>
                            <a14:foregroundMark x1="89976" y1="45082" x2="91198" y2="22951"/>
                            <a14:foregroundMark x1="91198" y1="22951" x2="96822" y2="19672"/>
                            <a14:foregroundMark x1="92910" y1="13115" x2="99511" y2="31148"/>
                            <a14:foregroundMark x1="99511" y1="31148" x2="99511" y2="41803"/>
                            <a14:foregroundMark x1="95110" y1="13525" x2="99267" y2="34426"/>
                            <a14:foregroundMark x1="96088" y1="14754" x2="99756" y2="35656"/>
                            <a14:foregroundMark x1="96577" y1="15164" x2="99267" y2="49590"/>
                            <a14:foregroundMark x1="99022" y1="38934" x2="98533" y2="67623"/>
                            <a14:foregroundMark x1="98778" y1="50820" x2="97066" y2="77459"/>
                            <a14:foregroundMark x1="98044" y1="66393" x2="91443" y2="79098"/>
                            <a14:foregroundMark x1="95355" y1="11885" x2="87775" y2="32377"/>
                            <a14:foregroundMark x1="87775" y1="32377" x2="94377" y2="75820"/>
                            <a14:foregroundMark x1="94377" y1="75820" x2="95599" y2="78689"/>
                            <a14:foregroundMark x1="94866" y1="75410" x2="75061" y2="75410"/>
                            <a14:foregroundMark x1="74817" y1="75820" x2="87775" y2="79098"/>
                            <a14:foregroundMark x1="87775" y1="79098" x2="76773" y2="75410"/>
                            <a14:foregroundMark x1="75550" y1="74590" x2="92665" y2="78279"/>
                            <a14:foregroundMark x1="91443" y1="75820" x2="77995" y2="73361"/>
                            <a14:foregroundMark x1="77995" y1="73361" x2="76528" y2="74180"/>
                            <a14:foregroundMark x1="49144" y1="74180" x2="36186" y2="80738"/>
                            <a14:foregroundMark x1="36186" y1="80738" x2="31785" y2="79098"/>
                            <a14:foregroundMark x1="29829" y1="76639" x2="37408" y2="54098"/>
                            <a14:foregroundMark x1="37408" y1="54098" x2="33007" y2="18033"/>
                            <a14:foregroundMark x1="25917" y1="10656" x2="20538" y2="29508"/>
                            <a14:foregroundMark x1="20538" y1="29508" x2="20782" y2="34016"/>
                            <a14:foregroundMark x1="23211" y1="13819" x2="32274" y2="16803"/>
                            <a14:foregroundMark x1="28851" y1="13115" x2="22179" y2="15982"/>
                            <a14:foregroundMark x1="24694" y1="9836" x2="33007" y2="21311"/>
                            <a14:foregroundMark x1="28362" y1="11066" x2="31785" y2="22131"/>
                            <a14:foregroundMark x1="28117" y1="11475" x2="34474" y2="24590"/>
                            <a14:foregroundMark x1="27873" y1="13525" x2="28851" y2="50000"/>
                            <a14:foregroundMark x1="27384" y1="27459" x2="28606" y2="61885"/>
                            <a14:foregroundMark x1="27139" y1="44672" x2="30073" y2="73361"/>
                            <a14:foregroundMark x1="27384" y1="67623" x2="28606" y2="79918"/>
                            <a14:foregroundMark x1="25672" y1="78689" x2="30807" y2="92623"/>
                            <a14:foregroundMark x1="26161" y1="83197" x2="27139" y2="96721"/>
                            <a14:foregroundMark x1="23227" y1="76639" x2="22494" y2="97541"/>
                            <a14:foregroundMark x1="22494" y1="97541" x2="22983" y2="98770"/>
                            <a14:foregroundMark x1="22494" y1="98361" x2="27384" y2="97951"/>
                            <a14:foregroundMark x1="20608" y1="19275" x2="17848" y2="38934"/>
                            <a14:foregroundMark x1="17848" y1="38934" x2="18582" y2="60656"/>
                            <a14:foregroundMark x1="20701" y1="71311" x2="21516" y2="75410"/>
                            <a14:foregroundMark x1="19804" y1="66803" x2="20049" y2="68033"/>
                            <a14:foregroundMark x1="18582" y1="60656" x2="19804" y2="66803"/>
                            <a14:foregroundMark x1="20592" y1="19307" x2="17848" y2="49590"/>
                            <a14:foregroundMark x1="17848" y1="47541" x2="18093" y2="57787"/>
                            <a14:foregroundMark x1="18093" y1="56967" x2="19315" y2="66393"/>
                            <a14:foregroundMark x1="19947" y1="71311" x2="21516" y2="77049"/>
                            <a14:foregroundMark x1="18826" y1="67213" x2="19050" y2="68033"/>
                            <a14:foregroundMark x1="28851" y1="13934" x2="41320" y2="15984"/>
                            <a14:foregroundMark x1="41320" y1="15984" x2="43521" y2="15574"/>
                            <a14:foregroundMark x1="30318" y1="12295" x2="42543" y2="14344"/>
                            <a14:foregroundMark x1="37897" y1="13525" x2="51100" y2="14344"/>
                            <a14:foregroundMark x1="51100" y1="14344" x2="52812" y2="13934"/>
                            <a14:foregroundMark x1="42543" y1="13115" x2="57457" y2="13115"/>
                            <a14:foregroundMark x1="57457" y1="13115" x2="58680" y2="13115"/>
                            <a14:foregroundMark x1="39120" y1="12295" x2="53790" y2="14754"/>
                            <a14:foregroundMark x1="53790" y1="14754" x2="61369" y2="14344"/>
                            <a14:foregroundMark x1="58680" y1="13115" x2="83619" y2="14344"/>
                            <a14:foregroundMark x1="74572" y1="13525" x2="93399" y2="12295"/>
                            <a14:foregroundMark x1="61614" y1="12295" x2="78484" y2="13934"/>
                            <a14:foregroundMark x1="94377" y1="13525" x2="99756" y2="22951"/>
                            <a14:foregroundMark x1="96088" y1="15984" x2="99511" y2="26639"/>
                            <a14:foregroundMark x1="94866" y1="14344" x2="99511" y2="25820"/>
                            <a14:foregroundMark x1="19071" y1="22541" x2="17359" y2="43033"/>
                            <a14:foregroundMark x1="17359" y1="43033" x2="17359" y2="43443"/>
                            <a14:foregroundMark x1="18582" y1="23361" x2="17848" y2="43852"/>
                            <a14:foregroundMark x1="17848" y1="43852" x2="17604" y2="44672"/>
                            <a14:foregroundMark x1="24450" y1="13115" x2="22005" y2="12705"/>
                            <a14:foregroundMark x1="21516" y1="13525" x2="19071" y2="22951"/>
                            <a14:foregroundMark x1="20293" y1="16393" x2="18582" y2="23361"/>
                            <a14:foregroundMark x1="21027" y1="15164" x2="19315" y2="20902"/>
                            <a14:foregroundMark x1="21516" y1="13934" x2="20293" y2="16803"/>
                            <a14:backgroundMark x1="13203" y1="18852" x2="13692" y2="23361"/>
                            <a14:backgroundMark x1="20477" y1="8426" x2="19065" y2="11385"/>
                            <a14:backgroundMark x1="18093" y1="66803" x2="18093" y2="66803"/>
                            <a14:backgroundMark x1="18337" y1="68033" x2="18337" y2="68033"/>
                            <a14:backgroundMark x1="18093" y1="68033" x2="18093" y2="71311"/>
                          </a14:backgroundRemoval>
                        </a14:imgEffect>
                      </a14:imgLayer>
                    </a14:imgProps>
                  </a:ext>
                </a:extLst>
              </a:blip>
              <a:srcRect l="17170"/>
              <a:stretch/>
            </p:blipFill>
            <p:spPr>
              <a:xfrm>
                <a:off x="4752525" y="2010773"/>
                <a:ext cx="3226900" cy="2324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" name="Google Shape;131;p15">
                <a:extLst>
                  <a:ext uri="{FF2B5EF4-FFF2-40B4-BE49-F238E27FC236}">
                    <a16:creationId xmlns:a16="http://schemas.microsoft.com/office/drawing/2014/main" id="{06AD0EDE-1E85-43F6-AF46-1CA93DA66EB8}"/>
                  </a:ext>
                </a:extLst>
              </p:cNvPr>
              <p:cNvSpPr/>
              <p:nvPr/>
            </p:nvSpPr>
            <p:spPr>
              <a:xfrm>
                <a:off x="5282687" y="2774628"/>
                <a:ext cx="2446200" cy="5934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Secondary Reactor</a:t>
                </a:r>
                <a:endParaRPr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" name="Google Shape;132;p15">
                <a:extLst>
                  <a:ext uri="{FF2B5EF4-FFF2-40B4-BE49-F238E27FC236}">
                    <a16:creationId xmlns:a16="http://schemas.microsoft.com/office/drawing/2014/main" id="{A5E73935-2A25-431F-9B6A-B2779352731B}"/>
                  </a:ext>
                </a:extLst>
              </p:cNvPr>
              <p:cNvSpPr/>
              <p:nvPr/>
            </p:nvSpPr>
            <p:spPr>
              <a:xfrm>
                <a:off x="2668175" y="3969336"/>
                <a:ext cx="1179900" cy="8430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i="0" u="none" strike="noStrike" cap="none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Secondary Fluid</a:t>
                </a:r>
                <a:endParaRPr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" name="Google Shape;136;p15">
                <a:extLst>
                  <a:ext uri="{FF2B5EF4-FFF2-40B4-BE49-F238E27FC236}">
                    <a16:creationId xmlns:a16="http://schemas.microsoft.com/office/drawing/2014/main" id="{6ACFCA97-1A22-4848-929C-FB20797D28F3}"/>
                  </a:ext>
                </a:extLst>
              </p:cNvPr>
              <p:cNvSpPr/>
              <p:nvPr/>
            </p:nvSpPr>
            <p:spPr>
              <a:xfrm>
                <a:off x="2631401" y="2844169"/>
                <a:ext cx="2029610" cy="4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20" tIns="45700" rIns="4572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Non-Reacting Mixer</a:t>
                </a:r>
                <a:endParaRPr sz="1800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57" name="Google Shape;137;p15">
                <a:extLst>
                  <a:ext uri="{FF2B5EF4-FFF2-40B4-BE49-F238E27FC236}">
                    <a16:creationId xmlns:a16="http://schemas.microsoft.com/office/drawing/2014/main" id="{69B82F17-1FFC-45A9-ABA9-EFDD7036F564}"/>
                  </a:ext>
                </a:extLst>
              </p:cNvPr>
              <p:cNvCxnSpPr>
                <a:cxnSpLocks/>
                <a:stCxn id="56" idx="3"/>
              </p:cNvCxnSpPr>
              <p:nvPr/>
            </p:nvCxnSpPr>
            <p:spPr>
              <a:xfrm>
                <a:off x="4661011" y="3093169"/>
                <a:ext cx="299527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8" name="Google Shape;130;p15">
                <a:extLst>
                  <a:ext uri="{FF2B5EF4-FFF2-40B4-BE49-F238E27FC236}">
                    <a16:creationId xmlns:a16="http://schemas.microsoft.com/office/drawing/2014/main" id="{0E6D8855-42E3-4941-8375-0C0B83541C66}"/>
                  </a:ext>
                </a:extLst>
              </p:cNvPr>
              <p:cNvSpPr/>
              <p:nvPr/>
            </p:nvSpPr>
            <p:spPr>
              <a:xfrm>
                <a:off x="2668175" y="1320526"/>
                <a:ext cx="1709120" cy="87091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i="0" u="none" strike="noStrike" cap="none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Vitiated Main Burner Products</a:t>
                </a:r>
                <a:endParaRPr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cxnSp>
          <p:nvCxnSpPr>
            <p:cNvPr id="49" name="Google Shape;162;p17">
              <a:extLst>
                <a:ext uri="{FF2B5EF4-FFF2-40B4-BE49-F238E27FC236}">
                  <a16:creationId xmlns:a16="http://schemas.microsoft.com/office/drawing/2014/main" id="{B3E6233B-D7C2-4A04-BF3F-1BA269D306A2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>
              <a:off x="2395331" y="2132940"/>
              <a:ext cx="685799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0" name="Google Shape;163;p17">
              <a:extLst>
                <a:ext uri="{FF2B5EF4-FFF2-40B4-BE49-F238E27FC236}">
                  <a16:creationId xmlns:a16="http://schemas.microsoft.com/office/drawing/2014/main" id="{A36191D9-1646-49E1-AF4F-D09113D65F5B}"/>
                </a:ext>
              </a:extLst>
            </p:cNvPr>
            <p:cNvCxnSpPr>
              <a:cxnSpLocks/>
            </p:cNvCxnSpPr>
            <p:nvPr/>
          </p:nvCxnSpPr>
          <p:spPr>
            <a:xfrm>
              <a:off x="3081130" y="2116077"/>
              <a:ext cx="0" cy="507853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1" name="Google Shape;162;p17">
              <a:extLst>
                <a:ext uri="{FF2B5EF4-FFF2-40B4-BE49-F238E27FC236}">
                  <a16:creationId xmlns:a16="http://schemas.microsoft.com/office/drawing/2014/main" id="{B3E6233B-D7C2-4A04-BF3F-1BA269D306A2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 flipV="1">
              <a:off x="1866111" y="4767579"/>
              <a:ext cx="1215019" cy="21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" name="Google Shape;163;p17">
              <a:extLst>
                <a:ext uri="{FF2B5EF4-FFF2-40B4-BE49-F238E27FC236}">
                  <a16:creationId xmlns:a16="http://schemas.microsoft.com/office/drawing/2014/main" id="{A36191D9-1646-49E1-AF4F-D09113D65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1130" y="4452730"/>
              <a:ext cx="0" cy="33481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62" name="TextBox 61"/>
          <p:cNvSpPr txBox="1"/>
          <p:nvPr/>
        </p:nvSpPr>
        <p:spPr>
          <a:xfrm>
            <a:off x="2070720" y="1142908"/>
            <a:ext cx="3153427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Infinite mixing and entrainment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19594" y="1099043"/>
            <a:ext cx="301050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Finite mixing and entrainment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766015" y="64297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5705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Facility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/>
          <a:srcRect l="391" t="14545" r="3125" b="12256"/>
          <a:stretch/>
        </p:blipFill>
        <p:spPr>
          <a:xfrm>
            <a:off x="152399" y="1581150"/>
            <a:ext cx="11763375" cy="1952626"/>
          </a:xfrm>
          <a:prstGeom prst="rect">
            <a:avLst/>
          </a:prstGeom>
        </p:spPr>
      </p:pic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FAC68E24-93CF-434C-AA43-3AB32C398B3C}"/>
              </a:ext>
            </a:extLst>
          </p:cNvPr>
          <p:cNvSpPr txBox="1">
            <a:spLocks/>
          </p:cNvSpPr>
          <p:nvPr/>
        </p:nvSpPr>
        <p:spPr>
          <a:xfrm>
            <a:off x="152398" y="4515880"/>
            <a:ext cx="12039601" cy="2158288"/>
          </a:xfrm>
          <a:prstGeom prst="rect">
            <a:avLst/>
          </a:prstGeom>
        </p:spPr>
        <p:txBody>
          <a:bodyPr lIns="91440" rIns="9144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Main burner &amp; bypass air provides crossflow of lean, combustion products at a wide range of equivalence ratios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Highly configurable jet injector allows choice of diameter, velocity profile, and fuel blending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Test section with 4 sided optical access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Quench section rapidly cools exhaust to freeze NO chemistry prior to sampling</a:t>
            </a:r>
          </a:p>
        </p:txBody>
      </p:sp>
      <p:sp>
        <p:nvSpPr>
          <p:cNvPr id="50" name="Right Arrow 49"/>
          <p:cNvSpPr/>
          <p:nvPr/>
        </p:nvSpPr>
        <p:spPr>
          <a:xfrm>
            <a:off x="580559" y="2400300"/>
            <a:ext cx="9706441" cy="24168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Arc 50"/>
          <p:cNvSpPr/>
          <p:nvPr/>
        </p:nvSpPr>
        <p:spPr>
          <a:xfrm rot="16372483">
            <a:off x="5973864" y="2575220"/>
            <a:ext cx="453820" cy="323204"/>
          </a:xfrm>
          <a:prstGeom prst="arc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6191250" y="2406113"/>
            <a:ext cx="4091651" cy="23587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Arrow: Down 5">
            <a:extLst>
              <a:ext uri="{FF2B5EF4-FFF2-40B4-BE49-F238E27FC236}">
                <a16:creationId xmlns:a16="http://schemas.microsoft.com/office/drawing/2014/main" id="{448F533D-9B4B-4641-ACBE-E805E4148BB3}"/>
              </a:ext>
            </a:extLst>
          </p:cNvPr>
          <p:cNvSpPr/>
          <p:nvPr/>
        </p:nvSpPr>
        <p:spPr>
          <a:xfrm rot="10800000">
            <a:off x="323231" y="3073823"/>
            <a:ext cx="213074" cy="199542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03C379-0673-4BCD-89AB-CAC73F57298D}"/>
              </a:ext>
            </a:extLst>
          </p:cNvPr>
          <p:cNvSpPr txBox="1"/>
          <p:nvPr/>
        </p:nvSpPr>
        <p:spPr>
          <a:xfrm>
            <a:off x="96063" y="3262042"/>
            <a:ext cx="103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mbria"/>
              </a:rPr>
              <a:t>NG + Air</a:t>
            </a:r>
          </a:p>
        </p:txBody>
      </p:sp>
      <p:sp>
        <p:nvSpPr>
          <p:cNvPr id="58" name="Arrow: Down 5">
            <a:extLst>
              <a:ext uri="{FF2B5EF4-FFF2-40B4-BE49-F238E27FC236}">
                <a16:creationId xmlns:a16="http://schemas.microsoft.com/office/drawing/2014/main" id="{448F533D-9B4B-4641-ACBE-E805E4148BB3}"/>
              </a:ext>
            </a:extLst>
          </p:cNvPr>
          <p:cNvSpPr/>
          <p:nvPr/>
        </p:nvSpPr>
        <p:spPr>
          <a:xfrm>
            <a:off x="2377743" y="1798287"/>
            <a:ext cx="234515" cy="209006"/>
          </a:xfrm>
          <a:prstGeom prst="downArrow">
            <a:avLst/>
          </a:prstGeom>
          <a:solidFill>
            <a:srgbClr val="5B9BD5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C03C379-0673-4BCD-89AB-CAC73F57298D}"/>
              </a:ext>
            </a:extLst>
          </p:cNvPr>
          <p:cNvSpPr txBox="1"/>
          <p:nvPr/>
        </p:nvSpPr>
        <p:spPr>
          <a:xfrm>
            <a:off x="1980157" y="1511864"/>
            <a:ext cx="1209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mbria"/>
              </a:rPr>
              <a:t>Bypass Air</a:t>
            </a:r>
          </a:p>
        </p:txBody>
      </p:sp>
      <p:sp>
        <p:nvSpPr>
          <p:cNvPr id="60" name="Arrow: Down 5">
            <a:extLst>
              <a:ext uri="{FF2B5EF4-FFF2-40B4-BE49-F238E27FC236}">
                <a16:creationId xmlns:a16="http://schemas.microsoft.com/office/drawing/2014/main" id="{448F533D-9B4B-4641-ACBE-E805E4148BB3}"/>
              </a:ext>
            </a:extLst>
          </p:cNvPr>
          <p:cNvSpPr/>
          <p:nvPr/>
        </p:nvSpPr>
        <p:spPr>
          <a:xfrm rot="10800000">
            <a:off x="5917668" y="3082721"/>
            <a:ext cx="234515" cy="209006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700" y="1176168"/>
            <a:ext cx="921842" cy="646331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Burner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16735" y="3394267"/>
            <a:ext cx="2933488" cy="369332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Conditioning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4566" y="1397804"/>
            <a:ext cx="1332416" cy="369332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62020" y="3366905"/>
            <a:ext cx="1217000" cy="369332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Jet Injector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36713" y="1389562"/>
            <a:ext cx="1653017" cy="369332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Quench Section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41089" y="3152139"/>
            <a:ext cx="1540425" cy="646331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Residence Time Module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28811" y="3265815"/>
            <a:ext cx="1494845" cy="646331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Emissions Sample Plane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1086988" y="2724197"/>
            <a:ext cx="0" cy="531570"/>
          </a:xfrm>
          <a:prstGeom prst="straightConnector1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1766015" y="64297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412940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35140</TotalTime>
  <Words>2925</Words>
  <Application>Microsoft Office PowerPoint</Application>
  <PresentationFormat>Widescreen</PresentationFormat>
  <Paragraphs>529</Paragraphs>
  <Slides>68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Arial</vt:lpstr>
      <vt:lpstr>Calibri</vt:lpstr>
      <vt:lpstr>Cambria</vt:lpstr>
      <vt:lpstr>Cambria Math</vt:lpstr>
      <vt:lpstr>Lucida Grande</vt:lpstr>
      <vt:lpstr>Roboto Light</vt:lpstr>
      <vt:lpstr>Symbol</vt:lpstr>
      <vt:lpstr>Times New Roman</vt:lpstr>
      <vt:lpstr>Custom Design</vt:lpstr>
      <vt:lpstr>White Main</vt:lpstr>
      <vt:lpstr>High–temperature Low–Nox combustor concept development  Timothy C. Lieuwen, Jerry Seitzman, Suresh Menon, Matthew D. Sirignano, Vedanth Nair, Benjamin Emerson, Edwin Goh, Andreas Hoffie</vt:lpstr>
      <vt:lpstr>Motivation</vt:lpstr>
      <vt:lpstr>Proposed approach</vt:lpstr>
      <vt:lpstr>Key research questions</vt:lpstr>
      <vt:lpstr>Executive summary</vt:lpstr>
      <vt:lpstr>Top level methodology</vt:lpstr>
      <vt:lpstr>Tools: modeling, experimental, and simulation</vt:lpstr>
      <vt:lpstr>Reactor Network models</vt:lpstr>
      <vt:lpstr>Test Facility</vt:lpstr>
      <vt:lpstr>Diagnostics:  s-PIV, Tomo-PIV, OH PLIF, OH* Chemiluminescence</vt:lpstr>
      <vt:lpstr>Large Eddy SImulations</vt:lpstr>
      <vt:lpstr>Reduced Order Modeling</vt:lpstr>
      <vt:lpstr>Key research questions</vt:lpstr>
      <vt:lpstr>Modeling: Theoretical Nox minimum</vt:lpstr>
      <vt:lpstr>Detailed investigation of local mixing and heat release</vt:lpstr>
      <vt:lpstr>Key research questions</vt:lpstr>
      <vt:lpstr>RJICF: Flame Attachment</vt:lpstr>
      <vt:lpstr>Simulation: Attached vs Lee-Stabilized</vt:lpstr>
      <vt:lpstr>Simulation: Attached vs Lee-Stabilized</vt:lpstr>
      <vt:lpstr>Simulation: Lee-Stabilized Vs Lifted</vt:lpstr>
      <vt:lpstr>Nox Measurements and Dependencies</vt:lpstr>
      <vt:lpstr>Key research questions</vt:lpstr>
      <vt:lpstr>Motivating data: Nox varies significantly at a given DT</vt:lpstr>
      <vt:lpstr>Motivating Data: Sensitivity to 𝜙𝑗𝑒𝑡</vt:lpstr>
      <vt:lpstr>Decoupling mixing, stoichiometry, and flame lifting Effects Experimental Design Approach </vt:lpstr>
      <vt:lpstr>Flame lifting</vt:lpstr>
      <vt:lpstr>Flame lifting</vt:lpstr>
      <vt:lpstr>Flame lifting</vt:lpstr>
      <vt:lpstr>Flame lifting</vt:lpstr>
      <vt:lpstr>Flame lifting</vt:lpstr>
      <vt:lpstr>Flame lifting</vt:lpstr>
      <vt:lpstr>EmissionS Normalization APproach</vt:lpstr>
      <vt:lpstr>EmissionS: Sensitivity to 𝜙𝑗𝑒𝑡</vt:lpstr>
      <vt:lpstr>EmissionS: Sensitivity to 𝜙𝑗𝑒𝑡</vt:lpstr>
      <vt:lpstr>EmissionS: Sensitivity to 𝜙𝑗𝑒𝑡</vt:lpstr>
      <vt:lpstr>EmissionS: Sensitivity to 𝜙𝑗𝑒𝑡</vt:lpstr>
      <vt:lpstr>EmissionS: Sensitivity to 𝜙𝑗𝑒𝑡</vt:lpstr>
      <vt:lpstr>EmissionS: Sensitivity to 𝜙𝑗𝑒𝑡</vt:lpstr>
      <vt:lpstr>EmissionS: Sensitivity to LO</vt:lpstr>
      <vt:lpstr>EmissionS: Sensitivity to LO – Forced Lifting</vt:lpstr>
      <vt:lpstr>EmissionS: Sensitivity to LO – Forced Lifting</vt:lpstr>
      <vt:lpstr>EmissionS: Sensitivity to LO – Forced Lifting</vt:lpstr>
      <vt:lpstr>EmissionS: Sensitivity to LO – Forced Lifting</vt:lpstr>
      <vt:lpstr>EmissionS: Sensitivity to J</vt:lpstr>
      <vt:lpstr>EmissionS: Sensitivity to LO</vt:lpstr>
      <vt:lpstr>EmissionS: Sensitivity to LO</vt:lpstr>
      <vt:lpstr>EmissionS: Sensitivity to LO</vt:lpstr>
      <vt:lpstr>EmissionS: Sensitivity to Exit velocity profile</vt:lpstr>
      <vt:lpstr>EmissionS: Sensitivity to Exit velocity profile</vt:lpstr>
      <vt:lpstr>Experimental Summary</vt:lpstr>
      <vt:lpstr>Measurements: Near Field TOPOLOGY and Vortex Structure Development</vt:lpstr>
      <vt:lpstr>Tomographic RJICF experiments - SETUP</vt:lpstr>
      <vt:lpstr>TOMOGRAPHIC RJICF EXPERIMENTS – PRELIMINARY VELOCITY RESULTS</vt:lpstr>
      <vt:lpstr>FLAME LIFTING EFFECTS ON GROWTH RATES</vt:lpstr>
      <vt:lpstr>MANIPULATING  THE FLAME-SHEAR LAYER OFFSET</vt:lpstr>
      <vt:lpstr>Reacting JICF Case</vt:lpstr>
      <vt:lpstr>Another Reacting JICF Case</vt:lpstr>
      <vt:lpstr>Closing Summary</vt:lpstr>
      <vt:lpstr>summary</vt:lpstr>
      <vt:lpstr>Questions?</vt:lpstr>
      <vt:lpstr>Backup</vt:lpstr>
      <vt:lpstr>EmissionS: Equivalence ratio of combustion</vt:lpstr>
      <vt:lpstr>EmissionS: Equivalence ratio of combustion</vt:lpstr>
      <vt:lpstr>EmissionS: Equivalence ratio of combustion</vt:lpstr>
      <vt:lpstr>EmissionS: Equivalence ratio of combustion</vt:lpstr>
      <vt:lpstr>EmissionS: Equivalence ratio of combustion</vt:lpstr>
      <vt:lpstr>EmissionS: Equivalence ratio of combustion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Karen Lockhart</cp:lastModifiedBy>
  <cp:revision>270</cp:revision>
  <cp:lastPrinted>2017-09-29T18:52:14Z</cp:lastPrinted>
  <dcterms:created xsi:type="dcterms:W3CDTF">2016-03-09T16:46:53Z</dcterms:created>
  <dcterms:modified xsi:type="dcterms:W3CDTF">2019-11-14T18:27:27Z</dcterms:modified>
</cp:coreProperties>
</file>