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6"/>
    <p:sldMasterId id="2147483648" r:id="rId7"/>
    <p:sldMasterId id="2147483658" r:id="rId8"/>
  </p:sldMasterIdLst>
  <p:notesMasterIdLst>
    <p:notesMasterId r:id="rId24"/>
  </p:notesMasterIdLst>
  <p:sldIdLst>
    <p:sldId id="267" r:id="rId9"/>
    <p:sldId id="673" r:id="rId10"/>
    <p:sldId id="378" r:id="rId11"/>
    <p:sldId id="379" r:id="rId12"/>
    <p:sldId id="677" r:id="rId13"/>
    <p:sldId id="685" r:id="rId14"/>
    <p:sldId id="366" r:id="rId15"/>
    <p:sldId id="691" r:id="rId16"/>
    <p:sldId id="277" r:id="rId17"/>
    <p:sldId id="690" r:id="rId18"/>
    <p:sldId id="350" r:id="rId19"/>
    <p:sldId id="688" r:id="rId20"/>
    <p:sldId id="689" r:id="rId21"/>
    <p:sldId id="680" r:id="rId22"/>
    <p:sldId id="68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Stevenson" initials="DS" lastIdx="5" clrIdx="0">
    <p:extLst>
      <p:ext uri="{19B8F6BF-5375-455C-9EA6-DF929625EA0E}">
        <p15:presenceInfo xmlns:p15="http://schemas.microsoft.com/office/powerpoint/2012/main" userId="S-1-5-21-1275210071-1482476501-682003330-206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71"/>
  </p:normalViewPr>
  <p:slideViewPr>
    <p:cSldViewPr snapToGrid="0" snapToObjects="1">
      <p:cViewPr varScale="1">
        <p:scale>
          <a:sx n="53" d="100"/>
          <a:sy n="53" d="100"/>
        </p:scale>
        <p:origin x="538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1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B6C9DB2-EA94-42A0-B1D8-81DB8CD3D528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013A6476-4476-4F3C-9E90-ABF0C769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4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0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8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78276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80" tIns="45442" rIns="90880" bIns="45442" anchor="b"/>
          <a:lstStyle/>
          <a:p>
            <a:pPr algn="r" defTabSz="908037"/>
            <a:fld id="{2BF18086-93FB-4B52-BC06-ABFF787516BD}" type="slidenum">
              <a:rPr lang="en-US" sz="1100" b="0"/>
              <a:pPr algn="r" defTabSz="908037"/>
              <a:t>12</a:t>
            </a:fld>
            <a:endParaRPr lang="en-US" sz="1100" b="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0" y="723900"/>
            <a:ext cx="62039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449764"/>
            <a:ext cx="5149850" cy="4135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0" tIns="45442" rIns="90880" bIns="45442"/>
          <a:lstStyle/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57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14B3C-22ED-4184-A3EA-8CB0D161DC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14B3C-22ED-4184-A3EA-8CB0D161DC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14B3C-22ED-4184-A3EA-8CB0D161DC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07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5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4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5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78276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80" tIns="45442" rIns="90880" bIns="45442" anchor="b"/>
          <a:lstStyle/>
          <a:p>
            <a:pPr algn="r" defTabSz="908037"/>
            <a:fld id="{2BF18086-93FB-4B52-BC06-ABFF787516BD}" type="slidenum">
              <a:rPr lang="en-US" sz="1100" b="0"/>
              <a:pPr algn="r" defTabSz="908037"/>
              <a:t>7</a:t>
            </a:fld>
            <a:endParaRPr lang="en-US" sz="1100" b="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0" y="723900"/>
            <a:ext cx="62039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449764"/>
            <a:ext cx="5149850" cy="4135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0" tIns="45442" rIns="90880" bIns="45442"/>
          <a:lstStyle/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78276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80" tIns="45442" rIns="90880" bIns="45442" anchor="b"/>
          <a:lstStyle/>
          <a:p>
            <a:pPr algn="r" defTabSz="908037"/>
            <a:fld id="{2BF18086-93FB-4B52-BC06-ABFF787516BD}" type="slidenum">
              <a:rPr lang="en-US" sz="1100" b="0"/>
              <a:pPr algn="r" defTabSz="908037"/>
              <a:t>8</a:t>
            </a:fld>
            <a:endParaRPr lang="en-US" sz="1100" b="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0" y="723900"/>
            <a:ext cx="6203950" cy="3490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5" y="4449764"/>
            <a:ext cx="5149850" cy="4135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0" tIns="45442" rIns="90880" bIns="45442"/>
          <a:lstStyle/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23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6476-4476-4F3C-9E90-ABF0C7690D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7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134308" y="2923013"/>
            <a:ext cx="8110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4649492"/>
            <a:ext cx="8112125" cy="175130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/>
            </a:lvl1pPr>
            <a:lvl3pPr marL="11430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3pPr>
            <a:lvl5pPr marL="2057400" indent="-228600">
              <a:buClr>
                <a:schemeClr val="tx2"/>
              </a:buClr>
              <a:buFont typeface="Calibri" panose="020F0502020204030204" pitchFamily="34" charset="0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7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948"/>
            <a:ext cx="11277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3439B1-D8C0-4B33-8CBF-4356068A4F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6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F847-9D70-CD42-85FD-CF39AECE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39B0-BF84-ED4C-965E-41C7988B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49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A834-B50E-4B40-93FD-CA81B24E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267C1-D1ED-9846-A22B-DF896B216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338" y="1691640"/>
            <a:ext cx="510646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C74D7-016A-DB4E-AF07-30337A10A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164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0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EBB3-9062-AB47-8797-D271E350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319"/>
            <a:ext cx="104409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13A83-2FAC-C346-B863-6299C9090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60587"/>
            <a:ext cx="5083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2F69-82A7-0C40-AE24-8E999A825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505075"/>
            <a:ext cx="5083175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4E454-C409-A940-B3E0-EF91A77B8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058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19777-17A9-3F43-A081-3A57165E1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62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F847-9D70-CD42-85FD-CF39AECE9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line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739B0-BF84-ED4C-965E-41C7988B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27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73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5404903-4CC5-4528-A846-42E21166B898}" type="datetimeFigureOut">
              <a:rPr lang="en-US">
                <a:solidFill>
                  <a:prstClr val="black"/>
                </a:solidFill>
              </a:rPr>
              <a:pPr/>
              <a:t>11/14/2019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4241335-D1D1-497E-AD16-E151148BCCB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3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32B2E0-A345-594E-881B-FBADD6D27F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105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146C37-3FB7-DF43-90E0-32E3B7E878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08" y="1487536"/>
            <a:ext cx="1025908" cy="10259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4308" y="2969537"/>
            <a:ext cx="8110905" cy="1502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134307" y="4375616"/>
            <a:ext cx="8119371" cy="0"/>
          </a:xfrm>
          <a:prstGeom prst="line">
            <a:avLst/>
          </a:prstGeom>
          <a:ln w="31750">
            <a:solidFill>
              <a:srgbClr val="7C8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6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116A1B-4C75-C34E-B758-8CBAA3B5B8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3104761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105B656-1A10-A94C-A8F0-00D7F2D58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96" y="6236129"/>
            <a:ext cx="457200" cy="464949"/>
          </a:xfrm>
          <a:prstGeom prst="rect">
            <a:avLst/>
          </a:prstGeom>
          <a:noFill/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A69309-DFB4-AC41-A93D-75033F8759FC}"/>
              </a:ext>
            </a:extLst>
          </p:cNvPr>
          <p:cNvSpPr txBox="1">
            <a:spLocks/>
          </p:cNvSpPr>
          <p:nvPr userDrawn="1"/>
        </p:nvSpPr>
        <p:spPr>
          <a:xfrm>
            <a:off x="913338" y="6382488"/>
            <a:ext cx="6546241" cy="49847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DE-FE0031615 H2-Power, UTSR 2019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8D9631-E606-404A-A885-37147FEDD8EA}"/>
              </a:ext>
            </a:extLst>
          </p:cNvPr>
          <p:cNvCxnSpPr/>
          <p:nvPr userDrawn="1"/>
        </p:nvCxnSpPr>
        <p:spPr>
          <a:xfrm>
            <a:off x="994611" y="6331093"/>
            <a:ext cx="10363200" cy="0"/>
          </a:xfrm>
          <a:prstGeom prst="line">
            <a:avLst/>
          </a:prstGeom>
          <a:ln w="31750">
            <a:solidFill>
              <a:srgbClr val="7C8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5EB6F2D-8452-D445-99C5-21C690B2C468}"/>
              </a:ext>
            </a:extLst>
          </p:cNvPr>
          <p:cNvSpPr txBox="1">
            <a:spLocks/>
          </p:cNvSpPr>
          <p:nvPr userDrawn="1"/>
        </p:nvSpPr>
        <p:spPr>
          <a:xfrm>
            <a:off x="10568539" y="6383623"/>
            <a:ext cx="885524" cy="30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34B83-0D6A-43F2-A554-49908FCAEF0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1BC79-E01A-444F-8AD0-C4578F33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338" y="1691640"/>
            <a:ext cx="10443510" cy="4434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F49B05-17D3-FF44-B101-41DC6929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38" y="274320"/>
            <a:ext cx="104435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5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System Font Regular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116A1B-4C75-C34E-B758-8CBAA3B5B8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3104761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105B656-1A10-A94C-A8F0-00D7F2D58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96" y="6236129"/>
            <a:ext cx="457200" cy="464949"/>
          </a:xfrm>
          <a:prstGeom prst="rect">
            <a:avLst/>
          </a:prstGeom>
          <a:noFill/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A69309-DFB4-AC41-A93D-75033F8759FC}"/>
              </a:ext>
            </a:extLst>
          </p:cNvPr>
          <p:cNvSpPr txBox="1">
            <a:spLocks/>
          </p:cNvSpPr>
          <p:nvPr userDrawn="1"/>
        </p:nvSpPr>
        <p:spPr>
          <a:xfrm>
            <a:off x="913338" y="6382488"/>
            <a:ext cx="6546241" cy="49847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DE-FE0031615 H2-Power, UTSR 2019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8D9631-E606-404A-A885-37147FEDD8EA}"/>
              </a:ext>
            </a:extLst>
          </p:cNvPr>
          <p:cNvCxnSpPr/>
          <p:nvPr userDrawn="1"/>
        </p:nvCxnSpPr>
        <p:spPr>
          <a:xfrm>
            <a:off x="994611" y="6331093"/>
            <a:ext cx="10363200" cy="0"/>
          </a:xfrm>
          <a:prstGeom prst="line">
            <a:avLst/>
          </a:prstGeom>
          <a:ln w="31750">
            <a:solidFill>
              <a:srgbClr val="7C8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5EB6F2D-8452-D445-99C5-21C690B2C468}"/>
              </a:ext>
            </a:extLst>
          </p:cNvPr>
          <p:cNvSpPr txBox="1">
            <a:spLocks/>
          </p:cNvSpPr>
          <p:nvPr userDrawn="1"/>
        </p:nvSpPr>
        <p:spPr>
          <a:xfrm>
            <a:off x="10568539" y="6383623"/>
            <a:ext cx="885524" cy="30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34B83-0D6A-43F2-A554-49908FCAEF0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F49B05-17D3-FF44-B101-41DC6929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38" y="394895"/>
            <a:ext cx="9265642" cy="1293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line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1BC79-E01A-444F-8AD0-C4578F33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338" y="1939332"/>
            <a:ext cx="10443510" cy="4187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03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System Font Regular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2.vsdx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Visio_Drawing1.vsdx"/><Relationship Id="rId5" Type="http://schemas.openxmlformats.org/officeDocument/2006/relationships/image" Target="../media/image21.emf"/><Relationship Id="rId4" Type="http://schemas.openxmlformats.org/officeDocument/2006/relationships/package" Target="../embeddings/Microsoft_Visio_Drawing.vsdx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clearpath.org/wp-content/uploads/2018/07/Making-Carbon-a-Commodity-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2" y="3128963"/>
            <a:ext cx="9156642" cy="1119613"/>
          </a:xfrm>
        </p:spPr>
        <p:txBody>
          <a:bodyPr/>
          <a:lstStyle/>
          <a:p>
            <a:r>
              <a:rPr lang="en-US" sz="3200" dirty="0"/>
              <a:t>DE-FE0031615: Modular Heat Engine for the Direct Conversion of Natural Gas to Hydrogen and Power Using Hydrogen Turbines (Phase 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69166" y="4649492"/>
            <a:ext cx="8476560" cy="1751308"/>
          </a:xfrm>
        </p:spPr>
        <p:txBody>
          <a:bodyPr/>
          <a:lstStyle/>
          <a:p>
            <a:r>
              <a:rPr lang="en-US" dirty="0"/>
              <a:t>Presented at University Turbine Systems Research (UTSR)</a:t>
            </a:r>
          </a:p>
          <a:p>
            <a:r>
              <a:rPr lang="en-US" dirty="0"/>
              <a:t>November 6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  <a:p>
            <a:r>
              <a:rPr lang="en-US" dirty="0"/>
              <a:t>Orlando, FL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69CC6-AC05-4222-8578-936034660C28}"/>
              </a:ext>
            </a:extLst>
          </p:cNvPr>
          <p:cNvSpPr txBox="1"/>
          <p:nvPr/>
        </p:nvSpPr>
        <p:spPr>
          <a:xfrm>
            <a:off x="10245214" y="5714111"/>
            <a:ext cx="1863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Contact: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Jeff Mays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prstClr val="black"/>
                </a:solidFill>
              </a:rPr>
              <a:t>Program Manager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GTI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jmays@gti.energy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(818) 813-2740 (Cell)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4489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-Power Large-Scale Economic Comparison (Preliminary)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7B20E5-9F4F-440B-AADB-82DB178492E9}"/>
              </a:ext>
            </a:extLst>
          </p:cNvPr>
          <p:cNvSpPr txBox="1">
            <a:spLocks/>
          </p:cNvSpPr>
          <p:nvPr/>
        </p:nvSpPr>
        <p:spPr>
          <a:xfrm>
            <a:off x="1214499" y="3616738"/>
            <a:ext cx="2738050" cy="1941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u="sng" dirty="0"/>
              <a:t>$6.13/MMBTU-HHV</a:t>
            </a:r>
          </a:p>
          <a:p>
            <a:r>
              <a:rPr lang="en-US" sz="1800" b="0" dirty="0"/>
              <a:t> (NETL Reference)</a:t>
            </a:r>
          </a:p>
          <a:p>
            <a:endParaRPr lang="en-US" sz="1800" u="sng" dirty="0"/>
          </a:p>
          <a:p>
            <a:endParaRPr lang="en-US" sz="1800" u="sng" dirty="0"/>
          </a:p>
          <a:p>
            <a:endParaRPr lang="en-US" sz="1800" u="sng" dirty="0"/>
          </a:p>
          <a:p>
            <a:endParaRPr lang="en-US" sz="1800" u="sng" dirty="0"/>
          </a:p>
          <a:p>
            <a:r>
              <a:rPr lang="en-US" sz="1800" u="sng" dirty="0"/>
              <a:t>$3.00/MMBTU-HHV</a:t>
            </a:r>
          </a:p>
          <a:p>
            <a:r>
              <a:rPr lang="en-US" sz="1800" b="0" dirty="0"/>
              <a:t> (est. current price)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A8327-ACE9-4591-AABC-780FA3B5E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04" b="13028"/>
          <a:stretch/>
        </p:blipFill>
        <p:spPr>
          <a:xfrm>
            <a:off x="3733890" y="4955329"/>
            <a:ext cx="7770703" cy="69211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1033109-37D9-4E34-9311-18BABD084659}"/>
              </a:ext>
            </a:extLst>
          </p:cNvPr>
          <p:cNvSpPr txBox="1">
            <a:spLocks/>
          </p:cNvSpPr>
          <p:nvPr/>
        </p:nvSpPr>
        <p:spPr>
          <a:xfrm>
            <a:off x="812800" y="5869466"/>
            <a:ext cx="9273309" cy="355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800" dirty="0"/>
              <a:t>With Sequestration credits, COE less than NGCC without capture at current fuel prices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84C87-D6F9-4179-88C9-371D11E78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90" y="1285025"/>
            <a:ext cx="7770703" cy="350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2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22" y="394895"/>
            <a:ext cx="10353780" cy="833541"/>
          </a:xfrm>
        </p:spPr>
        <p:txBody>
          <a:bodyPr/>
          <a:lstStyle/>
          <a:p>
            <a:r>
              <a:rPr lang="en-US" dirty="0"/>
              <a:t>Scale-up and Centralized Modular System Approach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F42D020-136B-47B5-9C46-F4AC452A5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258152"/>
              </p:ext>
            </p:extLst>
          </p:nvPr>
        </p:nvGraphicFramePr>
        <p:xfrm>
          <a:off x="2391652" y="1281686"/>
          <a:ext cx="19050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Visio" r:id="rId4" imgW="1905120" imgH="2019425" progId="Visio.Drawing.15">
                  <p:embed/>
                </p:oleObj>
              </mc:Choice>
              <mc:Fallback>
                <p:oleObj name="Visio" r:id="rId4" imgW="1905120" imgH="2019425" progId="Visio.Drawing.15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F42D020-136B-47B5-9C46-F4AC452A55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1652" y="1281686"/>
                        <a:ext cx="1905000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7446677-5EB8-459B-B572-72074341F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242396"/>
              </p:ext>
            </p:extLst>
          </p:nvPr>
        </p:nvGraphicFramePr>
        <p:xfrm>
          <a:off x="4787235" y="1290822"/>
          <a:ext cx="313372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name="Visio" r:id="rId6" imgW="3133920" imgH="2000197" progId="Visio.Drawing.15">
                  <p:embed/>
                </p:oleObj>
              </mc:Choice>
              <mc:Fallback>
                <p:oleObj name="Visio" r:id="rId6" imgW="3133920" imgH="2000197" progId="Visio.Drawing.15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7446677-5EB8-459B-B572-72074341F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87235" y="1290822"/>
                        <a:ext cx="3133725" cy="200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EBC14F4-FF84-4882-AFD2-FD716D0CC8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67279" y="1309401"/>
          <a:ext cx="3105150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Visio" r:id="rId8" imgW="3105120" imgH="3648039" progId="Visio.Drawing.15">
                  <p:embed/>
                </p:oleObj>
              </mc:Choice>
              <mc:Fallback>
                <p:oleObj name="Visio" r:id="rId8" imgW="3105120" imgH="3648039" progId="Visio.Drawing.15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EBC14F4-FF84-4882-AFD2-FD716D0CC8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67279" y="1309401"/>
                        <a:ext cx="3105150" cy="36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B80B139-752A-4305-9B52-BDBBA271981D}"/>
              </a:ext>
            </a:extLst>
          </p:cNvPr>
          <p:cNvSpPr txBox="1"/>
          <p:nvPr/>
        </p:nvSpPr>
        <p:spPr>
          <a:xfrm>
            <a:off x="2268744" y="3788400"/>
            <a:ext cx="251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be demonstrated on DOE H2-Power Project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7589B-241B-4B82-A68A-40D8D51DB8D1}"/>
              </a:ext>
            </a:extLst>
          </p:cNvPr>
          <p:cNvSpPr txBox="1"/>
          <p:nvPr/>
        </p:nvSpPr>
        <p:spPr>
          <a:xfrm>
            <a:off x="2391652" y="3393471"/>
            <a:ext cx="240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~50 </a:t>
            </a:r>
            <a:r>
              <a:rPr lang="en-US" b="1" u="sng" dirty="0" err="1"/>
              <a:t>MWth</a:t>
            </a:r>
            <a:r>
              <a:rPr lang="en-US" b="1" u="sng" dirty="0"/>
              <a:t>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5B41D4-0B81-4531-B58D-1260D6F9ECEB}"/>
              </a:ext>
            </a:extLst>
          </p:cNvPr>
          <p:cNvSpPr txBox="1"/>
          <p:nvPr/>
        </p:nvSpPr>
        <p:spPr>
          <a:xfrm>
            <a:off x="5371366" y="3402607"/>
            <a:ext cx="240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100 </a:t>
            </a:r>
            <a:r>
              <a:rPr lang="en-US" b="1" u="sng" dirty="0" err="1"/>
              <a:t>MWth</a:t>
            </a:r>
            <a:r>
              <a:rPr lang="en-US" b="1" u="sng" dirty="0"/>
              <a:t>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E8A22-9452-45C7-BAD0-6E83AA3162BB}"/>
              </a:ext>
            </a:extLst>
          </p:cNvPr>
          <p:cNvSpPr txBox="1"/>
          <p:nvPr/>
        </p:nvSpPr>
        <p:spPr>
          <a:xfrm>
            <a:off x="4950880" y="3842223"/>
            <a:ext cx="310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2x 50MWth Solids Handling/Calcining Loops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Reactor grows ~1.414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A99FBF-779A-4BAD-9BAD-99359114CE26}"/>
              </a:ext>
            </a:extLst>
          </p:cNvPr>
          <p:cNvSpPr txBox="1"/>
          <p:nvPr/>
        </p:nvSpPr>
        <p:spPr>
          <a:xfrm>
            <a:off x="8899658" y="4961205"/>
            <a:ext cx="240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150 </a:t>
            </a:r>
            <a:r>
              <a:rPr lang="en-US" b="1" u="sng" dirty="0" err="1"/>
              <a:t>MWth</a:t>
            </a:r>
            <a:r>
              <a:rPr lang="en-US" b="1" u="sng" dirty="0"/>
              <a:t>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FA4346-BD52-4836-9C69-13194FF14897}"/>
              </a:ext>
            </a:extLst>
          </p:cNvPr>
          <p:cNvSpPr txBox="1"/>
          <p:nvPr/>
        </p:nvSpPr>
        <p:spPr>
          <a:xfrm>
            <a:off x="8551805" y="5331403"/>
            <a:ext cx="310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3x 50MWth Solids Handling/Calcining Loops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Reactor grows ~1.732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7A5E2-F66D-4E84-92A2-AE6933A92A69}"/>
              </a:ext>
            </a:extLst>
          </p:cNvPr>
          <p:cNvSpPr txBox="1"/>
          <p:nvPr/>
        </p:nvSpPr>
        <p:spPr>
          <a:xfrm>
            <a:off x="1348180" y="5826737"/>
            <a:ext cx="5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300 </a:t>
            </a:r>
            <a:r>
              <a:rPr lang="en-US" b="1" u="sng" dirty="0" err="1"/>
              <a:t>MWth</a:t>
            </a:r>
            <a:r>
              <a:rPr lang="en-US" b="1" u="sng" dirty="0"/>
              <a:t> System will have 2x 150 </a:t>
            </a:r>
            <a:r>
              <a:rPr lang="en-US" b="1" u="sng" dirty="0" err="1"/>
              <a:t>MWth</a:t>
            </a:r>
            <a:r>
              <a:rPr lang="en-US" b="1" u="sng" dirty="0"/>
              <a:t> Units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ED6F62-E004-43E0-8235-D86F14B13665}"/>
              </a:ext>
            </a:extLst>
          </p:cNvPr>
          <p:cNvSpPr txBox="1"/>
          <p:nvPr/>
        </p:nvSpPr>
        <p:spPr>
          <a:xfrm>
            <a:off x="46259" y="2381233"/>
            <a:ext cx="21820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347663">
              <a:buFont typeface="Arial" panose="020B0604020202020204" pitchFamily="34" charset="0"/>
              <a:buChar char="•"/>
            </a:pPr>
            <a:r>
              <a:rPr lang="en-US" dirty="0"/>
              <a:t>Current Pilot (0.071 </a:t>
            </a:r>
            <a:r>
              <a:rPr lang="en-US" dirty="0" err="1"/>
              <a:t>MWth</a:t>
            </a:r>
            <a:r>
              <a:rPr lang="en-US" dirty="0"/>
              <a:t>) demonstrates:</a:t>
            </a:r>
          </a:p>
          <a:p>
            <a:pPr marL="347663" lvl="1" indent="-119063" defTabSz="347663">
              <a:buFont typeface="Arial" panose="020B0604020202020204" pitchFamily="34" charset="0"/>
              <a:buChar char="•"/>
            </a:pPr>
            <a:r>
              <a:rPr lang="en-US" dirty="0"/>
              <a:t>CO2 capture</a:t>
            </a:r>
          </a:p>
          <a:p>
            <a:pPr marL="347663" lvl="1" indent="-119063" defTabSz="347663">
              <a:buFont typeface="Arial" panose="020B0604020202020204" pitchFamily="34" charset="0"/>
              <a:buChar char="•"/>
            </a:pPr>
            <a:r>
              <a:rPr lang="en-US" dirty="0"/>
              <a:t>Solids Handling</a:t>
            </a:r>
          </a:p>
          <a:p>
            <a:pPr marL="176213" indent="-176213" defTabSz="347663">
              <a:buFont typeface="Arial" panose="020B0604020202020204" pitchFamily="34" charset="0"/>
              <a:buChar char="•"/>
            </a:pPr>
            <a:endParaRPr lang="en-US" dirty="0"/>
          </a:p>
          <a:p>
            <a:pPr marL="176213" indent="-176213" defTabSz="347663">
              <a:buFont typeface="Arial" panose="020B0604020202020204" pitchFamily="34" charset="0"/>
              <a:buChar char="•"/>
            </a:pPr>
            <a:r>
              <a:rPr lang="en-US" dirty="0"/>
              <a:t>BEIS H1 Project (if awarded) demonstrates:</a:t>
            </a:r>
          </a:p>
          <a:p>
            <a:pPr marL="633413" lvl="1" indent="-176213" defTabSz="347663">
              <a:buFont typeface="Arial" panose="020B0604020202020204" pitchFamily="34" charset="0"/>
              <a:buChar char="•"/>
            </a:pPr>
            <a:r>
              <a:rPr lang="en-US" dirty="0"/>
              <a:t>Full Pressure</a:t>
            </a:r>
          </a:p>
          <a:p>
            <a:pPr marL="633413" lvl="1" indent="-176213" defTabSz="347663">
              <a:buFont typeface="Arial" panose="020B0604020202020204" pitchFamily="34" charset="0"/>
              <a:buChar char="•"/>
            </a:pPr>
            <a:r>
              <a:rPr lang="en-US" dirty="0"/>
              <a:t>Transport Calciner</a:t>
            </a:r>
          </a:p>
          <a:p>
            <a:pPr marL="633413" lvl="1" indent="-176213" defTabSz="3476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74052-6632-40B5-AF6C-AFF34453F1D3}"/>
              </a:ext>
            </a:extLst>
          </p:cNvPr>
          <p:cNvSpPr txBox="1"/>
          <p:nvPr/>
        </p:nvSpPr>
        <p:spPr>
          <a:xfrm>
            <a:off x="507389" y="1891349"/>
            <a:ext cx="95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Pilot</a:t>
            </a:r>
          </a:p>
        </p:txBody>
      </p:sp>
    </p:spTree>
    <p:extLst>
      <p:ext uri="{BB962C8B-B14F-4D97-AF65-F5344CB8AC3E}">
        <p14:creationId xmlns:p14="http://schemas.microsoft.com/office/powerpoint/2010/main" val="3760777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67AC8-BDC7-4DCE-A635-88D2D057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652" y="1357094"/>
            <a:ext cx="8456735" cy="47554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C7544C-BC1E-4AEE-B6A0-A3C2F51B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22" y="394895"/>
            <a:ext cx="9265642" cy="833541"/>
          </a:xfrm>
        </p:spPr>
        <p:txBody>
          <a:bodyPr/>
          <a:lstStyle/>
          <a:p>
            <a:r>
              <a:rPr lang="en-US" dirty="0"/>
              <a:t>NCCC Site Layout (Conceptual)</a:t>
            </a:r>
          </a:p>
        </p:txBody>
      </p:sp>
    </p:spTree>
    <p:extLst>
      <p:ext uri="{BB962C8B-B14F-4D97-AF65-F5344CB8AC3E}">
        <p14:creationId xmlns:p14="http://schemas.microsoft.com/office/powerpoint/2010/main" val="1894211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38" y="394896"/>
            <a:ext cx="9265642" cy="71109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Phase I Objectives and Accomplishments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7C37AEE2-3DC0-4048-B5E5-AE6075D82DEB}"/>
              </a:ext>
            </a:extLst>
          </p:cNvPr>
          <p:cNvSpPr/>
          <p:nvPr/>
        </p:nvSpPr>
        <p:spPr>
          <a:xfrm>
            <a:off x="224486" y="1305986"/>
            <a:ext cx="3940010" cy="4663440"/>
          </a:xfrm>
          <a:prstGeom prst="round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5720" rtlCol="0" anchor="t" anchorCtr="0"/>
          <a:lstStyle/>
          <a:p>
            <a:pPr algn="ctr"/>
            <a:r>
              <a:rPr lang="en-US" b="1" u="sng" dirty="0"/>
              <a:t>Phase I – System Definition</a:t>
            </a:r>
          </a:p>
          <a:p>
            <a:pPr algn="ctr"/>
            <a:endParaRPr lang="en-US" dirty="0"/>
          </a:p>
          <a:p>
            <a:pPr defTabSz="628650">
              <a:tabLst>
                <a:tab pos="1431925" algn="l"/>
              </a:tabLst>
            </a:pPr>
            <a:r>
              <a:rPr lang="en-US" dirty="0"/>
              <a:t>Create Team: End-Users</a:t>
            </a:r>
          </a:p>
          <a:p>
            <a:pPr defTabSz="628650">
              <a:tabLst>
                <a:tab pos="1431925" algn="l"/>
              </a:tabLst>
            </a:pPr>
            <a:r>
              <a:rPr lang="en-US" dirty="0"/>
              <a:t>	OEM’s</a:t>
            </a:r>
          </a:p>
          <a:p>
            <a:pPr defTabSz="628650">
              <a:tabLst>
                <a:tab pos="1431925" algn="l"/>
              </a:tabLst>
            </a:pPr>
            <a:r>
              <a:rPr lang="en-US" dirty="0"/>
              <a:t>	NG Distributors</a:t>
            </a:r>
          </a:p>
          <a:p>
            <a:pPr defTabSz="628650">
              <a:tabLst>
                <a:tab pos="1431925" algn="l"/>
              </a:tabLst>
            </a:pPr>
            <a:r>
              <a:rPr lang="en-US" dirty="0"/>
              <a:t>	Industrial Gas Co’s</a:t>
            </a:r>
          </a:p>
          <a:p>
            <a:pPr defTabSz="685800"/>
            <a:endParaRPr lang="en-US" dirty="0"/>
          </a:p>
          <a:p>
            <a:r>
              <a:rPr lang="en-US" dirty="0"/>
              <a:t>Define System:    Requirements</a:t>
            </a:r>
          </a:p>
          <a:p>
            <a:r>
              <a:rPr lang="en-US" dirty="0"/>
              <a:t>	              Architecture</a:t>
            </a:r>
          </a:p>
          <a:p>
            <a:r>
              <a:rPr lang="en-US" dirty="0"/>
              <a:t>                            Modularity</a:t>
            </a:r>
          </a:p>
          <a:p>
            <a:endParaRPr lang="en-US" dirty="0"/>
          </a:p>
          <a:p>
            <a:pPr defTabSz="427038"/>
            <a:r>
              <a:rPr lang="en-US" dirty="0"/>
              <a:t>Assess: Technology Readiness</a:t>
            </a:r>
          </a:p>
          <a:p>
            <a:pPr defTabSz="427038"/>
            <a:r>
              <a:rPr lang="en-US" dirty="0"/>
              <a:t>	  	Technology Gaps</a:t>
            </a:r>
          </a:p>
          <a:p>
            <a:pPr defTabSz="427038"/>
            <a:r>
              <a:rPr lang="en-US" dirty="0"/>
              <a:t>		Techno-Economics (</a:t>
            </a:r>
            <a:r>
              <a:rPr lang="en-US" dirty="0" err="1"/>
              <a:t>Lvl</a:t>
            </a:r>
            <a:r>
              <a:rPr lang="en-US" dirty="0"/>
              <a:t> 5)</a:t>
            </a:r>
          </a:p>
          <a:p>
            <a:pPr defTabSz="427038"/>
            <a:r>
              <a:rPr lang="en-US" dirty="0"/>
              <a:t>		Phase II Test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467C0-ADCB-45AD-8A1A-ED6B086CD8D5}"/>
              </a:ext>
            </a:extLst>
          </p:cNvPr>
          <p:cNvSpPr txBox="1"/>
          <p:nvPr/>
        </p:nvSpPr>
        <p:spPr>
          <a:xfrm>
            <a:off x="1250130" y="5986358"/>
            <a:ext cx="13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18 Months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22BAB-32A0-476C-8F51-344C63BA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175" y="1031373"/>
            <a:ext cx="3806675" cy="2063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15E54-2362-492D-9428-7F53AD1A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704" y="1465070"/>
            <a:ext cx="3721137" cy="2093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00680-40F3-48B5-BD10-680759A92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791" y="3828048"/>
            <a:ext cx="4178649" cy="1998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F30504-6985-4B48-95DC-6FC3883CB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255" y="2047225"/>
            <a:ext cx="328247" cy="27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D7A014-511D-4A03-BEB0-02B15E504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754" y="2327404"/>
            <a:ext cx="328247" cy="27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939CC3-1DA7-4F69-A8A6-EBAD83F24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684" y="2598191"/>
            <a:ext cx="328247" cy="274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6AFE56-611F-4B18-81B0-D59A7EF29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725" y="3415850"/>
            <a:ext cx="328247" cy="274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A2144F-0073-4DC3-989F-31C2B2CAB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127" y="3681121"/>
            <a:ext cx="328247" cy="274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229B5E-9924-41DC-9E89-A3E73F83C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53" y="4014680"/>
            <a:ext cx="328247" cy="274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232AA8-AB19-40FB-8FFE-935B13C33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62" y="4507538"/>
            <a:ext cx="328247" cy="2743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7847F3-9127-4989-9AF4-2A481B628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407" y="4828539"/>
            <a:ext cx="328247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EC60AC-33CE-4370-9581-609B92CE0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141" y="5368370"/>
            <a:ext cx="328247" cy="274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612ED6-23B0-4AEA-84C6-004E539E2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619" y="3164949"/>
            <a:ext cx="2771050" cy="1828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92B6EE-2099-45AB-B9EE-296C6D962A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1017" y="5055638"/>
            <a:ext cx="1917409" cy="1268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7B0B37-6404-4C42-A26D-97251CEFC0C6}"/>
                  </a:ext>
                </a:extLst>
              </p:cNvPr>
              <p:cNvSpPr txBox="1"/>
              <p:nvPr/>
            </p:nvSpPr>
            <p:spPr>
              <a:xfrm>
                <a:off x="4262497" y="5079120"/>
                <a:ext cx="318613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7B0B37-6404-4C42-A26D-97251CEF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497" y="5079120"/>
                <a:ext cx="318613" cy="280077"/>
              </a:xfrm>
              <a:prstGeom prst="rect">
                <a:avLst/>
              </a:prstGeom>
              <a:blipFill>
                <a:blip r:embed="rId9"/>
                <a:stretch>
                  <a:fillRect l="-94231" t="-158696" r="-161538" b="-245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0923960-EF12-4029-AE1D-452B1E0B2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737" y="5079120"/>
            <a:ext cx="32824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14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3566" y="45076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617" y="1584098"/>
            <a:ext cx="96807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Pre-Combustion carbon capture solution for natural gas fired power plant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Lowest cost of electricity, 11% better that post-combustion capture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Assembled a strong team which brings together expertise in: subsystems, site, and diverse end-user market perspective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 identified a highly capable site with engineers and technicians with development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Completed conceptual design of the system and approach for modularized scale-up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GTI is evaluating candidate applications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and H2 infrastructure, 100% electrical power, and marine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12835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1862137" y="1326758"/>
            <a:ext cx="8458201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Raw Technology into Practical Solutions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33418" y="5649991"/>
            <a:ext cx="6857999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itchFamily="34" charset="0"/>
                <a:cs typeface="Arial" pitchFamily="34" charset="0"/>
              </a:rPr>
              <a:t>www.gti.energy </a:t>
            </a:r>
            <a:r>
              <a:rPr lang="en-US" sz="135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  </a:t>
            </a:r>
            <a:r>
              <a:rPr lang="en-US" sz="1350" b="1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jmays</a:t>
            </a:r>
            <a:r>
              <a:rPr lang="en-US" sz="1350" b="1" dirty="0" err="1">
                <a:latin typeface="Arial" pitchFamily="34" charset="0"/>
                <a:cs typeface="Arial" pitchFamily="34" charset="0"/>
              </a:rPr>
              <a:t>@gti.energy</a:t>
            </a:r>
            <a:endParaRPr lang="en-US" sz="13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Word cover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142140"/>
            <a:ext cx="9134475" cy="3157717"/>
          </a:xfrm>
          <a:prstGeom prst="rect">
            <a:avLst/>
          </a:prstGeom>
        </p:spPr>
      </p:pic>
      <p:pic>
        <p:nvPicPr>
          <p:cNvPr id="7" name="Picture 2" descr="\\svcdata5\gti electronic images\AGA Video Images 4-11\COVER A.811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7"/>
          <a:stretch/>
        </p:blipFill>
        <p:spPr bwMode="auto">
          <a:xfrm>
            <a:off x="1524000" y="2155691"/>
            <a:ext cx="1793228" cy="31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svcdata5\gti electronic images\AGA Video Images 4-11\1-long teacher-3 students crop Picture 5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013" y="3712951"/>
            <a:ext cx="2561747" cy="15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00" b="4639"/>
          <a:stretch/>
        </p:blipFill>
        <p:spPr bwMode="auto">
          <a:xfrm>
            <a:off x="8256760" y="3721119"/>
            <a:ext cx="2411240" cy="15447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6485" y="573207"/>
            <a:ext cx="2655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2988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9" y="394895"/>
            <a:ext cx="11648660" cy="129322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DOE Program on Modular Heat Engines (Area of Interest 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824"/>
          <a:stretch/>
        </p:blipFill>
        <p:spPr>
          <a:xfrm>
            <a:off x="1649876" y="1702678"/>
            <a:ext cx="8997099" cy="3883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50CFC-EBF3-4086-9A6F-8410084E1283}"/>
              </a:ext>
            </a:extLst>
          </p:cNvPr>
          <p:cNvSpPr txBox="1"/>
          <p:nvPr/>
        </p:nvSpPr>
        <p:spPr>
          <a:xfrm>
            <a:off x="248480" y="5749873"/>
            <a:ext cx="11648660" cy="338554"/>
          </a:xfrm>
          <a:prstGeom prst="rect">
            <a:avLst/>
          </a:prstGeom>
          <a:solidFill>
            <a:srgbClr val="92D050"/>
          </a:solidFill>
          <a:ln>
            <a:solidFill>
              <a:srgbClr val="4472C4">
                <a:lumMod val="50000"/>
              </a:srgbClr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Vision:  Design, build and operate a modular heat engine system for efficient co-production of clean power, CO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280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H2-Power MHE System 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8E0C2-CC59-4F85-AC97-4B739E693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20" y="1563998"/>
            <a:ext cx="8052020" cy="43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38" y="225275"/>
            <a:ext cx="9265642" cy="500455"/>
          </a:xfrm>
        </p:spPr>
        <p:txBody>
          <a:bodyPr/>
          <a:lstStyle/>
          <a:p>
            <a:r>
              <a:rPr lang="en-US" dirty="0"/>
              <a:t>H2-Power System and 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1D1BA-2664-49A3-BD8A-A4F07828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20" y="751780"/>
            <a:ext cx="10685707" cy="56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78" y="325254"/>
            <a:ext cx="11743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CHG Process Schematic &amp; Technology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070"/>
            <a:ext cx="7727031" cy="4809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2564" y="631891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EEB56-FF5B-4807-8754-847FFB43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426" y="2949158"/>
            <a:ext cx="5570756" cy="29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9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524001" y="273844"/>
            <a:ext cx="910043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rgbClr val="0037A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/>
              <a:t>DOE/Industry H</a:t>
            </a:r>
            <a:r>
              <a:rPr lang="en-US" sz="2800" baseline="-25000" dirty="0"/>
              <a:t>2</a:t>
            </a:r>
            <a:r>
              <a:rPr lang="en-US" sz="2800" dirty="0"/>
              <a:t> Turbine Development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97360" y="859151"/>
            <a:ext cx="907724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200"/>
              </a:spcBef>
              <a:buClr>
                <a:srgbClr val="0037A4"/>
              </a:buClr>
              <a:buFont typeface="Arial" pitchFamily="34" charset="0"/>
              <a:buChar char="&gt;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─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altLang="en-US" sz="1800" dirty="0"/>
              <a:t>Significant H</a:t>
            </a:r>
            <a:r>
              <a:rPr lang="pt-BR" altLang="en-US" sz="1800" baseline="-25000" dirty="0"/>
              <a:t>2</a:t>
            </a:r>
            <a:r>
              <a:rPr lang="pt-BR" altLang="en-US" sz="1800" dirty="0"/>
              <a:t>-fired turbine development was performed in the last 15 years.  Commercial H</a:t>
            </a:r>
            <a:r>
              <a:rPr lang="pt-BR" altLang="en-US" sz="1800" baseline="-25000" dirty="0"/>
              <a:t>2</a:t>
            </a:r>
            <a:r>
              <a:rPr lang="pt-BR" altLang="en-US" sz="1800" dirty="0"/>
              <a:t>-fired turbines are currently in operation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0" y="2367353"/>
            <a:ext cx="5402860" cy="313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D6872-DB0E-4994-A07F-5FD5CFE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219" y="2635537"/>
            <a:ext cx="5459803" cy="28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6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88DA3F8-34D4-4BDA-9CAC-03DDCB5D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203" y="909802"/>
            <a:ext cx="5462679" cy="53952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942C2D-7304-4C1D-A9DD-845726DA4E9D}"/>
              </a:ext>
            </a:extLst>
          </p:cNvPr>
          <p:cNvCxnSpPr>
            <a:cxnSpLocks/>
          </p:cNvCxnSpPr>
          <p:nvPr/>
        </p:nvCxnSpPr>
        <p:spPr>
          <a:xfrm>
            <a:off x="2234792" y="5577840"/>
            <a:ext cx="1898529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9CFBF6E-8997-49B1-97C5-BDF570EB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48" y="4208016"/>
            <a:ext cx="2587206" cy="15780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1AE387-2640-49D7-B485-EFD7ACC9AC64}"/>
              </a:ext>
            </a:extLst>
          </p:cNvPr>
          <p:cNvSpPr/>
          <p:nvPr/>
        </p:nvSpPr>
        <p:spPr>
          <a:xfrm>
            <a:off x="3149203" y="792480"/>
            <a:ext cx="5568077" cy="211449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859A69-CA68-40CD-AFAD-2D214E175812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360229" y="2956508"/>
            <a:ext cx="2091022" cy="125150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41C752A-A89D-4EFF-80F6-742375F34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45" y="728678"/>
            <a:ext cx="2733675" cy="1676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121A35-683A-499E-AEF4-0103335AB259}"/>
              </a:ext>
            </a:extLst>
          </p:cNvPr>
          <p:cNvCxnSpPr>
            <a:cxnSpLocks/>
          </p:cNvCxnSpPr>
          <p:nvPr/>
        </p:nvCxnSpPr>
        <p:spPr>
          <a:xfrm>
            <a:off x="2234792" y="2379912"/>
            <a:ext cx="1613308" cy="14173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66EB29-A694-4B42-9A3C-1C8936C86BCA}"/>
              </a:ext>
            </a:extLst>
          </p:cNvPr>
          <p:cNvSpPr/>
          <p:nvPr/>
        </p:nvSpPr>
        <p:spPr>
          <a:xfrm>
            <a:off x="4175181" y="4746199"/>
            <a:ext cx="2164660" cy="103983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7FB44-BADE-4534-B017-3B6EC6733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6" b="96158" l="9515" r="93470">
                        <a14:foregroundMark x1="40112" y1="5876" x2="40112" y2="5876"/>
                        <a14:foregroundMark x1="47015" y1="96271" x2="47015" y2="96271"/>
                        <a14:foregroundMark x1="93470" y1="91186" x2="93470" y2="9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176" y="2743667"/>
            <a:ext cx="1948194" cy="3216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811C73-AE17-412A-9089-2E0DD737374A}"/>
              </a:ext>
            </a:extLst>
          </p:cNvPr>
          <p:cNvSpPr txBox="1"/>
          <p:nvPr/>
        </p:nvSpPr>
        <p:spPr>
          <a:xfrm>
            <a:off x="1874595" y="3746351"/>
            <a:ext cx="1659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GTI’s CHG H</a:t>
            </a:r>
            <a:r>
              <a:rPr lang="en-US" baseline="-25000" dirty="0"/>
              <a:t>2</a:t>
            </a:r>
            <a:r>
              <a:rPr lang="en-US" dirty="0"/>
              <a:t> Generator </a:t>
            </a:r>
          </a:p>
          <a:p>
            <a:r>
              <a:rPr lang="en-US" dirty="0"/>
              <a:t>(38.8 </a:t>
            </a:r>
            <a:r>
              <a:rPr lang="en-US" dirty="0" err="1"/>
              <a:t>MWth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8F8FA-2138-4924-80F2-2672FDEEF947}"/>
              </a:ext>
            </a:extLst>
          </p:cNvPr>
          <p:cNvSpPr txBox="1"/>
          <p:nvPr/>
        </p:nvSpPr>
        <p:spPr>
          <a:xfrm>
            <a:off x="149945" y="2118443"/>
            <a:ext cx="216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Siemens SGT-400</a:t>
            </a:r>
          </a:p>
          <a:p>
            <a:r>
              <a:rPr lang="en-US" dirty="0"/>
              <a:t>For high H</a:t>
            </a:r>
            <a:r>
              <a:rPr lang="en-US" baseline="-25000" dirty="0"/>
              <a:t>2</a:t>
            </a:r>
            <a:r>
              <a:rPr lang="en-US" dirty="0"/>
              <a:t> fuel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1AEBE-0936-4463-8138-AC637A80DDAD}"/>
              </a:ext>
            </a:extLst>
          </p:cNvPr>
          <p:cNvSpPr txBox="1"/>
          <p:nvPr/>
        </p:nvSpPr>
        <p:spPr>
          <a:xfrm>
            <a:off x="9307000" y="5453227"/>
            <a:ext cx="2288502" cy="815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Titan 40XL H2 Storage</a:t>
            </a:r>
          </a:p>
          <a:p>
            <a:r>
              <a:rPr lang="en-US" sz="1100" dirty="0"/>
              <a:t>Courtesy: Hexagon Lincoln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9AD11D4-0E8E-4EDF-91E8-CDB22A87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38" y="104228"/>
            <a:ext cx="9265642" cy="6098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H2-Power MHE Demonstrator System</a:t>
            </a:r>
          </a:p>
        </p:txBody>
      </p:sp>
    </p:spTree>
    <p:extLst>
      <p:ext uri="{BB962C8B-B14F-4D97-AF65-F5344CB8AC3E}">
        <p14:creationId xmlns:p14="http://schemas.microsoft.com/office/powerpoint/2010/main" val="24921146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9AD11D4-0E8E-4EDF-91E8-CDB22A87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38" y="104228"/>
            <a:ext cx="9265642" cy="6098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H2-Power CHG Subsystem Conceptual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EB6FA-41B4-4C47-8C51-2731B2E5E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678" y="737790"/>
            <a:ext cx="8235821" cy="54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97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38" y="394896"/>
            <a:ext cx="10129036" cy="586614"/>
          </a:xfrm>
        </p:spPr>
        <p:txBody>
          <a:bodyPr/>
          <a:lstStyle/>
          <a:p>
            <a:r>
              <a:rPr lang="en-US" dirty="0"/>
              <a:t>Hydrogen Market and CHG Value Proposition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482353" y="956176"/>
            <a:ext cx="5543731" cy="3447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200"/>
              </a:spcBef>
              <a:buClr>
                <a:srgbClr val="0037A4"/>
              </a:buClr>
              <a:buFont typeface="Arial" pitchFamily="34" charset="0"/>
              <a:buChar char="&gt;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─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altLang="en-US" sz="1600" dirty="0"/>
              <a:t>GTI Compared cost of hydrogen from its CHG technology and conventional SMR-based systems with and without CO</a:t>
            </a:r>
            <a:r>
              <a:rPr lang="pt-BR" altLang="en-US" sz="1600" baseline="-25000" dirty="0"/>
              <a:t>2</a:t>
            </a:r>
            <a:r>
              <a:rPr lang="pt-BR" altLang="en-US" sz="1600" dirty="0"/>
              <a:t> capture.  Shows the relative cost of hydrogen advantage as a function of natural gas cost (excludes valuation of CO2)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336" y="2741878"/>
            <a:ext cx="4584589" cy="2755631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499492" y="956176"/>
            <a:ext cx="6179982" cy="9821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200"/>
              </a:spcBef>
              <a:buClr>
                <a:srgbClr val="0037A4"/>
              </a:buClr>
              <a:buFont typeface="Arial" pitchFamily="34" charset="0"/>
              <a:buChar char="&gt;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─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altLang="en-US" sz="1600" dirty="0"/>
              <a:t>GTI utilized a recent assessment for CO</a:t>
            </a:r>
            <a:r>
              <a:rPr lang="pt-BR" altLang="en-US" sz="1600" baseline="-25000" dirty="0"/>
              <a:t>2</a:t>
            </a:r>
            <a:r>
              <a:rPr lang="pt-BR" altLang="en-US" sz="1600" dirty="0"/>
              <a:t>-EOR needs and determined corresponding H</a:t>
            </a:r>
            <a:r>
              <a:rPr lang="pt-BR" altLang="en-US" sz="1600" baseline="-25000" dirty="0"/>
              <a:t>2</a:t>
            </a:r>
            <a:r>
              <a:rPr lang="pt-BR" altLang="en-US" sz="1600" dirty="0"/>
              <a:t> demand for power generation using the CHG technology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DCA525D-DB97-4EB7-9C4F-7AE955053401}"/>
              </a:ext>
            </a:extLst>
          </p:cNvPr>
          <p:cNvSpPr txBox="1">
            <a:spLocks/>
          </p:cNvSpPr>
          <p:nvPr/>
        </p:nvSpPr>
        <p:spPr>
          <a:xfrm>
            <a:off x="741889" y="5697646"/>
            <a:ext cx="8784420" cy="6994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200"/>
              </a:spcBef>
              <a:buClr>
                <a:srgbClr val="0037A4"/>
              </a:buClr>
              <a:buFont typeface="Arial" pitchFamily="34" charset="0"/>
              <a:buChar char="&gt;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─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rgbClr val="0037A4"/>
              </a:buClr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altLang="en-US" sz="1200" dirty="0"/>
              <a:t>Reference: </a:t>
            </a:r>
            <a:r>
              <a:rPr lang="en-US" sz="1200" dirty="0">
                <a:hlinkClick r:id="rId4"/>
              </a:rPr>
              <a:t>https://clearpath.org/wp-content/uploads/2018/07/Making-Carbon-a-Commodity-.pdf</a:t>
            </a:r>
            <a:r>
              <a:rPr lang="en-US" sz="1200" dirty="0"/>
              <a:t>, Scenario 4a, 4b</a:t>
            </a:r>
            <a:r>
              <a:rPr lang="pt-BR" altLang="en-US" sz="1200" dirty="0"/>
              <a:t>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altLang="en-US" sz="1200" dirty="0"/>
              <a:t>Power market assumes U.S. and Europe only following Clearpath scenarios based on respective annual power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42F0B-8725-4D5B-A303-F052D6F4A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89" y="2217483"/>
            <a:ext cx="4913802" cy="35725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4D1F55-4B47-41C3-A46A-CDC008EC0AF6}"/>
              </a:ext>
            </a:extLst>
          </p:cNvPr>
          <p:cNvSpPr/>
          <p:nvPr/>
        </p:nvSpPr>
        <p:spPr>
          <a:xfrm>
            <a:off x="1567542" y="2804160"/>
            <a:ext cx="1933691" cy="83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72-226 </a:t>
            </a:r>
            <a:r>
              <a:rPr lang="en-US" dirty="0" err="1"/>
              <a:t>GWe</a:t>
            </a:r>
            <a:r>
              <a:rPr lang="en-US" dirty="0"/>
              <a:t> NGCC with CCS capacity by 2040</a:t>
            </a:r>
          </a:p>
        </p:txBody>
      </p:sp>
    </p:spTree>
    <p:extLst>
      <p:ext uri="{BB962C8B-B14F-4D97-AF65-F5344CB8AC3E}">
        <p14:creationId xmlns:p14="http://schemas.microsoft.com/office/powerpoint/2010/main" val="899092792"/>
      </p:ext>
    </p:extLst>
  </p:cSld>
  <p:clrMapOvr>
    <a:masterClrMapping/>
  </p:clrMapOvr>
</p:sld>
</file>

<file path=ppt/theme/theme1.xml><?xml version="1.0" encoding="utf-8"?>
<a:theme xmlns:a="http://schemas.openxmlformats.org/drawingml/2006/main" name="GTI Title">
  <a:themeElements>
    <a:clrScheme name="GTI Brand Palette">
      <a:dk1>
        <a:srgbClr val="000000"/>
      </a:dk1>
      <a:lt1>
        <a:srgbClr val="FFFFFF"/>
      </a:lt1>
      <a:dk2>
        <a:srgbClr val="00559F"/>
      </a:dk2>
      <a:lt2>
        <a:srgbClr val="E7E6E6"/>
      </a:lt2>
      <a:accent1>
        <a:srgbClr val="1686C5"/>
      </a:accent1>
      <a:accent2>
        <a:srgbClr val="00559F"/>
      </a:accent2>
      <a:accent3>
        <a:srgbClr val="BFCC43"/>
      </a:accent3>
      <a:accent4>
        <a:srgbClr val="D2B24D"/>
      </a:accent4>
      <a:accent5>
        <a:srgbClr val="7C8928"/>
      </a:accent5>
      <a:accent6>
        <a:srgbClr val="58595B"/>
      </a:accent6>
      <a:hlink>
        <a:srgbClr val="00559F"/>
      </a:hlink>
      <a:folHlink>
        <a:srgbClr val="1686C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TI Slide - 1 or 2 line headline">
  <a:themeElements>
    <a:clrScheme name="GTI Brand Palette">
      <a:dk1>
        <a:srgbClr val="000000"/>
      </a:dk1>
      <a:lt1>
        <a:srgbClr val="FFFFFF"/>
      </a:lt1>
      <a:dk2>
        <a:srgbClr val="00559F"/>
      </a:dk2>
      <a:lt2>
        <a:srgbClr val="E7E6E6"/>
      </a:lt2>
      <a:accent1>
        <a:srgbClr val="1686C5"/>
      </a:accent1>
      <a:accent2>
        <a:srgbClr val="00559F"/>
      </a:accent2>
      <a:accent3>
        <a:srgbClr val="BFCC43"/>
      </a:accent3>
      <a:accent4>
        <a:srgbClr val="D2B24D"/>
      </a:accent4>
      <a:accent5>
        <a:srgbClr val="7C8928"/>
      </a:accent5>
      <a:accent6>
        <a:srgbClr val="58595B"/>
      </a:accent6>
      <a:hlink>
        <a:srgbClr val="00559F"/>
      </a:hlink>
      <a:folHlink>
        <a:srgbClr val="1686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TI Slide - 3 line headline">
  <a:themeElements>
    <a:clrScheme name="GTI Brand Palette">
      <a:dk1>
        <a:srgbClr val="000000"/>
      </a:dk1>
      <a:lt1>
        <a:srgbClr val="FFFFFF"/>
      </a:lt1>
      <a:dk2>
        <a:srgbClr val="00559F"/>
      </a:dk2>
      <a:lt2>
        <a:srgbClr val="E7E6E6"/>
      </a:lt2>
      <a:accent1>
        <a:srgbClr val="1686C5"/>
      </a:accent1>
      <a:accent2>
        <a:srgbClr val="00559F"/>
      </a:accent2>
      <a:accent3>
        <a:srgbClr val="BFCC43"/>
      </a:accent3>
      <a:accent4>
        <a:srgbClr val="D2B24D"/>
      </a:accent4>
      <a:accent5>
        <a:srgbClr val="7C8928"/>
      </a:accent5>
      <a:accent6>
        <a:srgbClr val="58595B"/>
      </a:accent6>
      <a:hlink>
        <a:srgbClr val="00559F"/>
      </a:hlink>
      <a:folHlink>
        <a:srgbClr val="1686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rca:RCAuthoringProperties xmlns:rca="urn:sharePointPublishingRcaProperties">
  <rca:Converter rca:guid="6dfdc5b4-2a28-4a06-b0c6-ad3901e3a807">
    <rca:property rca:type="InheritParentSettings">False</rca:property>
    <rca:property rca:type="SelectedPageLayout">24</rca:property>
    <rca:property rca:type="SelectedPageField">f55c4d88-1f2e-4ad9-aaa8-819af4ee7ee8</rca:property>
    <rca:property rca:type="SelectedStylesField">00000000-0000-0000-0000-000000000000</rca:property>
    <rca:property rca:type="CreatePageWithSourceDocument">True</rca:property>
    <rca:property rca:type="AllowChangeLocationConfig">True</rca:property>
    <rca:property rca:type="ConfiguredPageLocation">http://intranet/HR/HRINT</rca:property>
    <rca:property rca:type="CreateSynchronously">True</rca:property>
    <rca:property rca:type="AllowChangeProcessingConfig">True</rca:property>
    <rca:property rca:type="ConverterSpecificSettings"/>
  </rca:Converter>
</rca:RCAuthoring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D13F11DB5B34E8B067B84A6DEAD67" ma:contentTypeVersion="32" ma:contentTypeDescription="Create a new document." ma:contentTypeScope="" ma:versionID="1e54f8f0aaac911fa0cb158368a9ca8c">
  <xsd:schema xmlns:xsd="http://www.w3.org/2001/XMLSchema" xmlns:xs="http://www.w3.org/2001/XMLSchema" xmlns:p="http://schemas.microsoft.com/office/2006/metadata/properties" xmlns:ns2="8088ce5a-571c-4ad0-a1b2-ce6b2432184a" targetNamespace="http://schemas.microsoft.com/office/2006/metadata/properties" ma:root="true" ma:fieldsID="84fc3917c899975241eb78cefbf1fba6" ns2:_="">
    <xsd:import namespace="8088ce5a-571c-4ad0-a1b2-ce6b243218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8ce5a-571c-4ad0-a1b2-ce6b2432184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088ce5a-571c-4ad0-a1b2-ce6b2432184a">GTIRECORD-3226-19</_dlc_DocId>
    <_dlc_DocIdUrl xmlns="8088ce5a-571c-4ad0-a1b2-ce6b2432184a">
      <Url>http://thepipeline/CD/comm/_layouts/DocIdRedir.aspx?ID=GTIRECORD-3226-19</Url>
      <Description>GTIRECORD-3226-19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3AED48-0FC2-4BCD-B9C4-CCC55E83BA7E}">
  <ds:schemaRefs>
    <ds:schemaRef ds:uri="urn:sharePointPublishingRcaProperties"/>
  </ds:schemaRefs>
</ds:datastoreItem>
</file>

<file path=customXml/itemProps2.xml><?xml version="1.0" encoding="utf-8"?>
<ds:datastoreItem xmlns:ds="http://schemas.openxmlformats.org/officeDocument/2006/customXml" ds:itemID="{DEEBF1CC-6019-4CC9-A1E0-D82F1D24C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8ce5a-571c-4ad0-a1b2-ce6b24321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9C4EBE-F1BA-4252-98AE-52D2AB54BC3B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8088ce5a-571c-4ad0-a1b2-ce6b2432184a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1155CA87-380D-4C58-8F3B-E9AA69423092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5A81E416-EF70-404D-8475-5109CFDE8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8489</TotalTime>
  <Words>544</Words>
  <Application>Microsoft Office PowerPoint</Application>
  <PresentationFormat>Widescreen</PresentationFormat>
  <Paragraphs>108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System Font Regular</vt:lpstr>
      <vt:lpstr>Times New Roman</vt:lpstr>
      <vt:lpstr>GTI Title</vt:lpstr>
      <vt:lpstr>GTI Slide - 1 or 2 line headline</vt:lpstr>
      <vt:lpstr>GTI Slide - 3 line headline</vt:lpstr>
      <vt:lpstr>Visio</vt:lpstr>
      <vt:lpstr>DE-FE0031615: Modular Heat Engine for the Direct Conversion of Natural Gas to Hydrogen and Power Using Hydrogen Turbines (Phase I)</vt:lpstr>
      <vt:lpstr>DOE Program on Modular Heat Engines (Area of Interest 3)</vt:lpstr>
      <vt:lpstr>H2-Power MHE System Concept</vt:lpstr>
      <vt:lpstr>H2-Power System and Demonstration</vt:lpstr>
      <vt:lpstr>PowerPoint Presentation</vt:lpstr>
      <vt:lpstr>PowerPoint Presentation</vt:lpstr>
      <vt:lpstr>H2-Power MHE Demonstrator System</vt:lpstr>
      <vt:lpstr>H2-Power CHG Subsystem Conceptual Design</vt:lpstr>
      <vt:lpstr>Hydrogen Market and CHG Value Proposition</vt:lpstr>
      <vt:lpstr>H2-Power Large-Scale Economic Comparison (Preliminary)</vt:lpstr>
      <vt:lpstr>Scale-up and Centralized Modular System Approach</vt:lpstr>
      <vt:lpstr>NCCC Site Layout (Conceptual)</vt:lpstr>
      <vt:lpstr>Phase I Objectives and Accomplishments</vt:lpstr>
      <vt:lpstr>PowerPoint Presentation</vt:lpstr>
      <vt:lpstr>Turning Raw Technology into Practical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Karen Lockhart</cp:lastModifiedBy>
  <cp:revision>185</cp:revision>
  <cp:lastPrinted>2019-10-18T21:39:05Z</cp:lastPrinted>
  <dcterms:created xsi:type="dcterms:W3CDTF">2018-12-26T16:02:22Z</dcterms:created>
  <dcterms:modified xsi:type="dcterms:W3CDTF">2019-11-14T18:36:01Z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5c7975d8-0523-4026-9875-d740c26ccc9c</vt:lpwstr>
  </property>
  <property fmtid="{D5CDD505-2E9C-101B-9397-08002B2CF9AE}" pid="3" name="ContentTypeId">
    <vt:lpwstr>0x01010019CD13F11DB5B34E8B067B84A6DEAD67</vt:lpwstr>
  </property>
</Properties>
</file>