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77" r:id="rId5"/>
    <p:sldId id="513" r:id="rId6"/>
    <p:sldId id="538" r:id="rId7"/>
    <p:sldId id="539" r:id="rId8"/>
    <p:sldId id="522" r:id="rId9"/>
    <p:sldId id="523" r:id="rId10"/>
    <p:sldId id="524" r:id="rId11"/>
    <p:sldId id="525" r:id="rId12"/>
    <p:sldId id="526" r:id="rId13"/>
    <p:sldId id="531" r:id="rId14"/>
    <p:sldId id="540" r:id="rId15"/>
    <p:sldId id="533" r:id="rId16"/>
    <p:sldId id="532" r:id="rId17"/>
    <p:sldId id="556" r:id="rId18"/>
    <p:sldId id="557" r:id="rId19"/>
    <p:sldId id="544" r:id="rId20"/>
    <p:sldId id="553" r:id="rId21"/>
    <p:sldId id="554" r:id="rId22"/>
    <p:sldId id="555" r:id="rId23"/>
    <p:sldId id="548" r:id="rId24"/>
    <p:sldId id="549" r:id="rId25"/>
    <p:sldId id="550" r:id="rId26"/>
    <p:sldId id="551" r:id="rId27"/>
    <p:sldId id="552" r:id="rId28"/>
    <p:sldId id="537" r:id="rId29"/>
    <p:sldId id="287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des, Kirk R." initials="GKR" lastIdx="29" clrIdx="0">
    <p:extLst/>
  </p:cmAuthor>
  <p:cmAuthor id="2" name="Gerdes, Kirk R. " initials="GKR" lastIdx="8" clrIdx="1">
    <p:extLst>
      <p:ext uri="{19B8F6BF-5375-455C-9EA6-DF929625EA0E}">
        <p15:presenceInfo xmlns:p15="http://schemas.microsoft.com/office/powerpoint/2012/main" userId="S-1-5-21-3380052444-3564162135-2966944344-16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A33B"/>
    <a:srgbClr val="98C93D"/>
    <a:srgbClr val="D36927"/>
    <a:srgbClr val="D9D9D9"/>
    <a:srgbClr val="79A32D"/>
    <a:srgbClr val="373838"/>
    <a:srgbClr val="648825"/>
    <a:srgbClr val="93C33B"/>
    <a:srgbClr val="00589A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0" autoAdjust="0"/>
    <p:restoredTop sz="92112" autoAdjust="0"/>
  </p:normalViewPr>
  <p:slideViewPr>
    <p:cSldViewPr snapToGrid="0">
      <p:cViewPr varScale="1">
        <p:scale>
          <a:sx n="49" d="100"/>
          <a:sy n="49" d="100"/>
        </p:scale>
        <p:origin x="1063" y="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DF6609-E801-4356-BF5B-05C07D2CE55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55611F-1438-4D78-B0C8-71A6A4ED9C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5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611F-1438-4D78-B0C8-71A6A4ED9CC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0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1910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Coal research begins in Pittsburgh, PA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1918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Petroleum research begins in Bartlesville, OK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1943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Materials research begins in Albany, OR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1946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Synthesis gas research begins in Morgantown, WV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1977</a:t>
            </a:r>
            <a:r>
              <a:rPr lang="en-US" sz="1600" b="1" kern="0" dirty="0">
                <a:solidFill>
                  <a:srgbClr val="F7932A"/>
                </a:solidFill>
                <a:effectLst>
                  <a:outerShdw blurRad="38100" dist="38100" dir="2700000" algn="tl">
                    <a:srgbClr val="FFFFFF">
                      <a:alpha val="43000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  <a:effectLst>
                  <a:outerShdw blurRad="38100" dist="38100" dir="2700000" algn="tl">
                    <a:srgbClr val="FFFFFF">
                      <a:alpha val="43000"/>
                    </a:srgbClr>
                  </a:outerShdw>
                </a:effectLst>
              </a:rPr>
              <a:t>All four sites join new U.S. Department of Energy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1996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PA &amp; WV sites form new Federal Energy Technology Center (FETC)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1999 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FETC becomes National Energy Technology Laboratory (NETL)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spcAft>
                <a:spcPts val="169"/>
              </a:spcAft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2000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National Petroleum Technology Office in OK joins NETL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2001 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NETL opens Arctic Energy Office in Fairbanks, AK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2005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Albany Research Center joins NETL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  <a:p>
            <a:pPr defTabSz="514350">
              <a:lnSpc>
                <a:spcPct val="90000"/>
              </a:lnSpc>
              <a:defRPr/>
            </a:pPr>
            <a:r>
              <a:rPr lang="en-US" sz="1600" b="1" kern="0" dirty="0">
                <a:solidFill>
                  <a:srgbClr val="F7932A"/>
                </a:solidFill>
                <a:latin typeface="Century Gothic" charset="0"/>
                <a:ea typeface="Century Gothic" charset="0"/>
                <a:cs typeface="Century Gothic" charset="0"/>
              </a:rPr>
              <a:t>2009</a:t>
            </a:r>
          </a:p>
          <a:p>
            <a:pPr defTabSz="514350">
              <a:lnSpc>
                <a:spcPct val="90000"/>
              </a:lnSpc>
              <a:defRPr/>
            </a:pPr>
            <a:r>
              <a:rPr lang="en-US" sz="1200" kern="0" dirty="0">
                <a:solidFill>
                  <a:srgbClr val="383838"/>
                </a:solidFill>
              </a:rPr>
              <a:t>OK office moves to Sugar Land, TX</a:t>
            </a:r>
          </a:p>
          <a:p>
            <a:pPr defTabSz="514350">
              <a:lnSpc>
                <a:spcPct val="90000"/>
              </a:lnSpc>
              <a:defRPr/>
            </a:pPr>
            <a:endParaRPr lang="en-US" sz="1200" kern="0" dirty="0">
              <a:solidFill>
                <a:srgbClr val="38383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6976C-3132-B348-B821-52465511F3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76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611F-1438-4D78-B0C8-71A6A4ED9C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2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611F-1438-4D78-B0C8-71A6A4ED9CC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01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5611F-1438-4D78-B0C8-71A6A4ED9C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10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611F-1438-4D78-B0C8-71A6A4ED9CC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4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09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8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21942" y="1202262"/>
            <a:ext cx="5557422" cy="2387600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942" y="3681937"/>
            <a:ext cx="5557422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16" y="5521633"/>
            <a:ext cx="2307273" cy="91797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>
            <a:off x="53266" y="-1"/>
            <a:ext cx="45719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8554376" y="3220379"/>
            <a:ext cx="1114146" cy="6161100"/>
          </a:xfrm>
          <a:prstGeom prst="rect">
            <a:avLst/>
          </a:prstGeom>
          <a:gradFill flip="none" rotWithShape="1">
            <a:gsLst>
              <a:gs pos="0">
                <a:srgbClr val="373838">
                  <a:alpha val="0"/>
                </a:srgbClr>
              </a:gs>
              <a:gs pos="100000">
                <a:srgbClr val="000000">
                  <a:alpha val="3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9" y="6338656"/>
            <a:ext cx="1824890" cy="444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6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ingle Corner Rectangle 14"/>
          <p:cNvSpPr/>
          <p:nvPr userDrawn="1"/>
        </p:nvSpPr>
        <p:spPr>
          <a:xfrm>
            <a:off x="127251" y="595084"/>
            <a:ext cx="8606971" cy="375920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060" y="946589"/>
            <a:ext cx="7567352" cy="1697057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060" y="2745244"/>
            <a:ext cx="7567352" cy="954616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0" y="6329778"/>
            <a:ext cx="1861362" cy="453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8672076" y="4804229"/>
            <a:ext cx="3389706" cy="152555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12" y="5004515"/>
            <a:ext cx="2865598" cy="11401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flipH="1">
            <a:off x="12126896" y="4804228"/>
            <a:ext cx="65101" cy="152555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-1" y="595084"/>
            <a:ext cx="65106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1651" y="2729605"/>
            <a:ext cx="6778171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-50800" y="1175826"/>
            <a:ext cx="122809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772668"/>
            <a:ext cx="12192000" cy="0"/>
          </a:xfrm>
          <a:prstGeom prst="line">
            <a:avLst/>
          </a:prstGeom>
          <a:ln w="2540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87606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14" name="Freeform 13"/>
          <p:cNvSpPr/>
          <p:nvPr userDrawn="1"/>
        </p:nvSpPr>
        <p:spPr>
          <a:xfrm flipH="1">
            <a:off x="0" y="6163463"/>
            <a:ext cx="12192000" cy="587871"/>
          </a:xfrm>
          <a:custGeom>
            <a:avLst/>
            <a:gdLst>
              <a:gd name="connsiteX0" fmla="*/ 1 w 12192000"/>
              <a:gd name="connsiteY0" fmla="*/ 0 h 587871"/>
              <a:gd name="connsiteX1" fmla="*/ 1491123 w 12192000"/>
              <a:gd name="connsiteY1" fmla="*/ 0 h 587871"/>
              <a:gd name="connsiteX2" fmla="*/ 1589103 w 12192000"/>
              <a:gd name="connsiteY2" fmla="*/ 97980 h 587871"/>
              <a:gd name="connsiteX3" fmla="*/ 1589103 w 12192000"/>
              <a:gd name="connsiteY3" fmla="*/ 537303 h 587871"/>
              <a:gd name="connsiteX4" fmla="*/ 12192000 w 12192000"/>
              <a:gd name="connsiteY4" fmla="*/ 537303 h 587871"/>
              <a:gd name="connsiteX5" fmla="*/ 12192000 w 12192000"/>
              <a:gd name="connsiteY5" fmla="*/ 583477 h 587871"/>
              <a:gd name="connsiteX6" fmla="*/ 1589103 w 12192000"/>
              <a:gd name="connsiteY6" fmla="*/ 583477 h 587871"/>
              <a:gd name="connsiteX7" fmla="*/ 1589103 w 12192000"/>
              <a:gd name="connsiteY7" fmla="*/ 587871 h 587871"/>
              <a:gd name="connsiteX8" fmla="*/ 1 w 12192000"/>
              <a:gd name="connsiteY8" fmla="*/ 587871 h 587871"/>
              <a:gd name="connsiteX9" fmla="*/ 1 w 12192000"/>
              <a:gd name="connsiteY9" fmla="*/ 583477 h 587871"/>
              <a:gd name="connsiteX10" fmla="*/ 0 w 12192000"/>
              <a:gd name="connsiteY10" fmla="*/ 583477 h 587871"/>
              <a:gd name="connsiteX11" fmla="*/ 0 w 12192000"/>
              <a:gd name="connsiteY11" fmla="*/ 537303 h 587871"/>
              <a:gd name="connsiteX12" fmla="*/ 1 w 12192000"/>
              <a:gd name="connsiteY12" fmla="*/ 537303 h 58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87871">
                <a:moveTo>
                  <a:pt x="1" y="0"/>
                </a:moveTo>
                <a:lnTo>
                  <a:pt x="1491123" y="0"/>
                </a:lnTo>
                <a:cubicBezTo>
                  <a:pt x="1545236" y="0"/>
                  <a:pt x="1589103" y="43867"/>
                  <a:pt x="1589103" y="97980"/>
                </a:cubicBezTo>
                <a:lnTo>
                  <a:pt x="1589103" y="537303"/>
                </a:lnTo>
                <a:lnTo>
                  <a:pt x="12192000" y="537303"/>
                </a:lnTo>
                <a:lnTo>
                  <a:pt x="12192000" y="583477"/>
                </a:lnTo>
                <a:lnTo>
                  <a:pt x="1589103" y="583477"/>
                </a:lnTo>
                <a:lnTo>
                  <a:pt x="1589103" y="587871"/>
                </a:lnTo>
                <a:lnTo>
                  <a:pt x="1" y="587871"/>
                </a:lnTo>
                <a:lnTo>
                  <a:pt x="1" y="583477"/>
                </a:lnTo>
                <a:lnTo>
                  <a:pt x="0" y="583477"/>
                </a:lnTo>
                <a:lnTo>
                  <a:pt x="0" y="537303"/>
                </a:lnTo>
                <a:lnTo>
                  <a:pt x="1" y="537303"/>
                </a:lnTo>
                <a:close/>
              </a:path>
            </a:pathLst>
          </a:custGeom>
          <a:gradFill>
            <a:gsLst>
              <a:gs pos="76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183740" y="6359945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32"/>
          <a:stretch/>
        </p:blipFill>
        <p:spPr>
          <a:xfrm>
            <a:off x="10672861" y="6231640"/>
            <a:ext cx="1149659" cy="4487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697" y="6217126"/>
            <a:ext cx="1829619" cy="4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9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7" name="Rectangle 26"/>
          <p:cNvSpPr/>
          <p:nvPr userDrawn="1"/>
        </p:nvSpPr>
        <p:spPr>
          <a:xfrm>
            <a:off x="-4070" y="1297927"/>
            <a:ext cx="6114584" cy="4920076"/>
          </a:xfrm>
          <a:prstGeom prst="rect">
            <a:avLst/>
          </a:prstGeom>
          <a:solidFill>
            <a:srgbClr val="98C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34" name="Rounded Rectangle 33"/>
          <p:cNvSpPr/>
          <p:nvPr userDrawn="1"/>
        </p:nvSpPr>
        <p:spPr>
          <a:xfrm>
            <a:off x="9129486" y="386554"/>
            <a:ext cx="2722063" cy="1000897"/>
          </a:xfrm>
          <a:prstGeom prst="roundRect">
            <a:avLst>
              <a:gd name="adj" fmla="val 94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2862" y="1697844"/>
            <a:ext cx="5331252" cy="41381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2pPr>
            <a:lvl3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3pPr>
            <a:lvl4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4pPr>
            <a:lvl5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630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49" r:id="rId3"/>
    <p:sldLayoutId id="2147483660" r:id="rId4"/>
    <p:sldLayoutId id="2147483661" r:id="rId5"/>
    <p:sldLayoutId id="2147483670" r:id="rId6"/>
    <p:sldLayoutId id="2147483668" r:id="rId7"/>
    <p:sldLayoutId id="2147483666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072"/>
            <a:ext cx="6211904" cy="4658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9" t="32066"/>
          <a:stretch/>
        </p:blipFill>
        <p:spPr>
          <a:xfrm>
            <a:off x="6581274" y="2199072"/>
            <a:ext cx="5622758" cy="465892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35959" y="370821"/>
            <a:ext cx="9033029" cy="1195335"/>
          </a:xfrm>
        </p:spPr>
        <p:txBody>
          <a:bodyPr>
            <a:noAutofit/>
          </a:bodyPr>
          <a:lstStyle/>
          <a:p>
            <a:r>
              <a:rPr lang="en-US" sz="4400" dirty="0"/>
              <a:t>DOE Sponsored Program on Pressure Gain Combustion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35959" y="1517542"/>
            <a:ext cx="9033029" cy="37351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latin typeface="Century Gothic" panose="020B0502020202020204" pitchFamily="34" charset="0"/>
              </a:rPr>
              <a:t>Solutions for Today | Options for Tomorrow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52474" y="2189905"/>
            <a:ext cx="7451558" cy="4668096"/>
            <a:chOff x="4752474" y="2189905"/>
            <a:chExt cx="7451558" cy="46680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2" t="5796" b="11310"/>
            <a:stretch/>
          </p:blipFill>
          <p:spPr>
            <a:xfrm>
              <a:off x="4752474" y="2189905"/>
              <a:ext cx="6127060" cy="466809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" b="14511"/>
            <a:stretch/>
          </p:blipFill>
          <p:spPr>
            <a:xfrm>
              <a:off x="6112644" y="3278606"/>
              <a:ext cx="6091388" cy="357939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7864663" y="2322984"/>
            <a:ext cx="4190487" cy="783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University Turbine Systems Research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Project review Meeting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Orlando, FL– Nov 5-7, 2019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Don Ferguson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T. </a:t>
            </a:r>
            <a:r>
              <a:rPr lang="en-U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Sidwell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P. Strakey, C. </a:t>
            </a:r>
            <a:r>
              <a:rPr lang="en-U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Bedick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A. Roy, S. Can </a:t>
            </a:r>
            <a:r>
              <a:rPr lang="en-U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Uysal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K. Johnson, A. </a:t>
            </a:r>
            <a:r>
              <a:rPr lang="en-U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Tulgestke</a:t>
            </a:r>
            <a:endParaRPr lang="en-US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0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Cooled RDC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28" y="5262271"/>
            <a:ext cx="450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NETL water-cooled RDC with instrumentation package.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242" y="1133250"/>
            <a:ext cx="3415086" cy="1886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8" y="967396"/>
            <a:ext cx="5472077" cy="4104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3291427"/>
            <a:ext cx="4025900" cy="3019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9338428" y="4338941"/>
            <a:ext cx="251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 axial viewport with mirror to protect high speed video camera.</a:t>
            </a:r>
          </a:p>
        </p:txBody>
      </p:sp>
    </p:spTree>
    <p:extLst>
      <p:ext uri="{BB962C8B-B14F-4D97-AF65-F5344CB8AC3E}">
        <p14:creationId xmlns:p14="http://schemas.microsoft.com/office/powerpoint/2010/main" val="3263067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Cooled RDC Instrumentation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8" y="968514"/>
            <a:ext cx="1912735" cy="1625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596" y="2183364"/>
            <a:ext cx="1811350" cy="1889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233" y="296247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Plenums</a:t>
            </a:r>
          </a:p>
          <a:p>
            <a:r>
              <a:rPr lang="en-US" dirty="0"/>
              <a:t>z = -77 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32449" y="2108792"/>
            <a:ext cx="459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PA1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146424"/>
              </p:ext>
            </p:extLst>
          </p:nvPr>
        </p:nvGraphicFramePr>
        <p:xfrm>
          <a:off x="345233" y="4120593"/>
          <a:ext cx="2446502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51">
                  <a:extLst>
                    <a:ext uri="{9D8B030D-6E8A-4147-A177-3AD203B41FA5}">
                      <a16:colId xmlns:a16="http://schemas.microsoft.com/office/drawing/2014/main" val="2611831720"/>
                    </a:ext>
                  </a:extLst>
                </a:gridCol>
                <a:gridCol w="1223251">
                  <a:extLst>
                    <a:ext uri="{9D8B030D-6E8A-4147-A177-3AD203B41FA5}">
                      <a16:colId xmlns:a16="http://schemas.microsoft.com/office/drawing/2014/main" val="1123496646"/>
                    </a:ext>
                  </a:extLst>
                </a:gridCol>
              </a:tblGrid>
              <a:tr h="408382">
                <a:tc>
                  <a:txBody>
                    <a:bodyPr/>
                    <a:lstStyle/>
                    <a:p>
                      <a:r>
                        <a:rPr lang="en-US" sz="1400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Azimuthal Location (</a:t>
                      </a:r>
                      <a:r>
                        <a:rPr lang="en-US" sz="1400" dirty="0">
                          <a:latin typeface="Symbol" panose="05050102010706020507" pitchFamily="18" charset="2"/>
                        </a:rPr>
                        <a:t>q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228564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PA1, PA2, PA3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30, 150,</a:t>
                      </a:r>
                      <a:r>
                        <a:rPr lang="en-US" sz="1400" baseline="0" dirty="0"/>
                        <a:t> 270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930244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r>
                        <a:rPr lang="en-US" sz="1400" dirty="0"/>
                        <a:t>PF1, PF2, PF3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90, </a:t>
                      </a:r>
                      <a:r>
                        <a:rPr lang="en-US" sz="1400" baseline="0" dirty="0"/>
                        <a:t>210, 330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8968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91979" y="2925148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PF1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2449" y="3801861"/>
            <a:ext cx="459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5116" y="3669583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PF2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1127" y="2962470"/>
            <a:ext cx="459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25116" y="2201632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PF3</a:t>
            </a:r>
          </a:p>
        </p:txBody>
      </p:sp>
      <p:pic>
        <p:nvPicPr>
          <p:cNvPr id="1026" name="Picture 2" descr="RDE Combustor - Cooled_Ortho_FrontRightCorner_combus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517" y="782055"/>
            <a:ext cx="2152687" cy="186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:\Users\ferguson\AppData\Local\Microsoft\Windows\INetCache\Content.Word\RDE Combustor - Cooled_HalfSection_PortAl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84" y="2782563"/>
            <a:ext cx="2165152" cy="305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951" y="675530"/>
            <a:ext cx="3050562" cy="240357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739006"/>
              </p:ext>
            </p:extLst>
          </p:nvPr>
        </p:nvGraphicFramePr>
        <p:xfrm>
          <a:off x="6313447" y="3232925"/>
          <a:ext cx="174710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022">
                  <a:extLst>
                    <a:ext uri="{9D8B030D-6E8A-4147-A177-3AD203B41FA5}">
                      <a16:colId xmlns:a16="http://schemas.microsoft.com/office/drawing/2014/main" val="2611831720"/>
                    </a:ext>
                  </a:extLst>
                </a:gridCol>
                <a:gridCol w="1227086">
                  <a:extLst>
                    <a:ext uri="{9D8B030D-6E8A-4147-A177-3AD203B41FA5}">
                      <a16:colId xmlns:a16="http://schemas.microsoft.com/office/drawing/2014/main" val="1123496646"/>
                    </a:ext>
                  </a:extLst>
                </a:gridCol>
              </a:tblGrid>
              <a:tr h="4083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Axial Location (z – 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228564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930244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89682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509079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725633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12345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5254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38448"/>
              </p:ext>
            </p:extLst>
          </p:nvPr>
        </p:nvGraphicFramePr>
        <p:xfrm>
          <a:off x="9124330" y="1134920"/>
          <a:ext cx="1951107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399">
                  <a:extLst>
                    <a:ext uri="{9D8B030D-6E8A-4147-A177-3AD203B41FA5}">
                      <a16:colId xmlns:a16="http://schemas.microsoft.com/office/drawing/2014/main" val="2611831720"/>
                    </a:ext>
                  </a:extLst>
                </a:gridCol>
                <a:gridCol w="1265708">
                  <a:extLst>
                    <a:ext uri="{9D8B030D-6E8A-4147-A177-3AD203B41FA5}">
                      <a16:colId xmlns:a16="http://schemas.microsoft.com/office/drawing/2014/main" val="1123496646"/>
                    </a:ext>
                  </a:extLst>
                </a:gridCol>
              </a:tblGrid>
              <a:tr h="408382">
                <a:tc>
                  <a:txBody>
                    <a:bodyPr/>
                    <a:lstStyle/>
                    <a:p>
                      <a:r>
                        <a:rPr lang="en-US" sz="1400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Azimuthal Location (</a:t>
                      </a:r>
                      <a:r>
                        <a:rPr lang="en-US" sz="1400" dirty="0">
                          <a:latin typeface="Symbol" panose="05050102010706020507" pitchFamily="18" charset="2"/>
                        </a:rPr>
                        <a:t>q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228564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A, B,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30, 90, 150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930244"/>
                  </a:ext>
                </a:extLst>
              </a:tr>
              <a:tr h="292273">
                <a:tc>
                  <a:txBody>
                    <a:bodyPr/>
                    <a:lstStyle/>
                    <a:p>
                      <a:r>
                        <a:rPr lang="en-US" sz="1400" dirty="0"/>
                        <a:t>D, E, 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210, 270, 330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89682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2757" y="3315471"/>
            <a:ext cx="1408792" cy="19253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35079" y="41809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35079" y="40043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35079" y="38480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35079" y="369046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2692" y="3445331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32692" y="3198612"/>
            <a:ext cx="386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1339" y="3315471"/>
            <a:ext cx="1278544" cy="192373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821339" y="5248353"/>
            <a:ext cx="3030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Replaceable instrumentation modules including module with sight glass</a:t>
            </a:r>
          </a:p>
        </p:txBody>
      </p:sp>
    </p:spTree>
    <p:extLst>
      <p:ext uri="{BB962C8B-B14F-4D97-AF65-F5344CB8AC3E}">
        <p14:creationId xmlns:p14="http://schemas.microsoft.com/office/powerpoint/2010/main" val="1017755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n18_Aug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6533" y="1379061"/>
            <a:ext cx="4535488" cy="4010025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Results (5 sec test)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Air Flow = 45,000 </a:t>
            </a:r>
            <a:r>
              <a:rPr lang="en-US" dirty="0" err="1"/>
              <a:t>scfh</a:t>
            </a:r>
            <a:r>
              <a:rPr lang="en-US" dirty="0"/>
              <a:t> (0.343 kg/sec), H2 fuel, phi = 0.6, 1 </a:t>
            </a:r>
            <a:r>
              <a:rPr lang="en-US" dirty="0" err="1"/>
              <a:t>atm</a:t>
            </a:r>
            <a:r>
              <a:rPr lang="en-US" dirty="0"/>
              <a:t>, </a:t>
            </a:r>
            <a:r>
              <a:rPr lang="en-US" dirty="0" err="1"/>
              <a:t>Tair</a:t>
            </a:r>
            <a:r>
              <a:rPr lang="en-US" dirty="0"/>
              <a:t> = 150 F, 40 </a:t>
            </a:r>
            <a:r>
              <a:rPr lang="en-US" dirty="0" err="1"/>
              <a:t>gpm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28" y="1151591"/>
            <a:ext cx="6230652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n18_Aug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6533" y="1379061"/>
            <a:ext cx="4535488" cy="4010025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Results (30 sec test)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Air Flow = 45,000 </a:t>
            </a:r>
            <a:r>
              <a:rPr lang="en-US" dirty="0" err="1"/>
              <a:t>scfh</a:t>
            </a:r>
            <a:r>
              <a:rPr lang="en-US" dirty="0"/>
              <a:t> (0.343 kg/sec), H2 fuel, phi = 0.6, 1 </a:t>
            </a:r>
            <a:r>
              <a:rPr lang="en-US" dirty="0" err="1"/>
              <a:t>atm</a:t>
            </a:r>
            <a:r>
              <a:rPr lang="en-US" dirty="0"/>
              <a:t>, </a:t>
            </a:r>
            <a:r>
              <a:rPr lang="en-US" dirty="0" err="1"/>
              <a:t>Tair</a:t>
            </a:r>
            <a:r>
              <a:rPr lang="en-US" dirty="0"/>
              <a:t> = 150 F, 40 </a:t>
            </a:r>
            <a:r>
              <a:rPr lang="en-US" dirty="0" err="1"/>
              <a:t>gpm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28" y="1151591"/>
            <a:ext cx="6230652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546085-EFFF-4752-9257-F24EAA5CC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00" y="3881964"/>
            <a:ext cx="3632200" cy="2715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37F5A2-6590-48D3-B9C7-ECE9C6F35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816" y="1462122"/>
            <a:ext cx="5674548" cy="4242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9422B-179D-4385-9DDF-59D4226F1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" y="1124189"/>
            <a:ext cx="3632200" cy="27157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CTAP Pressure </a:t>
            </a:r>
            <a:r>
              <a:rPr lang="en-US" sz="2200" dirty="0"/>
              <a:t>(</a:t>
            </a:r>
            <a:r>
              <a:rPr lang="en-US" sz="2200" dirty="0">
                <a:latin typeface="Symbol" panose="05050102010706020507" pitchFamily="18" charset="2"/>
              </a:rPr>
              <a:t>f</a:t>
            </a:r>
            <a:r>
              <a:rPr lang="en-US" sz="2200" dirty="0"/>
              <a:t>=0.84, air = 55,000 </a:t>
            </a:r>
            <a:r>
              <a:rPr lang="en-US" sz="2200" dirty="0" err="1"/>
              <a:t>scfh</a:t>
            </a:r>
            <a:r>
              <a:rPr lang="en-US" sz="2200" dirty="0"/>
              <a:t>, </a:t>
            </a:r>
            <a:r>
              <a:rPr lang="en-US" sz="2200" dirty="0" err="1"/>
              <a:t>Tair</a:t>
            </a:r>
            <a:r>
              <a:rPr lang="en-US" sz="2200" dirty="0"/>
              <a:t> = 150 F, 20 psi)</a:t>
            </a:r>
            <a:endParaRPr lang="en-US" sz="27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Variation with time</a:t>
            </a:r>
          </a:p>
        </p:txBody>
      </p:sp>
      <p:pic>
        <p:nvPicPr>
          <p:cNvPr id="9" name="Picture 8" descr="C:\Users\ferguson\AppData\Local\Microsoft\Windows\INetCache\Content.Word\RDE Combustor - Cooled_HalfSection_PortAl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82" y="1379061"/>
            <a:ext cx="2165152" cy="305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280410" y="289604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0410" y="256852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0410" y="223811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E3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694306" y="2937857"/>
            <a:ext cx="149490" cy="1428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606982" y="2752698"/>
            <a:ext cx="236814" cy="8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650644" y="2405015"/>
            <a:ext cx="193152" cy="1841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55549" y="4673970"/>
            <a:ext cx="319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fuel valve opens @ 1.5 sec</a:t>
            </a:r>
          </a:p>
        </p:txBody>
      </p:sp>
    </p:spTree>
    <p:extLst>
      <p:ext uri="{BB962C8B-B14F-4D97-AF65-F5344CB8AC3E}">
        <p14:creationId xmlns:p14="http://schemas.microsoft.com/office/powerpoint/2010/main" val="3264886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546085-EFFF-4752-9257-F24EAA5CC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00" y="3881964"/>
            <a:ext cx="3632200" cy="2715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37F5A2-6590-48D3-B9C7-ECE9C6F35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816" y="1462122"/>
            <a:ext cx="5674548" cy="4242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9422B-179D-4385-9DDF-59D4226F1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" y="1124189"/>
            <a:ext cx="3632200" cy="27157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CTAP Pressure </a:t>
            </a:r>
            <a:r>
              <a:rPr lang="en-US" sz="2200" dirty="0"/>
              <a:t>(</a:t>
            </a:r>
            <a:r>
              <a:rPr lang="en-US" sz="2200" dirty="0">
                <a:latin typeface="Symbol" panose="05050102010706020507" pitchFamily="18" charset="2"/>
              </a:rPr>
              <a:t>f</a:t>
            </a:r>
            <a:r>
              <a:rPr lang="en-US" sz="2200" dirty="0"/>
              <a:t>=0.84, air = 55,000 </a:t>
            </a:r>
            <a:r>
              <a:rPr lang="en-US" sz="2200" dirty="0" err="1"/>
              <a:t>scfh</a:t>
            </a:r>
            <a:r>
              <a:rPr lang="en-US" sz="2200" dirty="0"/>
              <a:t>, </a:t>
            </a:r>
            <a:r>
              <a:rPr lang="en-US" sz="2200" dirty="0" err="1"/>
              <a:t>Tair</a:t>
            </a:r>
            <a:r>
              <a:rPr lang="en-US" sz="2200" dirty="0"/>
              <a:t> = 150 F, 20 psi)</a:t>
            </a:r>
            <a:endParaRPr lang="en-US" sz="27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Variation with time</a:t>
            </a:r>
          </a:p>
        </p:txBody>
      </p:sp>
      <p:pic>
        <p:nvPicPr>
          <p:cNvPr id="9" name="Picture 8" descr="C:\Users\ferguson\AppData\Local\Microsoft\Windows\INetCache\Content.Word\RDE Combustor - Cooled_HalfSection_PortAl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82" y="1379061"/>
            <a:ext cx="2165152" cy="305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280410" y="289604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0410" y="256852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0410" y="223811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E3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694306" y="2937857"/>
            <a:ext cx="149490" cy="1428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606982" y="2752698"/>
            <a:ext cx="236814" cy="8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650644" y="2405015"/>
            <a:ext cx="193152" cy="1841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1706" y="4699137"/>
            <a:ext cx="302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fuel valve opens @ 2 sec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9C413B-116F-4185-B8FC-3D16B095EB4A}"/>
              </a:ext>
            </a:extLst>
          </p:cNvPr>
          <p:cNvSpPr/>
          <p:nvPr/>
        </p:nvSpPr>
        <p:spPr>
          <a:xfrm>
            <a:off x="4403321" y="2238119"/>
            <a:ext cx="212089" cy="30056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F1572D-4876-4592-9915-A2A51B28DC1F}"/>
              </a:ext>
            </a:extLst>
          </p:cNvPr>
          <p:cNvSpPr txBox="1"/>
          <p:nvPr/>
        </p:nvSpPr>
        <p:spPr>
          <a:xfrm>
            <a:off x="4582165" y="3371629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~3-5 sec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C196A4-EB30-4A77-900F-CE1A4F5D7036}"/>
              </a:ext>
            </a:extLst>
          </p:cNvPr>
          <p:cNvSpPr/>
          <p:nvPr/>
        </p:nvSpPr>
        <p:spPr>
          <a:xfrm>
            <a:off x="6402753" y="1878118"/>
            <a:ext cx="511231" cy="23766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5D838-7FD9-454B-829A-7F1DEAFF6C66}"/>
              </a:ext>
            </a:extLst>
          </p:cNvPr>
          <p:cNvSpPr txBox="1"/>
          <p:nvPr/>
        </p:nvSpPr>
        <p:spPr>
          <a:xfrm>
            <a:off x="7028466" y="219919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~25 - 30 sec</a:t>
            </a:r>
          </a:p>
        </p:txBody>
      </p:sp>
    </p:spTree>
    <p:extLst>
      <p:ext uri="{BB962C8B-B14F-4D97-AF65-F5344CB8AC3E}">
        <p14:creationId xmlns:p14="http://schemas.microsoft.com/office/powerpoint/2010/main" val="1965821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F05652-6CC0-4304-B26E-25E243FBB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873" y="1200746"/>
            <a:ext cx="5295062" cy="3959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994A83-9C87-4CE5-A625-9F662993A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2" y="1200747"/>
            <a:ext cx="5295065" cy="39590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ITP Pressure </a:t>
            </a:r>
            <a:r>
              <a:rPr lang="en-US" sz="2700" dirty="0"/>
              <a:t>(</a:t>
            </a:r>
            <a:r>
              <a:rPr lang="en-US" sz="2700" dirty="0">
                <a:latin typeface="Symbol" panose="05050102010706020507" pitchFamily="18" charset="2"/>
              </a:rPr>
              <a:t>f</a:t>
            </a:r>
            <a:r>
              <a:rPr lang="en-US" sz="2700" dirty="0"/>
              <a:t>=0.84, air = 55,000 </a:t>
            </a:r>
            <a:r>
              <a:rPr lang="en-US" sz="2700" dirty="0" err="1"/>
              <a:t>scfh</a:t>
            </a:r>
            <a:r>
              <a:rPr lang="en-US" sz="2700" dirty="0"/>
              <a:t>, </a:t>
            </a:r>
            <a:r>
              <a:rPr lang="en-US" sz="2700" dirty="0" err="1"/>
              <a:t>Tair</a:t>
            </a:r>
            <a:r>
              <a:rPr lang="en-US" sz="2700" dirty="0"/>
              <a:t> = 150 F, 20 psi)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5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98694A-9FB5-4785-BFFF-74217D46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873" y="1200745"/>
            <a:ext cx="5295062" cy="3959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994A83-9C87-4CE5-A625-9F662993A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2" y="1200747"/>
            <a:ext cx="5295065" cy="39590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ITP Pressure </a:t>
            </a:r>
            <a:r>
              <a:rPr lang="en-US" sz="2700" dirty="0"/>
              <a:t>(</a:t>
            </a:r>
            <a:r>
              <a:rPr lang="en-US" sz="2700" dirty="0">
                <a:latin typeface="Symbol" panose="05050102010706020507" pitchFamily="18" charset="2"/>
              </a:rPr>
              <a:t>f</a:t>
            </a:r>
            <a:r>
              <a:rPr lang="en-US" sz="2700" dirty="0"/>
              <a:t>=0.84, air = 55,000 </a:t>
            </a:r>
            <a:r>
              <a:rPr lang="en-US" sz="2700" dirty="0" err="1"/>
              <a:t>scfh</a:t>
            </a:r>
            <a:r>
              <a:rPr lang="en-US" sz="2700" dirty="0"/>
              <a:t>, </a:t>
            </a:r>
            <a:r>
              <a:rPr lang="en-US" sz="2700" dirty="0" err="1"/>
              <a:t>Tair</a:t>
            </a:r>
            <a:r>
              <a:rPr lang="en-US" sz="2700" dirty="0"/>
              <a:t> = 150 F, 20 psi)</a:t>
            </a:r>
            <a:endParaRPr lang="en-US" dirty="0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FED2DF0B-CFF6-416F-B40F-39DB9A0F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778081"/>
            <a:ext cx="11580921" cy="373510"/>
          </a:xfrm>
        </p:spPr>
        <p:txBody>
          <a:bodyPr/>
          <a:lstStyle/>
          <a:p>
            <a:r>
              <a:rPr lang="en-US" dirty="0"/>
              <a:t>Time: 0-5 sec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DF0E51-9DAD-4C26-95F1-A16D87D6A523}"/>
              </a:ext>
            </a:extLst>
          </p:cNvPr>
          <p:cNvSpPr/>
          <p:nvPr/>
        </p:nvSpPr>
        <p:spPr>
          <a:xfrm>
            <a:off x="771787" y="3833769"/>
            <a:ext cx="427839" cy="889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49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C1FC3-140B-475F-AC77-CFA7CE07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72" y="1151590"/>
            <a:ext cx="5360803" cy="40082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994A83-9C87-4CE5-A625-9F662993A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2" y="1200747"/>
            <a:ext cx="5295065" cy="39590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ITP Pressure </a:t>
            </a:r>
            <a:r>
              <a:rPr lang="en-US" sz="2700" dirty="0"/>
              <a:t>(</a:t>
            </a:r>
            <a:r>
              <a:rPr lang="en-US" sz="2700" dirty="0">
                <a:latin typeface="Symbol" panose="05050102010706020507" pitchFamily="18" charset="2"/>
              </a:rPr>
              <a:t>f</a:t>
            </a:r>
            <a:r>
              <a:rPr lang="en-US" sz="2700" dirty="0"/>
              <a:t>=0.84, air = 55,000 </a:t>
            </a:r>
            <a:r>
              <a:rPr lang="en-US" sz="2700" dirty="0" err="1"/>
              <a:t>scfh</a:t>
            </a:r>
            <a:r>
              <a:rPr lang="en-US" sz="2700" dirty="0"/>
              <a:t>, </a:t>
            </a:r>
            <a:r>
              <a:rPr lang="en-US" sz="2700" dirty="0" err="1"/>
              <a:t>Tair</a:t>
            </a:r>
            <a:r>
              <a:rPr lang="en-US" sz="2700" dirty="0"/>
              <a:t> = 150 F, 20 psi)</a:t>
            </a:r>
            <a:endParaRPr lang="en-US" dirty="0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FED2DF0B-CFF6-416F-B40F-39DB9A0F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778081"/>
            <a:ext cx="11580921" cy="373510"/>
          </a:xfrm>
        </p:spPr>
        <p:txBody>
          <a:bodyPr/>
          <a:lstStyle/>
          <a:p>
            <a:r>
              <a:rPr lang="en-US" dirty="0"/>
              <a:t>Time: 3-5 sec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783362-4D09-4DC8-916C-8817DDA59C85}"/>
              </a:ext>
            </a:extLst>
          </p:cNvPr>
          <p:cNvSpPr/>
          <p:nvPr/>
        </p:nvSpPr>
        <p:spPr>
          <a:xfrm>
            <a:off x="771787" y="3833769"/>
            <a:ext cx="427839" cy="8892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A7C39-45DE-431F-82CC-B384636E3912}"/>
              </a:ext>
            </a:extLst>
          </p:cNvPr>
          <p:cNvSpPr/>
          <p:nvPr/>
        </p:nvSpPr>
        <p:spPr>
          <a:xfrm>
            <a:off x="973123" y="3833768"/>
            <a:ext cx="226503" cy="88923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527D07-E2E2-4D4A-9A41-84DB4AF7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871" y="1200746"/>
            <a:ext cx="5295065" cy="395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994A83-9C87-4CE5-A625-9F662993A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2" y="1200747"/>
            <a:ext cx="5295065" cy="39590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ITP Pressure </a:t>
            </a:r>
            <a:r>
              <a:rPr lang="en-US" sz="2700" dirty="0"/>
              <a:t>(</a:t>
            </a:r>
            <a:r>
              <a:rPr lang="en-US" sz="2700" dirty="0">
                <a:latin typeface="Symbol" panose="05050102010706020507" pitchFamily="18" charset="2"/>
              </a:rPr>
              <a:t>f</a:t>
            </a:r>
            <a:r>
              <a:rPr lang="en-US" sz="2700" dirty="0"/>
              <a:t>=0.84, air = 55,000 </a:t>
            </a:r>
            <a:r>
              <a:rPr lang="en-US" sz="2700" dirty="0" err="1"/>
              <a:t>scfh</a:t>
            </a:r>
            <a:r>
              <a:rPr lang="en-US" sz="2700" dirty="0"/>
              <a:t>, </a:t>
            </a:r>
            <a:r>
              <a:rPr lang="en-US" sz="2700" dirty="0" err="1"/>
              <a:t>Tair</a:t>
            </a:r>
            <a:r>
              <a:rPr lang="en-US" sz="2700" dirty="0"/>
              <a:t> = 150 F, 20 psi)</a:t>
            </a:r>
            <a:endParaRPr lang="en-US" dirty="0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FED2DF0B-CFF6-416F-B40F-39DB9A0F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778081"/>
            <a:ext cx="11580921" cy="373510"/>
          </a:xfrm>
        </p:spPr>
        <p:txBody>
          <a:bodyPr/>
          <a:lstStyle/>
          <a:p>
            <a:r>
              <a:rPr lang="en-US" dirty="0"/>
              <a:t>Time: 25-30 sec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783362-4D09-4DC8-916C-8817DDA59C85}"/>
              </a:ext>
            </a:extLst>
          </p:cNvPr>
          <p:cNvSpPr/>
          <p:nvPr/>
        </p:nvSpPr>
        <p:spPr>
          <a:xfrm>
            <a:off x="771787" y="3833769"/>
            <a:ext cx="427839" cy="8892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A7C39-45DE-431F-82CC-B384636E3912}"/>
              </a:ext>
            </a:extLst>
          </p:cNvPr>
          <p:cNvSpPr/>
          <p:nvPr/>
        </p:nvSpPr>
        <p:spPr>
          <a:xfrm>
            <a:off x="973123" y="3833768"/>
            <a:ext cx="226503" cy="889233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BE8936-CA35-4C23-8C03-31F2E8F9FEE2}"/>
              </a:ext>
            </a:extLst>
          </p:cNvPr>
          <p:cNvSpPr/>
          <p:nvPr/>
        </p:nvSpPr>
        <p:spPr>
          <a:xfrm>
            <a:off x="2906592" y="3833767"/>
            <a:ext cx="427839" cy="88923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4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73" name="Content Placeholder 1"/>
          <p:cNvSpPr>
            <a:spLocks noGrp="1"/>
          </p:cNvSpPr>
          <p:nvPr>
            <p:ph idx="1"/>
          </p:nvPr>
        </p:nvSpPr>
        <p:spPr>
          <a:xfrm>
            <a:off x="270626" y="1461852"/>
            <a:ext cx="9704647" cy="4359109"/>
          </a:xfrm>
        </p:spPr>
        <p:txBody>
          <a:bodyPr>
            <a:normAutofit/>
          </a:bodyPr>
          <a:lstStyle/>
          <a:p>
            <a:r>
              <a:rPr lang="en-US" sz="3600" dirty="0"/>
              <a:t>Background/Motivation</a:t>
            </a:r>
            <a:endParaRPr lang="en-US" sz="3200" dirty="0"/>
          </a:p>
          <a:p>
            <a:r>
              <a:rPr lang="en-US" sz="3600" dirty="0"/>
              <a:t>DOE Roadmap</a:t>
            </a:r>
          </a:p>
          <a:p>
            <a:r>
              <a:rPr lang="en-US" sz="3600" dirty="0"/>
              <a:t>DOE Funded PGC</a:t>
            </a:r>
          </a:p>
          <a:p>
            <a:r>
              <a:rPr lang="en-US" sz="3600" dirty="0"/>
              <a:t>NETL in-house research in PGC</a:t>
            </a:r>
          </a:p>
          <a:p>
            <a:pPr lvl="1"/>
            <a:r>
              <a:rPr lang="en-US" sz="3200" dirty="0"/>
              <a:t>Water-cooled RDE start-up</a:t>
            </a:r>
          </a:p>
        </p:txBody>
      </p:sp>
    </p:spTree>
    <p:extLst>
      <p:ext uri="{BB962C8B-B14F-4D97-AF65-F5344CB8AC3E}">
        <p14:creationId xmlns:p14="http://schemas.microsoft.com/office/powerpoint/2010/main" val="1696525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NOx Emissions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Results from previous tests in uncooled RDE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B8979-5C1E-4CCD-98FB-9EA5D0F1D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84"/>
          <a:stretch/>
        </p:blipFill>
        <p:spPr>
          <a:xfrm>
            <a:off x="660579" y="1580625"/>
            <a:ext cx="4074005" cy="3113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4CF7E-493E-420E-8D53-BD8D4ACB4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79" y="4690905"/>
            <a:ext cx="3063595" cy="262019"/>
          </a:xfrm>
          <a:prstGeom prst="rect">
            <a:avLst/>
          </a:prstGeom>
        </p:spPr>
      </p:pic>
      <p:pic>
        <p:nvPicPr>
          <p:cNvPr id="7" name="Picture 6" descr="A picture containing indoor, building&#10;&#10;Description generated with very high confidence">
            <a:extLst>
              <a:ext uri="{FF2B5EF4-FFF2-40B4-BE49-F238E27FC236}">
                <a16:creationId xmlns:a16="http://schemas.microsoft.com/office/drawing/2014/main" id="{BEC46F44-29F2-4D96-85AB-A803A9E78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2339" y="2047662"/>
            <a:ext cx="2824725" cy="2118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61D55-BC18-4BB0-9DAF-7E1E23E0793B}"/>
              </a:ext>
            </a:extLst>
          </p:cNvPr>
          <p:cNvSpPr txBox="1"/>
          <p:nvPr/>
        </p:nvSpPr>
        <p:spPr>
          <a:xfrm>
            <a:off x="6145640" y="3229439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A17D4-F10D-4CC4-8973-1F1941FD8082}"/>
              </a:ext>
            </a:extLst>
          </p:cNvPr>
          <p:cNvSpPr txBox="1"/>
          <p:nvPr/>
        </p:nvSpPr>
        <p:spPr>
          <a:xfrm>
            <a:off x="6258772" y="2376531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61F77-CECB-4DF7-94BB-B71A9DB25E28}"/>
              </a:ext>
            </a:extLst>
          </p:cNvPr>
          <p:cNvSpPr txBox="1"/>
          <p:nvPr/>
        </p:nvSpPr>
        <p:spPr>
          <a:xfrm>
            <a:off x="6901110" y="26535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8F6F6B-3AA1-495D-9F82-982FDF0D78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9"/>
          <a:stretch/>
        </p:blipFill>
        <p:spPr>
          <a:xfrm>
            <a:off x="7014243" y="3253706"/>
            <a:ext cx="2008864" cy="1834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BB28E5-1515-4390-9768-3E793422E7A0}"/>
              </a:ext>
            </a:extLst>
          </p:cNvPr>
          <p:cNvCxnSpPr>
            <a:cxnSpLocks/>
          </p:cNvCxnSpPr>
          <p:nvPr/>
        </p:nvCxnSpPr>
        <p:spPr>
          <a:xfrm>
            <a:off x="7014242" y="2930529"/>
            <a:ext cx="706367" cy="6842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149B2E-F819-4572-9F17-FA083C51F628}"/>
              </a:ext>
            </a:extLst>
          </p:cNvPr>
          <p:cNvSpPr txBox="1"/>
          <p:nvPr/>
        </p:nvSpPr>
        <p:spPr>
          <a:xfrm>
            <a:off x="8683709" y="441390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7BFF02-ADD6-46F9-9E3F-50A390F5C259}"/>
              </a:ext>
            </a:extLst>
          </p:cNvPr>
          <p:cNvSpPr txBox="1"/>
          <p:nvPr/>
        </p:nvSpPr>
        <p:spPr>
          <a:xfrm>
            <a:off x="7797208" y="3337787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2811F-9FBF-4333-8CF4-7A0B39C2E93B}"/>
              </a:ext>
            </a:extLst>
          </p:cNvPr>
          <p:cNvSpPr txBox="1"/>
          <p:nvPr/>
        </p:nvSpPr>
        <p:spPr>
          <a:xfrm>
            <a:off x="7512077" y="385196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522CAE-BF31-4FA3-985F-29272EFC68A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 bwMode="auto">
          <a:xfrm>
            <a:off x="7362904" y="1738371"/>
            <a:ext cx="2028825" cy="1468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46701A-45C2-4192-AAFF-61183483659B}"/>
              </a:ext>
            </a:extLst>
          </p:cNvPr>
          <p:cNvSpPr txBox="1"/>
          <p:nvPr/>
        </p:nvSpPr>
        <p:spPr>
          <a:xfrm>
            <a:off x="7571511" y="1924958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F356D5-F334-4215-8EBC-F43136961705}"/>
              </a:ext>
            </a:extLst>
          </p:cNvPr>
          <p:cNvSpPr txBox="1"/>
          <p:nvPr/>
        </p:nvSpPr>
        <p:spPr>
          <a:xfrm>
            <a:off x="5417885" y="3051923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F7422C-D932-48F1-965F-BFC53ECF7644}"/>
              </a:ext>
            </a:extLst>
          </p:cNvPr>
          <p:cNvSpPr txBox="1"/>
          <p:nvPr/>
        </p:nvSpPr>
        <p:spPr>
          <a:xfrm>
            <a:off x="5415384" y="1932575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1B8960-60F8-4FAA-81D7-9FA6FAEB9AD0}"/>
              </a:ext>
            </a:extLst>
          </p:cNvPr>
          <p:cNvSpPr txBox="1"/>
          <p:nvPr/>
        </p:nvSpPr>
        <p:spPr>
          <a:xfrm>
            <a:off x="6127741" y="4621183"/>
            <a:ext cx="1669467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AutoNum type="arabicPeriod"/>
            </a:pPr>
            <a:r>
              <a:rPr lang="en-US" sz="825" dirty="0"/>
              <a:t>NOx Analyzer (1 sec response)</a:t>
            </a:r>
          </a:p>
          <a:p>
            <a:pPr marL="171450" indent="-171450">
              <a:buAutoNum type="arabicPeriod"/>
            </a:pPr>
            <a:r>
              <a:rPr lang="en-US" sz="825" dirty="0"/>
              <a:t>O2 Analyzer</a:t>
            </a:r>
          </a:p>
          <a:p>
            <a:pPr marL="171450" indent="-171450">
              <a:buAutoNum type="arabicPeriod"/>
            </a:pPr>
            <a:r>
              <a:rPr lang="en-US" sz="825" dirty="0"/>
              <a:t>Gas Sample Storage Tanks (x3)</a:t>
            </a:r>
          </a:p>
          <a:p>
            <a:pPr marL="171450" indent="-171450">
              <a:buAutoNum type="arabicPeriod"/>
            </a:pPr>
            <a:r>
              <a:rPr lang="en-US" sz="825" dirty="0"/>
              <a:t>Gas sample line</a:t>
            </a:r>
          </a:p>
          <a:p>
            <a:pPr marL="171450" indent="-171450">
              <a:buAutoNum type="arabicPeriod"/>
            </a:pPr>
            <a:r>
              <a:rPr lang="en-US" sz="825" dirty="0"/>
              <a:t>RDE</a:t>
            </a:r>
          </a:p>
          <a:p>
            <a:pPr marL="171450" indent="-171450">
              <a:buAutoNum type="arabicPeriod"/>
            </a:pPr>
            <a:r>
              <a:rPr lang="en-US" sz="825" dirty="0"/>
              <a:t>Gas sample 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351748-E5B7-4746-B6F6-D4F9D9E809AF}"/>
              </a:ext>
            </a:extLst>
          </p:cNvPr>
          <p:cNvSpPr txBox="1"/>
          <p:nvPr/>
        </p:nvSpPr>
        <p:spPr>
          <a:xfrm>
            <a:off x="660579" y="4952923"/>
            <a:ext cx="486699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Challenges</a:t>
            </a:r>
          </a:p>
          <a:p>
            <a:pPr marL="257175" indent="-257175">
              <a:buAutoNum type="arabicPeriod"/>
            </a:pPr>
            <a:r>
              <a:rPr lang="en-US" sz="1050" dirty="0"/>
              <a:t>Unheated sample line permitted condensation (H2/Air) likely resulting in NO2 loss.</a:t>
            </a:r>
          </a:p>
          <a:p>
            <a:pPr marL="257175" indent="-257175">
              <a:buAutoNum type="arabicPeriod"/>
            </a:pPr>
            <a:r>
              <a:rPr lang="en-US" sz="1050" dirty="0"/>
              <a:t>Some tests experiences periods of unstable and stable detonation.</a:t>
            </a:r>
          </a:p>
          <a:p>
            <a:pPr marL="257175" indent="-257175">
              <a:buAutoNum type="arabicPeriod"/>
            </a:pPr>
            <a:r>
              <a:rPr lang="en-US" sz="1050" dirty="0"/>
              <a:t>Incomplete combustion (determined from O2 Emissions)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41FAA4-D869-403F-B1FA-126442A0D6FB}"/>
              </a:ext>
            </a:extLst>
          </p:cNvPr>
          <p:cNvSpPr txBox="1"/>
          <p:nvPr/>
        </p:nvSpPr>
        <p:spPr>
          <a:xfrm>
            <a:off x="9600336" y="2225040"/>
            <a:ext cx="231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RDE is unmodified AFRL RDE</a:t>
            </a:r>
          </a:p>
          <a:p>
            <a:pPr marL="112713" indent="-112713"/>
            <a:r>
              <a:rPr lang="en-US" dirty="0"/>
              <a:t>- Not optimized for mixing</a:t>
            </a:r>
          </a:p>
        </p:txBody>
      </p:sp>
    </p:spTree>
    <p:extLst>
      <p:ext uri="{BB962C8B-B14F-4D97-AF65-F5344CB8AC3E}">
        <p14:creationId xmlns:p14="http://schemas.microsoft.com/office/powerpoint/2010/main" val="482682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Study of Low Loss Injectors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5292"/>
          <a:stretch/>
        </p:blipFill>
        <p:spPr>
          <a:xfrm>
            <a:off x="1682620" y="1038809"/>
            <a:ext cx="5391442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620" y="2334209"/>
            <a:ext cx="4744381" cy="37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69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Turbine Integration – High efficiency Diffuser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Guillermo </a:t>
            </a:r>
            <a:r>
              <a:rPr lang="en-US" dirty="0" err="1"/>
              <a:t>Paniagua</a:t>
            </a:r>
            <a:r>
              <a:rPr lang="en-US" dirty="0"/>
              <a:t> and James Braun (Purdue University)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616" y="1151591"/>
            <a:ext cx="9133581" cy="513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18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Sensors: TDLAS </a:t>
            </a:r>
            <a:r>
              <a:rPr lang="en-US" sz="3600" dirty="0"/>
              <a:t>(T and species)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err="1"/>
              <a:t>Subith</a:t>
            </a:r>
            <a:r>
              <a:rPr lang="en-US" dirty="0"/>
              <a:t> Vasu (UCF)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46" y="964836"/>
            <a:ext cx="6933588" cy="52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30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CFD for PGC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err="1"/>
              <a:t>Venkat</a:t>
            </a:r>
            <a:r>
              <a:rPr lang="en-US" dirty="0"/>
              <a:t> Raman (University of Michigan)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841" y="1151591"/>
            <a:ext cx="8892073" cy="50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72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DOE continues to fund research in PGC</a:t>
            </a:r>
          </a:p>
          <a:p>
            <a:endParaRPr lang="en-US" sz="3200" dirty="0"/>
          </a:p>
          <a:p>
            <a:r>
              <a:rPr lang="en-US" sz="3200" dirty="0"/>
              <a:t>NETL in-house research is designed to be complementary to externally funded programs</a:t>
            </a:r>
          </a:p>
          <a:p>
            <a:endParaRPr lang="en-US" sz="3200" dirty="0"/>
          </a:p>
          <a:p>
            <a:r>
              <a:rPr lang="en-US" sz="3200" dirty="0"/>
              <a:t>New water-cooled RDC will permit operation of a thermally </a:t>
            </a:r>
            <a:r>
              <a:rPr lang="en-US" sz="3200"/>
              <a:t>stable RDC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20397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zastavki.com/pictures/2560x1600/2009/Nature_Forest_The_road_through_the_national_park_017408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 b="13833"/>
          <a:stretch/>
        </p:blipFill>
        <p:spPr bwMode="auto">
          <a:xfrm>
            <a:off x="0" y="0"/>
            <a:ext cx="12192000" cy="6236163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5400000">
            <a:off x="3098568" y="-2977919"/>
            <a:ext cx="6236162" cy="12192000"/>
          </a:xfrm>
          <a:prstGeom prst="rect">
            <a:avLst/>
          </a:prstGeom>
          <a:solidFill>
            <a:srgbClr val="37383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15" y="251390"/>
            <a:ext cx="2429326" cy="966537"/>
          </a:xfrm>
          <a:prstGeom prst="rect">
            <a:avLst/>
          </a:prstGeom>
          <a:effectLst/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2120900" y="391887"/>
            <a:ext cx="8191500" cy="24726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</a:rPr>
              <a:t>Thank You.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</a:rPr>
              <a:t>Questions??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8911" y="4088666"/>
            <a:ext cx="3315477" cy="92333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Don Ferguson, PhD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donald.ferguson@netl.doe.gov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(304) 285-4192</a:t>
            </a:r>
          </a:p>
        </p:txBody>
      </p:sp>
    </p:spTree>
    <p:extLst>
      <p:ext uri="{BB962C8B-B14F-4D97-AF65-F5344CB8AC3E}">
        <p14:creationId xmlns:p14="http://schemas.microsoft.com/office/powerpoint/2010/main" val="3203392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89649" y="5689799"/>
            <a:ext cx="40342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00" i="1" dirty="0" err="1"/>
              <a:t>Wolanski</a:t>
            </a:r>
            <a:r>
              <a:rPr lang="en-US" sz="1000" i="1" dirty="0"/>
              <a:t>, P., Proc. Comb. Institute, 2013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 err="1"/>
              <a:t>Nordeen</a:t>
            </a:r>
            <a:r>
              <a:rPr lang="en-US" sz="1000" dirty="0"/>
              <a:t> et al, 49th AIAA Aerospace Sciences Meeting, Orlando, FL:, 2011.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/>
              <a:t>Kaemming</a:t>
            </a:r>
            <a:r>
              <a:rPr lang="en-US" sz="1000" dirty="0"/>
              <a:t>, T.A. and Paxson, D., 2018 </a:t>
            </a:r>
            <a:r>
              <a:rPr lang="en-US" sz="1000" dirty="0" err="1"/>
              <a:t>AIAAJoint</a:t>
            </a:r>
            <a:r>
              <a:rPr lang="en-US" sz="1000" dirty="0"/>
              <a:t> Propulsion Conf., </a:t>
            </a:r>
            <a:r>
              <a:rPr lang="en-US" sz="1000" dirty="0" err="1"/>
              <a:t>Concinnati</a:t>
            </a:r>
            <a:r>
              <a:rPr lang="en-US" sz="1000" dirty="0"/>
              <a:t>, OH.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Rotating Detonation Combustion</a:t>
            </a:r>
          </a:p>
        </p:txBody>
      </p:sp>
      <p:sp>
        <p:nvSpPr>
          <p:cNvPr id="7" name="Content Placeholder 42"/>
          <p:cNvSpPr>
            <a:spLocks noGrp="1"/>
          </p:cNvSpPr>
          <p:nvPr>
            <p:ph idx="1"/>
          </p:nvPr>
        </p:nvSpPr>
        <p:spPr>
          <a:xfrm>
            <a:off x="311337" y="4206689"/>
            <a:ext cx="8754573" cy="1784979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Bulk axial flow with circumferential detonation wave</a:t>
            </a: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Detonation wave, once initiated, is self-sustained.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 moving parts – No complex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valving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required at the inlet compared to PDE’s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Unsteady flow at high frequency may have minimal impact on turbine performance.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Estimated 49% increase in pressure [3]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Potential for low NOx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r="1950"/>
          <a:stretch/>
        </p:blipFill>
        <p:spPr bwMode="auto">
          <a:xfrm>
            <a:off x="270628" y="861248"/>
            <a:ext cx="4567760" cy="305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1111" y="3593835"/>
            <a:ext cx="628768" cy="25654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(Ref 1)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292" y="1193737"/>
            <a:ext cx="6597827" cy="26428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938" y="3858302"/>
            <a:ext cx="3574181" cy="10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79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RDC Integration Cycle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5253" b="1764"/>
          <a:stretch/>
        </p:blipFill>
        <p:spPr>
          <a:xfrm>
            <a:off x="0" y="1485952"/>
            <a:ext cx="6442894" cy="2714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42" y="1385972"/>
            <a:ext cx="4372585" cy="1867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658" y="3918044"/>
            <a:ext cx="4077269" cy="18957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30171" y="1849122"/>
            <a:ext cx="1747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472C5"/>
                </a:solidFill>
                <a:latin typeface="CIDFont+F4"/>
              </a:rPr>
              <a:t>H-Class GT</a:t>
            </a:r>
          </a:p>
          <a:p>
            <a:r>
              <a:rPr lang="en-US" sz="1200" dirty="0">
                <a:solidFill>
                  <a:srgbClr val="4472C5"/>
                </a:solidFill>
                <a:latin typeface="CIDFont+F4"/>
              </a:rPr>
              <a:t>with</a:t>
            </a:r>
          </a:p>
          <a:p>
            <a:r>
              <a:rPr lang="en-US" sz="1200" dirty="0">
                <a:solidFill>
                  <a:srgbClr val="4472C5"/>
                </a:solidFill>
                <a:latin typeface="CIDFont+F4"/>
              </a:rPr>
              <a:t>Conventional</a:t>
            </a:r>
          </a:p>
          <a:p>
            <a:r>
              <a:rPr lang="en-US" sz="1200" dirty="0">
                <a:solidFill>
                  <a:srgbClr val="4472C5"/>
                </a:solidFill>
                <a:latin typeface="CIDFont+F4"/>
              </a:rPr>
              <a:t>Combustor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6530661" y="4342694"/>
            <a:ext cx="1204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70AE47"/>
                </a:solidFill>
                <a:latin typeface="CIDFont+F4"/>
              </a:rPr>
              <a:t>H-Class GT</a:t>
            </a:r>
          </a:p>
          <a:p>
            <a:r>
              <a:rPr lang="en-US" sz="1100" dirty="0">
                <a:solidFill>
                  <a:srgbClr val="70AE47"/>
                </a:solidFill>
                <a:latin typeface="CIDFont+F4"/>
              </a:rPr>
              <a:t>with RDE</a:t>
            </a:r>
            <a:endParaRPr lang="en-US" sz="1100" dirty="0"/>
          </a:p>
        </p:txBody>
      </p:sp>
      <p:sp>
        <p:nvSpPr>
          <p:cNvPr id="17" name="Rounded Rectangle 16"/>
          <p:cNvSpPr/>
          <p:nvPr/>
        </p:nvSpPr>
        <p:spPr>
          <a:xfrm>
            <a:off x="7204138" y="2954076"/>
            <a:ext cx="3945944" cy="390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326342" y="5511318"/>
            <a:ext cx="3945944" cy="390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DOE PGC Roadmap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70628" y="1056591"/>
            <a:ext cx="11580921" cy="5937978"/>
          </a:xfrm>
        </p:spPr>
        <p:txBody>
          <a:bodyPr>
            <a:noAutofit/>
          </a:bodyPr>
          <a:lstStyle/>
          <a:p>
            <a:r>
              <a:rPr lang="en-US" sz="1800" dirty="0"/>
              <a:t>Improve fundamental understanding stable continuous wave detonation </a:t>
            </a:r>
          </a:p>
          <a:p>
            <a:pPr lvl="1"/>
            <a:r>
              <a:rPr lang="en-US" sz="1800" dirty="0"/>
              <a:t>Wave directionality, bifurcation, translation speed (~CJ)</a:t>
            </a:r>
          </a:p>
          <a:p>
            <a:pPr lvl="1"/>
            <a:r>
              <a:rPr lang="en-US" sz="1800" dirty="0" err="1"/>
              <a:t>Det</a:t>
            </a:r>
            <a:r>
              <a:rPr lang="en-US" sz="1800" dirty="0"/>
              <a:t> wave influence on operational parameters (</a:t>
            </a:r>
            <a:r>
              <a:rPr lang="en-US" sz="1800" dirty="0" err="1"/>
              <a:t>i.e</a:t>
            </a:r>
            <a:r>
              <a:rPr lang="en-US" sz="1800" dirty="0"/>
              <a:t> fuel injection/mixing)</a:t>
            </a:r>
          </a:p>
          <a:p>
            <a:pPr lvl="1"/>
            <a:endParaRPr lang="en-US" sz="700" dirty="0"/>
          </a:p>
          <a:p>
            <a:r>
              <a:rPr lang="en-US" sz="1800" dirty="0"/>
              <a:t>Develop scale laws to better understand the parametric impacts</a:t>
            </a:r>
          </a:p>
          <a:p>
            <a:pPr lvl="1"/>
            <a:r>
              <a:rPr lang="en-US" sz="1800" dirty="0"/>
              <a:t>Flow, pressure temperature, fuel composition (</a:t>
            </a:r>
            <a:r>
              <a:rPr lang="en-US" sz="1800" dirty="0" err="1"/>
              <a:t>det</a:t>
            </a:r>
            <a:r>
              <a:rPr lang="en-US" sz="1800" dirty="0"/>
              <a:t> cell size)</a:t>
            </a:r>
          </a:p>
          <a:p>
            <a:pPr lvl="1"/>
            <a:r>
              <a:rPr lang="en-US" sz="1800" dirty="0"/>
              <a:t>Gap width, combustor length, diameter (number of waves)</a:t>
            </a:r>
          </a:p>
          <a:p>
            <a:pPr lvl="1"/>
            <a:endParaRPr lang="en-US" sz="700" dirty="0"/>
          </a:p>
          <a:p>
            <a:r>
              <a:rPr lang="en-US" sz="1800" dirty="0"/>
              <a:t>Maximize pressure gain / turbine work availability and reduce emissions</a:t>
            </a:r>
          </a:p>
          <a:p>
            <a:pPr lvl="1"/>
            <a:r>
              <a:rPr lang="en-US" sz="1800" dirty="0"/>
              <a:t>Inlet / exhaust transition configuration (including valves for PDE’s)</a:t>
            </a:r>
          </a:p>
          <a:p>
            <a:pPr lvl="1"/>
            <a:r>
              <a:rPr lang="en-US" sz="1800" dirty="0"/>
              <a:t>Deflagration, shear layer and downstream shocks</a:t>
            </a:r>
          </a:p>
          <a:p>
            <a:pPr lvl="1"/>
            <a:r>
              <a:rPr lang="en-US" sz="1800" dirty="0"/>
              <a:t>CO, NOx emissions</a:t>
            </a:r>
          </a:p>
          <a:p>
            <a:pPr lvl="1"/>
            <a:endParaRPr lang="en-US" sz="700" dirty="0"/>
          </a:p>
          <a:p>
            <a:r>
              <a:rPr lang="en-US" sz="1800" dirty="0"/>
              <a:t>Improve modeling capabilities</a:t>
            </a:r>
          </a:p>
          <a:p>
            <a:pPr lvl="1"/>
            <a:r>
              <a:rPr lang="en-US" sz="1800" dirty="0"/>
              <a:t>Simultaneous detonation and deflagration</a:t>
            </a:r>
          </a:p>
          <a:p>
            <a:pPr lvl="1"/>
            <a:r>
              <a:rPr lang="en-US" sz="1800" dirty="0"/>
              <a:t>Grid dependences, chemical </a:t>
            </a:r>
            <a:r>
              <a:rPr lang="en-US" sz="1800" dirty="0" err="1"/>
              <a:t>kinectics</a:t>
            </a:r>
            <a:endParaRPr lang="en-US" sz="1800" dirty="0"/>
          </a:p>
          <a:p>
            <a:pPr lvl="1"/>
            <a:r>
              <a:rPr lang="en-US" sz="1800" dirty="0"/>
              <a:t>Reduced order </a:t>
            </a:r>
            <a:r>
              <a:rPr lang="en-US" sz="1800" dirty="0" err="1"/>
              <a:t>thermo</a:t>
            </a:r>
            <a:r>
              <a:rPr lang="en-US" sz="1800" dirty="0"/>
              <a:t> and chemical models </a:t>
            </a:r>
          </a:p>
          <a:p>
            <a:pPr lvl="1"/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698" y="4486464"/>
            <a:ext cx="1867771" cy="1487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42698" y="5906156"/>
            <a:ext cx="3734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RDE coupled to T63 Turbine at AFRL</a:t>
            </a:r>
          </a:p>
          <a:p>
            <a:r>
              <a:rPr lang="en-US" sz="900" dirty="0"/>
              <a:t>Andrew Naples, John Hoke, Ryan T. Battelle, Matthew Wagner, and Frederick R. </a:t>
            </a:r>
            <a:r>
              <a:rPr lang="en-US" sz="900" dirty="0" err="1"/>
              <a:t>Schauer</a:t>
            </a:r>
            <a:r>
              <a:rPr lang="en-US" sz="900" dirty="0"/>
              <a:t>. "RDE Implementation into an Open-Loop T63 Gas Turbine Engine", 55th AIAA Aerospace Sciences Meeting, AIAA SciTech Forum, (AIAA 2017-1747)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860" y="2806574"/>
            <a:ext cx="1995806" cy="1518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92560" y="3335071"/>
            <a:ext cx="151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Aerojet</a:t>
            </a:r>
            <a:r>
              <a:rPr lang="en-US" sz="1200" dirty="0"/>
              <a:t> </a:t>
            </a:r>
            <a:r>
              <a:rPr lang="en-US" sz="1200" dirty="0" err="1"/>
              <a:t>Rocketdyne</a:t>
            </a:r>
            <a:r>
              <a:rPr lang="en-US" sz="1200" dirty="0"/>
              <a:t> conceptual design of RDE with diffuser</a:t>
            </a:r>
            <a:endParaRPr lang="en-US" sz="700" dirty="0"/>
          </a:p>
        </p:txBody>
      </p:sp>
      <p:pic>
        <p:nvPicPr>
          <p:cNvPr id="13" name="20180510_02_Processed_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0174" y="1256454"/>
            <a:ext cx="4201371" cy="8402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10174" y="2113044"/>
            <a:ext cx="4201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NETL Characterization of Injector Response using Acetone PLIF</a:t>
            </a:r>
          </a:p>
        </p:txBody>
      </p:sp>
    </p:spTree>
    <p:extLst>
      <p:ext uri="{BB962C8B-B14F-4D97-AF65-F5344CB8AC3E}">
        <p14:creationId xmlns:p14="http://schemas.microsoft.com/office/powerpoint/2010/main" val="310757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270628" y="146034"/>
            <a:ext cx="9678315" cy="70305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Current DOE Pressure Gain Combustion Funded Activities (2017 - 2019)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32" y="972099"/>
            <a:ext cx="9595936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627" y="977807"/>
            <a:ext cx="11580921" cy="4903321"/>
          </a:xfrm>
        </p:spPr>
        <p:txBody>
          <a:bodyPr>
            <a:noAutofit/>
          </a:bodyPr>
          <a:lstStyle/>
          <a:p>
            <a:r>
              <a:rPr lang="en-US" sz="2400" dirty="0"/>
              <a:t>RDE Sector / Inlet Test Rig</a:t>
            </a:r>
          </a:p>
          <a:p>
            <a:pPr lvl="1"/>
            <a:r>
              <a:rPr lang="en-US" dirty="0"/>
              <a:t>Rapid evaluation of inlet concepts with correlation to lab-scale combustor. </a:t>
            </a:r>
          </a:p>
          <a:p>
            <a:r>
              <a:rPr lang="en-US" sz="2400" dirty="0"/>
              <a:t>Computational Studies</a:t>
            </a:r>
          </a:p>
          <a:p>
            <a:pPr lvl="1"/>
            <a:r>
              <a:rPr lang="en-US" dirty="0"/>
              <a:t>Chemical Reactor Network (CRN)</a:t>
            </a:r>
          </a:p>
          <a:p>
            <a:pPr lvl="2"/>
            <a:r>
              <a:rPr lang="en-US" sz="2400" dirty="0"/>
              <a:t>Reduced order model with emissions</a:t>
            </a:r>
          </a:p>
          <a:p>
            <a:pPr lvl="1"/>
            <a:r>
              <a:rPr lang="en-US" dirty="0"/>
              <a:t>CFD</a:t>
            </a:r>
          </a:p>
          <a:p>
            <a:pPr lvl="2"/>
            <a:r>
              <a:rPr lang="en-US" sz="2400" dirty="0"/>
              <a:t>Fundamental aspects of detonation</a:t>
            </a:r>
          </a:p>
          <a:p>
            <a:pPr lvl="2"/>
            <a:r>
              <a:rPr lang="en-US" sz="2400" dirty="0"/>
              <a:t>Inlet / geometry physics</a:t>
            </a:r>
          </a:p>
          <a:p>
            <a:pPr lvl="2"/>
            <a:r>
              <a:rPr lang="en-US" sz="2400" dirty="0"/>
              <a:t>Turbine integration</a:t>
            </a:r>
          </a:p>
          <a:p>
            <a:r>
              <a:rPr lang="en-US" sz="2400" dirty="0"/>
              <a:t>Lab-Scale Experiment</a:t>
            </a:r>
          </a:p>
          <a:p>
            <a:pPr lvl="1"/>
            <a:r>
              <a:rPr lang="en-US" dirty="0"/>
              <a:t>Approximate gas turbine conditions</a:t>
            </a:r>
          </a:p>
          <a:p>
            <a:pPr lvl="1"/>
            <a:r>
              <a:rPr lang="en-US" dirty="0"/>
              <a:t>Increased percentage of NG (H2/Air)</a:t>
            </a:r>
          </a:p>
          <a:p>
            <a:pPr lvl="1"/>
            <a:r>
              <a:rPr lang="en-US" dirty="0"/>
              <a:t>Model validation</a:t>
            </a:r>
          </a:p>
          <a:p>
            <a:pPr lvl="2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NETL In-House Research Activities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060" y="1740680"/>
            <a:ext cx="2101662" cy="1939996"/>
          </a:xfrm>
          <a:prstGeom prst="rect">
            <a:avLst/>
          </a:prstGeom>
        </p:spPr>
      </p:pic>
      <p:pic>
        <p:nvPicPr>
          <p:cNvPr id="32" name="afrl-temp_wmv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5481" y="1844724"/>
            <a:ext cx="2619769" cy="19648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43912" y="3622040"/>
            <a:ext cx="2320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NETL Lab-Scale RDE Inlet Sector Rig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15306" y="3765082"/>
            <a:ext cx="2715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CFD model of RDE with temperature contours (H2/Air)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43912" y="5592832"/>
            <a:ext cx="2320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NETL Water-Cooled, Pressurized RDC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53" y="4226747"/>
            <a:ext cx="3135085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Cooled RDC Integration Status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Required Hardware Modifications</a:t>
            </a:r>
          </a:p>
        </p:txBody>
      </p:sp>
      <p:pic>
        <p:nvPicPr>
          <p:cNvPr id="10" name="Picture 9" descr="LECTR with Cooled RDE - Vessels Only - Cropped Annotated">
            <a:extLst>
              <a:ext uri="{FF2B5EF4-FFF2-40B4-BE49-F238E27FC236}">
                <a16:creationId xmlns:a16="http://schemas.microsoft.com/office/drawing/2014/main" id="{E5E38772-49E7-4838-B34F-75DBB2249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1"/>
          <a:stretch/>
        </p:blipFill>
        <p:spPr bwMode="auto">
          <a:xfrm>
            <a:off x="7743165" y="1146737"/>
            <a:ext cx="4178207" cy="4628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05D987-CAAE-4244-8434-74F2E200B556}"/>
              </a:ext>
            </a:extLst>
          </p:cNvPr>
          <p:cNvSpPr/>
          <p:nvPr/>
        </p:nvSpPr>
        <p:spPr>
          <a:xfrm>
            <a:off x="8289505" y="5775159"/>
            <a:ext cx="3085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ea typeface="Times New Roman" panose="02020603050405020304" pitchFamily="18" charset="0"/>
              </a:rPr>
              <a:t>LECTR in Cooled RDC Configuration</a:t>
            </a:r>
            <a:endParaRPr lang="en-US" sz="16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3C905C-506A-41E2-9F94-15CEDCFB7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r="1710"/>
          <a:stretch/>
        </p:blipFill>
        <p:spPr>
          <a:xfrm>
            <a:off x="3300083" y="1146737"/>
            <a:ext cx="4373259" cy="46284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2AD8D7-10E3-4BC0-8B0D-3F5B317CB631}"/>
              </a:ext>
            </a:extLst>
          </p:cNvPr>
          <p:cNvSpPr/>
          <p:nvPr/>
        </p:nvSpPr>
        <p:spPr>
          <a:xfrm>
            <a:off x="3902496" y="5775159"/>
            <a:ext cx="3302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ea typeface="Times New Roman" panose="02020603050405020304" pitchFamily="18" charset="0"/>
              </a:rPr>
              <a:t>LECTR in Uncooled RDC Configuration</a:t>
            </a:r>
            <a:endParaRPr lang="en-US" sz="1600" i="1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758D80AB-1F6D-49FF-A9B8-1754B3FBA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8" y="1195017"/>
            <a:ext cx="3029455" cy="3453985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latin typeface="+mn-lt"/>
              </a:rPr>
              <a:t>Replacement of uncooled combustor and exhaust sections with cooled components</a:t>
            </a:r>
          </a:p>
          <a:p>
            <a:r>
              <a:rPr lang="en-US" sz="3100" dirty="0">
                <a:latin typeface="+mn-lt"/>
              </a:rPr>
              <a:t>Replacement of refractory in Sampling Cross</a:t>
            </a:r>
          </a:p>
          <a:p>
            <a:r>
              <a:rPr lang="en-US" sz="3100" dirty="0">
                <a:latin typeface="+mn-lt"/>
              </a:rPr>
              <a:t>Addition of refractory to Transition Flange</a:t>
            </a:r>
          </a:p>
          <a:p>
            <a:pPr marL="231775" lvl="1" indent="0">
              <a:buNone/>
            </a:pPr>
            <a:endParaRPr lang="en-US" sz="4400" dirty="0">
              <a:latin typeface="+mn-lt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31654E6-844D-4C0C-8291-4B4697C3661B}"/>
              </a:ext>
            </a:extLst>
          </p:cNvPr>
          <p:cNvSpPr/>
          <p:nvPr/>
        </p:nvSpPr>
        <p:spPr>
          <a:xfrm>
            <a:off x="7101267" y="3460948"/>
            <a:ext cx="1283795" cy="3385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0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628" y="2456286"/>
            <a:ext cx="5115300" cy="395602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+mn-lt"/>
              </a:rPr>
              <a:t>Design Conditions </a:t>
            </a:r>
          </a:p>
          <a:p>
            <a:pPr lvl="1"/>
            <a:r>
              <a:rPr lang="en-US" sz="2300" dirty="0">
                <a:latin typeface="+mn-lt"/>
              </a:rPr>
              <a:t>Max. process T = 4000°F (2477K)</a:t>
            </a:r>
          </a:p>
          <a:p>
            <a:pPr lvl="1"/>
            <a:r>
              <a:rPr lang="en-US" sz="2300" dirty="0">
                <a:latin typeface="+mn-lt"/>
              </a:rPr>
              <a:t>Cooling: process water @ 40 </a:t>
            </a:r>
            <a:r>
              <a:rPr lang="en-US" sz="2300" dirty="0" err="1">
                <a:latin typeface="+mn-lt"/>
              </a:rPr>
              <a:t>gpm</a:t>
            </a:r>
            <a:r>
              <a:rPr lang="en-US" sz="2300" dirty="0">
                <a:latin typeface="+mn-lt"/>
              </a:rPr>
              <a:t>, 150 </a:t>
            </a:r>
            <a:r>
              <a:rPr lang="en-US" sz="2300" dirty="0" err="1">
                <a:latin typeface="+mn-lt"/>
              </a:rPr>
              <a:t>psig</a:t>
            </a:r>
            <a:endParaRPr lang="en-US" sz="2300" dirty="0">
              <a:latin typeface="+mn-lt"/>
            </a:endParaRPr>
          </a:p>
          <a:p>
            <a:pPr lvl="1"/>
            <a:r>
              <a:rPr lang="en-US" sz="2300" dirty="0">
                <a:latin typeface="+mn-lt"/>
              </a:rPr>
              <a:t>Max. shell T ≈ 600°F (477K)</a:t>
            </a:r>
          </a:p>
          <a:p>
            <a:pPr lvl="1"/>
            <a:r>
              <a:rPr lang="en-US" sz="2300" dirty="0">
                <a:latin typeface="+mn-lt"/>
              </a:rPr>
              <a:t>Max. shell P ≈ 225 </a:t>
            </a:r>
            <a:r>
              <a:rPr lang="en-US" sz="2300" dirty="0" err="1">
                <a:latin typeface="+mn-lt"/>
              </a:rPr>
              <a:t>psig</a:t>
            </a:r>
            <a:endParaRPr lang="en-US" sz="2300" dirty="0">
              <a:latin typeface="+mn-lt"/>
            </a:endParaRPr>
          </a:p>
          <a:p>
            <a:pPr lvl="1"/>
            <a:r>
              <a:rPr lang="en-US" sz="2300" dirty="0">
                <a:latin typeface="+mn-lt"/>
              </a:rPr>
              <a:t>1 kg/s air flow rate @ 600°F (477K) max. preheat</a:t>
            </a:r>
          </a:p>
          <a:p>
            <a:r>
              <a:rPr lang="en-US" dirty="0">
                <a:latin typeface="+mn-lt"/>
              </a:rPr>
              <a:t>Modular Geometry</a:t>
            </a:r>
          </a:p>
          <a:p>
            <a:pPr lvl="1"/>
            <a:r>
              <a:rPr lang="en-US" sz="2300" dirty="0">
                <a:latin typeface="+mn-lt"/>
              </a:rPr>
              <a:t>Outer body </a:t>
            </a:r>
            <a:r>
              <a:rPr lang="en-US" sz="2300" dirty="0" err="1">
                <a:latin typeface="+mn-lt"/>
              </a:rPr>
              <a:t>Dia</a:t>
            </a:r>
            <a:r>
              <a:rPr lang="en-US" sz="2300" dirty="0">
                <a:latin typeface="+mn-lt"/>
              </a:rPr>
              <a:t>: 149 mm</a:t>
            </a:r>
          </a:p>
          <a:p>
            <a:pPr lvl="1"/>
            <a:r>
              <a:rPr lang="en-US" sz="2300" dirty="0">
                <a:latin typeface="+mn-lt"/>
              </a:rPr>
              <a:t>Center body </a:t>
            </a:r>
            <a:r>
              <a:rPr lang="en-US" sz="2300" dirty="0" err="1">
                <a:latin typeface="+mn-lt"/>
              </a:rPr>
              <a:t>Dia</a:t>
            </a:r>
            <a:r>
              <a:rPr lang="en-US" sz="2300" dirty="0">
                <a:latin typeface="+mn-lt"/>
              </a:rPr>
              <a:t>: 133.6 mm (</a:t>
            </a:r>
            <a:r>
              <a:rPr lang="en-US" sz="2300" dirty="0">
                <a:latin typeface="Symbol" panose="05050102010706020507" pitchFamily="18" charset="2"/>
              </a:rPr>
              <a:t>D</a:t>
            </a:r>
            <a:r>
              <a:rPr lang="en-US" sz="2300" dirty="0">
                <a:latin typeface="+mn-lt"/>
              </a:rPr>
              <a:t> = 7.7 mm)</a:t>
            </a:r>
          </a:p>
          <a:p>
            <a:pPr lvl="1"/>
            <a:r>
              <a:rPr lang="en-US" sz="2300" dirty="0">
                <a:latin typeface="+mn-lt"/>
              </a:rPr>
              <a:t>Air: </a:t>
            </a:r>
            <a:r>
              <a:rPr lang="en-US" sz="2300" dirty="0" err="1">
                <a:latin typeface="+mn-lt"/>
              </a:rPr>
              <a:t>Ainj</a:t>
            </a:r>
            <a:r>
              <a:rPr lang="en-US" sz="2300" dirty="0">
                <a:latin typeface="+mn-lt"/>
              </a:rPr>
              <a:t>/</a:t>
            </a:r>
            <a:r>
              <a:rPr lang="en-US" sz="2300" dirty="0" err="1">
                <a:latin typeface="+mn-lt"/>
              </a:rPr>
              <a:t>Aann</a:t>
            </a:r>
            <a:r>
              <a:rPr lang="en-US" sz="2300" dirty="0">
                <a:latin typeface="+mn-lt"/>
              </a:rPr>
              <a:t> = 0.2 (Radial Injection)</a:t>
            </a:r>
          </a:p>
          <a:p>
            <a:pPr lvl="1"/>
            <a:r>
              <a:rPr lang="en-US" sz="2300" dirty="0">
                <a:latin typeface="+mn-lt"/>
              </a:rPr>
              <a:t>Fuel: 80 x 0.89mm (</a:t>
            </a:r>
            <a:r>
              <a:rPr lang="en-US" sz="2300" dirty="0" err="1">
                <a:latin typeface="+mn-lt"/>
              </a:rPr>
              <a:t>dia</a:t>
            </a:r>
            <a:r>
              <a:rPr lang="en-US" sz="2300" dirty="0">
                <a:latin typeface="+mn-lt"/>
              </a:rPr>
              <a:t>)</a:t>
            </a:r>
          </a:p>
          <a:p>
            <a:pPr lvl="1"/>
            <a:r>
              <a:rPr lang="en-US" sz="2300" dirty="0">
                <a:latin typeface="+mn-lt"/>
              </a:rPr>
              <a:t>Accommodate changes to fuel/air routing, injector, </a:t>
            </a:r>
            <a:r>
              <a:rPr lang="en-US" sz="2300" dirty="0" err="1">
                <a:latin typeface="+mn-lt"/>
              </a:rPr>
              <a:t>centerbody</a:t>
            </a:r>
            <a:r>
              <a:rPr lang="en-US" sz="2300" dirty="0">
                <a:latin typeface="+mn-lt"/>
              </a:rPr>
              <a:t>, </a:t>
            </a:r>
            <a:r>
              <a:rPr lang="en-US" sz="2300" dirty="0" err="1">
                <a:latin typeface="+mn-lt"/>
              </a:rPr>
              <a:t>outerbody</a:t>
            </a:r>
            <a:r>
              <a:rPr lang="en-US" sz="2300" dirty="0">
                <a:latin typeface="+mn-lt"/>
              </a:rPr>
              <a:t>, exhaust, instrumentation ports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Cooled RDC Design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Design Basis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70628" y="1141647"/>
            <a:ext cx="11704018" cy="1318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600" dirty="0">
                <a:latin typeface="+mn-lt"/>
              </a:rPr>
              <a:t>Designed to Provisions of ASME Section VIII Division 2</a:t>
            </a:r>
          </a:p>
          <a:p>
            <a:pPr lvl="1"/>
            <a:r>
              <a:rPr lang="en-US" sz="3800" dirty="0">
                <a:latin typeface="+mn-lt"/>
              </a:rPr>
              <a:t>Provides criteria to evaluate plastic collapse, fatigue life, ratcheting of components</a:t>
            </a:r>
          </a:p>
          <a:p>
            <a:pPr lvl="1"/>
            <a:r>
              <a:rPr lang="en-US" sz="3800" dirty="0">
                <a:latin typeface="+mn-lt"/>
              </a:rPr>
              <a:t>“Design by Analysis” provisions with elastic-plastic material behavior </a:t>
            </a:r>
          </a:p>
          <a:p>
            <a:pPr lvl="2"/>
            <a:r>
              <a:rPr lang="en-US" sz="3400" dirty="0">
                <a:latin typeface="+mn-lt"/>
              </a:rPr>
              <a:t>Model stress and deformation more accurately than standard elastic analysis; required to model thermally-induced stress and deformation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928" y="2456286"/>
            <a:ext cx="6688975" cy="36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54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C6960B51DC7E41B444E3B4D751E45F" ma:contentTypeVersion="3" ma:contentTypeDescription="Create a new document." ma:contentTypeScope="" ma:versionID="e0831e8cf227ed7eabe2d38b7b03ab9e">
  <xsd:schema xmlns:xsd="http://www.w3.org/2001/XMLSchema" xmlns:xs="http://www.w3.org/2001/XMLSchema" xmlns:p="http://schemas.microsoft.com/office/2006/metadata/properties" xmlns:ns1="http://schemas.microsoft.com/sharepoint/v3" xmlns:ns2="f20db3b4-4bf4-478f-bce9-475d241c997a" targetNamespace="http://schemas.microsoft.com/office/2006/metadata/properties" ma:root="true" ma:fieldsID="727c965d38f00005d11ac15195828f62" ns1:_="" ns2:_="">
    <xsd:import namespace="http://schemas.microsoft.com/sharepoint/v3"/>
    <xsd:import namespace="f20db3b4-4bf4-478f-bce9-475d241c997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db3b4-4bf4-478f-bce9-475d241c997a" elementFormDefault="qualified">
    <xsd:import namespace="http://schemas.microsoft.com/office/2006/documentManagement/types"/>
    <xsd:import namespace="http://schemas.microsoft.com/office/infopath/2007/PartnerControls"/>
    <xsd:element name="Archive" ma:index="10" nillable="true" ma:displayName="Archive" ma:default="0" ma:internalName="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Archive xmlns="f20db3b4-4bf4-478f-bce9-475d241c997a">false</Archive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7AB038-A754-4C8F-9FED-F83A7D4997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20db3b4-4bf4-478f-bce9-475d241c99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1B2415-403F-4922-92AB-ED9F29F2D8A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20db3b4-4bf4-478f-bce9-475d241c997a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57F05D3-4F41-4178-903E-948E8A602A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7831</TotalTime>
  <Words>1345</Words>
  <Application>Microsoft Office PowerPoint</Application>
  <PresentationFormat>Widescreen</PresentationFormat>
  <Paragraphs>254</Paragraphs>
  <Slides>26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CIDFont+F4</vt:lpstr>
      <vt:lpstr>Garamond</vt:lpstr>
      <vt:lpstr>Symbol</vt:lpstr>
      <vt:lpstr>Office Theme</vt:lpstr>
      <vt:lpstr>DOE Sponsored Program on Pressure Gain Combustion</vt:lpstr>
      <vt:lpstr>Outline</vt:lpstr>
      <vt:lpstr>Rotating Detonation Combustion</vt:lpstr>
      <vt:lpstr>RDC Integration Cycle Analysis</vt:lpstr>
      <vt:lpstr>DOE PGC Roadmap</vt:lpstr>
      <vt:lpstr>Current DOE Pressure Gain Combustion Funded Activities (2017 - 2019)</vt:lpstr>
      <vt:lpstr>NETL In-House Research Activities</vt:lpstr>
      <vt:lpstr>Cooled RDC Integration Status</vt:lpstr>
      <vt:lpstr>Cooled RDC Design</vt:lpstr>
      <vt:lpstr>Cooled RDC Design</vt:lpstr>
      <vt:lpstr>Cooled RDC Instrumentation</vt:lpstr>
      <vt:lpstr>Preliminary Results (5 sec test)</vt:lpstr>
      <vt:lpstr>Preliminary Results (30 sec test)</vt:lpstr>
      <vt:lpstr>CTAP Pressure (f=0.84, air = 55,000 scfh, Tair = 150 F, 20 psi)</vt:lpstr>
      <vt:lpstr>CTAP Pressure (f=0.84, air = 55,000 scfh, Tair = 150 F, 20 psi)</vt:lpstr>
      <vt:lpstr>ITP Pressure (f=0.84, air = 55,000 scfh, Tair = 150 F, 20 psi)</vt:lpstr>
      <vt:lpstr>ITP Pressure (f=0.84, air = 55,000 scfh, Tair = 150 F, 20 psi)</vt:lpstr>
      <vt:lpstr>ITP Pressure (f=0.84, air = 55,000 scfh, Tair = 150 F, 20 psi)</vt:lpstr>
      <vt:lpstr>ITP Pressure (f=0.84, air = 55,000 scfh, Tair = 150 F, 20 psi)</vt:lpstr>
      <vt:lpstr>NOx Emissions</vt:lpstr>
      <vt:lpstr>Computational Study of Low Loss Injectors</vt:lpstr>
      <vt:lpstr>Turbine Integration – High efficiency Diffuser</vt:lpstr>
      <vt:lpstr>Improved Sensors: TDLAS (T and species)</vt:lpstr>
      <vt:lpstr>CFD for PGC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NETL Overview</dc:title>
  <dc:creator>Grieco, Alec J. (CONTR)</dc:creator>
  <cp:lastModifiedBy>Karen Lockhart</cp:lastModifiedBy>
  <cp:revision>543</cp:revision>
  <cp:lastPrinted>2017-11-09T15:13:56Z</cp:lastPrinted>
  <dcterms:created xsi:type="dcterms:W3CDTF">2016-07-07T11:16:57Z</dcterms:created>
  <dcterms:modified xsi:type="dcterms:W3CDTF">2019-11-14T18:29:16Z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0x010100B6C6960B51DC7E41B444E3B4D751E45F</vt:lpwstr>
  </property>
</Properties>
</file>