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472" r:id="rId3"/>
    <p:sldId id="526" r:id="rId4"/>
    <p:sldId id="476" r:id="rId5"/>
    <p:sldId id="410" r:id="rId6"/>
    <p:sldId id="411" r:id="rId7"/>
    <p:sldId id="498" r:id="rId8"/>
    <p:sldId id="500" r:id="rId9"/>
    <p:sldId id="414" r:id="rId10"/>
    <p:sldId id="510" r:id="rId11"/>
    <p:sldId id="413" r:id="rId12"/>
    <p:sldId id="415" r:id="rId13"/>
    <p:sldId id="368" r:id="rId14"/>
    <p:sldId id="306" r:id="rId15"/>
    <p:sldId id="428" r:id="rId16"/>
    <p:sldId id="307" r:id="rId17"/>
    <p:sldId id="520" r:id="rId18"/>
    <p:sldId id="424" r:id="rId19"/>
    <p:sldId id="427" r:id="rId20"/>
    <p:sldId id="426" r:id="rId21"/>
    <p:sldId id="425" r:id="rId22"/>
    <p:sldId id="416" r:id="rId23"/>
    <p:sldId id="523" r:id="rId24"/>
    <p:sldId id="524" r:id="rId25"/>
    <p:sldId id="513" r:id="rId26"/>
    <p:sldId id="514" r:id="rId27"/>
    <p:sldId id="515" r:id="rId28"/>
    <p:sldId id="516" r:id="rId29"/>
    <p:sldId id="517" r:id="rId30"/>
    <p:sldId id="518" r:id="rId31"/>
    <p:sldId id="519" r:id="rId32"/>
    <p:sldId id="525" r:id="rId33"/>
    <p:sldId id="521" r:id="rId34"/>
    <p:sldId id="49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Peck" initials="JP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A07316-C193-4B4A-82CF-2EAB15032FC7}" v="426" dt="2019-11-05T17:07:13.119"/>
    <p1510:client id="{10AA8340-654A-9A4C-9A86-039D21B441E8}" v="1" dt="2019-11-05T05:16:10.216"/>
    <p1510:client id="{2B1479BF-001D-EA4A-81C9-AF5A61CE531E}" v="1021" dt="2019-11-05T05:01:02.0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24"/>
    <p:restoredTop sz="87085" autoAdjust="0"/>
  </p:normalViewPr>
  <p:slideViewPr>
    <p:cSldViewPr>
      <p:cViewPr varScale="1">
        <p:scale>
          <a:sx n="46" d="100"/>
          <a:sy n="46" d="100"/>
        </p:scale>
        <p:origin x="696" y="4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amespeck\Desktop\Film%20Cooling\Simulation%20Property%20Setu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amespeck\Desktop\Film%20Cooling\Simulation%20Property%20Setu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amespeck\Desktop\Film%20Cooling\Simulation%20Property%20Setup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'Air Conductivity'!$B$7</c:f>
              <c:strCache>
                <c:ptCount val="1"/>
                <c:pt idx="0">
                  <c:v>Wiley Heat &amp; Mass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'Air Conductivity'!$A$8:$A$26</c:f>
              <c:numCache>
                <c:formatCode>General</c:formatCode>
                <c:ptCount val="19"/>
                <c:pt idx="0">
                  <c:v>650</c:v>
                </c:pt>
                <c:pt idx="1">
                  <c:v>673</c:v>
                </c:pt>
                <c:pt idx="2">
                  <c:v>700</c:v>
                </c:pt>
                <c:pt idx="3">
                  <c:v>750</c:v>
                </c:pt>
                <c:pt idx="4">
                  <c:v>800</c:v>
                </c:pt>
                <c:pt idx="5">
                  <c:v>850</c:v>
                </c:pt>
                <c:pt idx="6">
                  <c:v>900</c:v>
                </c:pt>
                <c:pt idx="7">
                  <c:v>950</c:v>
                </c:pt>
                <c:pt idx="8">
                  <c:v>1000</c:v>
                </c:pt>
                <c:pt idx="9">
                  <c:v>1100</c:v>
                </c:pt>
                <c:pt idx="10">
                  <c:v>1200</c:v>
                </c:pt>
                <c:pt idx="11">
                  <c:v>1223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1773</c:v>
                </c:pt>
                <c:pt idx="18">
                  <c:v>1800</c:v>
                </c:pt>
              </c:numCache>
            </c:numRef>
          </c:xVal>
          <c:yVal>
            <c:numRef>
              <c:f>'Air Conductivity'!$B$8:$B$26</c:f>
              <c:numCache>
                <c:formatCode>General</c:formatCode>
                <c:ptCount val="19"/>
                <c:pt idx="0" formatCode="0.00E+00">
                  <c:v>4.9700000000000001E-2</c:v>
                </c:pt>
                <c:pt idx="2" formatCode="0.00E+00">
                  <c:v>5.2400000000000002E-2</c:v>
                </c:pt>
                <c:pt idx="3" formatCode="0.00E+00">
                  <c:v>5.4899999999999997E-2</c:v>
                </c:pt>
                <c:pt idx="4" formatCode="0.00E+00">
                  <c:v>5.7299999999999997E-2</c:v>
                </c:pt>
                <c:pt idx="5" formatCode="0.00E+00">
                  <c:v>5.96E-2</c:v>
                </c:pt>
                <c:pt idx="6" formatCode="0.00E+00">
                  <c:v>6.2E-2</c:v>
                </c:pt>
                <c:pt idx="7" formatCode="0.00E+00">
                  <c:v>6.4299999999999996E-2</c:v>
                </c:pt>
                <c:pt idx="8" formatCode="0.00E+00">
                  <c:v>6.6699999999999995E-2</c:v>
                </c:pt>
                <c:pt idx="9" formatCode="0.00E+00">
                  <c:v>7.1499999999999994E-2</c:v>
                </c:pt>
                <c:pt idx="10" formatCode="0.00E+00">
                  <c:v>7.6300000000000007E-2</c:v>
                </c:pt>
                <c:pt idx="12" formatCode="0.00E+00">
                  <c:v>8.2000000000000003E-2</c:v>
                </c:pt>
                <c:pt idx="13" formatCode="0.00E+00">
                  <c:v>9.0999999999999998E-2</c:v>
                </c:pt>
                <c:pt idx="14" formatCode="0.00E+00">
                  <c:v>0.1</c:v>
                </c:pt>
                <c:pt idx="15" formatCode="0.00E+00">
                  <c:v>0.106</c:v>
                </c:pt>
                <c:pt idx="16" formatCode="0.00E+00">
                  <c:v>0.113</c:v>
                </c:pt>
                <c:pt idx="18" formatCode="0.00E+00">
                  <c:v>0.12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4AD-144B-A303-33DDAF015BE9}"/>
            </c:ext>
          </c:extLst>
        </c:ser>
        <c:ser>
          <c:idx val="1"/>
          <c:order val="1"/>
          <c:tx>
            <c:strRef>
              <c:f>'Air Conductivity'!$C$7</c:f>
              <c:strCache>
                <c:ptCount val="1"/>
                <c:pt idx="0">
                  <c:v>Curve Fit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'Air Conductivity'!$A$8:$A$26</c:f>
              <c:numCache>
                <c:formatCode>General</c:formatCode>
                <c:ptCount val="19"/>
                <c:pt idx="0">
                  <c:v>650</c:v>
                </c:pt>
                <c:pt idx="1">
                  <c:v>673</c:v>
                </c:pt>
                <c:pt idx="2">
                  <c:v>700</c:v>
                </c:pt>
                <c:pt idx="3">
                  <c:v>750</c:v>
                </c:pt>
                <c:pt idx="4">
                  <c:v>800</c:v>
                </c:pt>
                <c:pt idx="5">
                  <c:v>850</c:v>
                </c:pt>
                <c:pt idx="6">
                  <c:v>900</c:v>
                </c:pt>
                <c:pt idx="7">
                  <c:v>950</c:v>
                </c:pt>
                <c:pt idx="8">
                  <c:v>1000</c:v>
                </c:pt>
                <c:pt idx="9">
                  <c:v>1100</c:v>
                </c:pt>
                <c:pt idx="10">
                  <c:v>1200</c:v>
                </c:pt>
                <c:pt idx="11">
                  <c:v>1223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1773</c:v>
                </c:pt>
                <c:pt idx="18">
                  <c:v>1800</c:v>
                </c:pt>
              </c:numCache>
            </c:numRef>
          </c:xVal>
          <c:yVal>
            <c:numRef>
              <c:f>'Air Conductivity'!$C$8:$C$26</c:f>
              <c:numCache>
                <c:formatCode>0.00E+00</c:formatCode>
                <c:ptCount val="19"/>
                <c:pt idx="0">
                  <c:v>5.0489539999999999E-2</c:v>
                </c:pt>
                <c:pt idx="1">
                  <c:v>5.1396910056E-2</c:v>
                </c:pt>
                <c:pt idx="2">
                  <c:v>5.2488360000000005E-2</c:v>
                </c:pt>
                <c:pt idx="3">
                  <c:v>5.4584500000000001E-2</c:v>
                </c:pt>
                <c:pt idx="4">
                  <c:v>5.6777960000000002E-2</c:v>
                </c:pt>
                <c:pt idx="5">
                  <c:v>5.9068740000000008E-2</c:v>
                </c:pt>
                <c:pt idx="6">
                  <c:v>6.1456839999999999E-2</c:v>
                </c:pt>
                <c:pt idx="7">
                  <c:v>6.3942260000000001E-2</c:v>
                </c:pt>
                <c:pt idx="8">
                  <c:v>6.6525000000000001E-2</c:v>
                </c:pt>
                <c:pt idx="9">
                  <c:v>7.1982440000000009E-2</c:v>
                </c:pt>
                <c:pt idx="10">
                  <c:v>7.7829160000000008E-2</c:v>
                </c:pt>
                <c:pt idx="11">
                  <c:v>7.9228969255999995E-2</c:v>
                </c:pt>
                <c:pt idx="12">
                  <c:v>8.406516E-2</c:v>
                </c:pt>
                <c:pt idx="13">
                  <c:v>9.0690440000000011E-2</c:v>
                </c:pt>
                <c:pt idx="14">
                  <c:v>9.7705000000000014E-2</c:v>
                </c:pt>
                <c:pt idx="15">
                  <c:v>0.10510884000000001</c:v>
                </c:pt>
                <c:pt idx="16">
                  <c:v>0.11290196</c:v>
                </c:pt>
                <c:pt idx="17">
                  <c:v>0.11883674845600001</c:v>
                </c:pt>
                <c:pt idx="18">
                  <c:v>0.12108436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4AD-144B-A303-33DDAF015B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2945920"/>
        <c:axId val="292947456"/>
      </c:scatterChart>
      <c:valAx>
        <c:axId val="292945920"/>
        <c:scaling>
          <c:orientation val="minMax"/>
          <c:max val="1800"/>
          <c:min val="60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2947456"/>
        <c:crosses val="autoZero"/>
        <c:crossBetween val="midCat"/>
      </c:valAx>
      <c:valAx>
        <c:axId val="292947456"/>
        <c:scaling>
          <c:orientation val="minMax"/>
          <c:min val="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29459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23019565736101"/>
          <c:y val="8.2067759656693315E-2"/>
          <c:w val="0.83753116797900262"/>
          <c:h val="0.72115920871529537"/>
        </c:manualLayout>
      </c:layout>
      <c:scatterChart>
        <c:scatterStyle val="lineMarker"/>
        <c:varyColors val="0"/>
        <c:ser>
          <c:idx val="0"/>
          <c:order val="0"/>
          <c:tx>
            <c:strRef>
              <c:f>'Air Prop, 1 atm'!$H$7</c:f>
              <c:strCache>
                <c:ptCount val="1"/>
                <c:pt idx="0">
                  <c:v>Wiley Heat &amp; Mass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'Air Prop, 1 atm'!$A$8:$A$26</c:f>
              <c:numCache>
                <c:formatCode>General</c:formatCode>
                <c:ptCount val="19"/>
                <c:pt idx="0">
                  <c:v>650</c:v>
                </c:pt>
                <c:pt idx="1">
                  <c:v>673</c:v>
                </c:pt>
                <c:pt idx="2">
                  <c:v>700</c:v>
                </c:pt>
                <c:pt idx="3">
                  <c:v>750</c:v>
                </c:pt>
                <c:pt idx="4">
                  <c:v>800</c:v>
                </c:pt>
                <c:pt idx="5">
                  <c:v>850</c:v>
                </c:pt>
                <c:pt idx="6">
                  <c:v>900</c:v>
                </c:pt>
                <c:pt idx="7">
                  <c:v>950</c:v>
                </c:pt>
                <c:pt idx="8">
                  <c:v>1000</c:v>
                </c:pt>
                <c:pt idx="9">
                  <c:v>1100</c:v>
                </c:pt>
                <c:pt idx="10">
                  <c:v>1200</c:v>
                </c:pt>
                <c:pt idx="11">
                  <c:v>1223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1773</c:v>
                </c:pt>
                <c:pt idx="18">
                  <c:v>1800</c:v>
                </c:pt>
              </c:numCache>
            </c:numRef>
          </c:xVal>
          <c:yVal>
            <c:numRef>
              <c:f>'Air Prop, 1 atm'!$H$8:$H$26</c:f>
              <c:numCache>
                <c:formatCode>General</c:formatCode>
                <c:ptCount val="19"/>
                <c:pt idx="0" formatCode="0.00">
                  <c:v>1063</c:v>
                </c:pt>
                <c:pt idx="2" formatCode="0.00">
                  <c:v>1075</c:v>
                </c:pt>
                <c:pt idx="3" formatCode="0.00">
                  <c:v>1087</c:v>
                </c:pt>
                <c:pt idx="4" formatCode="0.00">
                  <c:v>1099</c:v>
                </c:pt>
                <c:pt idx="5" formatCode="0.00">
                  <c:v>1110</c:v>
                </c:pt>
                <c:pt idx="6" formatCode="0.00">
                  <c:v>1121</c:v>
                </c:pt>
                <c:pt idx="7" formatCode="0.00">
                  <c:v>1131</c:v>
                </c:pt>
                <c:pt idx="8" formatCode="0.00">
                  <c:v>1141</c:v>
                </c:pt>
                <c:pt idx="9" formatCode="0.00">
                  <c:v>1159</c:v>
                </c:pt>
                <c:pt idx="10" formatCode="0.00">
                  <c:v>1175</c:v>
                </c:pt>
                <c:pt idx="12" formatCode="0.00">
                  <c:v>1189</c:v>
                </c:pt>
                <c:pt idx="13" formatCode="0.00">
                  <c:v>1207</c:v>
                </c:pt>
                <c:pt idx="14" formatCode="0.00">
                  <c:v>1230</c:v>
                </c:pt>
                <c:pt idx="15" formatCode="0.00">
                  <c:v>1248</c:v>
                </c:pt>
                <c:pt idx="16" formatCode="0.00">
                  <c:v>1267</c:v>
                </c:pt>
                <c:pt idx="18" formatCode="0.00">
                  <c:v>1286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3FD-E348-B0B8-1450DFE6830A}"/>
            </c:ext>
          </c:extLst>
        </c:ser>
        <c:ser>
          <c:idx val="1"/>
          <c:order val="1"/>
          <c:tx>
            <c:strRef>
              <c:f>'Air Prop, 1 atm'!$I$7</c:f>
              <c:strCache>
                <c:ptCount val="1"/>
                <c:pt idx="0">
                  <c:v>Curve Fit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'Air Prop, 1 atm'!$A$8:$A$26</c:f>
              <c:numCache>
                <c:formatCode>General</c:formatCode>
                <c:ptCount val="19"/>
                <c:pt idx="0">
                  <c:v>650</c:v>
                </c:pt>
                <c:pt idx="1">
                  <c:v>673</c:v>
                </c:pt>
                <c:pt idx="2">
                  <c:v>700</c:v>
                </c:pt>
                <c:pt idx="3">
                  <c:v>750</c:v>
                </c:pt>
                <c:pt idx="4">
                  <c:v>800</c:v>
                </c:pt>
                <c:pt idx="5">
                  <c:v>850</c:v>
                </c:pt>
                <c:pt idx="6">
                  <c:v>900</c:v>
                </c:pt>
                <c:pt idx="7">
                  <c:v>950</c:v>
                </c:pt>
                <c:pt idx="8">
                  <c:v>1000</c:v>
                </c:pt>
                <c:pt idx="9">
                  <c:v>1100</c:v>
                </c:pt>
                <c:pt idx="10">
                  <c:v>1200</c:v>
                </c:pt>
                <c:pt idx="11">
                  <c:v>1223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1773</c:v>
                </c:pt>
                <c:pt idx="18">
                  <c:v>1800</c:v>
                </c:pt>
              </c:numCache>
            </c:numRef>
          </c:xVal>
          <c:yVal>
            <c:numRef>
              <c:f>'Air Prop, 1 atm'!$I$8:$I$26</c:f>
              <c:numCache>
                <c:formatCode>0.00</c:formatCode>
                <c:ptCount val="19"/>
                <c:pt idx="0">
                  <c:v>1070.0205000000001</c:v>
                </c:pt>
                <c:pt idx="1">
                  <c:v>1074.3484100000001</c:v>
                </c:pt>
                <c:pt idx="2">
                  <c:v>1079.4290000000001</c:v>
                </c:pt>
                <c:pt idx="3">
                  <c:v>1088.8375000000001</c:v>
                </c:pt>
                <c:pt idx="4">
                  <c:v>1098.2460000000001</c:v>
                </c:pt>
                <c:pt idx="5">
                  <c:v>1107.6545000000001</c:v>
                </c:pt>
                <c:pt idx="6">
                  <c:v>1117.0630000000001</c:v>
                </c:pt>
                <c:pt idx="7">
                  <c:v>1126.4715000000001</c:v>
                </c:pt>
                <c:pt idx="8">
                  <c:v>1135.8800000000001</c:v>
                </c:pt>
                <c:pt idx="9">
                  <c:v>1154.6970000000001</c:v>
                </c:pt>
                <c:pt idx="10">
                  <c:v>1173.5140000000001</c:v>
                </c:pt>
                <c:pt idx="11">
                  <c:v>1177.8419100000001</c:v>
                </c:pt>
                <c:pt idx="12">
                  <c:v>1192.3310000000001</c:v>
                </c:pt>
                <c:pt idx="13">
                  <c:v>1211.1480000000001</c:v>
                </c:pt>
                <c:pt idx="14">
                  <c:v>1229.9650000000001</c:v>
                </c:pt>
                <c:pt idx="15">
                  <c:v>1248.7820000000002</c:v>
                </c:pt>
                <c:pt idx="16">
                  <c:v>1267.5990000000002</c:v>
                </c:pt>
                <c:pt idx="17">
                  <c:v>1281.3354100000001</c:v>
                </c:pt>
                <c:pt idx="18">
                  <c:v>1286.4160000000002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3FD-E348-B0B8-1450DFE683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3372672"/>
        <c:axId val="293401728"/>
      </c:scatterChart>
      <c:valAx>
        <c:axId val="293372672"/>
        <c:scaling>
          <c:orientation val="minMax"/>
          <c:max val="1800"/>
          <c:min val="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3401728"/>
        <c:crosses val="autoZero"/>
        <c:crossBetween val="midCat"/>
      </c:valAx>
      <c:valAx>
        <c:axId val="293401728"/>
        <c:scaling>
          <c:orientation val="minMax"/>
          <c:min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3372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'Air Viscosity'!$B$7</c:f>
              <c:strCache>
                <c:ptCount val="1"/>
                <c:pt idx="0">
                  <c:v>Wiley Heat &amp; Mass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'Air Viscosity'!$A$8:$A$26</c:f>
              <c:numCache>
                <c:formatCode>General</c:formatCode>
                <c:ptCount val="19"/>
                <c:pt idx="0">
                  <c:v>650</c:v>
                </c:pt>
                <c:pt idx="1">
                  <c:v>673</c:v>
                </c:pt>
                <c:pt idx="2">
                  <c:v>700</c:v>
                </c:pt>
                <c:pt idx="3">
                  <c:v>750</c:v>
                </c:pt>
                <c:pt idx="4">
                  <c:v>800</c:v>
                </c:pt>
                <c:pt idx="5">
                  <c:v>850</c:v>
                </c:pt>
                <c:pt idx="6">
                  <c:v>900</c:v>
                </c:pt>
                <c:pt idx="7">
                  <c:v>950</c:v>
                </c:pt>
                <c:pt idx="8">
                  <c:v>1000</c:v>
                </c:pt>
                <c:pt idx="9">
                  <c:v>1100</c:v>
                </c:pt>
                <c:pt idx="10">
                  <c:v>1200</c:v>
                </c:pt>
                <c:pt idx="11">
                  <c:v>1223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1773</c:v>
                </c:pt>
                <c:pt idx="18">
                  <c:v>1800</c:v>
                </c:pt>
              </c:numCache>
            </c:numRef>
          </c:xVal>
          <c:yVal>
            <c:numRef>
              <c:f>'Air Viscosity'!$B$8:$B$26</c:f>
              <c:numCache>
                <c:formatCode>General</c:formatCode>
                <c:ptCount val="19"/>
                <c:pt idx="0" formatCode="0.00E+00">
                  <c:v>3.2249999999999998E-5</c:v>
                </c:pt>
                <c:pt idx="2" formatCode="0.00E+00">
                  <c:v>3.3880000000000001E-5</c:v>
                </c:pt>
                <c:pt idx="3" formatCode="0.00E+00">
                  <c:v>3.5460000000000003E-5</c:v>
                </c:pt>
                <c:pt idx="4" formatCode="0.00E+00">
                  <c:v>3.6980000000000002E-5</c:v>
                </c:pt>
                <c:pt idx="5" formatCode="0.00E+00">
                  <c:v>3.8430000000000003E-5</c:v>
                </c:pt>
                <c:pt idx="6" formatCode="0.00E+00">
                  <c:v>3.981E-5</c:v>
                </c:pt>
                <c:pt idx="7" formatCode="0.00E+00">
                  <c:v>4.1130000000000001E-5</c:v>
                </c:pt>
                <c:pt idx="8" formatCode="0.00E+00">
                  <c:v>4.244E-5</c:v>
                </c:pt>
                <c:pt idx="9" formatCode="0.00E+00">
                  <c:v>4.49E-5</c:v>
                </c:pt>
                <c:pt idx="10" formatCode="0.00E+00">
                  <c:v>4.7299999999999998E-5</c:v>
                </c:pt>
                <c:pt idx="12" formatCode="0.00E+00">
                  <c:v>4.9599999999999999E-5</c:v>
                </c:pt>
                <c:pt idx="13" formatCode="0.00E+00">
                  <c:v>5.3000000000000001E-5</c:v>
                </c:pt>
                <c:pt idx="14" formatCode="0.00E+00">
                  <c:v>5.5699999999999999E-5</c:v>
                </c:pt>
                <c:pt idx="15" formatCode="0.00E+00">
                  <c:v>5.8400000000000003E-5</c:v>
                </c:pt>
                <c:pt idx="16" formatCode="0.00E+00">
                  <c:v>6.1099999999999994E-5</c:v>
                </c:pt>
                <c:pt idx="18" formatCode="0.00E+00">
                  <c:v>6.3700000000000003E-5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944-8745-923F-014D3E6CF750}"/>
            </c:ext>
          </c:extLst>
        </c:ser>
        <c:ser>
          <c:idx val="1"/>
          <c:order val="1"/>
          <c:tx>
            <c:strRef>
              <c:f>'Air Viscosity'!$C$7</c:f>
              <c:strCache>
                <c:ptCount val="1"/>
                <c:pt idx="0">
                  <c:v>Curve Fit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'Air Viscosity'!$A$8:$A$26</c:f>
              <c:numCache>
                <c:formatCode>General</c:formatCode>
                <c:ptCount val="19"/>
                <c:pt idx="0">
                  <c:v>650</c:v>
                </c:pt>
                <c:pt idx="1">
                  <c:v>673</c:v>
                </c:pt>
                <c:pt idx="2">
                  <c:v>700</c:v>
                </c:pt>
                <c:pt idx="3">
                  <c:v>750</c:v>
                </c:pt>
                <c:pt idx="4">
                  <c:v>800</c:v>
                </c:pt>
                <c:pt idx="5">
                  <c:v>850</c:v>
                </c:pt>
                <c:pt idx="6">
                  <c:v>900</c:v>
                </c:pt>
                <c:pt idx="7">
                  <c:v>950</c:v>
                </c:pt>
                <c:pt idx="8">
                  <c:v>1000</c:v>
                </c:pt>
                <c:pt idx="9">
                  <c:v>1100</c:v>
                </c:pt>
                <c:pt idx="10">
                  <c:v>1200</c:v>
                </c:pt>
                <c:pt idx="11">
                  <c:v>1223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1773</c:v>
                </c:pt>
                <c:pt idx="18">
                  <c:v>1800</c:v>
                </c:pt>
              </c:numCache>
            </c:numRef>
          </c:xVal>
          <c:yVal>
            <c:numRef>
              <c:f>'Air Viscosity'!$C$8:$C$26</c:f>
              <c:numCache>
                <c:formatCode>0.00E+00</c:formatCode>
                <c:ptCount val="19"/>
                <c:pt idx="0">
                  <c:v>3.2755300000000001E-5</c:v>
                </c:pt>
                <c:pt idx="1">
                  <c:v>3.3374506E-5</c:v>
                </c:pt>
                <c:pt idx="2">
                  <c:v>3.4101399999999998E-5</c:v>
                </c:pt>
                <c:pt idx="3">
                  <c:v>3.5447500000000002E-5</c:v>
                </c:pt>
                <c:pt idx="4">
                  <c:v>3.67936E-5</c:v>
                </c:pt>
                <c:pt idx="5">
                  <c:v>3.8139700000000003E-5</c:v>
                </c:pt>
                <c:pt idx="6">
                  <c:v>3.9485800000000001E-5</c:v>
                </c:pt>
                <c:pt idx="7">
                  <c:v>4.0831899999999998E-5</c:v>
                </c:pt>
                <c:pt idx="8">
                  <c:v>4.2178000000000002E-5</c:v>
                </c:pt>
                <c:pt idx="9">
                  <c:v>4.4870200000000003E-5</c:v>
                </c:pt>
                <c:pt idx="10">
                  <c:v>4.7562399999999997E-5</c:v>
                </c:pt>
                <c:pt idx="11">
                  <c:v>4.8181605999999996E-5</c:v>
                </c:pt>
                <c:pt idx="12">
                  <c:v>5.0254599999999998E-5</c:v>
                </c:pt>
                <c:pt idx="13">
                  <c:v>5.2946799999999999E-5</c:v>
                </c:pt>
                <c:pt idx="14">
                  <c:v>5.5639E-5</c:v>
                </c:pt>
                <c:pt idx="15">
                  <c:v>5.8331200000000002E-5</c:v>
                </c:pt>
                <c:pt idx="16">
                  <c:v>6.1023400000000003E-5</c:v>
                </c:pt>
                <c:pt idx="17">
                  <c:v>6.2988705999999999E-5</c:v>
                </c:pt>
                <c:pt idx="18">
                  <c:v>6.3715599999999997E-5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944-8745-923F-014D3E6CF750}"/>
            </c:ext>
          </c:extLst>
        </c:ser>
        <c:ser>
          <c:idx val="2"/>
          <c:order val="2"/>
          <c:tx>
            <c:strRef>
              <c:f>'Air Viscosity'!$D$7</c:f>
              <c:strCache>
                <c:ptCount val="1"/>
                <c:pt idx="0">
                  <c:v>Sutherland (2 Coeff.)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'Air Viscosity'!$A$8:$A$26</c:f>
              <c:numCache>
                <c:formatCode>General</c:formatCode>
                <c:ptCount val="19"/>
                <c:pt idx="0">
                  <c:v>650</c:v>
                </c:pt>
                <c:pt idx="1">
                  <c:v>673</c:v>
                </c:pt>
                <c:pt idx="2">
                  <c:v>700</c:v>
                </c:pt>
                <c:pt idx="3">
                  <c:v>750</c:v>
                </c:pt>
                <c:pt idx="4">
                  <c:v>800</c:v>
                </c:pt>
                <c:pt idx="5">
                  <c:v>850</c:v>
                </c:pt>
                <c:pt idx="6">
                  <c:v>900</c:v>
                </c:pt>
                <c:pt idx="7">
                  <c:v>950</c:v>
                </c:pt>
                <c:pt idx="8">
                  <c:v>1000</c:v>
                </c:pt>
                <c:pt idx="9">
                  <c:v>1100</c:v>
                </c:pt>
                <c:pt idx="10">
                  <c:v>1200</c:v>
                </c:pt>
                <c:pt idx="11">
                  <c:v>1223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1773</c:v>
                </c:pt>
                <c:pt idx="18">
                  <c:v>1800</c:v>
                </c:pt>
              </c:numCache>
            </c:numRef>
          </c:xVal>
          <c:yVal>
            <c:numRef>
              <c:f>'Air Viscosity'!$D$8:$D$26</c:f>
              <c:numCache>
                <c:formatCode>0.00E+00</c:formatCode>
                <c:ptCount val="19"/>
                <c:pt idx="0">
                  <c:v>3.1774992063597332E-5</c:v>
                </c:pt>
                <c:pt idx="1">
                  <c:v>3.2493504467492704E-5</c:v>
                </c:pt>
                <c:pt idx="2">
                  <c:v>3.332001219240522E-5</c:v>
                </c:pt>
                <c:pt idx="3">
                  <c:v>3.4805591389580356E-5</c:v>
                </c:pt>
                <c:pt idx="4">
                  <c:v>3.6237669137785083E-5</c:v>
                </c:pt>
                <c:pt idx="5">
                  <c:v>3.7621296768439133E-5</c:v>
                </c:pt>
                <c:pt idx="6">
                  <c:v>3.8960807600950117E-5</c:v>
                </c:pt>
                <c:pt idx="7">
                  <c:v>4.0259948300227855E-5</c:v>
                </c:pt>
                <c:pt idx="8">
                  <c:v>4.1521981524905397E-5</c:v>
                </c:pt>
                <c:pt idx="9">
                  <c:v>4.3945826493489628E-5</c:v>
                </c:pt>
                <c:pt idx="10">
                  <c:v>4.6251466619696395E-5</c:v>
                </c:pt>
                <c:pt idx="11">
                  <c:v>4.6766703541868649E-5</c:v>
                </c:pt>
                <c:pt idx="12">
                  <c:v>4.8454068969898173E-5</c:v>
                </c:pt>
                <c:pt idx="13">
                  <c:v>5.0565883592975169E-5</c:v>
                </c:pt>
                <c:pt idx="14">
                  <c:v>5.2596960867831742E-5</c:v>
                </c:pt>
                <c:pt idx="15">
                  <c:v>5.4555659494855023E-5</c:v>
                </c:pt>
                <c:pt idx="16">
                  <c:v>5.6449014602606811E-5</c:v>
                </c:pt>
                <c:pt idx="17">
                  <c:v>5.7793375571573462E-5</c:v>
                </c:pt>
                <c:pt idx="18">
                  <c:v>5.828300994177063E-5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944-8745-923F-014D3E6CF750}"/>
            </c:ext>
          </c:extLst>
        </c:ser>
        <c:ser>
          <c:idx val="3"/>
          <c:order val="3"/>
          <c:tx>
            <c:strRef>
              <c:f>'Air Viscosity'!$E$7</c:f>
              <c:strCache>
                <c:ptCount val="1"/>
                <c:pt idx="0">
                  <c:v>Sutherland (3 Coeff.)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'Air Viscosity'!$A$8:$A$26</c:f>
              <c:numCache>
                <c:formatCode>General</c:formatCode>
                <c:ptCount val="19"/>
                <c:pt idx="0">
                  <c:v>650</c:v>
                </c:pt>
                <c:pt idx="1">
                  <c:v>673</c:v>
                </c:pt>
                <c:pt idx="2">
                  <c:v>700</c:v>
                </c:pt>
                <c:pt idx="3">
                  <c:v>750</c:v>
                </c:pt>
                <c:pt idx="4">
                  <c:v>800</c:v>
                </c:pt>
                <c:pt idx="5">
                  <c:v>850</c:v>
                </c:pt>
                <c:pt idx="6">
                  <c:v>900</c:v>
                </c:pt>
                <c:pt idx="7">
                  <c:v>950</c:v>
                </c:pt>
                <c:pt idx="8">
                  <c:v>1000</c:v>
                </c:pt>
                <c:pt idx="9">
                  <c:v>1100</c:v>
                </c:pt>
                <c:pt idx="10">
                  <c:v>1200</c:v>
                </c:pt>
                <c:pt idx="11">
                  <c:v>1223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1773</c:v>
                </c:pt>
                <c:pt idx="18">
                  <c:v>1800</c:v>
                </c:pt>
              </c:numCache>
            </c:numRef>
          </c:xVal>
          <c:yVal>
            <c:numRef>
              <c:f>'Air Viscosity'!$E$8:$E$26</c:f>
              <c:numCache>
                <c:formatCode>0.00E+00</c:formatCode>
                <c:ptCount val="19"/>
                <c:pt idx="0">
                  <c:v>3.3143275417025257E-5</c:v>
                </c:pt>
                <c:pt idx="1">
                  <c:v>3.3892937479396996E-5</c:v>
                </c:pt>
                <c:pt idx="2">
                  <c:v>3.475527775571011E-5</c:v>
                </c:pt>
                <c:pt idx="3">
                  <c:v>3.6305265006717619E-5</c:v>
                </c:pt>
                <c:pt idx="4">
                  <c:v>3.7799432876128526E-5</c:v>
                </c:pt>
                <c:pt idx="5">
                  <c:v>3.9243050808681647E-5</c:v>
                </c:pt>
                <c:pt idx="6">
                  <c:v>4.0640639381059752E-5</c:v>
                </c:pt>
                <c:pt idx="7">
                  <c:v>4.1996107272093879E-5</c:v>
                </c:pt>
                <c:pt idx="8">
                  <c:v>4.3312858305034916E-5</c:v>
                </c:pt>
                <c:pt idx="9">
                  <c:v>4.5841791320894652E-5</c:v>
                </c:pt>
                <c:pt idx="10">
                  <c:v>4.8247390840859562E-5</c:v>
                </c:pt>
                <c:pt idx="11">
                  <c:v>4.8784964902824029E-5</c:v>
                </c:pt>
                <c:pt idx="12">
                  <c:v>5.0545481267162053E-5</c:v>
                </c:pt>
                <c:pt idx="13">
                  <c:v>5.2748843819894726E-5</c:v>
                </c:pt>
                <c:pt idx="14">
                  <c:v>5.4867964830730889E-5</c:v>
                </c:pt>
                <c:pt idx="15">
                  <c:v>5.6911565675419258E-5</c:v>
                </c:pt>
                <c:pt idx="16">
                  <c:v>5.8886986795085395E-5</c:v>
                </c:pt>
                <c:pt idx="17">
                  <c:v>6.0289615772220552E-5</c:v>
                </c:pt>
                <c:pt idx="18">
                  <c:v>6.0800471667440728E-5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944-8745-923F-014D3E6CF7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555264"/>
        <c:axId val="130561152"/>
      </c:scatterChart>
      <c:valAx>
        <c:axId val="130555264"/>
        <c:scaling>
          <c:orientation val="minMax"/>
          <c:max val="1800"/>
          <c:min val="60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0561152"/>
        <c:crosses val="autoZero"/>
        <c:crossBetween val="midCat"/>
      </c:valAx>
      <c:valAx>
        <c:axId val="130561152"/>
        <c:scaling>
          <c:orientation val="minMax"/>
          <c:min val="3.0000000000000011E-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5552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2CE89-6EB3-43D1-AC51-D96FA3009E51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9AE1D-66B7-4DE6-AAFA-236C6BE9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1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 dirty="0">
              <a:latin typeface="굴림" pitchFamily="-123" charset="-127"/>
              <a:ea typeface="굴림" pitchFamily="-123" charset="-127"/>
            </a:endParaRPr>
          </a:p>
        </p:txBody>
      </p:sp>
      <p:sp>
        <p:nvSpPr>
          <p:cNvPr id="18435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B6120-60B2-47A9-A383-C4E5FCAC1E75}" type="slidenum">
              <a:rPr lang="en-US" altLang="ko-KR" smtClean="0">
                <a:latin typeface="굴림" pitchFamily="-123" charset="-127"/>
                <a:cs typeface="Arial" pitchFamily="-123" charset="0"/>
              </a:rPr>
              <a:pPr/>
              <a:t>1</a:t>
            </a:fld>
            <a:endParaRPr lang="en-US" altLang="ko-KR">
              <a:latin typeface="굴림" pitchFamily="-123" charset="-127"/>
              <a:cs typeface="Arial" pitchFamily="-12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393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Fluid sensitivity study conducted with adiabatic walls</a:t>
            </a:r>
            <a:endParaRPr lang="en-US" sz="1200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85BE2-9495-47A3-B377-83C8EAF4C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577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with a Refined Grid, a singularity exists in the HTC. In fact, the contour shape remains unchanged with grid refinement but the singularity line is sharper.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04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with a Refined Grid, a singularity exists in the HTC. In fact, the contour shape remains unchanged with grid refinement but the singularity line is sharper.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96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with a Refined Grid, a singularity exists in the HTC. In fact, the contour shape remains unchanged with grid refinement but the singularity line is sharper.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84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97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9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93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33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98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90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12763" y="742950"/>
            <a:ext cx="6608762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91153"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2872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46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7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293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0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90B4C-BEC3-455F-A708-0D10B891837B}" type="slidenum">
              <a:rPr lang="en-US" altLang="ko-KR" smtClean="0">
                <a:latin typeface="굴림" pitchFamily="-123" charset="-127"/>
                <a:cs typeface="Arial" pitchFamily="-123" charset="0"/>
              </a:rPr>
              <a:pPr/>
              <a:t>33</a:t>
            </a:fld>
            <a:endParaRPr lang="en-US" altLang="ko-KR">
              <a:latin typeface="굴림" pitchFamily="-123" charset="-127"/>
              <a:cs typeface="Arial" pitchFamily="-123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ko-KR" dirty="0">
              <a:latin typeface="굴림" pitchFamily="-123" charset="-127"/>
              <a:ea typeface="굴림" pitchFamily="-123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0298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12763" y="742950"/>
            <a:ext cx="6608762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91153"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6796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5BE2-9495-47A3-B377-83C8EAF4C90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0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73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/computing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91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95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Velocity Ratio, VR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0.190</a:t>
                </a:r>
              </a:p>
              <a:p>
                <a:r>
                  <a:rPr lang="en-US" dirty="0"/>
                  <a:t>Density Ratio, DR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2.63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Velocity Ratio, VR = </a:t>
                </a:r>
                <a:r>
                  <a:rPr lang="en-US" b="0" i="0">
                    <a:latin typeface="Cambria Math" panose="02040503050406030204" pitchFamily="18" charset="0"/>
                  </a:rPr>
                  <a:t>𝑉_𝑐/𝑉_ℎ =</a:t>
                </a:r>
                <a:r>
                  <a:rPr lang="en-US" dirty="0"/>
                  <a:t> 0.190</a:t>
                </a:r>
              </a:p>
              <a:p>
                <a:r>
                  <a:rPr lang="en-US" dirty="0"/>
                  <a:t>Density Ratio, DR = </a:t>
                </a:r>
                <a:r>
                  <a:rPr lang="en-US" b="0" i="0">
                    <a:latin typeface="Cambria Math" panose="02040503050406030204" pitchFamily="18" charset="0"/>
                  </a:rPr>
                  <a:t>𝜌_𝑐/𝜌_ℎ =</a:t>
                </a:r>
                <a:r>
                  <a:rPr lang="en-US" dirty="0"/>
                  <a:t>2.63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17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Assuming effects of pressure on the transport properties is negligible, data for each at 1 atm was taken from Wiley Heat &amp; Mass Transfer (). A least-squares polynomial regression of order at most 2 was fit to the data which was used in the simulations.</a:t>
            </a:r>
          </a:p>
          <a:p>
            <a:endParaRPr lang="en-US" dirty="0"/>
          </a:p>
          <a:p>
            <a:r>
              <a:rPr lang="en-US" dirty="0"/>
              <a:t>The linear regression for viscosity turned out to have less error over the entire data range than Sutherland’s Law (both 2 and 3 </a:t>
            </a:r>
            <a:r>
              <a:rPr lang="en-US" dirty="0" err="1"/>
              <a:t>coeff</a:t>
            </a:r>
            <a:r>
              <a:rPr lang="en-US" dirty="0"/>
              <a:t>. versions)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9AE1D-66B7-4DE6-AAFA-236C6BE9A9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2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607-9F91-4397-AF58-82CFFBAE5A4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B27E-8A39-4116-B215-CF2DB1BA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54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607-9F91-4397-AF58-82CFFBAE5A4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B27E-8A39-4116-B215-CF2DB1BA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98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607-9F91-4397-AF58-82CFFBAE5A4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B27E-8A39-4116-B215-CF2DB1BA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34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1569-372B-41EF-AC60-799A0F84513B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60A8-937D-4C8A-8389-F6DBA1F485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682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1569-372B-41EF-AC60-799A0F84513B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60A8-937D-4C8A-8389-F6DBA1F485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968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1569-372B-41EF-AC60-799A0F84513B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60A8-937D-4C8A-8389-F6DBA1F485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639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1569-372B-41EF-AC60-799A0F84513B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60A8-937D-4C8A-8389-F6DBA1F485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658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1569-372B-41EF-AC60-799A0F84513B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60A8-937D-4C8A-8389-F6DBA1F485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3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1569-372B-41EF-AC60-799A0F84513B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60A8-937D-4C8A-8389-F6DBA1F485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667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1569-372B-41EF-AC60-799A0F84513B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60A8-937D-4C8A-8389-F6DBA1F485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111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1569-372B-41EF-AC60-799A0F84513B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60A8-937D-4C8A-8389-F6DBA1F485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9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607-9F91-4397-AF58-82CFFBAE5A4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B27E-8A39-4116-B215-CF2DB1BA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30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1569-372B-41EF-AC60-799A0F84513B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60A8-937D-4C8A-8389-F6DBA1F485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209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1569-372B-41EF-AC60-799A0F84513B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60A8-937D-4C8A-8389-F6DBA1F485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72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1569-372B-41EF-AC60-799A0F84513B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60A8-937D-4C8A-8389-F6DBA1F485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48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607-9F91-4397-AF58-82CFFBAE5A4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B27E-8A39-4116-B215-CF2DB1BA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3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607-9F91-4397-AF58-82CFFBAE5A4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B27E-8A39-4116-B215-CF2DB1BA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17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607-9F91-4397-AF58-82CFFBAE5A4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B27E-8A39-4116-B215-CF2DB1BA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34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607-9F91-4397-AF58-82CFFBAE5A4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B27E-8A39-4116-B215-CF2DB1BA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6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607-9F91-4397-AF58-82CFFBAE5A4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B27E-8A39-4116-B215-CF2DB1BA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36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607-9F91-4397-AF58-82CFFBAE5A4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B27E-8A39-4116-B215-CF2DB1BA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6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2607-9F91-4397-AF58-82CFFBAE5A4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B27E-8A39-4116-B215-CF2DB1BA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0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2607-9F91-4397-AF58-82CFFBAE5A4A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5B27E-8A39-4116-B215-CF2DB1BA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1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A1569-372B-41EF-AC60-799A0F84513B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A60A8-937D-4C8A-8389-F6DBA1F485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07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331.png"/><Relationship Id="rId4" Type="http://schemas.openxmlformats.org/officeDocument/2006/relationships/image" Target="../media/image32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chart" Target="../charts/chart1.xml"/><Relationship Id="rId21" Type="http://schemas.openxmlformats.org/officeDocument/2006/relationships/image" Target="../media/image50.png"/><Relationship Id="rId7" Type="http://schemas.openxmlformats.org/officeDocument/2006/relationships/image" Target="../media/image341.png"/><Relationship Id="rId12" Type="http://schemas.openxmlformats.org/officeDocument/2006/relationships/image" Target="../media/image41.png"/><Relationship Id="rId17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chart" Target="../charts/chart3.xml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chart" Target="../charts/chart2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0.png"/><Relationship Id="rId3" Type="http://schemas.openxmlformats.org/officeDocument/2006/relationships/image" Target="../media/image25.jpeg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66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8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1.png"/><Relationship Id="rId5" Type="http://schemas.openxmlformats.org/officeDocument/2006/relationships/image" Target="../media/image61.jp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4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image" Target="../media/image80.png"/><Relationship Id="rId10" Type="http://schemas.openxmlformats.org/officeDocument/2006/relationships/image" Target="../media/image71.jpg"/><Relationship Id="rId4" Type="http://schemas.openxmlformats.org/officeDocument/2006/relationships/image" Target="../media/image69.png"/><Relationship Id="rId9" Type="http://schemas.openxmlformats.org/officeDocument/2006/relationships/image" Target="../media/image7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11.png"/><Relationship Id="rId3" Type="http://schemas.openxmlformats.org/officeDocument/2006/relationships/image" Target="../media/image73.tiff"/><Relationship Id="rId7" Type="http://schemas.openxmlformats.org/officeDocument/2006/relationships/image" Target="../media/image97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tiff"/><Relationship Id="rId11" Type="http://schemas.openxmlformats.org/officeDocument/2006/relationships/image" Target="../media/image109.png"/><Relationship Id="rId5" Type="http://schemas.openxmlformats.org/officeDocument/2006/relationships/image" Target="../media/image76.tiff"/><Relationship Id="rId10" Type="http://schemas.openxmlformats.org/officeDocument/2006/relationships/image" Target="../media/image108.png"/><Relationship Id="rId4" Type="http://schemas.openxmlformats.org/officeDocument/2006/relationships/image" Target="../media/image75.pn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09.png"/><Relationship Id="rId10" Type="http://schemas.openxmlformats.org/officeDocument/2006/relationships/image" Target="../media/image108.png"/><Relationship Id="rId9" Type="http://schemas.openxmlformats.org/officeDocument/2006/relationships/image" Target="../media/image89.png"/><Relationship Id="rId14" Type="http://schemas.openxmlformats.org/officeDocument/2006/relationships/image" Target="../media/image78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tiff"/><Relationship Id="rId5" Type="http://schemas.openxmlformats.org/officeDocument/2006/relationships/image" Target="../media/image80.tif"/><Relationship Id="rId4" Type="http://schemas.openxmlformats.org/officeDocument/2006/relationships/image" Target="../media/image79.t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tiff"/><Relationship Id="rId3" Type="http://schemas.openxmlformats.org/officeDocument/2006/relationships/image" Target="../media/image82.tif"/><Relationship Id="rId7" Type="http://schemas.openxmlformats.org/officeDocument/2006/relationships/image" Target="../media/image8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tif"/><Relationship Id="rId11" Type="http://schemas.openxmlformats.org/officeDocument/2006/relationships/image" Target="../media/image75.png"/><Relationship Id="rId5" Type="http://schemas.openxmlformats.org/officeDocument/2006/relationships/image" Target="../media/image83.tif"/><Relationship Id="rId10" Type="http://schemas.openxmlformats.org/officeDocument/2006/relationships/image" Target="../media/image81.tiff"/><Relationship Id="rId4" Type="http://schemas.openxmlformats.org/officeDocument/2006/relationships/image" Target="../media/image79.tif"/><Relationship Id="rId9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6.tiff"/><Relationship Id="rId7" Type="http://schemas.openxmlformats.org/officeDocument/2006/relationships/image" Target="../media/image8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5" Type="http://schemas.openxmlformats.org/officeDocument/2006/relationships/image" Target="../media/image88.tiff"/><Relationship Id="rId4" Type="http://schemas.openxmlformats.org/officeDocument/2006/relationships/image" Target="../media/image8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tiff"/><Relationship Id="rId5" Type="http://schemas.openxmlformats.org/officeDocument/2006/relationships/image" Target="../media/image107.png"/><Relationship Id="rId4" Type="http://schemas.openxmlformats.org/officeDocument/2006/relationships/image" Target="../media/image90.t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tiff"/><Relationship Id="rId3" Type="http://schemas.openxmlformats.org/officeDocument/2006/relationships/image" Target="../media/image81.tiff"/><Relationship Id="rId7" Type="http://schemas.openxmlformats.org/officeDocument/2006/relationships/image" Target="../media/image9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92.tiff"/><Relationship Id="rId10" Type="http://schemas.openxmlformats.org/officeDocument/2006/relationships/image" Target="../media/image96.tiff"/><Relationship Id="rId4" Type="http://schemas.openxmlformats.org/officeDocument/2006/relationships/image" Target="../media/image91.tiff"/><Relationship Id="rId9" Type="http://schemas.openxmlformats.org/officeDocument/2006/relationships/image" Target="../media/image95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81.tiff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5" Type="http://schemas.openxmlformats.org/officeDocument/2006/relationships/image" Target="../media/image92.tiff"/><Relationship Id="rId10" Type="http://schemas.openxmlformats.org/officeDocument/2006/relationships/image" Target="../media/image101.png"/><Relationship Id="rId4" Type="http://schemas.openxmlformats.org/officeDocument/2006/relationships/image" Target="../media/image91.tiff"/><Relationship Id="rId9" Type="http://schemas.openxmlformats.org/officeDocument/2006/relationships/image" Target="../media/image10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gif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1.png"/><Relationship Id="rId7" Type="http://schemas.openxmlformats.org/officeDocument/2006/relationships/image" Target="../media/image9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tiff"/><Relationship Id="rId5" Type="http://schemas.openxmlformats.org/officeDocument/2006/relationships/image" Target="../media/image81.tiff"/><Relationship Id="rId4" Type="http://schemas.openxmlformats.org/officeDocument/2006/relationships/image" Target="../media/image10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5.png"/><Relationship Id="rId4" Type="http://schemas.openxmlformats.org/officeDocument/2006/relationships/image" Target="../media/image10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13" Type="http://schemas.openxmlformats.org/officeDocument/2006/relationships/image" Target="../media/image120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12" Type="http://schemas.openxmlformats.org/officeDocument/2006/relationships/image" Target="../media/image1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02.PNG"/><Relationship Id="rId5" Type="http://schemas.openxmlformats.org/officeDocument/2006/relationships/image" Target="../media/image11.png"/><Relationship Id="rId15" Type="http://schemas.openxmlformats.org/officeDocument/2006/relationships/image" Target="../media/image15.tiff"/><Relationship Id="rId10" Type="http://schemas.openxmlformats.org/officeDocument/2006/relationships/image" Target="../media/image90.png"/><Relationship Id="rId4" Type="http://schemas.openxmlformats.org/officeDocument/2006/relationships/image" Target="../media/image3.png"/><Relationship Id="rId9" Type="http://schemas.openxmlformats.org/officeDocument/2006/relationships/image" Target="../media/image79.png"/><Relationship Id="rId1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80.png"/><Relationship Id="rId3" Type="http://schemas.openxmlformats.org/officeDocument/2006/relationships/image" Target="../media/image130.png"/><Relationship Id="rId7" Type="http://schemas.openxmlformats.org/officeDocument/2006/relationships/image" Target="../media/image11.png"/><Relationship Id="rId12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70.png"/><Relationship Id="rId5" Type="http://schemas.openxmlformats.org/officeDocument/2006/relationships/image" Target="../media/image2.png"/><Relationship Id="rId10" Type="http://schemas.openxmlformats.org/officeDocument/2006/relationships/image" Target="../media/image160.PNG"/><Relationship Id="rId4" Type="http://schemas.openxmlformats.org/officeDocument/2006/relationships/image" Target="../media/image1.png"/><Relationship Id="rId9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8" Type="http://schemas.openxmlformats.org/officeDocument/2006/relationships/image" Target="../media/image320.png"/><Relationship Id="rId3" Type="http://schemas.openxmlformats.org/officeDocument/2006/relationships/image" Target="../media/image210.png"/><Relationship Id="rId21" Type="http://schemas.openxmlformats.org/officeDocument/2006/relationships/image" Target="../media/image3.png"/><Relationship Id="rId7" Type="http://schemas.openxmlformats.org/officeDocument/2006/relationships/image" Target="../media/image27.png"/><Relationship Id="rId17" Type="http://schemas.openxmlformats.org/officeDocument/2006/relationships/image" Target="../media/image31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81.png"/><Relationship Id="rId5" Type="http://schemas.openxmlformats.org/officeDocument/2006/relationships/image" Target="../media/image250.png"/><Relationship Id="rId15" Type="http://schemas.openxmlformats.org/officeDocument/2006/relationships/image" Target="../media/image31.png"/><Relationship Id="rId10" Type="http://schemas.openxmlformats.org/officeDocument/2006/relationships/image" Target="../media/image30.png"/><Relationship Id="rId19" Type="http://schemas.openxmlformats.org/officeDocument/2006/relationships/image" Target="../media/image1.png"/><Relationship Id="rId4" Type="http://schemas.openxmlformats.org/officeDocument/2006/relationships/image" Target="../media/image240.png"/><Relationship Id="rId9" Type="http://schemas.openxmlformats.org/officeDocument/2006/relationships/image" Target="../media/image29.png"/><Relationship Id="rId14" Type="http://schemas.openxmlformats.org/officeDocument/2006/relationships/image" Target="../media/image280.png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45" y="6336896"/>
            <a:ext cx="1794282" cy="45108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19400" y="126391"/>
            <a:ext cx="91440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/>
            <a:r>
              <a:rPr lang="en-US" altLang="zh-CN" sz="2000" b="1" dirty="0">
                <a:latin typeface="Calibri" panose="020F0502020204030204" pitchFamily="34" charset="0"/>
                <a:cs typeface="Arial" panose="020B0604020202020204" pitchFamily="34" charset="0"/>
              </a:rPr>
              <a:t>2019 University Turbine Systems Research Project Review Meeting</a:t>
            </a:r>
          </a:p>
          <a:p>
            <a:pPr marL="342900" indent="-342900" algn="r"/>
            <a:r>
              <a:rPr lang="en-US" altLang="zh-CN" sz="2000" b="1" dirty="0">
                <a:latin typeface="Calibri" panose="020F0502020204030204" pitchFamily="34" charset="0"/>
                <a:cs typeface="Arial" panose="020B0604020202020204" pitchFamily="34" charset="0"/>
              </a:rPr>
              <a:t>5-8 November 2019</a:t>
            </a:r>
          </a:p>
        </p:txBody>
      </p:sp>
      <p:pic>
        <p:nvPicPr>
          <p:cNvPr id="1026" name="Picture 2" descr="NETL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911" y="6336896"/>
            <a:ext cx="1127698" cy="45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05" y="6336896"/>
            <a:ext cx="1594105" cy="40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1547688" y="2948262"/>
            <a:ext cx="914399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tabLst>
                <a:tab pos="2743200" algn="l"/>
              </a:tabLst>
            </a:pPr>
            <a:r>
              <a:rPr lang="en-US" altLang="ko-KR" sz="2400" b="1" dirty="0">
                <a:latin typeface="Arial" pitchFamily="34" charset="0"/>
                <a:cs typeface="Arial" pitchFamily="34" charset="0"/>
              </a:rPr>
              <a:t>Tom I-P. Shih</a:t>
            </a:r>
          </a:p>
          <a:p>
            <a:pPr algn="ctr">
              <a:tabLst>
                <a:tab pos="2743200" algn="l"/>
              </a:tabLst>
            </a:pPr>
            <a:r>
              <a:rPr lang="en-US" sz="2000" dirty="0">
                <a:latin typeface="Arial" pitchFamily="34" charset="0"/>
              </a:rPr>
              <a:t>School of Aeronautics and Astronautics, Purdue University</a:t>
            </a:r>
          </a:p>
          <a:p>
            <a:pPr algn="ctr">
              <a:tabLst>
                <a:tab pos="2743200" algn="l"/>
              </a:tabLst>
            </a:pPr>
            <a:endParaRPr lang="en-US" altLang="ko-KR" sz="1200" b="1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2743200" algn="l"/>
              </a:tabLst>
            </a:pPr>
            <a:r>
              <a:rPr lang="en-US" altLang="ko-KR" sz="2400" b="1" dirty="0">
                <a:latin typeface="Arial" pitchFamily="34" charset="0"/>
                <a:cs typeface="Arial" pitchFamily="34" charset="0"/>
              </a:rPr>
              <a:t>Mark Bryden</a:t>
            </a:r>
          </a:p>
          <a:p>
            <a:pPr algn="ctr">
              <a:tabLst>
                <a:tab pos="2743200" algn="l"/>
              </a:tabLst>
            </a:pPr>
            <a:r>
              <a:rPr lang="en-US" sz="2000" dirty="0">
                <a:latin typeface="Arial" pitchFamily="34" charset="0"/>
              </a:rPr>
              <a:t>Ames National Laboratory, U.S. Dept. of Energy</a:t>
            </a:r>
          </a:p>
          <a:p>
            <a:pPr algn="ctr">
              <a:tabLst>
                <a:tab pos="2743200" algn="l"/>
              </a:tabLst>
            </a:pPr>
            <a:endParaRPr lang="en-US" altLang="ko-KR" sz="1200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2743200" algn="l"/>
              </a:tabLst>
            </a:pPr>
            <a:r>
              <a:rPr lang="en-US" altLang="ko-KR" sz="2400" b="1" dirty="0">
                <a:latin typeface="Arial" pitchFamily="34" charset="0"/>
                <a:cs typeface="Arial" pitchFamily="34" charset="0"/>
              </a:rPr>
              <a:t>Robin Ames and Rich Dennis</a:t>
            </a:r>
          </a:p>
          <a:p>
            <a:pPr algn="ctr">
              <a:tabLst>
                <a:tab pos="2743200" algn="l"/>
              </a:tabLst>
            </a:pPr>
            <a:r>
              <a:rPr lang="en-US" sz="2000" dirty="0">
                <a:latin typeface="Arial" pitchFamily="34" charset="0"/>
              </a:rPr>
              <a:t>National Energy Technology Laboratory, U.S. Dept. of Energy</a:t>
            </a:r>
          </a:p>
          <a:p>
            <a:pPr algn="ctr">
              <a:tabLst>
                <a:tab pos="2743200" algn="l"/>
              </a:tabLst>
            </a:pPr>
            <a:endParaRPr lang="en-US" altLang="ko-KR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42A26-F778-E644-8357-37305BE994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65" y="6343998"/>
            <a:ext cx="3636833" cy="451080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86AD2A15-3769-8346-9EC7-E4FC40B4D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87" y="871447"/>
            <a:ext cx="12192000" cy="167434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0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Computational Analysis of Advanced Cooling Strategies</a:t>
            </a:r>
          </a:p>
          <a:p>
            <a:pPr algn="ctr"/>
            <a:r>
              <a:rPr lang="en-US" sz="3000" b="1" dirty="0">
                <a:solidFill>
                  <a:srgbClr val="FFC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for High-Efficiency and Long-Service Life Gas Turbines</a:t>
            </a:r>
          </a:p>
        </p:txBody>
      </p:sp>
    </p:spTree>
    <p:extLst>
      <p:ext uri="{BB962C8B-B14F-4D97-AF65-F5344CB8AC3E}">
        <p14:creationId xmlns:p14="http://schemas.microsoft.com/office/powerpoint/2010/main" val="638238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7620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Arial Black" charset="0"/>
                <a:ea typeface="Arial Black" charset="0"/>
                <a:cs typeface="Arial Black" charset="0"/>
              </a:rPr>
              <a:t>Objectives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47132" y="1065754"/>
                <a:ext cx="11663868" cy="2494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9625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Compare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obtained by setting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on the surface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obtained by measuring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) at two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and then extrapolating.</a:t>
                </a:r>
              </a:p>
              <a:p>
                <a:pPr marL="801688" lvl="1" indent="-33496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Present a method that yields a unique and correct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where and 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.  </a:t>
                </a:r>
                <a:r>
                  <a:rPr lang="en-US" sz="2400" b="1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Note:</a:t>
                </a:r>
                <a:r>
                  <a:rPr lang="en-US" sz="2400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  For a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 is known only at locations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 on the surface.</a:t>
                </a:r>
                <a:endParaRPr lang="en-US" sz="2400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endParaRPr>
              </a:p>
              <a:p>
                <a:pPr marL="801688" lvl="1" indent="-334963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Compare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obtained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32" y="1065754"/>
                <a:ext cx="11663868" cy="2494657"/>
              </a:xfrm>
              <a:prstGeom prst="rect">
                <a:avLst/>
              </a:prstGeom>
              <a:blipFill>
                <a:blip r:embed="rId2"/>
                <a:stretch>
                  <a:fillRect t="-2041" r="-1089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B2DF200-55C4-4449-89E5-27CB05AC1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33159"/>
            <a:ext cx="2182355" cy="548641"/>
          </a:xfrm>
          <a:prstGeom prst="rect">
            <a:avLst/>
          </a:prstGeom>
        </p:spPr>
      </p:pic>
      <p:pic>
        <p:nvPicPr>
          <p:cNvPr id="6" name="Picture 2" descr="NETL Logo">
            <a:extLst>
              <a:ext uri="{FF2B5EF4-FFF2-40B4-BE49-F238E27FC236}">
                <a16:creationId xmlns:a16="http://schemas.microsoft.com/office/drawing/2014/main" id="{D77F4970-9C96-2046-98DC-570A9005F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43" y="6233159"/>
            <a:ext cx="1371600" cy="5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ome">
            <a:extLst>
              <a:ext uri="{FF2B5EF4-FFF2-40B4-BE49-F238E27FC236}">
                <a16:creationId xmlns:a16="http://schemas.microsoft.com/office/drawing/2014/main" id="{F0EAA22E-22BC-0842-A05C-31C178439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48" y="6206693"/>
            <a:ext cx="1969369" cy="4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F2D954-682A-314A-9627-ABF7573A93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72" y="6172200"/>
            <a:ext cx="4967409" cy="685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68CF42-E194-7D4B-B309-FAE8AA1E5321}"/>
              </a:ext>
            </a:extLst>
          </p:cNvPr>
          <p:cNvSpPr/>
          <p:nvPr/>
        </p:nvSpPr>
        <p:spPr>
          <a:xfrm>
            <a:off x="0" y="3837605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Arial Black" charset="0"/>
                <a:ea typeface="Arial Black" charset="0"/>
                <a:cs typeface="Arial Black" charset="0"/>
              </a:rPr>
              <a:t>Approach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DD3158-6892-B943-9CFD-DA0B18F87A96}"/>
              </a:ext>
            </a:extLst>
          </p:cNvPr>
          <p:cNvSpPr/>
          <p:nvPr/>
        </p:nvSpPr>
        <p:spPr>
          <a:xfrm>
            <a:off x="147132" y="4872335"/>
            <a:ext cx="1089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9625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Use CFD based on steady RANS to simulate the experiments.</a:t>
            </a:r>
          </a:p>
        </p:txBody>
      </p:sp>
    </p:spTree>
    <p:extLst>
      <p:ext uri="{BB962C8B-B14F-4D97-AF65-F5344CB8AC3E}">
        <p14:creationId xmlns:p14="http://schemas.microsoft.com/office/powerpoint/2010/main" val="111974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7620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Arial Black" charset="0"/>
                <a:ea typeface="Arial Black" charset="0"/>
                <a:cs typeface="Arial Black" charset="0"/>
              </a:rPr>
              <a:t>Outline of Talk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CA6CCF-AC26-4947-876F-D902A61A06E2}"/>
              </a:ext>
            </a:extLst>
          </p:cNvPr>
          <p:cNvSpPr/>
          <p:nvPr/>
        </p:nvSpPr>
        <p:spPr>
          <a:xfrm>
            <a:off x="2590800" y="1449452"/>
            <a:ext cx="7696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Introduction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357188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</a:rPr>
              <a:t>Problem Description</a:t>
            </a:r>
          </a:p>
          <a:p>
            <a:pPr marL="357188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Formulation, Numerical Method, and Code</a:t>
            </a:r>
          </a:p>
          <a:p>
            <a:pPr marL="357188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Grid-Sensitivity Study</a:t>
            </a:r>
          </a:p>
          <a:p>
            <a:pPr marL="357188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Results</a:t>
            </a:r>
          </a:p>
          <a:p>
            <a:pPr marL="357188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Summary</a:t>
            </a:r>
          </a:p>
          <a:p>
            <a:pPr marL="185738" lvl="1" indent="-171450">
              <a:buFont typeface="Arial" panose="020B0604020202020204" pitchFamily="34" charset="0"/>
              <a:buChar char="•"/>
            </a:pP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13EF1E-2E2C-8D4A-8448-108157EE2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33159"/>
            <a:ext cx="2182355" cy="548641"/>
          </a:xfrm>
          <a:prstGeom prst="rect">
            <a:avLst/>
          </a:prstGeom>
        </p:spPr>
      </p:pic>
      <p:pic>
        <p:nvPicPr>
          <p:cNvPr id="18" name="Picture 2" descr="NETL Logo">
            <a:extLst>
              <a:ext uri="{FF2B5EF4-FFF2-40B4-BE49-F238E27FC236}">
                <a16:creationId xmlns:a16="http://schemas.microsoft.com/office/drawing/2014/main" id="{4397A04A-FD82-E244-B419-9284BD4F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43" y="6233159"/>
            <a:ext cx="1371600" cy="5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ome">
            <a:extLst>
              <a:ext uri="{FF2B5EF4-FFF2-40B4-BE49-F238E27FC236}">
                <a16:creationId xmlns:a16="http://schemas.microsoft.com/office/drawing/2014/main" id="{A400D353-F6ED-9847-9E7B-CD8DFB2AE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48" y="6206693"/>
            <a:ext cx="1969369" cy="4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A1D6A7-FDB5-8349-B62A-D85C0E6DF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72" y="6172200"/>
            <a:ext cx="496740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47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73152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Problem Description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AC54B821-2D2F-4EA1-86BB-5FF820EAF3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1930948"/>
                  </p:ext>
                </p:extLst>
              </p:nvPr>
            </p:nvGraphicFramePr>
            <p:xfrm>
              <a:off x="10152636" y="838200"/>
              <a:ext cx="1887458" cy="243840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516699">
                      <a:extLst>
                        <a:ext uri="{9D8B030D-6E8A-4147-A177-3AD203B41FA5}">
                          <a16:colId xmlns:a16="http://schemas.microsoft.com/office/drawing/2014/main" val="2288144940"/>
                        </a:ext>
                      </a:extLst>
                    </a:gridCol>
                    <a:gridCol w="1370759">
                      <a:extLst>
                        <a:ext uri="{9D8B030D-6E8A-4147-A177-3AD203B41FA5}">
                          <a16:colId xmlns:a16="http://schemas.microsoft.com/office/drawing/2014/main" val="2098117809"/>
                        </a:ext>
                      </a:extLst>
                    </a:gridCol>
                  </a:tblGrid>
                  <a:tr h="282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 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5921704"/>
                      </a:ext>
                    </a:extLst>
                  </a:tr>
                  <a:tr h="282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L</a:t>
                          </a:r>
                          <a:r>
                            <a:rPr lang="en-US" sz="1400" baseline="-25000" dirty="0"/>
                            <a:t>1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48D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3277897"/>
                      </a:ext>
                    </a:extLst>
                  </a:tr>
                  <a:tr h="282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L</a:t>
                          </a:r>
                          <a:r>
                            <a:rPr lang="en-US" sz="1400" baseline="-25000" dirty="0"/>
                            <a:t>2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15.73D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9348224"/>
                      </a:ext>
                    </a:extLst>
                  </a:tr>
                  <a:tr h="282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236295"/>
                      </a:ext>
                    </a:extLst>
                  </a:tr>
                  <a:tr h="282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S/2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61686711"/>
                      </a:ext>
                    </a:extLst>
                  </a:tr>
                  <a:tr h="282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7D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3114446"/>
                      </a:ext>
                    </a:extLst>
                  </a:tr>
                  <a:tr h="2826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25D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533800"/>
                      </a:ext>
                    </a:extLst>
                  </a:tr>
                  <a:tr h="28264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35⁰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87490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AC54B821-2D2F-4EA1-86BB-5FF820EAF3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1930948"/>
                  </p:ext>
                </p:extLst>
              </p:nvPr>
            </p:nvGraphicFramePr>
            <p:xfrm>
              <a:off x="10152636" y="838200"/>
              <a:ext cx="1887458" cy="243840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516699">
                      <a:extLst>
                        <a:ext uri="{9D8B030D-6E8A-4147-A177-3AD203B41FA5}">
                          <a16:colId xmlns:a16="http://schemas.microsoft.com/office/drawing/2014/main" val="2288144940"/>
                        </a:ext>
                      </a:extLst>
                    </a:gridCol>
                    <a:gridCol w="1370759">
                      <a:extLst>
                        <a:ext uri="{9D8B030D-6E8A-4147-A177-3AD203B41FA5}">
                          <a16:colId xmlns:a16="http://schemas.microsoft.com/office/drawing/2014/main" val="2098117809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 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592170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L</a:t>
                          </a:r>
                          <a:r>
                            <a:rPr lang="en-US" sz="1400" baseline="-25000" dirty="0"/>
                            <a:t>1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48D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327789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L</a:t>
                          </a:r>
                          <a:r>
                            <a:rPr lang="en-US" sz="1400" baseline="-25000" dirty="0"/>
                            <a:t>2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15.73D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934822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23629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S/2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6168671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7D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311444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25D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5338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39" t="-704167" r="-265854" b="-2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35⁰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874909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EC28CA0-5850-4F41-A112-82061552A4A9}"/>
                  </a:ext>
                </a:extLst>
              </p:cNvPr>
              <p:cNvSpPr txBox="1"/>
              <p:nvPr/>
            </p:nvSpPr>
            <p:spPr>
              <a:xfrm>
                <a:off x="10335287" y="6045009"/>
                <a:ext cx="1704313" cy="5843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EC28CA0-5850-4F41-A112-82061552A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5287" y="6045009"/>
                <a:ext cx="1704313" cy="584391"/>
              </a:xfrm>
              <a:prstGeom prst="rect">
                <a:avLst/>
              </a:prstGeom>
              <a:blipFill>
                <a:blip r:embed="rId4"/>
                <a:stretch>
                  <a:fillRect l="-2222" b="-1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ED623930-AD12-4B98-B419-45DEF907D3D6}"/>
              </a:ext>
            </a:extLst>
          </p:cNvPr>
          <p:cNvSpPr txBox="1"/>
          <p:nvPr/>
        </p:nvSpPr>
        <p:spPr>
          <a:xfrm>
            <a:off x="8822092" y="5884613"/>
            <a:ext cx="14446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Subscripts: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c: coolant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h: hot gas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8EBFC2-60BA-4974-8A21-81B7B58C17D6}"/>
              </a:ext>
            </a:extLst>
          </p:cNvPr>
          <p:cNvSpPr txBox="1"/>
          <p:nvPr/>
        </p:nvSpPr>
        <p:spPr>
          <a:xfrm>
            <a:off x="8810750" y="2766212"/>
            <a:ext cx="1710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Operating Conditions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B7E6E780-225D-41DF-A48E-87727BA7D821}"/>
              </a:ext>
            </a:extLst>
          </p:cNvPr>
          <p:cNvSpPr txBox="1"/>
          <p:nvPr/>
        </p:nvSpPr>
        <p:spPr>
          <a:xfrm>
            <a:off x="8656893" y="722811"/>
            <a:ext cx="120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Geometry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45DC45-3C3D-F643-A4BA-71605EE95A7B}"/>
              </a:ext>
            </a:extLst>
          </p:cNvPr>
          <p:cNvGrpSpPr/>
          <p:nvPr/>
        </p:nvGrpSpPr>
        <p:grpSpPr>
          <a:xfrm>
            <a:off x="260469" y="1092143"/>
            <a:ext cx="7344487" cy="6052173"/>
            <a:chOff x="161160" y="1045029"/>
            <a:chExt cx="8596314" cy="6052173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32CA057A-5D0A-42CC-AC43-D73F78EBEC76}"/>
                </a:ext>
              </a:extLst>
            </p:cNvPr>
            <p:cNvGrpSpPr/>
            <p:nvPr/>
          </p:nvGrpSpPr>
          <p:grpSpPr>
            <a:xfrm>
              <a:off x="304800" y="1066800"/>
              <a:ext cx="8127782" cy="2237245"/>
              <a:chOff x="363586" y="902028"/>
              <a:chExt cx="8127782" cy="2237245"/>
            </a:xfrm>
          </p:grpSpPr>
          <p:sp>
            <p:nvSpPr>
              <p:cNvPr id="97" name="Right Arrow 166">
                <a:extLst>
                  <a:ext uri="{FF2B5EF4-FFF2-40B4-BE49-F238E27FC236}">
                    <a16:creationId xmlns:a16="http://schemas.microsoft.com/office/drawing/2014/main" id="{CC2ACD44-C598-4500-ACB3-0962D202BA74}"/>
                  </a:ext>
                </a:extLst>
              </p:cNvPr>
              <p:cNvSpPr/>
              <p:nvPr/>
            </p:nvSpPr>
            <p:spPr>
              <a:xfrm>
                <a:off x="736444" y="2349828"/>
                <a:ext cx="617742" cy="57469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ight Arrow 167">
                <a:extLst>
                  <a:ext uri="{FF2B5EF4-FFF2-40B4-BE49-F238E27FC236}">
                    <a16:creationId xmlns:a16="http://schemas.microsoft.com/office/drawing/2014/main" id="{5532054F-483B-417D-BFBA-FCA71167409E}"/>
                  </a:ext>
                </a:extLst>
              </p:cNvPr>
              <p:cNvSpPr/>
              <p:nvPr/>
            </p:nvSpPr>
            <p:spPr>
              <a:xfrm>
                <a:off x="7886745" y="2197428"/>
                <a:ext cx="604623" cy="613835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3292814" y="1325123"/>
                <a:ext cx="503340" cy="313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y</a:t>
                </a:r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 flipH="1">
                <a:off x="657850" y="1773238"/>
                <a:ext cx="22694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H="1">
                <a:off x="657850" y="1967912"/>
                <a:ext cx="22694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>
                <a:cxnSpLocks/>
              </p:cNvCxnSpPr>
              <p:nvPr/>
            </p:nvCxnSpPr>
            <p:spPr>
              <a:xfrm>
                <a:off x="666981" y="1520410"/>
                <a:ext cx="0" cy="2526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3D8B3161-FCC3-453D-9847-A4847FA1398A}"/>
                  </a:ext>
                </a:extLst>
              </p:cNvPr>
              <p:cNvSpPr/>
              <p:nvPr/>
            </p:nvSpPr>
            <p:spPr>
              <a:xfrm>
                <a:off x="948472" y="1790302"/>
                <a:ext cx="7159832" cy="19446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" name="Straight Arrow Connector 103"/>
              <p:cNvCxnSpPr>
                <a:cxnSpLocks/>
              </p:cNvCxnSpPr>
              <p:nvPr/>
            </p:nvCxnSpPr>
            <p:spPr>
              <a:xfrm flipV="1">
                <a:off x="666617" y="1967425"/>
                <a:ext cx="0" cy="2355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/>
              <p:nvPr/>
            </p:nvCxnSpPr>
            <p:spPr>
              <a:xfrm>
                <a:off x="3397862" y="1984947"/>
                <a:ext cx="83211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 flipV="1">
                <a:off x="3414078" y="1498743"/>
                <a:ext cx="0" cy="48602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3414078" y="1325123"/>
                <a:ext cx="850" cy="1675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>
                <a:off x="907304" y="1435428"/>
                <a:ext cx="249267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TextBox 110"/>
              <p:cNvSpPr txBox="1"/>
              <p:nvPr/>
            </p:nvSpPr>
            <p:spPr>
              <a:xfrm>
                <a:off x="1739300" y="1206828"/>
                <a:ext cx="68533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/>
                  <a:t>L</a:t>
                </a:r>
                <a:r>
                  <a:rPr lang="en-US" sz="2000" b="1" baseline="-25000" dirty="0"/>
                  <a:t>2</a:t>
                </a:r>
                <a:endParaRPr lang="en-US" sz="2000" b="1" dirty="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3963934" y="1941376"/>
                <a:ext cx="5033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x</a:t>
                </a:r>
              </a:p>
            </p:txBody>
          </p:sp>
          <p:cxnSp>
            <p:nvCxnSpPr>
              <p:cNvPr id="113" name="Straight Connector 112"/>
              <p:cNvCxnSpPr/>
              <p:nvPr/>
            </p:nvCxnSpPr>
            <p:spPr>
              <a:xfrm flipV="1">
                <a:off x="8108304" y="1812977"/>
                <a:ext cx="0" cy="193683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/>
              <p:cNvSpPr txBox="1"/>
              <p:nvPr/>
            </p:nvSpPr>
            <p:spPr>
              <a:xfrm>
                <a:off x="363586" y="1688921"/>
                <a:ext cx="2718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</a:t>
                </a:r>
                <a:r>
                  <a:rPr lang="en-US" sz="2000" b="1" dirty="0"/>
                  <a:t> </a:t>
                </a:r>
              </a:p>
            </p:txBody>
          </p:sp>
          <p:cxnSp>
            <p:nvCxnSpPr>
              <p:cNvPr id="115" name="Straight Connector 114"/>
              <p:cNvCxnSpPr/>
              <p:nvPr/>
            </p:nvCxnSpPr>
            <p:spPr>
              <a:xfrm>
                <a:off x="918324" y="1155521"/>
                <a:ext cx="71644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4001410" y="984011"/>
                <a:ext cx="68533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/>
                  <a:t>L</a:t>
                </a:r>
                <a:r>
                  <a:rPr lang="en-US" sz="2000" b="1" baseline="-25000" dirty="0"/>
                  <a:t>1</a:t>
                </a:r>
                <a:endParaRPr lang="en-US" sz="2000" b="1" dirty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EE38F551-861A-4C5A-B51F-CAE9FB49EABB}"/>
                  </a:ext>
                </a:extLst>
              </p:cNvPr>
              <p:cNvSpPr/>
              <p:nvPr/>
            </p:nvSpPr>
            <p:spPr>
              <a:xfrm>
                <a:off x="3181127" y="1921015"/>
                <a:ext cx="223043" cy="13638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FDEC58D5-CD45-40D6-B1A7-2DD0B8CB7638}"/>
                  </a:ext>
                </a:extLst>
              </p:cNvPr>
              <p:cNvSpPr/>
              <p:nvPr/>
            </p:nvSpPr>
            <p:spPr>
              <a:xfrm>
                <a:off x="3181127" y="1524000"/>
                <a:ext cx="223043" cy="13638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5CD4A1F8-2083-4782-858D-6D5E86F2B97B}"/>
                  </a:ext>
                </a:extLst>
              </p:cNvPr>
              <p:cNvSpPr/>
              <p:nvPr/>
            </p:nvSpPr>
            <p:spPr>
              <a:xfrm>
                <a:off x="3181127" y="2296274"/>
                <a:ext cx="223043" cy="13638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32E37B7A-E128-4228-BBC3-188C13E514F7}"/>
                  </a:ext>
                </a:extLst>
              </p:cNvPr>
              <p:cNvSpPr/>
              <p:nvPr/>
            </p:nvSpPr>
            <p:spPr>
              <a:xfrm>
                <a:off x="3181127" y="2741107"/>
                <a:ext cx="223043" cy="13638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AF57F138-08F1-4F23-8959-8757A5C64F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4948" y="914400"/>
                <a:ext cx="13524" cy="212385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65CAEBD5-93C6-49CA-8C30-A254D1F41C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092972" y="902028"/>
                <a:ext cx="6378" cy="223724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3D1BA361-5F0E-4C3A-8752-9067162ABB0E}"/>
                  </a:ext>
                </a:extLst>
              </p:cNvPr>
              <p:cNvGrpSpPr/>
              <p:nvPr/>
            </p:nvGrpSpPr>
            <p:grpSpPr>
              <a:xfrm>
                <a:off x="3054877" y="2202932"/>
                <a:ext cx="469838" cy="319388"/>
                <a:chOff x="1936329" y="2959576"/>
                <a:chExt cx="806688" cy="523058"/>
              </a:xfrm>
            </p:grpSpPr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777A8716-1B6E-467E-B348-2179EB39A884}"/>
                    </a:ext>
                  </a:extLst>
                </p:cNvPr>
                <p:cNvCxnSpPr/>
                <p:nvPr/>
              </p:nvCxnSpPr>
              <p:spPr>
                <a:xfrm>
                  <a:off x="1936329" y="3221105"/>
                  <a:ext cx="80668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4A33A230-3076-421A-B838-01F172E15332}"/>
                    </a:ext>
                  </a:extLst>
                </p:cNvPr>
                <p:cNvCxnSpPr/>
                <p:nvPr/>
              </p:nvCxnSpPr>
              <p:spPr>
                <a:xfrm>
                  <a:off x="2339673" y="2959576"/>
                  <a:ext cx="0" cy="52305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BAFB741B-459A-469E-B89C-D8062861FAB3}"/>
                  </a:ext>
                </a:extLst>
              </p:cNvPr>
              <p:cNvGrpSpPr/>
              <p:nvPr/>
            </p:nvGrpSpPr>
            <p:grpSpPr>
              <a:xfrm>
                <a:off x="3056557" y="2640040"/>
                <a:ext cx="469838" cy="319388"/>
                <a:chOff x="1936329" y="2959576"/>
                <a:chExt cx="806688" cy="523058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550AD32C-1EA2-4CAC-91B2-3A66B1D4A259}"/>
                    </a:ext>
                  </a:extLst>
                </p:cNvPr>
                <p:cNvCxnSpPr/>
                <p:nvPr/>
              </p:nvCxnSpPr>
              <p:spPr>
                <a:xfrm>
                  <a:off x="1936329" y="3221105"/>
                  <a:ext cx="80668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73F0B3DB-EA8A-4ECB-A2D5-77FC9DD66281}"/>
                    </a:ext>
                  </a:extLst>
                </p:cNvPr>
                <p:cNvCxnSpPr/>
                <p:nvPr/>
              </p:nvCxnSpPr>
              <p:spPr>
                <a:xfrm>
                  <a:off x="2339673" y="2959576"/>
                  <a:ext cx="0" cy="52305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7" name="Straight Arrow Connector 146">
                <a:extLst>
                  <a:ext uri="{FF2B5EF4-FFF2-40B4-BE49-F238E27FC236}">
                    <a16:creationId xmlns:a16="http://schemas.microsoft.com/office/drawing/2014/main" id="{F3D0EE47-5988-4B03-8FB3-F71575F693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0310" y="2370916"/>
                <a:ext cx="4679" cy="4190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D5375903-5A2D-427E-A5AA-A2CB96E7A9B2}"/>
                  </a:ext>
                </a:extLst>
              </p:cNvPr>
              <p:cNvSpPr txBox="1"/>
              <p:nvPr/>
            </p:nvSpPr>
            <p:spPr>
              <a:xfrm>
                <a:off x="2720606" y="2429720"/>
                <a:ext cx="5033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/>
                  <a:t>S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D664748-9A5D-4C60-9F25-489BBB4E6E1D}"/>
                </a:ext>
              </a:extLst>
            </p:cNvPr>
            <p:cNvGrpSpPr/>
            <p:nvPr/>
          </p:nvGrpSpPr>
          <p:grpSpPr>
            <a:xfrm>
              <a:off x="161160" y="3500850"/>
              <a:ext cx="8248264" cy="3596352"/>
              <a:chOff x="1665767" y="3482737"/>
              <a:chExt cx="8248264" cy="359635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E8279E8-28A0-468D-B093-0C8DEA9C29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81777" y="5486400"/>
                <a:ext cx="337310" cy="48863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69162E10-DC64-4653-87B2-0464F553AE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836913" y="6274651"/>
                <a:ext cx="269005" cy="43094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7C825161-9ABF-4438-A5BE-E187C243DCB9}"/>
                  </a:ext>
                </a:extLst>
              </p:cNvPr>
              <p:cNvGrpSpPr/>
              <p:nvPr/>
            </p:nvGrpSpPr>
            <p:grpSpPr>
              <a:xfrm>
                <a:off x="1665767" y="3482737"/>
                <a:ext cx="8248264" cy="3596352"/>
                <a:chOff x="1665767" y="3482737"/>
                <a:chExt cx="8248264" cy="3596352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1665767" y="3482737"/>
                  <a:ext cx="8248264" cy="3596352"/>
                  <a:chOff x="505234" y="3733800"/>
                  <a:chExt cx="8248264" cy="2831483"/>
                </a:xfrm>
              </p:grpSpPr>
              <p:grpSp>
                <p:nvGrpSpPr>
                  <p:cNvPr id="8" name="Group 7"/>
                  <p:cNvGrpSpPr/>
                  <p:nvPr/>
                </p:nvGrpSpPr>
                <p:grpSpPr>
                  <a:xfrm>
                    <a:off x="505234" y="3733800"/>
                    <a:ext cx="8248264" cy="2831483"/>
                    <a:chOff x="465820" y="3733800"/>
                    <a:chExt cx="8248264" cy="2831483"/>
                  </a:xfrm>
                </p:grpSpPr>
                <p:grpSp>
                  <p:nvGrpSpPr>
                    <p:cNvPr id="5" name="Group 4"/>
                    <p:cNvGrpSpPr/>
                    <p:nvPr/>
                  </p:nvGrpSpPr>
                  <p:grpSpPr>
                    <a:xfrm>
                      <a:off x="465820" y="3733800"/>
                      <a:ext cx="8248264" cy="2831483"/>
                      <a:chOff x="316049" y="2698268"/>
                      <a:chExt cx="8248264" cy="2831483"/>
                    </a:xfrm>
                  </p:grpSpPr>
                  <p:sp>
                    <p:nvSpPr>
                      <p:cNvPr id="119" name="Arc 118"/>
                      <p:cNvSpPr>
                        <a:spLocks noChangeAspect="1"/>
                      </p:cNvSpPr>
                      <p:nvPr/>
                    </p:nvSpPr>
                    <p:spPr>
                      <a:xfrm rot="10800000">
                        <a:off x="2186715" y="2915007"/>
                        <a:ext cx="2600617" cy="2614744"/>
                      </a:xfrm>
                      <a:prstGeom prst="arc">
                        <a:avLst>
                          <a:gd name="adj1" fmla="val 8739566"/>
                          <a:gd name="adj2" fmla="val 10949096"/>
                        </a:avLst>
                      </a:prstGeom>
                      <a:ln w="9525" cap="flat" cmpd="sng" algn="ctr">
                        <a:solidFill>
                          <a:schemeClr val="dk1"/>
                        </a:solidFill>
                        <a:prstDash val="solid"/>
                        <a:round/>
                        <a:headEnd type="arrow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7" name="TextBox 66"/>
                      <p:cNvSpPr txBox="1"/>
                      <p:nvPr/>
                    </p:nvSpPr>
                    <p:spPr>
                      <a:xfrm>
                        <a:off x="3798209" y="4047314"/>
                        <a:ext cx="503340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b="1" dirty="0"/>
                          <a:t>x</a:t>
                        </a:r>
                      </a:p>
                    </p:txBody>
                  </p:sp>
                  <p:cxnSp>
                    <p:nvCxnSpPr>
                      <p:cNvPr id="69" name="Straight Arrow Connector 68"/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3539889" y="3983761"/>
                        <a:ext cx="0" cy="302155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Straight Connector 79"/>
                      <p:cNvCxnSpPr>
                        <a:cxnSpLocks noChangeAspect="1"/>
                      </p:cNvCxnSpPr>
                      <p:nvPr/>
                    </p:nvCxnSpPr>
                    <p:spPr>
                      <a:xfrm flipH="1">
                        <a:off x="2466774" y="4492985"/>
                        <a:ext cx="686713" cy="376993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" name="Straight Connector 87"/>
                      <p:cNvCxnSpPr>
                        <a:cxnSpLocks noChangeAspect="1"/>
                      </p:cNvCxnSpPr>
                      <p:nvPr/>
                    </p:nvCxnSpPr>
                    <p:spPr>
                      <a:xfrm flipH="1">
                        <a:off x="2369425" y="4487922"/>
                        <a:ext cx="495052" cy="271776"/>
                      </a:xfrm>
                      <a:prstGeom prst="line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20" name="TextBox 119"/>
                          <p:cNvSpPr txBox="1"/>
                          <p:nvPr/>
                        </p:nvSpPr>
                        <p:spPr>
                          <a:xfrm>
                            <a:off x="4786595" y="3671910"/>
                            <a:ext cx="321655" cy="31501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sz="2000" b="1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oMath>
                              </m:oMathPara>
                            </a14:m>
                            <a:endParaRPr lang="en-US" sz="2000" b="1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20" name="TextBox 119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786595" y="3671910"/>
                            <a:ext cx="321655" cy="315015"/>
                          </a:xfrm>
                          <a:prstGeom prst="rect">
                            <a:avLst/>
                          </a:prstGeom>
                          <a:blipFill>
                            <a:blip r:embed="rId5"/>
                            <a:stretch>
                              <a:fillRect l="-7692" r="-23077" b="-12500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sp>
                    <p:nvSpPr>
                      <p:cNvPr id="121" name="TextBox 120"/>
                      <p:cNvSpPr txBox="1"/>
                      <p:nvPr/>
                    </p:nvSpPr>
                    <p:spPr>
                      <a:xfrm>
                        <a:off x="3418691" y="3774206"/>
                        <a:ext cx="594708" cy="31358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400" b="1" dirty="0"/>
                          <a:t>z</a:t>
                        </a:r>
                      </a:p>
                    </p:txBody>
                  </p:sp>
                  <p:cxnSp>
                    <p:nvCxnSpPr>
                      <p:cNvPr id="125" name="Straight Connector 124"/>
                      <p:cNvCxnSpPr/>
                      <p:nvPr/>
                    </p:nvCxnSpPr>
                    <p:spPr>
                      <a:xfrm flipH="1">
                        <a:off x="443904" y="4286438"/>
                        <a:ext cx="503314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6" name="Straight Connector 125"/>
                      <p:cNvCxnSpPr/>
                      <p:nvPr/>
                    </p:nvCxnSpPr>
                    <p:spPr>
                      <a:xfrm flipH="1">
                        <a:off x="424032" y="2707535"/>
                        <a:ext cx="533741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8" name="Straight Arrow Connector 127"/>
                      <p:cNvCxnSpPr/>
                      <p:nvPr/>
                    </p:nvCxnSpPr>
                    <p:spPr>
                      <a:xfrm>
                        <a:off x="465118" y="2712574"/>
                        <a:ext cx="0" cy="1564708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headEnd type="triangl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8" name="TextBox 137"/>
                      <p:cNvSpPr txBox="1"/>
                      <p:nvPr/>
                    </p:nvSpPr>
                    <p:spPr>
                      <a:xfrm>
                        <a:off x="316049" y="3451643"/>
                        <a:ext cx="236518" cy="2423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400" b="1" dirty="0"/>
                          <a:t>Y</a:t>
                        </a:r>
                      </a:p>
                    </p:txBody>
                  </p:sp>
                  <p:cxnSp>
                    <p:nvCxnSpPr>
                      <p:cNvPr id="148" name="Straight Arrow Connector 147"/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2726302" y="4642004"/>
                        <a:ext cx="988477" cy="523178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headEnd type="triangl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51" name="TextBox 150"/>
                      <p:cNvSpPr txBox="1"/>
                      <p:nvPr/>
                    </p:nvSpPr>
                    <p:spPr>
                      <a:xfrm>
                        <a:off x="3077456" y="4764479"/>
                        <a:ext cx="285286" cy="31501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r"/>
                        <a:r>
                          <a:rPr lang="en-US" sz="2000" b="1" dirty="0"/>
                          <a:t>H</a:t>
                        </a:r>
                      </a:p>
                    </p:txBody>
                  </p:sp>
                  <p:sp>
                    <p:nvSpPr>
                      <p:cNvPr id="166" name="Right Arrow 165"/>
                      <p:cNvSpPr/>
                      <p:nvPr/>
                    </p:nvSpPr>
                    <p:spPr>
                      <a:xfrm rot="19622190">
                        <a:off x="1796264" y="4882486"/>
                        <a:ext cx="617742" cy="218327"/>
                      </a:xfrm>
                      <a:prstGeom prst="rightArrow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67" name="Right Arrow 166"/>
                      <p:cNvSpPr/>
                      <p:nvPr/>
                    </p:nvSpPr>
                    <p:spPr>
                      <a:xfrm>
                        <a:off x="785876" y="3207008"/>
                        <a:ext cx="617742" cy="491234"/>
                      </a:xfrm>
                      <a:prstGeom prst="rightArrow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68" name="Right Arrow 167"/>
                      <p:cNvSpPr/>
                      <p:nvPr/>
                    </p:nvSpPr>
                    <p:spPr>
                      <a:xfrm>
                        <a:off x="7959690" y="3199291"/>
                        <a:ext cx="604623" cy="550700"/>
                      </a:xfrm>
                      <a:prstGeom prst="rightArrow">
                        <a:avLst/>
                      </a:prstGeom>
                      <a:solidFill>
                        <a:srgbClr val="FFC000"/>
                      </a:solidFill>
                      <a:ln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76" name="Straight Connector 75"/>
                      <p:cNvCxnSpPr/>
                      <p:nvPr/>
                    </p:nvCxnSpPr>
                    <p:spPr>
                      <a:xfrm flipV="1">
                        <a:off x="1014519" y="2731644"/>
                        <a:ext cx="0" cy="1552746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7" name="Straight Connector 76"/>
                      <p:cNvCxnSpPr/>
                      <p:nvPr/>
                    </p:nvCxnSpPr>
                    <p:spPr>
                      <a:xfrm flipV="1">
                        <a:off x="8174726" y="2698268"/>
                        <a:ext cx="0" cy="1552746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" name="Straight Connector 77"/>
                      <p:cNvCxnSpPr/>
                      <p:nvPr/>
                    </p:nvCxnSpPr>
                    <p:spPr>
                      <a:xfrm>
                        <a:off x="1014519" y="2712574"/>
                        <a:ext cx="7164440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  <a:prstDash val="lgDashDot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Straight Connector 78"/>
                      <p:cNvCxnSpPr/>
                      <p:nvPr/>
                    </p:nvCxnSpPr>
                    <p:spPr>
                      <a:xfrm flipV="1">
                        <a:off x="3568835" y="4275794"/>
                        <a:ext cx="4604894" cy="1481"/>
                      </a:xfrm>
                      <a:prstGeom prst="line">
                        <a:avLst/>
                      </a:prstGeom>
                      <a:ln w="38100">
                        <a:solidFill>
                          <a:schemeClr val="accent6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3" name="Straight Arrow Connector 172"/>
                      <p:cNvCxnSpPr/>
                      <p:nvPr/>
                    </p:nvCxnSpPr>
                    <p:spPr>
                      <a:xfrm flipH="1" flipV="1">
                        <a:off x="2703142" y="4760113"/>
                        <a:ext cx="106116" cy="148689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7" name="Straight Arrow Connector 176"/>
                      <p:cNvCxnSpPr/>
                      <p:nvPr/>
                    </p:nvCxnSpPr>
                    <p:spPr>
                      <a:xfrm rot="10800000" flipH="1" flipV="1">
                        <a:off x="2491078" y="4492985"/>
                        <a:ext cx="106116" cy="148689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78" name="TextBox 177"/>
                      <p:cNvSpPr txBox="1"/>
                      <p:nvPr/>
                    </p:nvSpPr>
                    <p:spPr>
                      <a:xfrm>
                        <a:off x="2214790" y="4340621"/>
                        <a:ext cx="332510" cy="31501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2000" b="1" dirty="0"/>
                          <a:t>D</a:t>
                        </a:r>
                      </a:p>
                    </p:txBody>
                  </p:sp>
                  <p:cxnSp>
                    <p:nvCxnSpPr>
                      <p:cNvPr id="123" name="Straight Connector 122"/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2384050" y="4759290"/>
                        <a:ext cx="84813" cy="110688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Straight Connector 143"/>
                      <p:cNvCxnSpPr>
                        <a:cxnSpLocks noChangeAspect="1"/>
                      </p:cNvCxnSpPr>
                      <p:nvPr/>
                    </p:nvCxnSpPr>
                    <p:spPr>
                      <a:xfrm flipH="1">
                        <a:off x="2413220" y="3471369"/>
                        <a:ext cx="2439754" cy="1339384"/>
                      </a:xfrm>
                      <a:prstGeom prst="line">
                        <a:avLst/>
                      </a:prstGeom>
                      <a:ln w="9525">
                        <a:prstDash val="dashDot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2" name="Straight Connector 191"/>
                      <p:cNvCxnSpPr/>
                      <p:nvPr/>
                    </p:nvCxnSpPr>
                    <p:spPr>
                      <a:xfrm flipV="1">
                        <a:off x="1013581" y="4273111"/>
                        <a:ext cx="2248719" cy="1481"/>
                      </a:xfrm>
                      <a:prstGeom prst="line">
                        <a:avLst/>
                      </a:prstGeom>
                      <a:ln w="38100">
                        <a:solidFill>
                          <a:schemeClr val="accent6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5" name="Straight Arrow Connector 64"/>
                      <p:cNvCxnSpPr>
                        <a:cxnSpLocks/>
                      </p:cNvCxnSpPr>
                      <p:nvPr/>
                    </p:nvCxnSpPr>
                    <p:spPr>
                      <a:xfrm>
                        <a:off x="3535427" y="4273886"/>
                        <a:ext cx="430453" cy="0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94" name="TextBox 93">
                          <a:extLst>
                            <a:ext uri="{FF2B5EF4-FFF2-40B4-BE49-F238E27FC236}">
                              <a16:creationId xmlns:a16="http://schemas.microsoft.com/office/drawing/2014/main" id="{D769561C-5922-4E15-8C87-BB62C18FF33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277527" y="5739602"/>
                          <a:ext cx="729411" cy="31501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i="1" dirty="0"/>
                        </a:p>
                      </p:txBody>
                    </p:sp>
                  </mc:Choice>
                  <mc:Fallback xmlns="">
                    <p:sp>
                      <p:nvSpPr>
                        <p:cNvPr id="94" name="TextBox 93">
                          <a:extLst>
                            <a:ext uri="{FF2B5EF4-FFF2-40B4-BE49-F238E27FC236}">
                              <a16:creationId xmlns:a16="http://schemas.microsoft.com/office/drawing/2014/main" id="{D769561C-5922-4E15-8C87-BB62C18FF338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277527" y="5739602"/>
                          <a:ext cx="729411" cy="315015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 r="-1724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155" name="TextBox 154"/>
                  <p:cNvSpPr txBox="1"/>
                  <p:nvPr/>
                </p:nvSpPr>
                <p:spPr>
                  <a:xfrm>
                    <a:off x="7812884" y="3977259"/>
                    <a:ext cx="861882" cy="3150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i="1" dirty="0"/>
                      <a:t>P</a:t>
                    </a:r>
                    <a:r>
                      <a:rPr lang="en-US" sz="2000" i="1" baseline="-25000" dirty="0"/>
                      <a:t>b</a:t>
                    </a:r>
                    <a:endParaRPr lang="en-US" sz="2000" i="1" dirty="0"/>
                  </a:p>
                </p:txBody>
              </p:sp>
            </p:grp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BBC21F58-0DA9-493E-AC59-6E47816985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00809" y="5486400"/>
                  <a:ext cx="416458" cy="286694"/>
                </a:xfrm>
                <a:prstGeom prst="line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88782AB0-418D-4034-8326-B015B6FD51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82971" y="5491681"/>
                  <a:ext cx="416458" cy="286694"/>
                </a:xfrm>
                <a:prstGeom prst="line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5B1BAE82-FE82-455D-8349-39F3732D2B6B}"/>
                    </a:ext>
                  </a:extLst>
                </p:cNvPr>
                <p:cNvSpPr txBox="1"/>
                <p:nvPr/>
              </p:nvSpPr>
              <p:spPr>
                <a:xfrm>
                  <a:off x="1158730" y="3971309"/>
                  <a:ext cx="72941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en-US" sz="2000" i="1" dirty="0"/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5B1BAE82-FE82-455D-8349-39F3732D2B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8730" y="3971309"/>
                  <a:ext cx="729411" cy="400110"/>
                </a:xfrm>
                <a:prstGeom prst="rect">
                  <a:avLst/>
                </a:prstGeom>
                <a:blipFill>
                  <a:blip r:embed="rId7"/>
                  <a:stretch>
                    <a:fillRect r="-68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31A6EDE-04B4-4F71-925C-7FA5789F87CD}"/>
                </a:ext>
              </a:extLst>
            </p:cNvPr>
            <p:cNvGrpSpPr/>
            <p:nvPr/>
          </p:nvGrpSpPr>
          <p:grpSpPr>
            <a:xfrm>
              <a:off x="3958937" y="5667884"/>
              <a:ext cx="4798537" cy="1024900"/>
              <a:chOff x="8300676" y="5744622"/>
              <a:chExt cx="5590077" cy="951522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12A50AC6-D39D-4FA8-A50D-384B194D7F9F}"/>
                  </a:ext>
                </a:extLst>
              </p:cNvPr>
              <p:cNvCxnSpPr/>
              <p:nvPr/>
            </p:nvCxnSpPr>
            <p:spPr>
              <a:xfrm>
                <a:off x="8300676" y="5910119"/>
                <a:ext cx="685800" cy="0"/>
              </a:xfrm>
              <a:prstGeom prst="line">
                <a:avLst/>
              </a:prstGeom>
              <a:ln w="28575"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CBC3B589-097B-44C7-9C28-17690FF82378}"/>
                  </a:ext>
                </a:extLst>
              </p:cNvPr>
              <p:cNvCxnSpPr/>
              <p:nvPr/>
            </p:nvCxnSpPr>
            <p:spPr>
              <a:xfrm>
                <a:off x="8300676" y="6335077"/>
                <a:ext cx="685800" cy="0"/>
              </a:xfrm>
              <a:prstGeom prst="line">
                <a:avLst/>
              </a:prstGeom>
              <a:ln w="28575">
                <a:prstDash val="lgDashDot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860A1479-41D7-4103-BC2C-EDB56E02A09F}"/>
                  </a:ext>
                </a:extLst>
              </p:cNvPr>
              <p:cNvCxnSpPr/>
              <p:nvPr/>
            </p:nvCxnSpPr>
            <p:spPr>
              <a:xfrm>
                <a:off x="8300676" y="6118638"/>
                <a:ext cx="685800" cy="0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279A8704-5AD1-414D-BB92-81CB93D7552D}"/>
                  </a:ext>
                </a:extLst>
              </p:cNvPr>
              <p:cNvCxnSpPr/>
              <p:nvPr/>
            </p:nvCxnSpPr>
            <p:spPr>
              <a:xfrm>
                <a:off x="8300676" y="6542257"/>
                <a:ext cx="685800" cy="0"/>
              </a:xfrm>
              <a:prstGeom prst="line">
                <a:avLst/>
              </a:prstGeom>
              <a:ln w="28575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ED2BBB7-5B75-4C3B-BEC0-C49F80261088}"/>
                  </a:ext>
                </a:extLst>
              </p:cNvPr>
              <p:cNvSpPr txBox="1"/>
              <p:nvPr/>
            </p:nvSpPr>
            <p:spPr>
              <a:xfrm>
                <a:off x="9042343" y="5744622"/>
                <a:ext cx="3165600" cy="285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Inviscid, Adiabatic wall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1" name="TextBox 160">
                    <a:extLst>
                      <a:ext uri="{FF2B5EF4-FFF2-40B4-BE49-F238E27FC236}">
                        <a16:creationId xmlns:a16="http://schemas.microsoft.com/office/drawing/2014/main" id="{67A4CEB1-9685-46D8-A511-E9518BC04333}"/>
                      </a:ext>
                    </a:extLst>
                  </p:cNvPr>
                  <p:cNvSpPr txBox="1"/>
                  <p:nvPr/>
                </p:nvSpPr>
                <p:spPr>
                  <a:xfrm>
                    <a:off x="9042341" y="5982006"/>
                    <a:ext cx="4848412" cy="2857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/>
                      <a:t>Inviscid, Adiabatic or Isothermal with Temp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a14:m>
                    <a:endParaRPr lang="en-US" sz="1400" b="0" dirty="0"/>
                  </a:p>
                </p:txBody>
              </p:sp>
            </mc:Choice>
            <mc:Fallback xmlns="">
              <p:sp>
                <p:nvSpPr>
                  <p:cNvPr id="161" name="TextBox 160">
                    <a:extLst>
                      <a:ext uri="{FF2B5EF4-FFF2-40B4-BE49-F238E27FC236}">
                        <a16:creationId xmlns:a16="http://schemas.microsoft.com/office/drawing/2014/main" id="{67A4CEB1-9685-46D8-A511-E9518BC0433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42341" y="5982006"/>
                    <a:ext cx="4848412" cy="28574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56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FC36E260-53B5-448C-8874-2154A88184F1}"/>
                  </a:ext>
                </a:extLst>
              </p:cNvPr>
              <p:cNvSpPr txBox="1"/>
              <p:nvPr/>
            </p:nvSpPr>
            <p:spPr>
              <a:xfrm>
                <a:off x="9042341" y="6175637"/>
                <a:ext cx="2246414" cy="285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Symmetry</a:t>
                </a: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4E15933D-5C1B-431C-A889-2F28295871B4}"/>
                  </a:ext>
                </a:extLst>
              </p:cNvPr>
              <p:cNvSpPr txBox="1"/>
              <p:nvPr/>
            </p:nvSpPr>
            <p:spPr>
              <a:xfrm>
                <a:off x="9042341" y="6388367"/>
                <a:ext cx="18874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Inlet/Outlet</a:t>
                </a:r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E40954D-5179-D04B-92A8-093709751460}"/>
                </a:ext>
              </a:extLst>
            </p:cNvPr>
            <p:cNvSpPr/>
            <p:nvPr/>
          </p:nvSpPr>
          <p:spPr>
            <a:xfrm>
              <a:off x="899886" y="2989943"/>
              <a:ext cx="7090695" cy="278775"/>
            </a:xfrm>
            <a:custGeom>
              <a:avLst/>
              <a:gdLst>
                <a:gd name="connsiteX0" fmla="*/ 0 w 7090695"/>
                <a:gd name="connsiteY0" fmla="*/ 232228 h 278775"/>
                <a:gd name="connsiteX1" fmla="*/ 101600 w 7090695"/>
                <a:gd name="connsiteY1" fmla="*/ 275771 h 278775"/>
                <a:gd name="connsiteX2" fmla="*/ 391885 w 7090695"/>
                <a:gd name="connsiteY2" fmla="*/ 246743 h 278775"/>
                <a:gd name="connsiteX3" fmla="*/ 435428 w 7090695"/>
                <a:gd name="connsiteY3" fmla="*/ 232228 h 278775"/>
                <a:gd name="connsiteX4" fmla="*/ 580571 w 7090695"/>
                <a:gd name="connsiteY4" fmla="*/ 174171 h 278775"/>
                <a:gd name="connsiteX5" fmla="*/ 624114 w 7090695"/>
                <a:gd name="connsiteY5" fmla="*/ 159657 h 278775"/>
                <a:gd name="connsiteX6" fmla="*/ 1103085 w 7090695"/>
                <a:gd name="connsiteY6" fmla="*/ 174171 h 278775"/>
                <a:gd name="connsiteX7" fmla="*/ 1291771 w 7090695"/>
                <a:gd name="connsiteY7" fmla="*/ 188686 h 278775"/>
                <a:gd name="connsiteX8" fmla="*/ 2278743 w 7090695"/>
                <a:gd name="connsiteY8" fmla="*/ 203200 h 278775"/>
                <a:gd name="connsiteX9" fmla="*/ 3686628 w 7090695"/>
                <a:gd name="connsiteY9" fmla="*/ 188686 h 278775"/>
                <a:gd name="connsiteX10" fmla="*/ 3904343 w 7090695"/>
                <a:gd name="connsiteY10" fmla="*/ 159657 h 278775"/>
                <a:gd name="connsiteX11" fmla="*/ 4049485 w 7090695"/>
                <a:gd name="connsiteY11" fmla="*/ 145143 h 278775"/>
                <a:gd name="connsiteX12" fmla="*/ 4122057 w 7090695"/>
                <a:gd name="connsiteY12" fmla="*/ 130628 h 278775"/>
                <a:gd name="connsiteX13" fmla="*/ 4296228 w 7090695"/>
                <a:gd name="connsiteY13" fmla="*/ 101600 h 278775"/>
                <a:gd name="connsiteX14" fmla="*/ 4339771 w 7090695"/>
                <a:gd name="connsiteY14" fmla="*/ 87086 h 278775"/>
                <a:gd name="connsiteX15" fmla="*/ 4470400 w 7090695"/>
                <a:gd name="connsiteY15" fmla="*/ 72571 h 278775"/>
                <a:gd name="connsiteX16" fmla="*/ 4659085 w 7090695"/>
                <a:gd name="connsiteY16" fmla="*/ 43543 h 278775"/>
                <a:gd name="connsiteX17" fmla="*/ 5138057 w 7090695"/>
                <a:gd name="connsiteY17" fmla="*/ 14514 h 278775"/>
                <a:gd name="connsiteX18" fmla="*/ 5602514 w 7090695"/>
                <a:gd name="connsiteY18" fmla="*/ 0 h 278775"/>
                <a:gd name="connsiteX19" fmla="*/ 5762171 w 7090695"/>
                <a:gd name="connsiteY19" fmla="*/ 14514 h 278775"/>
                <a:gd name="connsiteX20" fmla="*/ 5965371 w 7090695"/>
                <a:gd name="connsiteY20" fmla="*/ 43543 h 278775"/>
                <a:gd name="connsiteX21" fmla="*/ 6284685 w 7090695"/>
                <a:gd name="connsiteY21" fmla="*/ 58057 h 278775"/>
                <a:gd name="connsiteX22" fmla="*/ 6429828 w 7090695"/>
                <a:gd name="connsiteY22" fmla="*/ 72571 h 278775"/>
                <a:gd name="connsiteX23" fmla="*/ 7053943 w 7090695"/>
                <a:gd name="connsiteY23" fmla="*/ 101600 h 278775"/>
                <a:gd name="connsiteX24" fmla="*/ 7082971 w 7090695"/>
                <a:gd name="connsiteY24" fmla="*/ 188686 h 278775"/>
                <a:gd name="connsiteX25" fmla="*/ 7024914 w 7090695"/>
                <a:gd name="connsiteY25" fmla="*/ 130628 h 27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090695" h="278775">
                  <a:moveTo>
                    <a:pt x="0" y="232228"/>
                  </a:moveTo>
                  <a:cubicBezTo>
                    <a:pt x="33867" y="246742"/>
                    <a:pt x="64893" y="272579"/>
                    <a:pt x="101600" y="275771"/>
                  </a:cubicBezTo>
                  <a:cubicBezTo>
                    <a:pt x="202940" y="284583"/>
                    <a:pt x="297367" y="273748"/>
                    <a:pt x="391885" y="246743"/>
                  </a:cubicBezTo>
                  <a:cubicBezTo>
                    <a:pt x="406596" y="242540"/>
                    <a:pt x="421366" y="238255"/>
                    <a:pt x="435428" y="232228"/>
                  </a:cubicBezTo>
                  <a:cubicBezTo>
                    <a:pt x="584910" y="168164"/>
                    <a:pt x="382369" y="240238"/>
                    <a:pt x="580571" y="174171"/>
                  </a:cubicBezTo>
                  <a:lnTo>
                    <a:pt x="624114" y="159657"/>
                  </a:lnTo>
                  <a:lnTo>
                    <a:pt x="1103085" y="174171"/>
                  </a:lnTo>
                  <a:cubicBezTo>
                    <a:pt x="1166107" y="176911"/>
                    <a:pt x="1228709" y="187129"/>
                    <a:pt x="1291771" y="188686"/>
                  </a:cubicBezTo>
                  <a:lnTo>
                    <a:pt x="2278743" y="203200"/>
                  </a:lnTo>
                  <a:lnTo>
                    <a:pt x="3686628" y="188686"/>
                  </a:lnTo>
                  <a:cubicBezTo>
                    <a:pt x="3873778" y="185188"/>
                    <a:pt x="3775234" y="176871"/>
                    <a:pt x="3904343" y="159657"/>
                  </a:cubicBezTo>
                  <a:cubicBezTo>
                    <a:pt x="3952538" y="153231"/>
                    <a:pt x="4001104" y="149981"/>
                    <a:pt x="4049485" y="145143"/>
                  </a:cubicBezTo>
                  <a:cubicBezTo>
                    <a:pt x="4073676" y="140305"/>
                    <a:pt x="4097763" y="134915"/>
                    <a:pt x="4122057" y="130628"/>
                  </a:cubicBezTo>
                  <a:cubicBezTo>
                    <a:pt x="4180019" y="120399"/>
                    <a:pt x="4240390" y="120212"/>
                    <a:pt x="4296228" y="101600"/>
                  </a:cubicBezTo>
                  <a:cubicBezTo>
                    <a:pt x="4310742" y="96762"/>
                    <a:pt x="4324680" y="89601"/>
                    <a:pt x="4339771" y="87086"/>
                  </a:cubicBezTo>
                  <a:cubicBezTo>
                    <a:pt x="4382986" y="79883"/>
                    <a:pt x="4426973" y="78361"/>
                    <a:pt x="4470400" y="72571"/>
                  </a:cubicBezTo>
                  <a:cubicBezTo>
                    <a:pt x="4611816" y="53715"/>
                    <a:pt x="4504421" y="60728"/>
                    <a:pt x="4659085" y="43543"/>
                  </a:cubicBezTo>
                  <a:cubicBezTo>
                    <a:pt x="4831142" y="24425"/>
                    <a:pt x="4952203" y="21397"/>
                    <a:pt x="5138057" y="14514"/>
                  </a:cubicBezTo>
                  <a:lnTo>
                    <a:pt x="5602514" y="0"/>
                  </a:lnTo>
                  <a:cubicBezTo>
                    <a:pt x="5655733" y="4838"/>
                    <a:pt x="5709145" y="7886"/>
                    <a:pt x="5762171" y="14514"/>
                  </a:cubicBezTo>
                  <a:cubicBezTo>
                    <a:pt x="5953653" y="38449"/>
                    <a:pt x="5675345" y="24831"/>
                    <a:pt x="5965371" y="43543"/>
                  </a:cubicBezTo>
                  <a:cubicBezTo>
                    <a:pt x="6071698" y="50403"/>
                    <a:pt x="6178247" y="53219"/>
                    <a:pt x="6284685" y="58057"/>
                  </a:cubicBezTo>
                  <a:cubicBezTo>
                    <a:pt x="6333066" y="62895"/>
                    <a:pt x="6381248" y="70547"/>
                    <a:pt x="6429828" y="72571"/>
                  </a:cubicBezTo>
                  <a:cubicBezTo>
                    <a:pt x="7061896" y="98908"/>
                    <a:pt x="6793537" y="49520"/>
                    <a:pt x="7053943" y="101600"/>
                  </a:cubicBezTo>
                  <a:cubicBezTo>
                    <a:pt x="7063619" y="130629"/>
                    <a:pt x="7108431" y="205659"/>
                    <a:pt x="7082971" y="188686"/>
                  </a:cubicBezTo>
                  <a:cubicBezTo>
                    <a:pt x="7030427" y="153656"/>
                    <a:pt x="7047229" y="175260"/>
                    <a:pt x="7024914" y="13062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4F713A7-33F4-3B42-A14E-D3E2F91D12EF}"/>
                </a:ext>
              </a:extLst>
            </p:cNvPr>
            <p:cNvSpPr/>
            <p:nvPr/>
          </p:nvSpPr>
          <p:spPr>
            <a:xfrm>
              <a:off x="885371" y="1045029"/>
              <a:ext cx="7126515" cy="145142"/>
            </a:xfrm>
            <a:custGeom>
              <a:avLst/>
              <a:gdLst>
                <a:gd name="connsiteX0" fmla="*/ 0 w 7126515"/>
                <a:gd name="connsiteY0" fmla="*/ 116114 h 145142"/>
                <a:gd name="connsiteX1" fmla="*/ 101600 w 7126515"/>
                <a:gd name="connsiteY1" fmla="*/ 130628 h 145142"/>
                <a:gd name="connsiteX2" fmla="*/ 928915 w 7126515"/>
                <a:gd name="connsiteY2" fmla="*/ 101600 h 145142"/>
                <a:gd name="connsiteX3" fmla="*/ 1088572 w 7126515"/>
                <a:gd name="connsiteY3" fmla="*/ 72571 h 145142"/>
                <a:gd name="connsiteX4" fmla="*/ 1553029 w 7126515"/>
                <a:gd name="connsiteY4" fmla="*/ 58057 h 145142"/>
                <a:gd name="connsiteX5" fmla="*/ 2177143 w 7126515"/>
                <a:gd name="connsiteY5" fmla="*/ 72571 h 145142"/>
                <a:gd name="connsiteX6" fmla="*/ 2249715 w 7126515"/>
                <a:gd name="connsiteY6" fmla="*/ 87085 h 145142"/>
                <a:gd name="connsiteX7" fmla="*/ 2336800 w 7126515"/>
                <a:gd name="connsiteY7" fmla="*/ 101600 h 145142"/>
                <a:gd name="connsiteX8" fmla="*/ 2438400 w 7126515"/>
                <a:gd name="connsiteY8" fmla="*/ 130628 h 145142"/>
                <a:gd name="connsiteX9" fmla="*/ 2496458 w 7126515"/>
                <a:gd name="connsiteY9" fmla="*/ 145142 h 145142"/>
                <a:gd name="connsiteX10" fmla="*/ 3831772 w 7126515"/>
                <a:gd name="connsiteY10" fmla="*/ 130628 h 145142"/>
                <a:gd name="connsiteX11" fmla="*/ 3976915 w 7126515"/>
                <a:gd name="connsiteY11" fmla="*/ 101600 h 145142"/>
                <a:gd name="connsiteX12" fmla="*/ 4194629 w 7126515"/>
                <a:gd name="connsiteY12" fmla="*/ 87085 h 145142"/>
                <a:gd name="connsiteX13" fmla="*/ 4601029 w 7126515"/>
                <a:gd name="connsiteY13" fmla="*/ 58057 h 145142"/>
                <a:gd name="connsiteX14" fmla="*/ 4789715 w 7126515"/>
                <a:gd name="connsiteY14" fmla="*/ 29028 h 145142"/>
                <a:gd name="connsiteX15" fmla="*/ 4847772 w 7126515"/>
                <a:gd name="connsiteY15" fmla="*/ 14514 h 145142"/>
                <a:gd name="connsiteX16" fmla="*/ 4949372 w 7126515"/>
                <a:gd name="connsiteY16" fmla="*/ 0 h 145142"/>
                <a:gd name="connsiteX17" fmla="*/ 6589486 w 7126515"/>
                <a:gd name="connsiteY17" fmla="*/ 14514 h 145142"/>
                <a:gd name="connsiteX18" fmla="*/ 6633029 w 7126515"/>
                <a:gd name="connsiteY18" fmla="*/ 29028 h 145142"/>
                <a:gd name="connsiteX19" fmla="*/ 6705600 w 7126515"/>
                <a:gd name="connsiteY19" fmla="*/ 43542 h 145142"/>
                <a:gd name="connsiteX20" fmla="*/ 6821715 w 7126515"/>
                <a:gd name="connsiteY20" fmla="*/ 72571 h 145142"/>
                <a:gd name="connsiteX21" fmla="*/ 6894286 w 7126515"/>
                <a:gd name="connsiteY21" fmla="*/ 87085 h 145142"/>
                <a:gd name="connsiteX22" fmla="*/ 7126515 w 7126515"/>
                <a:gd name="connsiteY22" fmla="*/ 87085 h 14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126515" h="145142">
                  <a:moveTo>
                    <a:pt x="0" y="116114"/>
                  </a:moveTo>
                  <a:cubicBezTo>
                    <a:pt x="33867" y="120952"/>
                    <a:pt x="67390" y="130628"/>
                    <a:pt x="101600" y="130628"/>
                  </a:cubicBezTo>
                  <a:cubicBezTo>
                    <a:pt x="568300" y="130628"/>
                    <a:pt x="591671" y="125688"/>
                    <a:pt x="928915" y="101600"/>
                  </a:cubicBezTo>
                  <a:cubicBezTo>
                    <a:pt x="958078" y="95767"/>
                    <a:pt x="1063361" y="73898"/>
                    <a:pt x="1088572" y="72571"/>
                  </a:cubicBezTo>
                  <a:cubicBezTo>
                    <a:pt x="1243252" y="64430"/>
                    <a:pt x="1398210" y="62895"/>
                    <a:pt x="1553029" y="58057"/>
                  </a:cubicBezTo>
                  <a:lnTo>
                    <a:pt x="2177143" y="72571"/>
                  </a:lnTo>
                  <a:cubicBezTo>
                    <a:pt x="2201791" y="73598"/>
                    <a:pt x="2225443" y="82672"/>
                    <a:pt x="2249715" y="87085"/>
                  </a:cubicBezTo>
                  <a:cubicBezTo>
                    <a:pt x="2278669" y="92349"/>
                    <a:pt x="2307943" y="95828"/>
                    <a:pt x="2336800" y="101600"/>
                  </a:cubicBezTo>
                  <a:cubicBezTo>
                    <a:pt x="2412440" y="116728"/>
                    <a:pt x="2373832" y="112180"/>
                    <a:pt x="2438400" y="130628"/>
                  </a:cubicBezTo>
                  <a:cubicBezTo>
                    <a:pt x="2457581" y="136108"/>
                    <a:pt x="2477105" y="140304"/>
                    <a:pt x="2496458" y="145142"/>
                  </a:cubicBezTo>
                  <a:lnTo>
                    <a:pt x="3831772" y="130628"/>
                  </a:lnTo>
                  <a:cubicBezTo>
                    <a:pt x="4206384" y="123060"/>
                    <a:pt x="3785596" y="122858"/>
                    <a:pt x="3976915" y="101600"/>
                  </a:cubicBezTo>
                  <a:cubicBezTo>
                    <a:pt x="4049203" y="93568"/>
                    <a:pt x="4122058" y="91923"/>
                    <a:pt x="4194629" y="87085"/>
                  </a:cubicBezTo>
                  <a:cubicBezTo>
                    <a:pt x="4373219" y="42438"/>
                    <a:pt x="4187384" y="84744"/>
                    <a:pt x="4601029" y="58057"/>
                  </a:cubicBezTo>
                  <a:cubicBezTo>
                    <a:pt x="4621600" y="56730"/>
                    <a:pt x="4763649" y="34241"/>
                    <a:pt x="4789715" y="29028"/>
                  </a:cubicBezTo>
                  <a:cubicBezTo>
                    <a:pt x="4809276" y="25116"/>
                    <a:pt x="4828146" y="18082"/>
                    <a:pt x="4847772" y="14514"/>
                  </a:cubicBezTo>
                  <a:cubicBezTo>
                    <a:pt x="4881431" y="8394"/>
                    <a:pt x="4915505" y="4838"/>
                    <a:pt x="4949372" y="0"/>
                  </a:cubicBezTo>
                  <a:lnTo>
                    <a:pt x="6589486" y="14514"/>
                  </a:lnTo>
                  <a:cubicBezTo>
                    <a:pt x="6604783" y="14778"/>
                    <a:pt x="6618186" y="25317"/>
                    <a:pt x="6633029" y="29028"/>
                  </a:cubicBezTo>
                  <a:cubicBezTo>
                    <a:pt x="6656962" y="35011"/>
                    <a:pt x="6681562" y="37995"/>
                    <a:pt x="6705600" y="43542"/>
                  </a:cubicBezTo>
                  <a:cubicBezTo>
                    <a:pt x="6744475" y="52513"/>
                    <a:pt x="6782594" y="64747"/>
                    <a:pt x="6821715" y="72571"/>
                  </a:cubicBezTo>
                  <a:cubicBezTo>
                    <a:pt x="6845905" y="77409"/>
                    <a:pt x="6869645" y="85912"/>
                    <a:pt x="6894286" y="87085"/>
                  </a:cubicBezTo>
                  <a:cubicBezTo>
                    <a:pt x="6971608" y="90767"/>
                    <a:pt x="7049105" y="87085"/>
                    <a:pt x="7126515" y="8708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9" name="Table 108">
                <a:extLst>
                  <a:ext uri="{FF2B5EF4-FFF2-40B4-BE49-F238E27FC236}">
                    <a16:creationId xmlns:a16="http://schemas.microsoft.com/office/drawing/2014/main" id="{11277E22-0FAB-C74B-8EBB-B6AC858B74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4712972"/>
                  </p:ext>
                </p:extLst>
              </p:nvPr>
            </p:nvGraphicFramePr>
            <p:xfrm>
              <a:off x="7508571" y="3491706"/>
              <a:ext cx="4615751" cy="2334059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759682">
                      <a:extLst>
                        <a:ext uri="{9D8B030D-6E8A-4147-A177-3AD203B41FA5}">
                          <a16:colId xmlns:a16="http://schemas.microsoft.com/office/drawing/2014/main" val="3307744082"/>
                        </a:ext>
                      </a:extLst>
                    </a:gridCol>
                    <a:gridCol w="3856069">
                      <a:extLst>
                        <a:ext uri="{9D8B030D-6E8A-4147-A177-3AD203B41FA5}">
                          <a16:colId xmlns:a16="http://schemas.microsoft.com/office/drawing/2014/main" val="2430655409"/>
                        </a:ext>
                      </a:extLst>
                    </a:gridCol>
                  </a:tblGrid>
                  <a:tr h="34031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dirty="0"/>
                            <a:t>19.96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𝐾𝑔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660713"/>
                      </a:ext>
                    </a:extLst>
                  </a:tr>
                  <a:tr h="3321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9387515"/>
                      </a:ext>
                    </a:extLst>
                  </a:tr>
                  <a:tr h="33213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400 </a:t>
                          </a:r>
                          <a:r>
                            <a:rPr lang="en-US" sz="1400" baseline="30000" dirty="0" err="1"/>
                            <a:t>o</a:t>
                          </a:r>
                          <a:r>
                            <a:rPr lang="en-US" sz="1400" dirty="0" err="1"/>
                            <a:t>C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7166493"/>
                      </a:ext>
                    </a:extLst>
                  </a:tr>
                  <a:tr h="33213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1500 </a:t>
                          </a:r>
                          <a:r>
                            <a:rPr lang="en-US" sz="1400" baseline="30000" dirty="0" err="1"/>
                            <a:t>o</a:t>
                          </a:r>
                          <a:r>
                            <a:rPr lang="en-US" sz="1400" dirty="0" err="1"/>
                            <a:t>C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3168324"/>
                      </a:ext>
                    </a:extLst>
                  </a:tr>
                  <a:tr h="33213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</a:rPr>
                            <a:t>Adiabatic</a:t>
                          </a:r>
                          <a:r>
                            <a:rPr lang="en-US" sz="1400" b="1" baseline="0" dirty="0">
                              <a:solidFill>
                                <a:srgbClr val="FF0000"/>
                              </a:solidFill>
                            </a:rPr>
                            <a:t> + </a:t>
                          </a: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</a:rPr>
                            <a:t>15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1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</a:rPr>
                            <a:t> from “around “ 400 </a:t>
                          </a:r>
                          <a:r>
                            <a:rPr lang="en-US" sz="1400" b="1" baseline="0" dirty="0">
                              <a:solidFill>
                                <a:srgbClr val="FF0000"/>
                              </a:solidFill>
                            </a:rPr>
                            <a:t> to </a:t>
                          </a: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</a:rPr>
                            <a:t>1500 </a:t>
                          </a:r>
                          <a:r>
                            <a:rPr lang="en-US" sz="1400" b="1" baseline="30000" dirty="0" err="1">
                              <a:solidFill>
                                <a:srgbClr val="FF0000"/>
                              </a:solidFill>
                            </a:rPr>
                            <a:t>o</a:t>
                          </a:r>
                          <a:r>
                            <a:rPr lang="en-US" sz="1400" b="1" dirty="0" err="1">
                              <a:solidFill>
                                <a:srgbClr val="FF0000"/>
                              </a:solidFill>
                            </a:rPr>
                            <a:t>C</a:t>
                          </a:r>
                          <a:endParaRPr lang="en-US" sz="1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0769476"/>
                      </a:ext>
                    </a:extLst>
                  </a:tr>
                  <a:tr h="33213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25 atm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0441086"/>
                      </a:ext>
                    </a:extLst>
                  </a:tr>
                  <a:tr h="3321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20% (Turbulence Intensity)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45756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9" name="Table 108">
                <a:extLst>
                  <a:ext uri="{FF2B5EF4-FFF2-40B4-BE49-F238E27FC236}">
                    <a16:creationId xmlns:a16="http://schemas.microsoft.com/office/drawing/2014/main" id="{11277E22-0FAB-C74B-8EBB-B6AC858B74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4712972"/>
                  </p:ext>
                </p:extLst>
              </p:nvPr>
            </p:nvGraphicFramePr>
            <p:xfrm>
              <a:off x="7508571" y="3491706"/>
              <a:ext cx="4615751" cy="2334059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759682">
                      <a:extLst>
                        <a:ext uri="{9D8B030D-6E8A-4147-A177-3AD203B41FA5}">
                          <a16:colId xmlns:a16="http://schemas.microsoft.com/office/drawing/2014/main" val="3307744082"/>
                        </a:ext>
                      </a:extLst>
                    </a:gridCol>
                    <a:gridCol w="3856069">
                      <a:extLst>
                        <a:ext uri="{9D8B030D-6E8A-4147-A177-3AD203B41FA5}">
                          <a16:colId xmlns:a16="http://schemas.microsoft.com/office/drawing/2014/main" val="2430655409"/>
                        </a:ext>
                      </a:extLst>
                    </a:gridCol>
                  </a:tblGrid>
                  <a:tr h="34124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00" t="-119643" r="-508000" b="-596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9905" t="-119643" r="-316" b="-596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2660713"/>
                      </a:ext>
                    </a:extLst>
                  </a:tr>
                  <a:tr h="3321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9387515"/>
                      </a:ext>
                    </a:extLst>
                  </a:tr>
                  <a:tr h="3321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00" t="-329630" r="-508000" b="-4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400 </a:t>
                          </a:r>
                          <a:r>
                            <a:rPr lang="en-US" sz="1400" baseline="30000" dirty="0" err="1"/>
                            <a:t>o</a:t>
                          </a:r>
                          <a:r>
                            <a:rPr lang="en-US" sz="1400" dirty="0" err="1"/>
                            <a:t>C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7166493"/>
                      </a:ext>
                    </a:extLst>
                  </a:tr>
                  <a:tr h="3321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00" t="-421818" r="-508000" b="-3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1500 </a:t>
                          </a:r>
                          <a:r>
                            <a:rPr lang="en-US" sz="1400" baseline="30000" dirty="0" err="1"/>
                            <a:t>o</a:t>
                          </a:r>
                          <a:r>
                            <a:rPr lang="en-US" sz="1400" dirty="0" err="1"/>
                            <a:t>C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3168324"/>
                      </a:ext>
                    </a:extLst>
                  </a:tr>
                  <a:tr h="3321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00" t="-521818" r="-508000" b="-2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9905" t="-521818" r="-316" b="-20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0769476"/>
                      </a:ext>
                    </a:extLst>
                  </a:tr>
                  <a:tr h="3321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800" t="-633333" r="-508000" b="-1129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25 atm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0441086"/>
                      </a:ext>
                    </a:extLst>
                  </a:tr>
                  <a:tr h="3321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20% (Turbulence Intensity)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457569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42317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71" y="34836"/>
            <a:ext cx="12192000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"/>
            <a:ext cx="8915400" cy="73152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Formulation, Numerical Method, and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681" y="1295400"/>
            <a:ext cx="10820400" cy="4673364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US" sz="2200" b="1" dirty="0"/>
              <a:t>Steady RANS</a:t>
            </a:r>
          </a:p>
          <a:p>
            <a:pPr lvl="1"/>
            <a:r>
              <a:rPr lang="en-US" sz="2200" b="1" dirty="0"/>
              <a:t>Formulation</a:t>
            </a:r>
          </a:p>
          <a:p>
            <a:pPr lvl="2"/>
            <a:r>
              <a:rPr lang="en-US" sz="2200" b="1" dirty="0"/>
              <a:t>Compressible</a:t>
            </a:r>
          </a:p>
          <a:p>
            <a:pPr lvl="3"/>
            <a:r>
              <a:rPr lang="en-US" sz="2200" dirty="0"/>
              <a:t>ensemble averaged continuity, momentum &amp; energy</a:t>
            </a:r>
          </a:p>
          <a:p>
            <a:pPr lvl="3"/>
            <a:r>
              <a:rPr lang="en-US" sz="2200" dirty="0"/>
              <a:t>thermally perfect gas with temperature-dependent properties</a:t>
            </a:r>
          </a:p>
          <a:p>
            <a:pPr lvl="2"/>
            <a:r>
              <a:rPr lang="en-US" sz="2200" b="1" dirty="0"/>
              <a:t>Incompressible</a:t>
            </a:r>
          </a:p>
          <a:p>
            <a:pPr lvl="3"/>
            <a:r>
              <a:rPr lang="en-US" sz="2200" dirty="0"/>
              <a:t>Ensemble averaged continuity, momentum, and Energy</a:t>
            </a:r>
          </a:p>
          <a:p>
            <a:pPr lvl="3"/>
            <a:r>
              <a:rPr lang="en-US" sz="2200" dirty="0"/>
              <a:t>constant transport properties</a:t>
            </a:r>
          </a:p>
          <a:p>
            <a:pPr lvl="2"/>
            <a:r>
              <a:rPr lang="en-US" sz="2200" dirty="0"/>
              <a:t>realizable k-</a:t>
            </a:r>
            <a:r>
              <a:rPr lang="el-GR" sz="2200" dirty="0"/>
              <a:t>ε</a:t>
            </a:r>
            <a:r>
              <a:rPr lang="en-US" sz="2200" dirty="0"/>
              <a:t> turbulence model integrated to wall (i.e., no wall functions)</a:t>
            </a:r>
          </a:p>
          <a:p>
            <a:pPr lvl="1"/>
            <a:r>
              <a:rPr lang="en-US" sz="2200" b="1" dirty="0"/>
              <a:t>Code: </a:t>
            </a:r>
            <a:r>
              <a:rPr lang="en-US" sz="2200" dirty="0"/>
              <a:t> ANSYS Fluent Version 17.1 (double precision)</a:t>
            </a:r>
          </a:p>
          <a:p>
            <a:pPr lvl="1"/>
            <a:r>
              <a:rPr lang="en-US" sz="2200" b="1" dirty="0"/>
              <a:t>Algorithm: </a:t>
            </a:r>
            <a:r>
              <a:rPr lang="en-US" sz="2200" dirty="0"/>
              <a:t>SIMPLE with 2</a:t>
            </a:r>
            <a:r>
              <a:rPr lang="en-US" sz="2200" baseline="30000" dirty="0"/>
              <a:t>nd</a:t>
            </a:r>
            <a:r>
              <a:rPr lang="en-US" sz="2200" dirty="0"/>
              <a:t>-order upwind for all advection terms &amp; 2</a:t>
            </a:r>
            <a:r>
              <a:rPr lang="en-US" sz="2200" baseline="30000" dirty="0"/>
              <a:t>nd</a:t>
            </a:r>
            <a:r>
              <a:rPr lang="en-US" sz="2200" dirty="0"/>
              <a:t>-order central for all diffusion terms</a:t>
            </a:r>
            <a:endParaRPr lang="en-US" sz="2200" b="1" dirty="0"/>
          </a:p>
          <a:p>
            <a:pPr lvl="1"/>
            <a:r>
              <a:rPr lang="en-US" sz="2200" b="1" dirty="0"/>
              <a:t>Convergence Criteria:  </a:t>
            </a:r>
            <a:r>
              <a:rPr lang="en-US" sz="2200" dirty="0"/>
              <a:t>Iterate solution until all residuals plateau and largest magnitude &lt; 10</a:t>
            </a:r>
            <a:r>
              <a:rPr lang="en-US" sz="2200" baseline="30000" dirty="0"/>
              <a:t>-6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C6062D-3C3C-F540-A931-90636AFB0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33159"/>
            <a:ext cx="2182355" cy="548641"/>
          </a:xfrm>
          <a:prstGeom prst="rect">
            <a:avLst/>
          </a:prstGeom>
        </p:spPr>
      </p:pic>
      <p:pic>
        <p:nvPicPr>
          <p:cNvPr id="7" name="Picture 2" descr="NETL Logo">
            <a:extLst>
              <a:ext uri="{FF2B5EF4-FFF2-40B4-BE49-F238E27FC236}">
                <a16:creationId xmlns:a16="http://schemas.microsoft.com/office/drawing/2014/main" id="{15C1BB62-75E9-4A45-B659-56EE7703F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43" y="6233159"/>
            <a:ext cx="1371600" cy="5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ome">
            <a:extLst>
              <a:ext uri="{FF2B5EF4-FFF2-40B4-BE49-F238E27FC236}">
                <a16:creationId xmlns:a16="http://schemas.microsoft.com/office/drawing/2014/main" id="{FA6CB5CC-1C91-C146-A650-C0A8A5E5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48" y="6206693"/>
            <a:ext cx="1969369" cy="4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0B3FBC-2927-6742-8D3C-AF5EC2ADA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72" y="6172200"/>
            <a:ext cx="496740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1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0DD8A66-4E7C-0B46-A0DE-DDF5E747F822}"/>
              </a:ext>
            </a:extLst>
          </p:cNvPr>
          <p:cNvGraphicFramePr>
            <a:graphicFrameLocks/>
          </p:cNvGraphicFramePr>
          <p:nvPr/>
        </p:nvGraphicFramePr>
        <p:xfrm>
          <a:off x="5081974" y="2506395"/>
          <a:ext cx="6705600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3292930-D022-7E4D-B9CF-62BFE9C5E612}"/>
              </a:ext>
            </a:extLst>
          </p:cNvPr>
          <p:cNvGraphicFramePr>
            <a:graphicFrameLocks/>
          </p:cNvGraphicFramePr>
          <p:nvPr/>
        </p:nvGraphicFramePr>
        <p:xfrm>
          <a:off x="5029200" y="4609515"/>
          <a:ext cx="6881426" cy="2096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C000"/>
                </a:solidFill>
                <a:latin typeface="Calibri"/>
              </a:rPr>
              <a:t>Transport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Properties of Air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1DCFE53-1C31-A34D-904C-F2ECA2DD2763}"/>
              </a:ext>
            </a:extLst>
          </p:cNvPr>
          <p:cNvGraphicFramePr>
            <a:graphicFrameLocks/>
          </p:cNvGraphicFramePr>
          <p:nvPr/>
        </p:nvGraphicFramePr>
        <p:xfrm>
          <a:off x="5081974" y="685800"/>
          <a:ext cx="6705600" cy="1822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4752DA6-9425-A248-8597-C1D92F2408F1}"/>
                  </a:ext>
                </a:extLst>
              </p:cNvPr>
              <p:cNvSpPr txBox="1"/>
              <p:nvPr/>
            </p:nvSpPr>
            <p:spPr>
              <a:xfrm>
                <a:off x="3951168" y="3216666"/>
                <a:ext cx="1032590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4752DA6-9425-A248-8597-C1D92F240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168" y="3216666"/>
                <a:ext cx="1032590" cy="526041"/>
              </a:xfrm>
              <a:prstGeom prst="rect">
                <a:avLst/>
              </a:prstGeom>
              <a:blipFill>
                <a:blip r:embed="rId6"/>
                <a:stretch>
                  <a:fillRect l="-4878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FC9032-2A63-944D-8AE8-86A7773D66DD}"/>
                  </a:ext>
                </a:extLst>
              </p:cNvPr>
              <p:cNvSpPr txBox="1"/>
              <p:nvPr/>
            </p:nvSpPr>
            <p:spPr>
              <a:xfrm>
                <a:off x="7924800" y="6607378"/>
                <a:ext cx="6288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FC9032-2A63-944D-8AE8-86A7773D6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6607378"/>
                <a:ext cx="628890" cy="276999"/>
              </a:xfrm>
              <a:prstGeom prst="rect">
                <a:avLst/>
              </a:prstGeom>
              <a:blipFill>
                <a:blip r:embed="rId7"/>
                <a:stretch>
                  <a:fillRect l="-14000" t="-434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7E339A5-49E2-5848-976E-4455ABC2C721}"/>
              </a:ext>
            </a:extLst>
          </p:cNvPr>
          <p:cNvSpPr txBox="1"/>
          <p:nvPr/>
        </p:nvSpPr>
        <p:spPr>
          <a:xfrm>
            <a:off x="6453574" y="2693955"/>
            <a:ext cx="2209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Thermal Conductivity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71CDE3-07D0-FF4F-B172-FEF82C47E471}"/>
              </a:ext>
            </a:extLst>
          </p:cNvPr>
          <p:cNvSpPr txBox="1"/>
          <p:nvPr/>
        </p:nvSpPr>
        <p:spPr>
          <a:xfrm>
            <a:off x="5958274" y="4828631"/>
            <a:ext cx="4324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Specific Heat Capacity (Constant Pressure)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57B96C-9D54-C84E-BFD8-F306D3760BCE}"/>
                  </a:ext>
                </a:extLst>
              </p:cNvPr>
              <p:cNvSpPr txBox="1"/>
              <p:nvPr/>
            </p:nvSpPr>
            <p:spPr>
              <a:xfrm>
                <a:off x="3733800" y="5459984"/>
                <a:ext cx="1249958" cy="56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57B96C-9D54-C84E-BFD8-F306D3760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5459984"/>
                <a:ext cx="1249958" cy="567143"/>
              </a:xfrm>
              <a:prstGeom prst="rect">
                <a:avLst/>
              </a:prstGeom>
              <a:blipFill>
                <a:blip r:embed="rId8"/>
                <a:stretch>
                  <a:fillRect l="-3030" t="-2174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193B67F-8D82-0F4A-8728-754750B0E870}"/>
              </a:ext>
            </a:extLst>
          </p:cNvPr>
          <p:cNvSpPr txBox="1"/>
          <p:nvPr/>
        </p:nvSpPr>
        <p:spPr>
          <a:xfrm>
            <a:off x="6224974" y="864036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Viscosity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E4EE80-54BF-1041-83C2-16DB8D1E434E}"/>
                  </a:ext>
                </a:extLst>
              </p:cNvPr>
              <p:cNvSpPr txBox="1"/>
              <p:nvPr/>
            </p:nvSpPr>
            <p:spPr>
              <a:xfrm>
                <a:off x="3981624" y="1354316"/>
                <a:ext cx="10021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E4EE80-54BF-1041-83C2-16DB8D1E4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624" y="1354316"/>
                <a:ext cx="1002134" cy="276999"/>
              </a:xfrm>
              <a:prstGeom prst="rect">
                <a:avLst/>
              </a:prstGeom>
              <a:blipFill>
                <a:blip r:embed="rId9"/>
                <a:stretch>
                  <a:fillRect l="-5063" t="-4545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22BC62-99CB-004C-A54A-016FA48DF005}"/>
              </a:ext>
            </a:extLst>
          </p:cNvPr>
          <p:cNvCxnSpPr/>
          <p:nvPr/>
        </p:nvCxnSpPr>
        <p:spPr>
          <a:xfrm>
            <a:off x="4951274" y="2506395"/>
            <a:ext cx="100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A466EA-8AD4-2541-B41C-B36CBACFE24E}"/>
              </a:ext>
            </a:extLst>
          </p:cNvPr>
          <p:cNvCxnSpPr/>
          <p:nvPr/>
        </p:nvCxnSpPr>
        <p:spPr>
          <a:xfrm>
            <a:off x="4951274" y="4609515"/>
            <a:ext cx="100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FC4293-8092-FA43-86BE-C9F074442EDE}"/>
                  </a:ext>
                </a:extLst>
              </p:cNvPr>
              <p:cNvSpPr txBox="1"/>
              <p:nvPr/>
            </p:nvSpPr>
            <p:spPr>
              <a:xfrm>
                <a:off x="107135" y="783257"/>
                <a:ext cx="3626663" cy="94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Temperature dependent transport properties: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&amp;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were used to model air in all cases.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FC4293-8092-FA43-86BE-C9F074442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35" y="783257"/>
                <a:ext cx="3626663" cy="944746"/>
              </a:xfrm>
              <a:prstGeom prst="rect">
                <a:avLst/>
              </a:prstGeom>
              <a:blipFill>
                <a:blip r:embed="rId10"/>
                <a:stretch>
                  <a:fillRect l="-1045" t="-2667"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9749416A-17CF-0A4C-90E2-4FA55321A3F0}"/>
              </a:ext>
            </a:extLst>
          </p:cNvPr>
          <p:cNvGrpSpPr/>
          <p:nvPr/>
        </p:nvGrpSpPr>
        <p:grpSpPr>
          <a:xfrm>
            <a:off x="8989468" y="1855426"/>
            <a:ext cx="2586311" cy="597943"/>
            <a:chOff x="107135" y="3621608"/>
            <a:chExt cx="2586311" cy="59794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0048D66-458A-F449-AF3C-78B085B7CB25}"/>
                </a:ext>
              </a:extLst>
            </p:cNvPr>
            <p:cNvSpPr/>
            <p:nvPr/>
          </p:nvSpPr>
          <p:spPr>
            <a:xfrm>
              <a:off x="107135" y="3621608"/>
              <a:ext cx="2586311" cy="5979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83A80D1-AE82-4344-B987-F6BFD911C456}"/>
                    </a:ext>
                  </a:extLst>
                </p:cNvPr>
                <p:cNvSpPr txBox="1"/>
                <p:nvPr/>
              </p:nvSpPr>
              <p:spPr>
                <a:xfrm>
                  <a:off x="201646" y="3621608"/>
                  <a:ext cx="2457852" cy="2178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=1.53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∗10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+2.69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∗10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−8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83A80D1-AE82-4344-B987-F6BFD911C4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646" y="3621608"/>
                  <a:ext cx="2457852" cy="217817"/>
                </a:xfrm>
                <a:prstGeom prst="rect">
                  <a:avLst/>
                </a:prstGeom>
                <a:blipFill>
                  <a:blip r:embed="rId11"/>
                  <a:stretch>
                    <a:fillRect l="-1026" t="-5556" r="-513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0B189AA-03E7-C543-BB8B-0F0AA58E35AF}"/>
                    </a:ext>
                  </a:extLst>
                </p:cNvPr>
                <p:cNvSpPr txBox="1"/>
                <p:nvPr/>
              </p:nvSpPr>
              <p:spPr>
                <a:xfrm>
                  <a:off x="154774" y="3932323"/>
                  <a:ext cx="1010148" cy="2369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=0.9992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0B189AA-03E7-C543-BB8B-0F0AA58E35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774" y="3932323"/>
                  <a:ext cx="1010148" cy="236988"/>
                </a:xfrm>
                <a:prstGeom prst="rect">
                  <a:avLst/>
                </a:prstGeom>
                <a:blipFill>
                  <a:blip r:embed="rId12"/>
                  <a:stretch>
                    <a:fillRect l="-3750" r="-2500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147E438-3441-964C-B1C4-5F459232AC8A}"/>
              </a:ext>
            </a:extLst>
          </p:cNvPr>
          <p:cNvSpPr txBox="1"/>
          <p:nvPr/>
        </p:nvSpPr>
        <p:spPr>
          <a:xfrm>
            <a:off x="107134" y="1766951"/>
            <a:ext cx="3626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Assuming: effects of pressure are negligible.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A08C4A-5FF7-1A41-A313-06A9CC8E3E29}"/>
              </a:ext>
            </a:extLst>
          </p:cNvPr>
          <p:cNvGrpSpPr/>
          <p:nvPr/>
        </p:nvGrpSpPr>
        <p:grpSpPr>
          <a:xfrm>
            <a:off x="8110308" y="4089068"/>
            <a:ext cx="3751669" cy="547777"/>
            <a:chOff x="72093" y="4504762"/>
            <a:chExt cx="3751669" cy="54777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A321F82-8431-3A4D-B096-EDE60A5EFA43}"/>
                </a:ext>
              </a:extLst>
            </p:cNvPr>
            <p:cNvSpPr/>
            <p:nvPr/>
          </p:nvSpPr>
          <p:spPr>
            <a:xfrm>
              <a:off x="72093" y="4504763"/>
              <a:ext cx="3722707" cy="547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07D9E74-AE3B-FC40-A40D-C7ABF385FAF7}"/>
                    </a:ext>
                  </a:extLst>
                </p:cNvPr>
                <p:cNvSpPr txBox="1"/>
                <p:nvPr/>
              </p:nvSpPr>
              <p:spPr>
                <a:xfrm>
                  <a:off x="72094" y="4504762"/>
                  <a:ext cx="3751668" cy="2178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=3.34∗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+1.37∗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+1.95∗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−8</m:t>
                            </m:r>
                          </m:sup>
                        </m:sSup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07D9E74-AE3B-FC40-A40D-C7ABF385FA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94" y="4504762"/>
                  <a:ext cx="3751668" cy="217817"/>
                </a:xfrm>
                <a:prstGeom prst="rect">
                  <a:avLst/>
                </a:prstGeom>
                <a:blipFill>
                  <a:blip r:embed="rId13"/>
                  <a:stretch>
                    <a:fillRect l="-676" t="-5556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8C7FE02-9F02-1647-9C44-2FF84270CF15}"/>
                    </a:ext>
                  </a:extLst>
                </p:cNvPr>
                <p:cNvSpPr txBox="1"/>
                <p:nvPr/>
              </p:nvSpPr>
              <p:spPr>
                <a:xfrm>
                  <a:off x="72094" y="4828631"/>
                  <a:ext cx="910762" cy="2239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=0.998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8C7FE02-9F02-1647-9C44-2FF84270CF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94" y="4828631"/>
                  <a:ext cx="910762" cy="223907"/>
                </a:xfrm>
                <a:prstGeom prst="rect">
                  <a:avLst/>
                </a:prstGeom>
                <a:blipFill>
                  <a:blip r:embed="rId14"/>
                  <a:stretch>
                    <a:fillRect l="-4167" r="-4167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7937EB1-AF38-2C4E-BBFC-473663674337}"/>
              </a:ext>
            </a:extLst>
          </p:cNvPr>
          <p:cNvGrpSpPr/>
          <p:nvPr/>
        </p:nvGrpSpPr>
        <p:grpSpPr>
          <a:xfrm>
            <a:off x="9401004" y="5618451"/>
            <a:ext cx="2523909" cy="666661"/>
            <a:chOff x="182733" y="5339266"/>
            <a:chExt cx="2523909" cy="6666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8FC172A-C76C-344A-A9ED-4EEF63F8DECC}"/>
                </a:ext>
              </a:extLst>
            </p:cNvPr>
            <p:cNvSpPr/>
            <p:nvPr/>
          </p:nvSpPr>
          <p:spPr>
            <a:xfrm>
              <a:off x="182733" y="5339266"/>
              <a:ext cx="2523909" cy="666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FF9E706-9DE8-6346-B384-E657D56D8AB9}"/>
                    </a:ext>
                  </a:extLst>
                </p:cNvPr>
                <p:cNvSpPr txBox="1"/>
                <p:nvPr/>
              </p:nvSpPr>
              <p:spPr>
                <a:xfrm>
                  <a:off x="182733" y="5354408"/>
                  <a:ext cx="2448363" cy="2362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=9.48∗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+1.88∗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FF9E706-9DE8-6346-B384-E657D56D8A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733" y="5354408"/>
                  <a:ext cx="2448363" cy="236283"/>
                </a:xfrm>
                <a:prstGeom prst="rect">
                  <a:avLst/>
                </a:prstGeom>
                <a:blipFill>
                  <a:blip r:embed="rId15"/>
                  <a:stretch>
                    <a:fillRect l="-1031" r="-1031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6E9D1CE-FB3C-C040-89EF-2086D6A8F85D}"/>
                    </a:ext>
                  </a:extLst>
                </p:cNvPr>
                <p:cNvSpPr txBox="1"/>
                <p:nvPr/>
              </p:nvSpPr>
              <p:spPr>
                <a:xfrm>
                  <a:off x="182733" y="5687386"/>
                  <a:ext cx="910762" cy="2369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=0.997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6E9D1CE-FB3C-C040-89EF-2086D6A8F8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733" y="5687386"/>
                  <a:ext cx="910762" cy="236988"/>
                </a:xfrm>
                <a:prstGeom prst="rect">
                  <a:avLst/>
                </a:prstGeom>
                <a:blipFill>
                  <a:blip r:embed="rId16"/>
                  <a:stretch>
                    <a:fillRect l="-2740" r="-2740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EAFA693-0FE5-C443-90C2-EC2EA21EDDCE}"/>
              </a:ext>
            </a:extLst>
          </p:cNvPr>
          <p:cNvGrpSpPr/>
          <p:nvPr/>
        </p:nvGrpSpPr>
        <p:grpSpPr>
          <a:xfrm>
            <a:off x="140471" y="2473914"/>
            <a:ext cx="3729746" cy="1422733"/>
            <a:chOff x="264844" y="3188623"/>
            <a:chExt cx="3729746" cy="142273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11E3ADB-2CD9-AF48-8EAF-CE400D841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80804" t="43865" r="15697" b="43993"/>
            <a:stretch/>
          </p:blipFill>
          <p:spPr>
            <a:xfrm>
              <a:off x="264844" y="3253374"/>
              <a:ext cx="420956" cy="125558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3DD461A-65EE-8B4A-A7D0-345806F3801A}"/>
                </a:ext>
              </a:extLst>
            </p:cNvPr>
            <p:cNvSpPr txBox="1"/>
            <p:nvPr/>
          </p:nvSpPr>
          <p:spPr>
            <a:xfrm>
              <a:off x="705024" y="3188623"/>
              <a:ext cx="3276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Wiley Heat &amp; Mass Transfer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E0B6F9-6494-6B43-B7C7-1936D7469107}"/>
                </a:ext>
              </a:extLst>
            </p:cNvPr>
            <p:cNvSpPr txBox="1"/>
            <p:nvPr/>
          </p:nvSpPr>
          <p:spPr>
            <a:xfrm>
              <a:off x="701895" y="3538310"/>
              <a:ext cx="3276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Least Squares Regression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2AF410A-8495-A64A-894C-B6939B0DF7BD}"/>
                </a:ext>
              </a:extLst>
            </p:cNvPr>
            <p:cNvSpPr txBox="1"/>
            <p:nvPr/>
          </p:nvSpPr>
          <p:spPr>
            <a:xfrm>
              <a:off x="717990" y="3903752"/>
              <a:ext cx="3276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Sutherland, 2 Coefficient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02A99FD-D1FE-4A4C-A3F3-2C8C263DCD22}"/>
                </a:ext>
              </a:extLst>
            </p:cNvPr>
            <p:cNvSpPr txBox="1"/>
            <p:nvPr/>
          </p:nvSpPr>
          <p:spPr>
            <a:xfrm>
              <a:off x="717990" y="4242024"/>
              <a:ext cx="3276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Sutherland, 3 Coefficient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040CBF4-4D8C-C043-932D-8B077C56E78E}"/>
                  </a:ext>
                </a:extLst>
              </p:cNvPr>
              <p:cNvSpPr txBox="1"/>
              <p:nvPr/>
            </p:nvSpPr>
            <p:spPr>
              <a:xfrm>
                <a:off x="174249" y="4528399"/>
                <a:ext cx="1008417" cy="5888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040CBF4-4D8C-C043-932D-8B077C56E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49" y="4528399"/>
                <a:ext cx="1008417" cy="588816"/>
              </a:xfrm>
              <a:prstGeom prst="rect">
                <a:avLst/>
              </a:prstGeom>
              <a:blipFill>
                <a:blip r:embed="rId18"/>
                <a:stretch>
                  <a:fillRect l="-3750" t="-68085" r="-16250" b="-42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8406395-F0BD-2242-B77A-9192A793DF94}"/>
                  </a:ext>
                </a:extLst>
              </p:cNvPr>
              <p:cNvSpPr txBox="1"/>
              <p:nvPr/>
            </p:nvSpPr>
            <p:spPr>
              <a:xfrm>
                <a:off x="174249" y="5666456"/>
                <a:ext cx="1898340" cy="6002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8406395-F0BD-2242-B77A-9192A793D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49" y="5666456"/>
                <a:ext cx="1898340" cy="600229"/>
              </a:xfrm>
              <a:prstGeom prst="rect">
                <a:avLst/>
              </a:prstGeom>
              <a:blipFill>
                <a:blip r:embed="rId19"/>
                <a:stretch>
                  <a:fillRect l="-1333" t="-64583" r="-2000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EC5DB9F-F4E5-1241-B705-49CF04DF8EC7}"/>
                  </a:ext>
                </a:extLst>
              </p:cNvPr>
              <p:cNvSpPr txBox="1"/>
              <p:nvPr/>
            </p:nvSpPr>
            <p:spPr>
              <a:xfrm>
                <a:off x="1613244" y="4388750"/>
                <a:ext cx="2099549" cy="443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=1.458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∗10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[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rad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EC5DB9F-F4E5-1241-B705-49CF04DF8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244" y="4388750"/>
                <a:ext cx="2099549" cy="443583"/>
              </a:xfrm>
              <a:prstGeom prst="rect">
                <a:avLst/>
              </a:prstGeom>
              <a:blipFill>
                <a:blip r:embed="rId20"/>
                <a:stretch>
                  <a:fillRect l="-1205" t="-2857" r="-2410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E15784E-F237-C14B-A430-44CFE6B2ECEC}"/>
                  </a:ext>
                </a:extLst>
              </p:cNvPr>
              <p:cNvSpPr txBox="1"/>
              <p:nvPr/>
            </p:nvSpPr>
            <p:spPr>
              <a:xfrm>
                <a:off x="1613244" y="4892284"/>
                <a:ext cx="118417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=110.4 [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E15784E-F237-C14B-A430-44CFE6B2E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244" y="4892284"/>
                <a:ext cx="1184170" cy="215444"/>
              </a:xfrm>
              <a:prstGeom prst="rect">
                <a:avLst/>
              </a:prstGeom>
              <a:blipFill>
                <a:blip r:embed="rId21"/>
                <a:stretch>
                  <a:fillRect l="-2128" t="-5556" r="-531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2A23F7E-8663-124E-8B94-2AE0F6466FCB}"/>
                  </a:ext>
                </a:extLst>
              </p:cNvPr>
              <p:cNvSpPr txBox="1"/>
              <p:nvPr/>
            </p:nvSpPr>
            <p:spPr>
              <a:xfrm>
                <a:off x="2497000" y="6095837"/>
                <a:ext cx="120199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=110.56 [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2A23F7E-8663-124E-8B94-2AE0F6466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000" y="6095837"/>
                <a:ext cx="1201996" cy="215444"/>
              </a:xfrm>
              <a:prstGeom prst="rect">
                <a:avLst/>
              </a:prstGeom>
              <a:blipFill>
                <a:blip r:embed="rId22"/>
                <a:stretch>
                  <a:fillRect l="-3158" t="-11765" r="-5263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F4B3A5F-0DC2-3D4D-BAB4-D0F8C74BAE75}"/>
                  </a:ext>
                </a:extLst>
              </p:cNvPr>
              <p:cNvSpPr txBox="1"/>
              <p:nvPr/>
            </p:nvSpPr>
            <p:spPr>
              <a:xfrm>
                <a:off x="2497000" y="6498549"/>
                <a:ext cx="127477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=273.11 [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F4B3A5F-0DC2-3D4D-BAB4-D0F8C74BA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000" y="6498549"/>
                <a:ext cx="1274772" cy="215444"/>
              </a:xfrm>
              <a:prstGeom prst="rect">
                <a:avLst/>
              </a:prstGeom>
              <a:blipFill>
                <a:blip r:embed="rId23"/>
                <a:stretch>
                  <a:fillRect l="-2970" t="-5556" r="-396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9D2F538-6320-5643-88FB-BE4F61CCFDB7}"/>
                  </a:ext>
                </a:extLst>
              </p:cNvPr>
              <p:cNvSpPr txBox="1"/>
              <p:nvPr/>
            </p:nvSpPr>
            <p:spPr>
              <a:xfrm>
                <a:off x="183571" y="6495920"/>
                <a:ext cx="2164119" cy="2180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=1.7894∗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𝑃𝑎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9D2F538-6320-5643-88FB-BE4F61CCF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71" y="6495920"/>
                <a:ext cx="2164119" cy="218073"/>
              </a:xfrm>
              <a:prstGeom prst="rect">
                <a:avLst/>
              </a:prstGeom>
              <a:blipFill>
                <a:blip r:embed="rId24"/>
                <a:stretch>
                  <a:fillRect l="-1163" t="-5263" r="-232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D0DCB68B-A9AC-2B49-AD3C-81DFBFF90E3F}"/>
              </a:ext>
            </a:extLst>
          </p:cNvPr>
          <p:cNvSpPr txBox="1"/>
          <p:nvPr/>
        </p:nvSpPr>
        <p:spPr>
          <a:xfrm>
            <a:off x="0" y="40702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Sutherland, 2 Coefficient: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5F21D1-F0D7-F944-851E-FD91B0684F08}"/>
              </a:ext>
            </a:extLst>
          </p:cNvPr>
          <p:cNvSpPr txBox="1"/>
          <p:nvPr/>
        </p:nvSpPr>
        <p:spPr>
          <a:xfrm>
            <a:off x="3784" y="5264261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Sutherland, 3 Coefficient:</a:t>
            </a:r>
          </a:p>
        </p:txBody>
      </p:sp>
    </p:spTree>
    <p:extLst>
      <p:ext uri="{BB962C8B-B14F-4D97-AF65-F5344CB8AC3E}">
        <p14:creationId xmlns:p14="http://schemas.microsoft.com/office/powerpoint/2010/main" val="1905131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9" t="20834" r="11421" b="18693"/>
          <a:stretch/>
        </p:blipFill>
        <p:spPr bwMode="auto">
          <a:xfrm>
            <a:off x="5797097" y="731520"/>
            <a:ext cx="5273433" cy="33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3" t="20814" r="12100" b="17430"/>
          <a:stretch/>
        </p:blipFill>
        <p:spPr bwMode="auto">
          <a:xfrm>
            <a:off x="8017392" y="3853617"/>
            <a:ext cx="3723167" cy="283248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7173062" y="3151671"/>
            <a:ext cx="576817" cy="3996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>
            <a:cxnSpLocks/>
          </p:cNvCxnSpPr>
          <p:nvPr/>
        </p:nvCxnSpPr>
        <p:spPr>
          <a:xfrm>
            <a:off x="7173062" y="3551278"/>
            <a:ext cx="844330" cy="31348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>
            <a:off x="7731738" y="3151671"/>
            <a:ext cx="4008821" cy="70084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3" t="19714" b="17360"/>
          <a:stretch/>
        </p:blipFill>
        <p:spPr>
          <a:xfrm>
            <a:off x="1125326" y="4404557"/>
            <a:ext cx="4499493" cy="2008749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90C447C-7B22-41A3-B678-5BF01BB0C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35" y="1331851"/>
            <a:ext cx="5045028" cy="2520662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3200" b="1" dirty="0"/>
              <a:t>All Grids:</a:t>
            </a:r>
          </a:p>
          <a:p>
            <a:r>
              <a:rPr lang="en-US" sz="2000" dirty="0"/>
              <a:t>Structured</a:t>
            </a:r>
          </a:p>
          <a:p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grid points away from wall y+ &lt; 1 </a:t>
            </a:r>
          </a:p>
          <a:p>
            <a:r>
              <a:rPr lang="en-US" sz="2000" dirty="0"/>
              <a:t>Constant grid spacing off of wall for first 3 cells</a:t>
            </a:r>
          </a:p>
          <a:p>
            <a:r>
              <a:rPr lang="en-US" sz="2000" dirty="0"/>
              <a:t>No. of Cells: 0.94 to 15.6 million </a:t>
            </a:r>
          </a:p>
          <a:p>
            <a:pPr marL="0" lvl="1" indent="0">
              <a:buNone/>
            </a:pPr>
            <a:endParaRPr lang="en-US" dirty="0"/>
          </a:p>
          <a:p>
            <a:pPr lvl="1"/>
            <a:endParaRPr lang="en-US" sz="1600" b="1" dirty="0"/>
          </a:p>
          <a:p>
            <a:pPr marL="457200" lvl="1" indent="0">
              <a:buNone/>
            </a:pPr>
            <a:endParaRPr lang="en-US" sz="1400" b="1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488BBEF-6CDA-B149-80D5-D93227F9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4743" cy="73152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Grid</a:t>
            </a:r>
          </a:p>
        </p:txBody>
      </p:sp>
    </p:spTree>
    <p:extLst>
      <p:ext uri="{BB962C8B-B14F-4D97-AF65-F5344CB8AC3E}">
        <p14:creationId xmlns:p14="http://schemas.microsoft.com/office/powerpoint/2010/main" val="2181130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00200" y="731521"/>
            <a:ext cx="3886200" cy="2130013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3200" b="1" dirty="0"/>
              <a:t>All grids:</a:t>
            </a:r>
          </a:p>
          <a:p>
            <a:r>
              <a:rPr lang="en-US" sz="1400" dirty="0"/>
              <a:t>Structured</a:t>
            </a:r>
          </a:p>
          <a:p>
            <a:r>
              <a:rPr lang="en-US" sz="1400" dirty="0"/>
              <a:t>1</a:t>
            </a:r>
            <a:r>
              <a:rPr lang="en-US" sz="1400" baseline="30000" dirty="0"/>
              <a:t>st</a:t>
            </a:r>
            <a:r>
              <a:rPr lang="en-US" sz="1400" dirty="0"/>
              <a:t> grid points away from wall y+ &lt; 1 </a:t>
            </a:r>
          </a:p>
          <a:p>
            <a:r>
              <a:rPr lang="en-US" sz="1400" dirty="0"/>
              <a:t>Constant grid spacing for first 3 cells</a:t>
            </a:r>
          </a:p>
          <a:p>
            <a:pPr marL="0" lvl="1" indent="0">
              <a:buNone/>
            </a:pPr>
            <a:endParaRPr lang="en-US" dirty="0"/>
          </a:p>
          <a:p>
            <a:pPr lvl="1"/>
            <a:endParaRPr lang="en-US" sz="1600" b="1" dirty="0"/>
          </a:p>
          <a:p>
            <a:pPr marL="457200" lvl="1" indent="0">
              <a:buNone/>
            </a:pPr>
            <a:endParaRPr lang="en-US" sz="1400" b="1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6705602" y="785156"/>
            <a:ext cx="4905167" cy="328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Grid at z/D = 0.15D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8614" y="1443468"/>
            <a:ext cx="2047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Coarsest:</a:t>
            </a:r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3152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Grid Sensitivity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4692" r="-1" b="25748"/>
          <a:stretch/>
        </p:blipFill>
        <p:spPr>
          <a:xfrm>
            <a:off x="7504500" y="1138493"/>
            <a:ext cx="3127982" cy="1063297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01790"/>
            <a:ext cx="2542649" cy="181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A95CD8-3A9E-44F1-98A7-8F1CF9E8E6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24670" r="27057" b="26655"/>
          <a:stretch/>
        </p:blipFill>
        <p:spPr>
          <a:xfrm>
            <a:off x="7504501" y="5182257"/>
            <a:ext cx="3127982" cy="1377150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965B73B-FE04-4529-BF8E-AE8F502C7BC6}"/>
              </a:ext>
            </a:extLst>
          </p:cNvPr>
          <p:cNvSpPr txBox="1"/>
          <p:nvPr/>
        </p:nvSpPr>
        <p:spPr>
          <a:xfrm>
            <a:off x="5315275" y="5637933"/>
            <a:ext cx="2047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Finest: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9E8831-972F-44A2-B2E1-98AB69B14B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" t="25306" r="25437" b="26217"/>
          <a:stretch/>
        </p:blipFill>
        <p:spPr>
          <a:xfrm>
            <a:off x="7522007" y="2298669"/>
            <a:ext cx="3110476" cy="1240220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378AD63-E4AA-4F62-8D43-D845AB98E514}"/>
              </a:ext>
            </a:extLst>
          </p:cNvPr>
          <p:cNvSpPr txBox="1"/>
          <p:nvPr/>
        </p:nvSpPr>
        <p:spPr>
          <a:xfrm>
            <a:off x="5307429" y="2656883"/>
            <a:ext cx="2047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Coarse: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A57F1A-BEB7-4A71-A053-D3633EC1BC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t="19076" r="27767" b="19964"/>
          <a:stretch/>
        </p:blipFill>
        <p:spPr>
          <a:xfrm>
            <a:off x="7504500" y="3670270"/>
            <a:ext cx="3127982" cy="1343992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FC54821-3288-4C19-9B7E-DE8AF75D56BC}"/>
              </a:ext>
            </a:extLst>
          </p:cNvPr>
          <p:cNvSpPr txBox="1"/>
          <p:nvPr/>
        </p:nvSpPr>
        <p:spPr>
          <a:xfrm>
            <a:off x="5385639" y="4119557"/>
            <a:ext cx="2047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Baseline/Finer: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106C40AE-701F-4454-AE91-A49940A2292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80691" y="4106888"/>
              <a:ext cx="4267200" cy="25894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3116">
                      <a:extLst>
                        <a:ext uri="{9D8B030D-6E8A-4147-A177-3AD203B41FA5}">
                          <a16:colId xmlns:a16="http://schemas.microsoft.com/office/drawing/2014/main" val="2148165509"/>
                        </a:ext>
                      </a:extLst>
                    </a:gridCol>
                    <a:gridCol w="1401483">
                      <a:extLst>
                        <a:ext uri="{9D8B030D-6E8A-4147-A177-3AD203B41FA5}">
                          <a16:colId xmlns:a16="http://schemas.microsoft.com/office/drawing/2014/main" val="57082046"/>
                        </a:ext>
                      </a:extLst>
                    </a:gridCol>
                    <a:gridCol w="1752601">
                      <a:extLst>
                        <a:ext uri="{9D8B030D-6E8A-4147-A177-3AD203B41FA5}">
                          <a16:colId xmlns:a16="http://schemas.microsoft.com/office/drawing/2014/main" val="256506466"/>
                        </a:ext>
                      </a:extLst>
                    </a:gridCol>
                  </a:tblGrid>
                  <a:tr h="6219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Mesh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Cells Across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800" dirty="0"/>
                            <a:t> Hole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Total Cell Count (Million)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01912940"/>
                      </a:ext>
                    </a:extLst>
                  </a:tr>
                  <a:tr h="346745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Coarsest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32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0.94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938735907"/>
                      </a:ext>
                    </a:extLst>
                  </a:tr>
                  <a:tr h="346745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Coarse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4.3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130989907"/>
                      </a:ext>
                    </a:extLst>
                  </a:tr>
                  <a:tr h="346745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Baseline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6.0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787073678"/>
                      </a:ext>
                    </a:extLst>
                  </a:tr>
                  <a:tr h="346745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Finer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10.6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259327241"/>
                      </a:ext>
                    </a:extLst>
                  </a:tr>
                  <a:tr h="346745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Finest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15.6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40553866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106C40AE-701F-4454-AE91-A49940A229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05509241"/>
                  </p:ext>
                </p:extLst>
              </p:nvPr>
            </p:nvGraphicFramePr>
            <p:xfrm>
              <a:off x="1080691" y="4106888"/>
              <a:ext cx="4267200" cy="25894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3116">
                      <a:extLst>
                        <a:ext uri="{9D8B030D-6E8A-4147-A177-3AD203B41FA5}">
                          <a16:colId xmlns:a16="http://schemas.microsoft.com/office/drawing/2014/main" val="2148165509"/>
                        </a:ext>
                      </a:extLst>
                    </a:gridCol>
                    <a:gridCol w="1401483">
                      <a:extLst>
                        <a:ext uri="{9D8B030D-6E8A-4147-A177-3AD203B41FA5}">
                          <a16:colId xmlns:a16="http://schemas.microsoft.com/office/drawing/2014/main" val="57082046"/>
                        </a:ext>
                      </a:extLst>
                    </a:gridCol>
                    <a:gridCol w="1752601">
                      <a:extLst>
                        <a:ext uri="{9D8B030D-6E8A-4147-A177-3AD203B41FA5}">
                          <a16:colId xmlns:a16="http://schemas.microsoft.com/office/drawing/2014/main" val="256506466"/>
                        </a:ext>
                      </a:extLst>
                    </a:gridCol>
                  </a:tblGrid>
                  <a:tr h="7606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Mesh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8"/>
                          <a:stretch>
                            <a:fillRect l="-80180" t="-3333" r="-125225" b="-25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Total Cell Count (Million)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0191294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Coarsest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32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0.94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9387359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Coarse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4.3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1309899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Baseline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6.0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78707367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Finer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10.6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25932724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Finest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15.6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405538661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02484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9CC91BB5-1E5F-4E10-89B0-E873DE33CA61}"/>
              </a:ext>
            </a:extLst>
          </p:cNvPr>
          <p:cNvGrpSpPr/>
          <p:nvPr/>
        </p:nvGrpSpPr>
        <p:grpSpPr>
          <a:xfrm>
            <a:off x="-1947" y="2325481"/>
            <a:ext cx="5239874" cy="4524721"/>
            <a:chOff x="17927" y="2517945"/>
            <a:chExt cx="5239874" cy="45247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2E7892F-6BB7-461E-9FB5-3493444475BE}"/>
                    </a:ext>
                  </a:extLst>
                </p:cNvPr>
                <p:cNvSpPr txBox="1"/>
                <p:nvPr/>
              </p:nvSpPr>
              <p:spPr>
                <a:xfrm>
                  <a:off x="17927" y="2517945"/>
                  <a:ext cx="52810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𝜂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2E7892F-6BB7-461E-9FB5-3493444475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27" y="2517945"/>
                  <a:ext cx="528105" cy="369332"/>
                </a:xfrm>
                <a:prstGeom prst="rect">
                  <a:avLst/>
                </a:prstGeom>
                <a:blipFill>
                  <a:blip r:embed="rId2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34742AA-9FD9-43D6-92BA-BF092BE2C47C}"/>
                </a:ext>
              </a:extLst>
            </p:cNvPr>
            <p:cNvGrpSpPr/>
            <p:nvPr/>
          </p:nvGrpSpPr>
          <p:grpSpPr>
            <a:xfrm>
              <a:off x="106433" y="2893238"/>
              <a:ext cx="5151368" cy="4149428"/>
              <a:chOff x="106433" y="2893238"/>
              <a:chExt cx="5151368" cy="414942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1F54641-4D61-4345-B654-2C847805E4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18" t="22987" r="9406" b="5902"/>
              <a:stretch/>
            </p:blipFill>
            <p:spPr>
              <a:xfrm>
                <a:off x="106433" y="2893238"/>
                <a:ext cx="5151368" cy="3964762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2C179B8-FA48-4472-93B6-193E58EDAE33}"/>
                  </a:ext>
                </a:extLst>
              </p:cNvPr>
              <p:cNvSpPr txBox="1"/>
              <p:nvPr/>
            </p:nvSpPr>
            <p:spPr>
              <a:xfrm>
                <a:off x="2368537" y="6673334"/>
                <a:ext cx="591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x/D</a:t>
                </a:r>
              </a:p>
            </p:txBody>
          </p:sp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7C04237E-9186-436D-93D7-3A30737BF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25675" y="4401653"/>
                <a:ext cx="2285139" cy="120416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10705090-06EB-4345-B697-21C93CEC762F}"/>
                      </a:ext>
                    </a:extLst>
                  </p:cNvPr>
                  <p:cNvSpPr txBox="1"/>
                  <p:nvPr/>
                </p:nvSpPr>
                <p:spPr>
                  <a:xfrm>
                    <a:off x="700372" y="5799853"/>
                    <a:ext cx="1828800" cy="46320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𝜂</m:t>
                          </m:r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+mn-cs"/>
                            </a:rPr>
                            <m:t>=</m:t>
                          </m:r>
                          <m:f>
                            <m:fPr>
                              <m:ctrlP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−</m:t>
                              </m:r>
                              <m:sSub>
                                <m:sSubPr>
                                  <m:ctrlPr>
                                    <a:rPr kumimoji="0" lang="en-US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𝑤</m:t>
                                  </m:r>
                                  <m:r>
                                    <a:rPr kumimoji="0" lang="en-US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, </m:t>
                                  </m:r>
                                  <m:r>
                                    <a:rPr kumimoji="0" lang="en-US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𝑎𝑑𝑖𝑎𝑏𝑎𝑡𝑖𝑐</m:t>
                                  </m:r>
                                </m:sub>
                              </m:sSub>
                              <m: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) </m:t>
                              </m:r>
                            </m:num>
                            <m:den>
                              <m: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− </m:t>
                              </m:r>
                              <m:sSub>
                                <m:sSubPr>
                                  <m:ctrlPr>
                                    <a:rPr kumimoji="0" lang="en-US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kumimoji="0" lang="en-US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)</m:t>
                              </m:r>
                            </m:den>
                          </m:f>
                        </m:oMath>
                      </m:oMathPara>
                    </a14:m>
                    <a:endPara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10705090-06EB-4345-B697-21C93CEC762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372" y="5799853"/>
                    <a:ext cx="1828800" cy="46320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000" t="-2632" r="-1333" b="-1184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68EAAD5-07B0-4116-86EE-57942447C856}"/>
                  </a:ext>
                </a:extLst>
              </p:cNvPr>
              <p:cNvSpPr/>
              <p:nvPr/>
            </p:nvSpPr>
            <p:spPr>
              <a:xfrm>
                <a:off x="390578" y="2991122"/>
                <a:ext cx="538164" cy="92296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0CD28CD-C253-4054-A383-0C1361963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t="23438" r="9302" b="6850"/>
          <a:stretch/>
        </p:blipFill>
        <p:spPr>
          <a:xfrm>
            <a:off x="5565502" y="2675540"/>
            <a:ext cx="5331098" cy="39675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Grid </a:t>
            </a:r>
            <a:r>
              <a:rPr lang="en-US" sz="4000" dirty="0">
                <a:solidFill>
                  <a:srgbClr val="FFC000"/>
                </a:solidFill>
                <a:latin typeface="Calibri"/>
              </a:rPr>
              <a:t>Independence Study			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16AE6D0-2ABE-4371-90F5-BF179DDCE6C4}"/>
              </a:ext>
            </a:extLst>
          </p:cNvPr>
          <p:cNvCxnSpPr>
            <a:cxnSpLocks/>
          </p:cNvCxnSpPr>
          <p:nvPr/>
        </p:nvCxnSpPr>
        <p:spPr>
          <a:xfrm>
            <a:off x="398229" y="3721618"/>
            <a:ext cx="897171" cy="1296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E6BC75A4-2D6B-4820-A9E6-737232383935}"/>
                  </a:ext>
                </a:extLst>
              </p:cNvPr>
              <p:cNvSpPr txBox="1"/>
              <p:nvPr/>
            </p:nvSpPr>
            <p:spPr>
              <a:xfrm>
                <a:off x="5540417" y="2354567"/>
                <a:ext cx="528105" cy="411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[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Pa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]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E6BC75A4-2D6B-4820-A9E6-737232383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417" y="2354567"/>
                <a:ext cx="528105" cy="411010"/>
              </a:xfrm>
              <a:prstGeom prst="rect">
                <a:avLst/>
              </a:prstGeom>
              <a:blipFill>
                <a:blip r:embed="rId7"/>
                <a:stretch>
                  <a:fillRect r="-119767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TextBox 102">
            <a:extLst>
              <a:ext uri="{FF2B5EF4-FFF2-40B4-BE49-F238E27FC236}">
                <a16:creationId xmlns:a16="http://schemas.microsoft.com/office/drawing/2014/main" id="{1F791DEF-7F8F-4E9B-ABD6-011702B0BC58}"/>
              </a:ext>
            </a:extLst>
          </p:cNvPr>
          <p:cNvSpPr txBox="1"/>
          <p:nvPr/>
        </p:nvSpPr>
        <p:spPr>
          <a:xfrm>
            <a:off x="8296726" y="6488668"/>
            <a:ext cx="59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y/D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25A46E86-11D2-4F55-BA24-3D0EF92E0E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0417" y="1158641"/>
            <a:ext cx="2133201" cy="1124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B5221A26-CBBF-4CC1-A63A-FC206004CDF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637294" y="434327"/>
              <a:ext cx="3486977" cy="1920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44687">
                      <a:extLst>
                        <a:ext uri="{9D8B030D-6E8A-4147-A177-3AD203B41FA5}">
                          <a16:colId xmlns:a16="http://schemas.microsoft.com/office/drawing/2014/main" val="2025429835"/>
                        </a:ext>
                      </a:extLst>
                    </a:gridCol>
                    <a:gridCol w="1400922">
                      <a:extLst>
                        <a:ext uri="{9D8B030D-6E8A-4147-A177-3AD203B41FA5}">
                          <a16:colId xmlns:a16="http://schemas.microsoft.com/office/drawing/2014/main" val="2035908387"/>
                        </a:ext>
                      </a:extLst>
                    </a:gridCol>
                    <a:gridCol w="1341368">
                      <a:extLst>
                        <a:ext uri="{9D8B030D-6E8A-4147-A177-3AD203B41FA5}">
                          <a16:colId xmlns:a16="http://schemas.microsoft.com/office/drawing/2014/main" val="3253992434"/>
                        </a:ext>
                      </a:extLst>
                    </a:gridCol>
                  </a:tblGrid>
                  <a:tr h="2545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Mesh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Cells Across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n-US" sz="11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1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11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100" dirty="0"/>
                            <a:t> Hole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Cell Count (Million)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19521966"/>
                      </a:ext>
                    </a:extLst>
                  </a:tr>
                  <a:tr h="231441">
                    <a:tc>
                      <a:txBody>
                        <a:bodyPr/>
                        <a:lstStyle/>
                        <a:p>
                          <a:r>
                            <a:rPr lang="en-US" sz="1200" b="1" dirty="0"/>
                            <a:t>Coarsest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32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0.94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682650550"/>
                      </a:ext>
                    </a:extLst>
                  </a:tr>
                  <a:tr h="231441">
                    <a:tc>
                      <a:txBody>
                        <a:bodyPr/>
                        <a:lstStyle/>
                        <a:p>
                          <a:r>
                            <a:rPr lang="en-US" sz="1200" b="1" dirty="0"/>
                            <a:t>Coarse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4.3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174157744"/>
                      </a:ext>
                    </a:extLst>
                  </a:tr>
                  <a:tr h="231441">
                    <a:tc>
                      <a:txBody>
                        <a:bodyPr/>
                        <a:lstStyle/>
                        <a:p>
                          <a:r>
                            <a:rPr lang="en-US" sz="1200" b="1" dirty="0">
                              <a:solidFill>
                                <a:srgbClr val="FF0000"/>
                              </a:solidFill>
                            </a:rPr>
                            <a:t>Baseline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6.0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718861894"/>
                      </a:ext>
                    </a:extLst>
                  </a:tr>
                  <a:tr h="231441">
                    <a:tc>
                      <a:txBody>
                        <a:bodyPr/>
                        <a:lstStyle/>
                        <a:p>
                          <a:r>
                            <a:rPr lang="en-US" sz="1200" b="1" dirty="0"/>
                            <a:t>Finer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11.0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504147838"/>
                      </a:ext>
                    </a:extLst>
                  </a:tr>
                  <a:tr h="231441">
                    <a:tc>
                      <a:txBody>
                        <a:bodyPr/>
                        <a:lstStyle/>
                        <a:p>
                          <a:r>
                            <a:rPr lang="en-US" sz="1200" b="1" dirty="0"/>
                            <a:t>Finer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15.6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4068764041"/>
                      </a:ext>
                    </a:extLst>
                  </a:tr>
                  <a:tr h="231441">
                    <a:tc>
                      <a:txBody>
                        <a:bodyPr/>
                        <a:lstStyle/>
                        <a:p>
                          <a:r>
                            <a:rPr lang="en-US" sz="1200" b="1" dirty="0"/>
                            <a:t>Finer 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76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10.6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681737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B5221A26-CBBF-4CC1-A63A-FC206004CD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9886497"/>
                  </p:ext>
                </p:extLst>
              </p:nvPr>
            </p:nvGraphicFramePr>
            <p:xfrm>
              <a:off x="8637294" y="434327"/>
              <a:ext cx="3486977" cy="1920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44687">
                      <a:extLst>
                        <a:ext uri="{9D8B030D-6E8A-4147-A177-3AD203B41FA5}">
                          <a16:colId xmlns:a16="http://schemas.microsoft.com/office/drawing/2014/main" val="2025429835"/>
                        </a:ext>
                      </a:extLst>
                    </a:gridCol>
                    <a:gridCol w="1400922">
                      <a:extLst>
                        <a:ext uri="{9D8B030D-6E8A-4147-A177-3AD203B41FA5}">
                          <a16:colId xmlns:a16="http://schemas.microsoft.com/office/drawing/2014/main" val="2035908387"/>
                        </a:ext>
                      </a:extLst>
                    </a:gridCol>
                    <a:gridCol w="1341368">
                      <a:extLst>
                        <a:ext uri="{9D8B030D-6E8A-4147-A177-3AD203B41FA5}">
                          <a16:colId xmlns:a16="http://schemas.microsoft.com/office/drawing/2014/main" val="3253992434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Mesh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53247" t="-80000" r="-97403" b="-63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Cell Count (Million)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1952196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b="1" dirty="0"/>
                            <a:t>Coarsest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32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0.94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68265055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b="1" dirty="0"/>
                            <a:t>Coarse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4.3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17415774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b="1" dirty="0">
                              <a:solidFill>
                                <a:srgbClr val="FF0000"/>
                              </a:solidFill>
                            </a:rPr>
                            <a:t>Baseline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6.0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71886189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b="1" dirty="0"/>
                            <a:t>Finer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11.0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50414783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b="1" dirty="0"/>
                            <a:t>Finer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15.6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406876404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b="1" dirty="0"/>
                            <a:t>Finer 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76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10.6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6817375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3E3CCED-7F12-483E-925D-0D051569A3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6" t="1112" r="24310" b="85102"/>
          <a:stretch/>
        </p:blipFill>
        <p:spPr>
          <a:xfrm>
            <a:off x="8117413" y="757443"/>
            <a:ext cx="474856" cy="15723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F3C063-789E-4C7F-AEC5-178AFB25C4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7" t="29252" r="10843" b="21952"/>
          <a:stretch/>
        </p:blipFill>
        <p:spPr>
          <a:xfrm>
            <a:off x="9185999" y="4170723"/>
            <a:ext cx="2971800" cy="1875486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B4D55B-7914-42D1-9480-296466CEE15B}"/>
              </a:ext>
            </a:extLst>
          </p:cNvPr>
          <p:cNvCxnSpPr>
            <a:cxnSpLocks/>
          </p:cNvCxnSpPr>
          <p:nvPr/>
        </p:nvCxnSpPr>
        <p:spPr>
          <a:xfrm flipV="1">
            <a:off x="398229" y="839249"/>
            <a:ext cx="888125" cy="19594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81DC791-195B-4C07-B3EA-6E1D7E981B29}"/>
              </a:ext>
            </a:extLst>
          </p:cNvPr>
          <p:cNvGrpSpPr/>
          <p:nvPr/>
        </p:nvGrpSpPr>
        <p:grpSpPr>
          <a:xfrm>
            <a:off x="1240685" y="839249"/>
            <a:ext cx="3923164" cy="3044928"/>
            <a:chOff x="1625494" y="843873"/>
            <a:chExt cx="4061641" cy="31720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54D415-090D-472E-858C-9E38417BF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1" t="22869" r="10242" b="7418"/>
            <a:stretch/>
          </p:blipFill>
          <p:spPr>
            <a:xfrm>
              <a:off x="1785420" y="953196"/>
              <a:ext cx="3842036" cy="2855765"/>
            </a:xfrm>
            <a:prstGeom prst="rect">
              <a:avLst/>
            </a:prstGeom>
            <a:ln w="28575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F3CF328-67CA-4801-9C77-3759D466AB0C}"/>
                    </a:ext>
                  </a:extLst>
                </p:cNvPr>
                <p:cNvSpPr txBox="1"/>
                <p:nvPr/>
              </p:nvSpPr>
              <p:spPr>
                <a:xfrm>
                  <a:off x="1625494" y="998817"/>
                  <a:ext cx="52810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𝜂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F3CF328-67CA-4801-9C77-3759D466AB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494" y="998817"/>
                  <a:ext cx="528105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120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62B180C-EEED-4067-B5A2-CB96859DC21E}"/>
                </a:ext>
              </a:extLst>
            </p:cNvPr>
            <p:cNvSpPr txBox="1"/>
            <p:nvPr/>
          </p:nvSpPr>
          <p:spPr>
            <a:xfrm>
              <a:off x="3088987" y="3646560"/>
              <a:ext cx="591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x/D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C989FBE-91B5-4B53-9E7B-DD66C61ED635}"/>
                </a:ext>
              </a:extLst>
            </p:cNvPr>
            <p:cNvSpPr/>
            <p:nvPr/>
          </p:nvSpPr>
          <p:spPr>
            <a:xfrm>
              <a:off x="1672775" y="843873"/>
              <a:ext cx="4014360" cy="311429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16D97737-34A0-463C-AB7A-CCA361112423}"/>
              </a:ext>
            </a:extLst>
          </p:cNvPr>
          <p:cNvSpPr/>
          <p:nvPr/>
        </p:nvSpPr>
        <p:spPr>
          <a:xfrm>
            <a:off x="8991600" y="2694813"/>
            <a:ext cx="990600" cy="1189364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5045130-B2F4-423A-95A2-93A48376004E}"/>
              </a:ext>
            </a:extLst>
          </p:cNvPr>
          <p:cNvCxnSpPr>
            <a:cxnSpLocks/>
          </p:cNvCxnSpPr>
          <p:nvPr/>
        </p:nvCxnSpPr>
        <p:spPr>
          <a:xfrm flipH="1" flipV="1">
            <a:off x="8991600" y="3874018"/>
            <a:ext cx="194399" cy="217219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5DF4D6D-0E6A-4A48-8F50-837C3089CBA1}"/>
              </a:ext>
            </a:extLst>
          </p:cNvPr>
          <p:cNvCxnSpPr>
            <a:cxnSpLocks/>
          </p:cNvCxnSpPr>
          <p:nvPr/>
        </p:nvCxnSpPr>
        <p:spPr>
          <a:xfrm flipH="1" flipV="1">
            <a:off x="9982200" y="2694813"/>
            <a:ext cx="2200684" cy="147591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408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Grid </a:t>
            </a:r>
            <a:r>
              <a:rPr lang="en-US" sz="4000" dirty="0">
                <a:solidFill>
                  <a:srgbClr val="FFC000"/>
                </a:solidFill>
                <a:latin typeface="Calibri"/>
              </a:rPr>
              <a:t>Independence Study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F74C4C-C996-4F38-AE9E-3C57F68452FB}"/>
              </a:ext>
            </a:extLst>
          </p:cNvPr>
          <p:cNvSpPr txBox="1"/>
          <p:nvPr/>
        </p:nvSpPr>
        <p:spPr>
          <a:xfrm>
            <a:off x="662149" y="2122694"/>
            <a:ext cx="130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Baseline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B81241-5529-42A8-ACD1-4F7945E284D7}"/>
              </a:ext>
            </a:extLst>
          </p:cNvPr>
          <p:cNvSpPr txBox="1"/>
          <p:nvPr/>
        </p:nvSpPr>
        <p:spPr>
          <a:xfrm>
            <a:off x="707469" y="3303847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Finer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97A91C7-800B-4229-A325-1EC186E33ABE}"/>
                  </a:ext>
                </a:extLst>
              </p:cNvPr>
              <p:cNvSpPr/>
              <p:nvPr/>
            </p:nvSpPr>
            <p:spPr>
              <a:xfrm>
                <a:off x="619187" y="3750688"/>
                <a:ext cx="2188398" cy="594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(refinement in the region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3≤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≤10</m:t>
                    </m:r>
                  </m:oMath>
                </a14:m>
                <a:r>
                  <a:rPr lang="en-US" sz="1400" dirty="0"/>
                  <a:t> over baseline)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97A91C7-800B-4229-A325-1EC186E33A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87" y="3750688"/>
                <a:ext cx="2188398" cy="594906"/>
              </a:xfrm>
              <a:prstGeom prst="rect">
                <a:avLst/>
              </a:prstGeom>
              <a:blipFill>
                <a:blip r:embed="rId3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8182A10-B8E9-471B-8A2E-EA458264881C}"/>
              </a:ext>
            </a:extLst>
          </p:cNvPr>
          <p:cNvSpPr txBox="1"/>
          <p:nvPr/>
        </p:nvSpPr>
        <p:spPr>
          <a:xfrm>
            <a:off x="679952" y="4931841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Finer 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D782AF-8254-40F1-BA64-94739789CA24}"/>
              </a:ext>
            </a:extLst>
          </p:cNvPr>
          <p:cNvSpPr/>
          <p:nvPr/>
        </p:nvSpPr>
        <p:spPr>
          <a:xfrm>
            <a:off x="609600" y="5341917"/>
            <a:ext cx="2188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(refinement surrounding the hole over Baseline)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12D4E5-74B7-4EAA-86D8-1AD678BEB960}"/>
              </a:ext>
            </a:extLst>
          </p:cNvPr>
          <p:cNvGrpSpPr/>
          <p:nvPr/>
        </p:nvGrpSpPr>
        <p:grpSpPr>
          <a:xfrm>
            <a:off x="3124200" y="1128161"/>
            <a:ext cx="8223044" cy="5661998"/>
            <a:chOff x="3664156" y="1105480"/>
            <a:chExt cx="7765844" cy="566199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E66CA38-0A35-4F9F-BB87-F4E303261BE5}"/>
                </a:ext>
              </a:extLst>
            </p:cNvPr>
            <p:cNvGrpSpPr/>
            <p:nvPr/>
          </p:nvGrpSpPr>
          <p:grpSpPr>
            <a:xfrm>
              <a:off x="3664156" y="1105480"/>
              <a:ext cx="7765844" cy="5495118"/>
              <a:chOff x="3513903" y="1105378"/>
              <a:chExt cx="6723791" cy="507448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DB4588D-5428-40CA-9138-7B7676D9FAF2}"/>
                  </a:ext>
                </a:extLst>
              </p:cNvPr>
              <p:cNvGrpSpPr/>
              <p:nvPr/>
            </p:nvGrpSpPr>
            <p:grpSpPr>
              <a:xfrm>
                <a:off x="3513903" y="1105378"/>
                <a:ext cx="6669931" cy="3598307"/>
                <a:chOff x="2983347" y="729980"/>
                <a:chExt cx="8043430" cy="5670820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BF4498D6-F657-40ED-8892-E12C2CE742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3536" y="1389715"/>
                  <a:ext cx="7633241" cy="2699266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459D83BF-EEC0-4718-AAEE-F04C6B6D2D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3536" y="3701534"/>
                  <a:ext cx="7633241" cy="2699266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D5E45F0-118D-4AEE-96B9-259E473E4D38}"/>
                    </a:ext>
                  </a:extLst>
                </p:cNvPr>
                <p:cNvSpPr txBox="1"/>
                <p:nvPr/>
              </p:nvSpPr>
              <p:spPr>
                <a:xfrm>
                  <a:off x="2983347" y="729980"/>
                  <a:ext cx="816359" cy="6718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Calibri"/>
                    </a:rPr>
                    <a:t>Y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/D</a:t>
                  </a: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0EA8F71-CC4A-42AB-A97C-9B17045B3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23" t="68030" r="8752" b="7724"/>
              <a:stretch/>
            </p:blipFill>
            <p:spPr>
              <a:xfrm>
                <a:off x="3831548" y="4495525"/>
                <a:ext cx="6406146" cy="1684342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AD93522-DFDD-47F3-A1F7-F494B131135B}"/>
                </a:ext>
              </a:extLst>
            </p:cNvPr>
            <p:cNvSpPr txBox="1"/>
            <p:nvPr/>
          </p:nvSpPr>
          <p:spPr>
            <a:xfrm>
              <a:off x="8001000" y="6450256"/>
              <a:ext cx="788243" cy="317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x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/D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3B84992-7B5D-4F97-9A12-2D91582D88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5050" y="906182"/>
            <a:ext cx="2634844" cy="7059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94354B0-B9CB-4B0F-B715-8D035E056201}"/>
                  </a:ext>
                </a:extLst>
              </p:cNvPr>
              <p:cNvSpPr txBox="1"/>
              <p:nvPr/>
            </p:nvSpPr>
            <p:spPr>
              <a:xfrm>
                <a:off x="8610600" y="1722880"/>
                <a:ext cx="21858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𝒔</m:t>
                          </m:r>
                        </m:sub>
                      </m:sSub>
                      <m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−</m:t>
                      </m:r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𝒂𝒅</m:t>
                          </m:r>
                        </m:sub>
                      </m:sSub>
                      <m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94354B0-B9CB-4B0F-B715-8D035E056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1722880"/>
                <a:ext cx="2185865" cy="461665"/>
              </a:xfrm>
              <a:prstGeom prst="rect">
                <a:avLst/>
              </a:prstGeom>
              <a:blipFill>
                <a:blip r:embed="rId8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DBBD7E-6B2B-4ECB-8521-670B86BBC76E}"/>
              </a:ext>
            </a:extLst>
          </p:cNvPr>
          <p:cNvCxnSpPr>
            <a:cxnSpLocks/>
          </p:cNvCxnSpPr>
          <p:nvPr/>
        </p:nvCxnSpPr>
        <p:spPr>
          <a:xfrm flipH="1">
            <a:off x="8371035" y="1897542"/>
            <a:ext cx="278859" cy="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627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Grid </a:t>
            </a:r>
            <a:r>
              <a:rPr lang="en-US" sz="4000" dirty="0">
                <a:solidFill>
                  <a:srgbClr val="FFC000"/>
                </a:solidFill>
                <a:latin typeface="Calibri"/>
              </a:rPr>
              <a:t>Independence Study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B81241-5529-42A8-ACD1-4F7945E284D7}"/>
              </a:ext>
            </a:extLst>
          </p:cNvPr>
          <p:cNvSpPr txBox="1"/>
          <p:nvPr/>
        </p:nvSpPr>
        <p:spPr>
          <a:xfrm>
            <a:off x="5444859" y="2137437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Finer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05788CF-BA12-4C0E-BC68-31CE55C4F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941621"/>
            <a:ext cx="1932175" cy="517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C521DD-F873-4712-8540-C89AAE92FA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0667" r="11036" b="8006"/>
          <a:stretch/>
        </p:blipFill>
        <p:spPr>
          <a:xfrm>
            <a:off x="4148252" y="2626755"/>
            <a:ext cx="3931920" cy="3692689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229C3AA-CB8A-4E06-84BE-20C65F8F292B}"/>
              </a:ext>
            </a:extLst>
          </p:cNvPr>
          <p:cNvGrpSpPr/>
          <p:nvPr/>
        </p:nvGrpSpPr>
        <p:grpSpPr>
          <a:xfrm>
            <a:off x="3361892" y="809940"/>
            <a:ext cx="4426853" cy="1046343"/>
            <a:chOff x="678547" y="1773057"/>
            <a:chExt cx="4426853" cy="10463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0D6C96-F029-4268-B4F0-EE3E6AA3003C}"/>
                </a:ext>
              </a:extLst>
            </p:cNvPr>
            <p:cNvGrpSpPr/>
            <p:nvPr/>
          </p:nvGrpSpPr>
          <p:grpSpPr>
            <a:xfrm>
              <a:off x="678547" y="1814085"/>
              <a:ext cx="4426853" cy="1005315"/>
              <a:chOff x="678547" y="1814085"/>
              <a:chExt cx="9163194" cy="230745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59D83BF-EEC0-4718-AAEE-F04C6B6D2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547" y="1814085"/>
                <a:ext cx="9163194" cy="2307454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E5B1AA8-6D95-4FFD-B982-B97C167402DD}"/>
                  </a:ext>
                </a:extLst>
              </p:cNvPr>
              <p:cNvSpPr/>
              <p:nvPr/>
            </p:nvSpPr>
            <p:spPr>
              <a:xfrm>
                <a:off x="3166691" y="2256599"/>
                <a:ext cx="331694" cy="359632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98381B4-A068-4106-A418-C0DCF8D4EF93}"/>
                    </a:ext>
                  </a:extLst>
                </p:cNvPr>
                <p:cNvSpPr txBox="1"/>
                <p:nvPr/>
              </p:nvSpPr>
              <p:spPr>
                <a:xfrm>
                  <a:off x="2819400" y="1773057"/>
                  <a:ext cx="2185865" cy="349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𝑻</m:t>
                            </m:r>
                          </m:e>
                          <m:sub>
                            <m:r>
                              <a:rPr kumimoji="0" lang="en-US" sz="16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𝒘</m:t>
                            </m:r>
                            <m:r>
                              <a:rPr kumimoji="0" lang="en-US" sz="16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16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𝒊𝒔𝒐</m:t>
                            </m:r>
                          </m:sub>
                        </m:sSub>
                        <m:r>
                          <a:rPr kumimoji="0" lang="en-US" sz="16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−</m:t>
                        </m:r>
                        <m:sSub>
                          <m:sSubPr>
                            <m:ctrlPr>
                              <a:rPr kumimoji="0" lang="en-US" sz="16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𝑻</m:t>
                            </m:r>
                          </m:e>
                          <m:sub>
                            <m:r>
                              <a:rPr kumimoji="0" lang="en-US" sz="16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𝒘</m:t>
                            </m:r>
                            <m:r>
                              <a:rPr kumimoji="0" lang="en-US" sz="16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en-US" sz="16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𝒂𝒅𝒊𝒂</m:t>
                            </m:r>
                            <m:r>
                              <a:rPr kumimoji="0" lang="en-US" sz="16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.</m:t>
                            </m:r>
                          </m:sub>
                        </m:sSub>
                        <m:r>
                          <a:rPr kumimoji="0" lang="en-US" sz="16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6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oMath>
                    </m:oMathPara>
                  </a14:m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98381B4-A068-4106-A418-C0DCF8D4EF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400" y="1773057"/>
                  <a:ext cx="2185865" cy="34932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571EBF5-8578-494C-BA53-33F650DB11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9835" y="1947719"/>
              <a:ext cx="278859" cy="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03F5F50-3270-4841-867B-65F3DB9629FD}"/>
              </a:ext>
            </a:extLst>
          </p:cNvPr>
          <p:cNvSpPr txBox="1"/>
          <p:nvPr/>
        </p:nvSpPr>
        <p:spPr>
          <a:xfrm>
            <a:off x="9833215" y="2137436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Finer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7C3A97-BECE-4CCC-B5C7-0927715F01E3}"/>
              </a:ext>
            </a:extLst>
          </p:cNvPr>
          <p:cNvSpPr txBox="1"/>
          <p:nvPr/>
        </p:nvSpPr>
        <p:spPr>
          <a:xfrm>
            <a:off x="-228600" y="2198065"/>
            <a:ext cx="827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y/D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CBF7A2-003F-469C-A427-E9D5FB14A75E}"/>
              </a:ext>
            </a:extLst>
          </p:cNvPr>
          <p:cNvSpPr txBox="1"/>
          <p:nvPr/>
        </p:nvSpPr>
        <p:spPr>
          <a:xfrm>
            <a:off x="5696887" y="6347097"/>
            <a:ext cx="83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x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9B791C-E990-4DCA-A7E6-5650A30B77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 t="10561" r="11835" b="7723"/>
          <a:stretch/>
        </p:blipFill>
        <p:spPr>
          <a:xfrm>
            <a:off x="87728" y="2610730"/>
            <a:ext cx="3931920" cy="3692689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44B895-088C-4145-A572-5DF709A2DB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" t="10666" r="11458" b="7723"/>
          <a:stretch/>
        </p:blipFill>
        <p:spPr>
          <a:xfrm>
            <a:off x="8234429" y="2620539"/>
            <a:ext cx="3931920" cy="369268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A111EA1-2406-459E-BD7B-5C567F138607}"/>
              </a:ext>
            </a:extLst>
          </p:cNvPr>
          <p:cNvSpPr txBox="1"/>
          <p:nvPr/>
        </p:nvSpPr>
        <p:spPr>
          <a:xfrm>
            <a:off x="1434575" y="2115446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Baseline</a:t>
            </a:r>
          </a:p>
        </p:txBody>
      </p:sp>
    </p:spTree>
    <p:extLst>
      <p:ext uri="{BB962C8B-B14F-4D97-AF65-F5344CB8AC3E}">
        <p14:creationId xmlns:p14="http://schemas.microsoft.com/office/powerpoint/2010/main" val="2145537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1" y="304800"/>
            <a:ext cx="10667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Needs in the ELECTRIC POWER Sector</a:t>
            </a:r>
          </a:p>
          <a:p>
            <a:r>
              <a:rPr lang="en-US" sz="2400" dirty="0">
                <a:cs typeface="Arial" panose="020B0604020202020204" pitchFamily="34" charset="0"/>
              </a:rPr>
              <a:t>driven by economic, regulations, reduced cost of NG, and emerging technologies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9141489-0134-734A-A086-0D8C51730FA4}"/>
                  </a:ext>
                </a:extLst>
              </p:cNvPr>
              <p:cNvSpPr/>
              <p:nvPr/>
            </p:nvSpPr>
            <p:spPr>
              <a:xfrm>
                <a:off x="952500" y="1371600"/>
                <a:ext cx="10591800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2000" b="1" dirty="0">
                    <a:ea typeface="굴림" pitchFamily="-123" charset="-127"/>
                    <a:cs typeface="굴림" pitchFamily="-123" charset="-127"/>
                  </a:rPr>
                  <a:t>Many Challenges and Opportunities: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ea typeface="굴림" pitchFamily="-123" charset="-127"/>
                    <a:cs typeface="굴림" pitchFamily="-123" charset="-127"/>
                  </a:rPr>
                  <a:t>Want more efficient and cleaner GT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ea typeface="굴림" pitchFamily="-123" charset="-127"/>
                    <a:cs typeface="굴림" pitchFamily="-123" charset="-127"/>
                  </a:rPr>
                  <a:t>Want more efficient cycles: sCO</a:t>
                </a:r>
                <a:r>
                  <a:rPr lang="en-US" altLang="ko-KR" sz="2000" baseline="-25000" dirty="0">
                    <a:ea typeface="굴림" pitchFamily="-123" charset="-127"/>
                    <a:cs typeface="굴림" pitchFamily="-123" charset="-127"/>
                  </a:rPr>
                  <a:t>2</a:t>
                </a:r>
                <a:endParaRPr lang="en-US" altLang="ko-KR" sz="2000" dirty="0">
                  <a:ea typeface="굴림" pitchFamily="-123" charset="-127"/>
                  <a:cs typeface="굴림" pitchFamily="-123" charset="-127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ea typeface="굴림" pitchFamily="-123" charset="-127"/>
                    <a:cs typeface="굴림" pitchFamily="-123" charset="-127"/>
                  </a:rPr>
                  <a:t>Storage of over supply of energy from renewable sources via batteries &amp; hydrogen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ea typeface="굴림" pitchFamily="-123" charset="-127"/>
                    <a:cs typeface="굴림" pitchFamily="-123" charset="-127"/>
                  </a:rPr>
                  <a:t>Develop GTs that use hydrogen and/or works with batteries.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ea typeface="굴림" pitchFamily="-123" charset="-127"/>
                    <a:cs typeface="굴림" pitchFamily="-123" charset="-127"/>
                  </a:rPr>
                  <a:t>New capabilities enable by additive manufacturing, AI, machine learning, Big Data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ko-KR" sz="2000" dirty="0">
                  <a:ea typeface="굴림" pitchFamily="-123" charset="-127"/>
                  <a:cs typeface="굴림" pitchFamily="-123" charset="-127"/>
                </a:endParaRPr>
              </a:p>
              <a:p>
                <a:r>
                  <a:rPr lang="en-US" altLang="ko-KR" sz="2000" b="1" dirty="0">
                    <a:ea typeface="굴림" pitchFamily="-123" charset="-127"/>
                    <a:cs typeface="굴림" pitchFamily="-123" charset="-127"/>
                  </a:rPr>
                  <a:t>Gas Turbine Hot Section:</a:t>
                </a:r>
                <a:endParaRPr lang="en-US" altLang="ko-KR" sz="2000" dirty="0">
                  <a:ea typeface="굴림" pitchFamily="-123" charset="-127"/>
                  <a:cs typeface="굴림" pitchFamily="-123" charset="-127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ea typeface="굴림" pitchFamily="-123" charset="-127"/>
                    <a:cs typeface="굴림" pitchFamily="-123" charset="-127"/>
                  </a:rPr>
                  <a:t>Increasing efficiency implies the need to push all technologies to the limit:  combustion, turbine aerothermal, materials, control, …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ea typeface="굴림" pitchFamily="-123" charset="-127"/>
                    <a:cs typeface="굴림" pitchFamily="-123" charset="-127"/>
                  </a:rPr>
                  <a:t>On turbine aero/thermal, it means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ea typeface="굴림" pitchFamily="-123" charset="-127"/>
                    <a:cs typeface="굴림" pitchFamily="-123" charset="-127"/>
                  </a:rPr>
                  <a:t>reducing aerodynamics losses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ea typeface="굴림" pitchFamily="-123" charset="-127"/>
                    <a:cs typeface="굴림" pitchFamily="-123" charset="-127"/>
                  </a:rPr>
                  <a:t>Increase TIT with same or reduced cooling flow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ko-KR" sz="2000" dirty="0">
                    <a:ea typeface="굴림" pitchFamily="-123" charset="-127"/>
                    <a:cs typeface="굴림" pitchFamily="-123" charset="-127"/>
                  </a:rPr>
                  <a:t>providing the thermal management to </a:t>
                </a:r>
                <a:r>
                  <a:rPr lang="en-US" altLang="ko-KR" sz="2000" b="1" dirty="0">
                    <a:ea typeface="굴림" pitchFamily="-123" charset="-127"/>
                    <a:cs typeface="굴림" pitchFamily="-123" charset="-127"/>
                  </a:rPr>
                  <a:t>always allow operation near the maximum allowable material T  and </a:t>
                </a:r>
                <a14:m>
                  <m:oMath xmlns:m="http://schemas.openxmlformats.org/officeDocument/2006/math">
                    <m:r>
                      <a:rPr lang="en-US" altLang="ko-KR" sz="2000" b="1">
                        <a:latin typeface="Cambria Math" panose="02040503050406030204" pitchFamily="18" charset="0"/>
                        <a:ea typeface="Cambria Math" panose="02040503050406030204" pitchFamily="18" charset="0"/>
                        <a:cs typeface="굴림" pitchFamily="-123" charset="-127"/>
                      </a:rPr>
                      <m:t>𝛁</m:t>
                    </m:r>
                    <m:r>
                      <a:rPr lang="en-US" altLang="ko-KR" sz="2000" b="1">
                        <a:latin typeface="Cambria Math" panose="02040503050406030204" pitchFamily="18" charset="0"/>
                        <a:ea typeface="Cambria Math" panose="02040503050406030204" pitchFamily="18" charset="0"/>
                        <a:cs typeface="굴림" pitchFamily="-123" charset="-127"/>
                      </a:rPr>
                      <m:t>𝐓</m:t>
                    </m:r>
                  </m:oMath>
                </a14:m>
                <a:r>
                  <a:rPr lang="en-US" altLang="ko-KR" sz="2000" b="1" dirty="0">
                    <a:ea typeface="굴림" pitchFamily="-123" charset="-127"/>
                    <a:cs typeface="굴림" pitchFamily="-123" charset="-127"/>
                  </a:rPr>
                  <a:t>. 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sz="2000" b="1" dirty="0">
                    <a:ea typeface="굴림" pitchFamily="-123" charset="-127"/>
                    <a:cs typeface="굴림" pitchFamily="-123" charset="-127"/>
                  </a:rPr>
                  <a:t>Thus, must understand details and fundamentals well!</a:t>
                </a:r>
                <a:endParaRPr lang="en-US" altLang="ko-KR" sz="2000" dirty="0">
                  <a:ea typeface="굴림" pitchFamily="-123" charset="-127"/>
                  <a:cs typeface="굴림" pitchFamily="-123" charset="-127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9141489-0134-734A-A086-0D8C51730F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1371600"/>
                <a:ext cx="10591800" cy="5016758"/>
              </a:xfrm>
              <a:prstGeom prst="rect">
                <a:avLst/>
              </a:prstGeom>
              <a:blipFill>
                <a:blip r:embed="rId3"/>
                <a:stretch>
                  <a:fillRect l="-479" t="-759" r="-838" b="-1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9354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73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Grid </a:t>
            </a:r>
            <a:r>
              <a:rPr lang="en-US" sz="4000" dirty="0">
                <a:solidFill>
                  <a:srgbClr val="FFC000"/>
                </a:solidFill>
                <a:latin typeface="Calibri"/>
              </a:rPr>
              <a:t>Independence Study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F74C4C-C996-4F38-AE9E-3C57F68452FB}"/>
              </a:ext>
            </a:extLst>
          </p:cNvPr>
          <p:cNvSpPr txBox="1"/>
          <p:nvPr/>
        </p:nvSpPr>
        <p:spPr>
          <a:xfrm>
            <a:off x="539166" y="2303738"/>
            <a:ext cx="130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Baseline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B81241-5529-42A8-ACD1-4F7945E284D7}"/>
              </a:ext>
            </a:extLst>
          </p:cNvPr>
          <p:cNvSpPr txBox="1"/>
          <p:nvPr/>
        </p:nvSpPr>
        <p:spPr>
          <a:xfrm>
            <a:off x="676957" y="333523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Finer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97A91C7-800B-4229-A325-1EC186E33ABE}"/>
                  </a:ext>
                </a:extLst>
              </p:cNvPr>
              <p:cNvSpPr/>
              <p:nvPr/>
            </p:nvSpPr>
            <p:spPr>
              <a:xfrm>
                <a:off x="524557" y="3734126"/>
                <a:ext cx="2188398" cy="594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(refinement in the region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3≤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≤10</m:t>
                    </m:r>
                  </m:oMath>
                </a14:m>
                <a:r>
                  <a:rPr lang="en-US" sz="1400" dirty="0"/>
                  <a:t> over baseline)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97A91C7-800B-4229-A325-1EC186E33A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557" y="3734126"/>
                <a:ext cx="2188398" cy="594906"/>
              </a:xfrm>
              <a:prstGeom prst="rect">
                <a:avLst/>
              </a:prstGeom>
              <a:blipFill>
                <a:blip r:embed="rId3"/>
                <a:stretch>
                  <a:fillRect t="-2062" b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B3A32DFE-64EE-4250-98B7-F82901B9BE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1" t="52222" r="27271" b="38889"/>
          <a:stretch/>
        </p:blipFill>
        <p:spPr>
          <a:xfrm>
            <a:off x="5870726" y="859944"/>
            <a:ext cx="26670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4E1485-E4C3-4CF7-AC28-810FD4C96157}"/>
                  </a:ext>
                </a:extLst>
              </p:cNvPr>
              <p:cNvSpPr txBox="1"/>
              <p:nvPr/>
            </p:nvSpPr>
            <p:spPr>
              <a:xfrm>
                <a:off x="9007095" y="897299"/>
                <a:ext cx="2057400" cy="6599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kumimoji="0" lang="en-US" sz="20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"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𝑎𝑑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4E1485-E4C3-4CF7-AC28-810FD4C96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095" y="897299"/>
                <a:ext cx="2057400" cy="659989"/>
              </a:xfrm>
              <a:prstGeom prst="rect">
                <a:avLst/>
              </a:prstGeom>
              <a:blipFill>
                <a:blip r:embed="rId5"/>
                <a:stretch>
                  <a:fillRect l="-4294" t="-1887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DAB5059-369C-4241-B515-9F55F3E1B3A6}"/>
                  </a:ext>
                </a:extLst>
              </p:cNvPr>
              <p:cNvSpPr/>
              <p:nvPr/>
            </p:nvSpPr>
            <p:spPr>
              <a:xfrm>
                <a:off x="4900129" y="851547"/>
                <a:ext cx="927754" cy="5048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𝑾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e>
                              <m:sup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den>
                        </m:f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DAB5059-369C-4241-B515-9F55F3E1B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0129" y="851547"/>
                <a:ext cx="927754" cy="5048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5DC6250F-F1C9-4556-BC8E-8ECC9B41942E}"/>
              </a:ext>
            </a:extLst>
          </p:cNvPr>
          <p:cNvGrpSpPr/>
          <p:nvPr/>
        </p:nvGrpSpPr>
        <p:grpSpPr>
          <a:xfrm>
            <a:off x="2667000" y="1295400"/>
            <a:ext cx="8610600" cy="5454153"/>
            <a:chOff x="1821044" y="1007489"/>
            <a:chExt cx="8923157" cy="629936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B4588D-5428-40CA-9138-7B7676D9FAF2}"/>
                </a:ext>
              </a:extLst>
            </p:cNvPr>
            <p:cNvGrpSpPr/>
            <p:nvPr/>
          </p:nvGrpSpPr>
          <p:grpSpPr>
            <a:xfrm>
              <a:off x="1821044" y="1007489"/>
              <a:ext cx="8923157" cy="6299360"/>
              <a:chOff x="1814203" y="728040"/>
              <a:chExt cx="10383728" cy="859557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5E45F0-118D-4AEE-96B9-259E473E4D38}"/>
                  </a:ext>
                </a:extLst>
              </p:cNvPr>
              <p:cNvSpPr txBox="1"/>
              <p:nvPr/>
            </p:nvSpPr>
            <p:spPr>
              <a:xfrm>
                <a:off x="1814203" y="728040"/>
                <a:ext cx="816359" cy="461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y/D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F4498D6-F657-40ED-8892-E12C2CE74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2383" y="1371600"/>
                <a:ext cx="9975548" cy="2699266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59D83BF-EEC0-4718-AAEE-F04C6B6D2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2383" y="3701534"/>
                <a:ext cx="9975548" cy="2699266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409F73-8F4C-4E1C-B360-0217B74765A4}"/>
                  </a:ext>
                </a:extLst>
              </p:cNvPr>
              <p:cNvSpPr txBox="1"/>
              <p:nvPr/>
            </p:nvSpPr>
            <p:spPr>
              <a:xfrm>
                <a:off x="7336856" y="8861952"/>
                <a:ext cx="823011" cy="461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Calibri"/>
                  </a:rPr>
                  <a:t>x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/D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D41B90B-8AA3-41C8-B593-A180B84CA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6" t="68024" r="9810" b="7944"/>
            <a:stretch/>
          </p:blipFill>
          <p:spPr>
            <a:xfrm>
              <a:off x="2137684" y="4876801"/>
              <a:ext cx="8572390" cy="226088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8182A10-B8E9-471B-8A2E-EA458264881C}"/>
              </a:ext>
            </a:extLst>
          </p:cNvPr>
          <p:cNvSpPr txBox="1"/>
          <p:nvPr/>
        </p:nvSpPr>
        <p:spPr>
          <a:xfrm>
            <a:off x="676957" y="497022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Finer 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D782AF-8254-40F1-BA64-94739789CA24}"/>
              </a:ext>
            </a:extLst>
          </p:cNvPr>
          <p:cNvSpPr/>
          <p:nvPr/>
        </p:nvSpPr>
        <p:spPr>
          <a:xfrm>
            <a:off x="524557" y="5369116"/>
            <a:ext cx="2188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(refinement surrounding the hole over Baseline)</a:t>
            </a:r>
          </a:p>
        </p:txBody>
      </p:sp>
    </p:spTree>
    <p:extLst>
      <p:ext uri="{BB962C8B-B14F-4D97-AF65-F5344CB8AC3E}">
        <p14:creationId xmlns:p14="http://schemas.microsoft.com/office/powerpoint/2010/main" val="984789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7620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Arial Black" charset="0"/>
                <a:ea typeface="Arial Black" charset="0"/>
                <a:cs typeface="Arial Black" charset="0"/>
              </a:rPr>
              <a:t>Outline of Talk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CA6CCF-AC26-4947-876F-D902A61A06E2}"/>
              </a:ext>
            </a:extLst>
          </p:cNvPr>
          <p:cNvSpPr/>
          <p:nvPr/>
        </p:nvSpPr>
        <p:spPr>
          <a:xfrm>
            <a:off x="2590800" y="1449452"/>
            <a:ext cx="7696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Introduction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357188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Problem Description</a:t>
            </a:r>
          </a:p>
          <a:p>
            <a:pPr marL="357188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Formulation, Numerical Method, and Code</a:t>
            </a:r>
          </a:p>
          <a:p>
            <a:pPr marL="357188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Grid-Sensitivity Study</a:t>
            </a:r>
          </a:p>
          <a:p>
            <a:pPr marL="357188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</a:rPr>
              <a:t>Results</a:t>
            </a:r>
          </a:p>
          <a:p>
            <a:pPr marL="357188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Summary</a:t>
            </a:r>
          </a:p>
          <a:p>
            <a:pPr marL="185738" lvl="1" indent="-171450">
              <a:buFont typeface="Arial" panose="020B0604020202020204" pitchFamily="34" charset="0"/>
              <a:buChar char="•"/>
            </a:pP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13EF1E-2E2C-8D4A-8448-108157EE2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33159"/>
            <a:ext cx="2182355" cy="548641"/>
          </a:xfrm>
          <a:prstGeom prst="rect">
            <a:avLst/>
          </a:prstGeom>
        </p:spPr>
      </p:pic>
      <p:pic>
        <p:nvPicPr>
          <p:cNvPr id="18" name="Picture 2" descr="NETL Logo">
            <a:extLst>
              <a:ext uri="{FF2B5EF4-FFF2-40B4-BE49-F238E27FC236}">
                <a16:creationId xmlns:a16="http://schemas.microsoft.com/office/drawing/2014/main" id="{4397A04A-FD82-E244-B419-9284BD4F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43" y="6233159"/>
            <a:ext cx="1371600" cy="5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ome">
            <a:extLst>
              <a:ext uri="{FF2B5EF4-FFF2-40B4-BE49-F238E27FC236}">
                <a16:creationId xmlns:a16="http://schemas.microsoft.com/office/drawing/2014/main" id="{A400D353-F6ED-9847-9E7B-CD8DFB2AE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48" y="6206693"/>
            <a:ext cx="1969369" cy="4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A1D6A7-FDB5-8349-B62A-D85C0E6DF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72" y="6172200"/>
            <a:ext cx="496740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07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05C707EF-3828-47C9-87C1-175C5D4A3947}"/>
              </a:ext>
            </a:extLst>
          </p:cNvPr>
          <p:cNvGrpSpPr/>
          <p:nvPr/>
        </p:nvGrpSpPr>
        <p:grpSpPr>
          <a:xfrm>
            <a:off x="3752848" y="990600"/>
            <a:ext cx="8439152" cy="4881265"/>
            <a:chOff x="3752848" y="961526"/>
            <a:chExt cx="8439152" cy="48812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C3B66C-37AA-434D-8716-DB13E1CB8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6" t="77391" r="10423" b="6059"/>
            <a:stretch/>
          </p:blipFill>
          <p:spPr>
            <a:xfrm>
              <a:off x="3790950" y="1838325"/>
              <a:ext cx="8394192" cy="1487199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4298DC3-EDBA-7A42-B0EB-BCACD9C9B698}"/>
                </a:ext>
              </a:extLst>
            </p:cNvPr>
            <p:cNvGrpSpPr/>
            <p:nvPr/>
          </p:nvGrpSpPr>
          <p:grpSpPr>
            <a:xfrm>
              <a:off x="3790950" y="961526"/>
              <a:ext cx="7258200" cy="4881265"/>
              <a:chOff x="980740" y="472229"/>
              <a:chExt cx="8050335" cy="574460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E33BFD-BA61-AF46-A88D-35BCA7E14E0E}"/>
                  </a:ext>
                </a:extLst>
              </p:cNvPr>
              <p:cNvSpPr txBox="1"/>
              <p:nvPr/>
            </p:nvSpPr>
            <p:spPr>
              <a:xfrm>
                <a:off x="3776072" y="598246"/>
                <a:ext cx="1687078" cy="54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q” (W/m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)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F091AD-C934-4C48-AE42-92242462880B}"/>
                  </a:ext>
                </a:extLst>
              </p:cNvPr>
              <p:cNvSpPr txBox="1"/>
              <p:nvPr/>
            </p:nvSpPr>
            <p:spPr>
              <a:xfrm>
                <a:off x="980740" y="769608"/>
                <a:ext cx="774990" cy="5433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Y/D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34196A5-5D15-4545-8B33-E3CBFBA82DD0}"/>
                  </a:ext>
                </a:extLst>
              </p:cNvPr>
              <p:cNvSpPr txBox="1"/>
              <p:nvPr/>
            </p:nvSpPr>
            <p:spPr>
              <a:xfrm>
                <a:off x="5283422" y="5673517"/>
                <a:ext cx="774990" cy="5433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X/D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96C46EA-5313-F648-B6F0-35661459D9D5}"/>
                  </a:ext>
                </a:extLst>
              </p:cNvPr>
              <p:cNvGrpSpPr/>
              <p:nvPr/>
            </p:nvGrpSpPr>
            <p:grpSpPr>
              <a:xfrm>
                <a:off x="6241874" y="472229"/>
                <a:ext cx="2789201" cy="692460"/>
                <a:chOff x="4717874" y="526678"/>
                <a:chExt cx="2789201" cy="692460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5D9A85F3-728C-904E-92F7-977C22320C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059" t="2170" r="51241" b="92559"/>
                <a:stretch/>
              </p:blipFill>
              <p:spPr>
                <a:xfrm rot="10800000">
                  <a:off x="5639570" y="526678"/>
                  <a:ext cx="546499" cy="692460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B3A9EDA-7B18-D34D-B6AC-91133C0B15E7}"/>
                    </a:ext>
                  </a:extLst>
                </p:cNvPr>
                <p:cNvSpPr txBox="1"/>
                <p:nvPr/>
              </p:nvSpPr>
              <p:spPr>
                <a:xfrm>
                  <a:off x="4717874" y="653569"/>
                  <a:ext cx="947552" cy="5433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400" dirty="0"/>
                    <a:t>q”&gt; 0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119FDAA-9CC6-7843-9BF1-607C81E4BF77}"/>
                    </a:ext>
                  </a:extLst>
                </p:cNvPr>
                <p:cNvSpPr txBox="1"/>
                <p:nvPr/>
              </p:nvSpPr>
              <p:spPr>
                <a:xfrm>
                  <a:off x="6186069" y="613206"/>
                  <a:ext cx="1321006" cy="5433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q”&lt; 0</a:t>
                  </a:r>
                </a:p>
              </p:txBody>
            </p:sp>
          </p:grp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EEB98E2-CF33-4BC8-8E77-1B3DC3D47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7" t="77441" r="10318" b="5547"/>
            <a:stretch/>
          </p:blipFill>
          <p:spPr>
            <a:xfrm>
              <a:off x="3752848" y="2876323"/>
              <a:ext cx="8430768" cy="15262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7F6AF4-D6B0-4EEB-8D48-DBC023F3D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2" t="77422" r="10227" b="5205"/>
            <a:stretch/>
          </p:blipFill>
          <p:spPr>
            <a:xfrm>
              <a:off x="3767699" y="3924300"/>
              <a:ext cx="8424301" cy="15621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5BFFC8-4CF3-5C44-960F-506D230C69C6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Observations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en-US" sz="3200" b="1" dirty="0">
                  <a:solidFill>
                    <a:srgbClr val="FFC000"/>
                  </a:solidFill>
                  <a:latin typeface="Arial Black" charset="0"/>
                  <a:ea typeface="Arial Black" charset="0"/>
                  <a:cs typeface="Arial Black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5BFFC8-4CF3-5C44-960F-506D230C6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blipFill>
                <a:blip r:embed="rId7"/>
                <a:stretch>
                  <a:fillRect t="-3704" b="-1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9962D2-632E-D54B-903D-C8ED4DDD1FE9}"/>
                  </a:ext>
                </a:extLst>
              </p:cNvPr>
              <p:cNvSpPr txBox="1"/>
              <p:nvPr/>
            </p:nvSpPr>
            <p:spPr>
              <a:xfrm>
                <a:off x="247801" y="1250662"/>
                <a:ext cx="3352800" cy="4540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57187" lvl="1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Is unique for any given problem (just set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. </a:t>
                </a:r>
              </a:p>
              <a:p>
                <a:pPr marL="349250" lvl="1" indent="-334963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But,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pPr marL="349250" lvl="1" indent="-334963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Thus,  the assumption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anywhere</a:t>
                </a:r>
                <a:r>
                  <a:rPr lang="en-US" sz="2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on the surface is incorrect.</a:t>
                </a:r>
              </a:p>
              <a:p>
                <a:pPr marL="349250" lvl="1" indent="-33496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easy for CF, but hard for experiments.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9962D2-632E-D54B-903D-C8ED4DDD1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01" y="1250662"/>
                <a:ext cx="3352800" cy="4540538"/>
              </a:xfrm>
              <a:prstGeom prst="rect">
                <a:avLst/>
              </a:prstGeom>
              <a:blipFill>
                <a:blip r:embed="rId8"/>
                <a:stretch>
                  <a:fillRect l="-2264" t="-836" r="-3774" b="-1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A0911B8-9AED-994F-84F5-DFF377676B98}"/>
                  </a:ext>
                </a:extLst>
              </p:cNvPr>
              <p:cNvSpPr/>
              <p:nvPr/>
            </p:nvSpPr>
            <p:spPr>
              <a:xfrm>
                <a:off x="432267" y="6027626"/>
                <a:ext cx="11327466" cy="7212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4288" lvl="1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It is interesting/great to note that lines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matches closely to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a wide range of T</a:t>
                </a:r>
                <a:r>
                  <a:rPr lang="en-US" sz="20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conditions, including conjugate.  Thus, the concept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quite general and useful.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A0911B8-9AED-994F-84F5-DFF377676B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67" y="6027626"/>
                <a:ext cx="11327466" cy="721288"/>
              </a:xfrm>
              <a:prstGeom prst="rect">
                <a:avLst/>
              </a:prstGeom>
              <a:blipFill>
                <a:blip r:embed="rId9"/>
                <a:stretch>
                  <a:fillRect l="-336"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CD8F6DF-FC7C-3F4E-948F-7A53316E13A7}"/>
                  </a:ext>
                </a:extLst>
              </p:cNvPr>
              <p:cNvSpPr txBox="1"/>
              <p:nvPr/>
            </p:nvSpPr>
            <p:spPr>
              <a:xfrm>
                <a:off x="7620000" y="2145202"/>
                <a:ext cx="2185865" cy="47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𝒔</m:t>
                          </m:r>
                        </m:sub>
                      </m:sSub>
                      <m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−</m:t>
                      </m:r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𝒂𝒅</m:t>
                          </m:r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</m:t>
                          </m:r>
                        </m:sub>
                      </m:sSub>
                      <m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CD8F6DF-FC7C-3F4E-948F-7A53316E1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2145202"/>
                <a:ext cx="2185865" cy="477888"/>
              </a:xfrm>
              <a:prstGeom prst="rect">
                <a:avLst/>
              </a:prstGeom>
              <a:blipFill>
                <a:blip r:embed="rId10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86D6245-8CE9-3E46-9DC8-D714678386AD}"/>
              </a:ext>
            </a:extLst>
          </p:cNvPr>
          <p:cNvCxnSpPr>
            <a:cxnSpLocks/>
          </p:cNvCxnSpPr>
          <p:nvPr/>
        </p:nvCxnSpPr>
        <p:spPr>
          <a:xfrm flipH="1">
            <a:off x="7391399" y="2366508"/>
            <a:ext cx="278859" cy="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077FBEE-EEE2-4276-9F03-F3C3EE0EA912}"/>
                  </a:ext>
                </a:extLst>
              </p:cNvPr>
              <p:cNvSpPr/>
              <p:nvPr/>
            </p:nvSpPr>
            <p:spPr>
              <a:xfrm>
                <a:off x="10353139" y="1941755"/>
                <a:ext cx="15022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𝟔𝟗𝟎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℃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077FBEE-EEE2-4276-9F03-F3C3EE0EA9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3139" y="1941755"/>
                <a:ext cx="150227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AA79EA2-447C-4A6B-A7EB-7DFB3589E727}"/>
                  </a:ext>
                </a:extLst>
              </p:cNvPr>
              <p:cNvSpPr/>
              <p:nvPr/>
            </p:nvSpPr>
            <p:spPr>
              <a:xfrm>
                <a:off x="10353138" y="2982922"/>
                <a:ext cx="15022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𝟗𝟓𝟎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℃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AA79EA2-447C-4A6B-A7EB-7DFB3589E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3138" y="2982922"/>
                <a:ext cx="150227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FBE86CA-4828-4AA7-A838-E71E02F33440}"/>
                  </a:ext>
                </a:extLst>
              </p:cNvPr>
              <p:cNvSpPr/>
              <p:nvPr/>
            </p:nvSpPr>
            <p:spPr>
              <a:xfrm>
                <a:off x="10353138" y="4004307"/>
                <a:ext cx="16401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𝟏𝟐𝟏𝟎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℃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FBE86CA-4828-4AA7-A838-E71E02F334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3138" y="4004307"/>
                <a:ext cx="1640129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2239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5BFFC8-4CF3-5C44-960F-506D230C69C6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Observations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en-US" sz="3200" b="1" dirty="0">
                  <a:solidFill>
                    <a:srgbClr val="FFC000"/>
                  </a:solidFill>
                  <a:latin typeface="Arial Black" charset="0"/>
                  <a:ea typeface="Arial Black" charset="0"/>
                  <a:cs typeface="Arial Black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5BFFC8-4CF3-5C44-960F-506D230C6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blipFill>
                <a:blip r:embed="rId7"/>
                <a:stretch>
                  <a:fillRect t="-3704" b="-1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9962D2-632E-D54B-903D-C8ED4DDD1FE9}"/>
                  </a:ext>
                </a:extLst>
              </p:cNvPr>
              <p:cNvSpPr txBox="1"/>
              <p:nvPr/>
            </p:nvSpPr>
            <p:spPr>
              <a:xfrm>
                <a:off x="773624" y="1128784"/>
                <a:ext cx="1099035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Why is the assumption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anywhere on the surface </a:t>
                </a:r>
                <a:r>
                  <a:rPr lang="en-US" sz="2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incorrect?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9962D2-632E-D54B-903D-C8ED4DDD1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24" y="1128784"/>
                <a:ext cx="10990350" cy="954107"/>
              </a:xfrm>
              <a:prstGeom prst="rect">
                <a:avLst/>
              </a:prstGeom>
              <a:blipFill>
                <a:blip r:embed="rId8"/>
                <a:stretch>
                  <a:fillRect l="-1155" t="-657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A0911B8-9AED-994F-84F5-DFF377676B98}"/>
                  </a:ext>
                </a:extLst>
              </p:cNvPr>
              <p:cNvSpPr/>
              <p:nvPr/>
            </p:nvSpPr>
            <p:spPr>
              <a:xfrm>
                <a:off x="482486" y="2286000"/>
                <a:ext cx="2492134" cy="4154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4288" lvl="1"/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heat transfer on the surface affects the </a:t>
                </a:r>
              </a:p>
              <a:p>
                <a:pPr marL="357188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nature of the fluid (e.g., </a:t>
                </a:r>
                <a:r>
                  <a:rPr lang="en-US" sz="2400" dirty="0">
                    <a:latin typeface="Symbol" pitchFamily="2" charset="2"/>
                    <a:cs typeface="Calibri" panose="020F0502020204030204" pitchFamily="34" charset="0"/>
                  </a:rPr>
                  <a:t>r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357188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fluid flow (shear stress)</a:t>
                </a:r>
              </a:p>
              <a:p>
                <a:pPr marL="14288" lvl="1"/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next to the surface and hence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A0911B8-9AED-994F-84F5-DFF377676B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86" y="2286000"/>
                <a:ext cx="2492134" cy="4154984"/>
              </a:xfrm>
              <a:prstGeom prst="rect">
                <a:avLst/>
              </a:prstGeom>
              <a:blipFill>
                <a:blip r:embed="rId9"/>
                <a:stretch>
                  <a:fillRect l="-3046" t="-1223" r="-5076" b="-2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CD8F6DF-FC7C-3F4E-948F-7A53316E13A7}"/>
                  </a:ext>
                </a:extLst>
              </p:cNvPr>
              <p:cNvSpPr txBox="1"/>
              <p:nvPr/>
            </p:nvSpPr>
            <p:spPr>
              <a:xfrm>
                <a:off x="7620000" y="2145202"/>
                <a:ext cx="2185865" cy="47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𝒔</m:t>
                          </m:r>
                        </m:sub>
                      </m:sSub>
                      <m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−</m:t>
                      </m:r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𝒂𝒅</m:t>
                          </m:r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</m:t>
                          </m:r>
                        </m:sub>
                      </m:sSub>
                      <m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CD8F6DF-FC7C-3F4E-948F-7A53316E1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2145202"/>
                <a:ext cx="2185865" cy="477888"/>
              </a:xfrm>
              <a:prstGeom prst="rect">
                <a:avLst/>
              </a:prstGeom>
              <a:blipFill>
                <a:blip r:embed="rId10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86D6245-8CE9-3E46-9DC8-D714678386AD}"/>
              </a:ext>
            </a:extLst>
          </p:cNvPr>
          <p:cNvCxnSpPr>
            <a:cxnSpLocks/>
          </p:cNvCxnSpPr>
          <p:nvPr/>
        </p:nvCxnSpPr>
        <p:spPr>
          <a:xfrm flipH="1">
            <a:off x="7391399" y="2366508"/>
            <a:ext cx="278859" cy="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077FBEE-EEE2-4276-9F03-F3C3EE0EA912}"/>
                  </a:ext>
                </a:extLst>
              </p:cNvPr>
              <p:cNvSpPr/>
              <p:nvPr/>
            </p:nvSpPr>
            <p:spPr>
              <a:xfrm>
                <a:off x="10353139" y="1941755"/>
                <a:ext cx="15022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𝟔𝟗𝟎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℃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077FBEE-EEE2-4276-9F03-F3C3EE0EA9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3139" y="1941755"/>
                <a:ext cx="150227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AA79EA2-447C-4A6B-A7EB-7DFB3589E727}"/>
                  </a:ext>
                </a:extLst>
              </p:cNvPr>
              <p:cNvSpPr/>
              <p:nvPr/>
            </p:nvSpPr>
            <p:spPr>
              <a:xfrm>
                <a:off x="10353138" y="2982922"/>
                <a:ext cx="15022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𝟗𝟓𝟎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℃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AA79EA2-447C-4A6B-A7EB-7DFB3589E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3138" y="2982922"/>
                <a:ext cx="150227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FBE86CA-4828-4AA7-A838-E71E02F33440}"/>
                  </a:ext>
                </a:extLst>
              </p:cNvPr>
              <p:cNvSpPr/>
              <p:nvPr/>
            </p:nvSpPr>
            <p:spPr>
              <a:xfrm>
                <a:off x="10353138" y="4004307"/>
                <a:ext cx="16401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𝟏𝟐𝟏𝟎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℃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FBE86CA-4828-4AA7-A838-E71E02F334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3138" y="4004307"/>
                <a:ext cx="1640129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E4EF4AB-0C76-DF44-87C5-FDD69CA6C7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6155" y="1828800"/>
            <a:ext cx="8057719" cy="48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24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Observation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endParaRPr lang="en-US" sz="3200" b="1" dirty="0">
                  <a:solidFill>
                    <a:srgbClr val="FFC000"/>
                  </a:solidFill>
                  <a:latin typeface="Arial Black" charset="0"/>
                  <a:ea typeface="Arial Black" charset="0"/>
                  <a:cs typeface="Arial Black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blipFill>
                <a:blip r:embed="rId3"/>
                <a:stretch>
                  <a:fillRect t="-3704" b="-1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813BBBCC-4A35-D34A-AA31-0D6245613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1" y="2580788"/>
            <a:ext cx="4286249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6B8491-111C-604C-82AD-8A6293CBA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832" y="2514600"/>
            <a:ext cx="4451719" cy="3561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5980CC-D09A-4540-9BDA-FBD43672B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324460"/>
            <a:ext cx="4499796" cy="26007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349581-3397-E945-B7A8-A68455BC0F88}"/>
              </a:ext>
            </a:extLst>
          </p:cNvPr>
          <p:cNvSpPr txBox="1"/>
          <p:nvPr/>
        </p:nvSpPr>
        <p:spPr>
          <a:xfrm>
            <a:off x="5029200" y="107846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76845-C2A3-AF4B-BF38-1B2B424F59E3}"/>
              </a:ext>
            </a:extLst>
          </p:cNvPr>
          <p:cNvSpPr txBox="1"/>
          <p:nvPr/>
        </p:nvSpPr>
        <p:spPr>
          <a:xfrm>
            <a:off x="1295400" y="1008102"/>
            <a:ext cx="1697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baseline="-25000" dirty="0"/>
              <a:t>c</a:t>
            </a:r>
            <a:r>
              <a:rPr lang="en-US" sz="2400" b="1" dirty="0"/>
              <a:t> = 400 </a:t>
            </a:r>
            <a:r>
              <a:rPr lang="en-US" sz="2400" b="1" baseline="30000" dirty="0" err="1"/>
              <a:t>o</a:t>
            </a:r>
            <a:r>
              <a:rPr lang="en-US" sz="2400" b="1" dirty="0" err="1"/>
              <a:t>C</a:t>
            </a:r>
            <a:endParaRPr lang="en-US" sz="2400" b="1" dirty="0"/>
          </a:p>
          <a:p>
            <a:r>
              <a:rPr lang="en-US" sz="2400" b="1" dirty="0"/>
              <a:t>T</a:t>
            </a:r>
            <a:r>
              <a:rPr lang="en-US" sz="2400" b="1" baseline="-25000" dirty="0"/>
              <a:t>h</a:t>
            </a:r>
            <a:r>
              <a:rPr lang="en-US" sz="2400" b="1" dirty="0"/>
              <a:t> = 1500 </a:t>
            </a:r>
            <a:r>
              <a:rPr lang="en-US" sz="2400" b="1" baseline="30000" dirty="0" err="1"/>
              <a:t>o</a:t>
            </a:r>
            <a:r>
              <a:rPr lang="en-US" sz="2400" b="1" dirty="0" err="1"/>
              <a:t>C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67A605-5A7C-BD4D-A8BA-69B5FE145E5A}"/>
                  </a:ext>
                </a:extLst>
              </p:cNvPr>
              <p:cNvSpPr txBox="1"/>
              <p:nvPr/>
            </p:nvSpPr>
            <p:spPr>
              <a:xfrm>
                <a:off x="283680" y="2047685"/>
                <a:ext cx="3359053" cy="4495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Which two temperatures to use?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Since T</a:t>
                </a:r>
                <a:r>
                  <a:rPr lang="en-US" sz="2400" baseline="-25000" dirty="0"/>
                  <a:t>s</a:t>
                </a:r>
                <a:r>
                  <a:rPr lang="en-US" sz="2400" dirty="0"/>
                  <a:t> could be anywhere between T</a:t>
                </a:r>
                <a:r>
                  <a:rPr lang="en-US" sz="2400" baseline="-25000" dirty="0"/>
                  <a:t>c</a:t>
                </a:r>
                <a:r>
                  <a:rPr lang="en-US" sz="2400" dirty="0"/>
                  <a:t> and &gt; T</a:t>
                </a:r>
                <a:r>
                  <a:rPr lang="en-US" sz="2400" baseline="-25000" dirty="0"/>
                  <a:t>h</a:t>
                </a:r>
                <a:r>
                  <a:rPr lang="en-US" sz="2400" dirty="0"/>
                  <a:t> (</a:t>
                </a:r>
                <a:r>
                  <a:rPr lang="en-US" sz="2000" dirty="0"/>
                  <a:t>because conversation of dynamic P to T</a:t>
                </a:r>
                <a:r>
                  <a:rPr lang="en-US" sz="2400" dirty="0"/>
                  <a:t>), need to use a wide range of </a:t>
                </a:r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)</a:t>
                </a:r>
                <a:r>
                  <a:rPr lang="en-US" sz="24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Each pair of </a:t>
                </a:r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)</a:t>
                </a:r>
                <a:r>
                  <a:rPr lang="en-US" sz="2400" dirty="0"/>
                  <a:t> yields a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Thus,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dirty="0"/>
                  <a:t> is not unique!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67A605-5A7C-BD4D-A8BA-69B5FE145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680" y="2047685"/>
                <a:ext cx="3359053" cy="4495205"/>
              </a:xfrm>
              <a:prstGeom prst="rect">
                <a:avLst/>
              </a:prstGeom>
              <a:blipFill>
                <a:blip r:embed="rId7"/>
                <a:stretch>
                  <a:fillRect l="-2256" t="-845" r="-2256" b="-1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169BFEDB-885C-6340-A2A8-6400365A68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9" t="2170" r="51241" b="92559"/>
          <a:stretch/>
        </p:blipFill>
        <p:spPr>
          <a:xfrm rot="10800000">
            <a:off x="9365403" y="1088007"/>
            <a:ext cx="492725" cy="5883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D81C12C-55B9-AC44-B9ED-B42931ED9E47}"/>
              </a:ext>
            </a:extLst>
          </p:cNvPr>
          <p:cNvSpPr txBox="1"/>
          <p:nvPr/>
        </p:nvSpPr>
        <p:spPr>
          <a:xfrm>
            <a:off x="8534400" y="1195828"/>
            <a:ext cx="854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q”&gt; 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93C187-8E97-9742-A83E-46EE31EF9AEE}"/>
              </a:ext>
            </a:extLst>
          </p:cNvPr>
          <p:cNvSpPr txBox="1"/>
          <p:nvPr/>
        </p:nvSpPr>
        <p:spPr>
          <a:xfrm>
            <a:off x="9858128" y="1161531"/>
            <a:ext cx="1191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q”&lt; 0</a:t>
            </a:r>
          </a:p>
        </p:txBody>
      </p:sp>
    </p:spTree>
    <p:extLst>
      <p:ext uri="{BB962C8B-B14F-4D97-AF65-F5344CB8AC3E}">
        <p14:creationId xmlns:p14="http://schemas.microsoft.com/office/powerpoint/2010/main" val="1306205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248401" y="2514600"/>
            <a:ext cx="5562599" cy="4343400"/>
            <a:chOff x="6361748" y="2146595"/>
            <a:chExt cx="5714999" cy="4572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2BE431-FCB8-D147-AE75-510742F60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748" y="2146595"/>
              <a:ext cx="5714999" cy="4572000"/>
            </a:xfrm>
            <a:prstGeom prst="rect">
              <a:avLst/>
            </a:prstGeom>
          </p:spPr>
        </p:pic>
        <p:pic>
          <p:nvPicPr>
            <p:cNvPr id="2051" name="Picture 3" descr="C:\Users\liu24\Downloads\Tad Post Processing\x_1, y_0.44\q(T) adjacent_(XD_YD)_(1_0-4).t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9698" r="64159" b="54572"/>
            <a:stretch/>
          </p:blipFill>
          <p:spPr bwMode="auto">
            <a:xfrm>
              <a:off x="7162800" y="2590799"/>
              <a:ext cx="990600" cy="1456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33401" y="2514600"/>
            <a:ext cx="5562599" cy="4343400"/>
            <a:chOff x="370114" y="2146595"/>
            <a:chExt cx="5714999" cy="4572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8EA3FA-E2AE-A148-9BCC-10065B2E2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14" y="2146595"/>
              <a:ext cx="5714999" cy="4572000"/>
            </a:xfrm>
            <a:prstGeom prst="rect">
              <a:avLst/>
            </a:prstGeom>
          </p:spPr>
        </p:pic>
        <p:pic>
          <p:nvPicPr>
            <p:cNvPr id="2050" name="Picture 2" descr="C:\Users\liu24\Downloads\Tad Post Processing\x_1, y_0.44\q(T) single_(XD_YD)_(1_0-4).tif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25" t="10421" r="65248" b="56037"/>
            <a:stretch/>
          </p:blipFill>
          <p:spPr bwMode="auto">
            <a:xfrm>
              <a:off x="1219200" y="2658618"/>
              <a:ext cx="972899" cy="1456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4D82CA2-1868-2640-90BA-05B6BC2E58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65" y="4728052"/>
            <a:ext cx="1709935" cy="1367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42A14C-79C7-054E-99E9-F8423A8ED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721032"/>
            <a:ext cx="1813961" cy="14511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9D46E2E-3195-0540-B901-58CBC452B064}"/>
                  </a:ext>
                </a:extLst>
              </p:cNvPr>
              <p:cNvSpPr/>
              <p:nvPr/>
            </p:nvSpPr>
            <p:spPr>
              <a:xfrm>
                <a:off x="0" y="-76200"/>
                <a:ext cx="12192000" cy="685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Compare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FC000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FFC000"/>
                    </a:solidFill>
                    <a:latin typeface="Arial Black" panose="020B0604020202020204" pitchFamily="34" charset="0"/>
                    <a:ea typeface="Arial" charset="0"/>
                    <a:cs typeface="Arial Black" panose="020B0604020202020204" pitchFamily="34" charset="0"/>
                  </a:rPr>
                  <a:t>at a Point</a:t>
                </a:r>
                <a:endParaRPr lang="en-US" sz="3200" b="1" dirty="0">
                  <a:solidFill>
                    <a:srgbClr val="FFC000"/>
                  </a:solidFill>
                  <a:latin typeface="Arial Black" panose="020B0604020202020204" pitchFamily="34" charset="0"/>
                  <a:ea typeface="Arial Black" charset="0"/>
                  <a:cs typeface="Arial Black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9D46E2E-3195-0540-B901-58CBC452B0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76200"/>
                <a:ext cx="12192000" cy="685800"/>
              </a:xfrm>
              <a:prstGeom prst="rect">
                <a:avLst/>
              </a:prstGeom>
              <a:blipFill>
                <a:blip r:embed="rId9"/>
                <a:stretch>
                  <a:fillRect t="-1852" b="-203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A346929-BAAE-494B-8300-76E01777AF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3600" y="304800"/>
            <a:ext cx="4499796" cy="26007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471568-F4F0-FE40-A812-AC6CF686B0BD}"/>
              </a:ext>
            </a:extLst>
          </p:cNvPr>
          <p:cNvSpPr txBox="1"/>
          <p:nvPr/>
        </p:nvSpPr>
        <p:spPr>
          <a:xfrm>
            <a:off x="3624065" y="103807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X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28678A0-ACD5-264B-8597-C49A6606158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9" t="2170" r="51241" b="92559"/>
          <a:stretch/>
        </p:blipFill>
        <p:spPr>
          <a:xfrm rot="10800000">
            <a:off x="8908203" y="1088007"/>
            <a:ext cx="492725" cy="5883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423B2B-11CC-0840-960D-4280E4742285}"/>
              </a:ext>
            </a:extLst>
          </p:cNvPr>
          <p:cNvSpPr txBox="1"/>
          <p:nvPr/>
        </p:nvSpPr>
        <p:spPr>
          <a:xfrm>
            <a:off x="8077200" y="1195828"/>
            <a:ext cx="854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q”&gt; 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5ADDBA-15C0-3546-883F-BC4928F25EEF}"/>
              </a:ext>
            </a:extLst>
          </p:cNvPr>
          <p:cNvSpPr txBox="1"/>
          <p:nvPr/>
        </p:nvSpPr>
        <p:spPr>
          <a:xfrm>
            <a:off x="9400928" y="1161531"/>
            <a:ext cx="1191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q”&lt; 0</a:t>
            </a:r>
          </a:p>
        </p:txBody>
      </p:sp>
    </p:spTree>
    <p:extLst>
      <p:ext uri="{BB962C8B-B14F-4D97-AF65-F5344CB8AC3E}">
        <p14:creationId xmlns:p14="http://schemas.microsoft.com/office/powerpoint/2010/main" val="4192456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CF37A-7CD8-E948-87C3-3F0458F19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294228"/>
            <a:ext cx="8534400" cy="4487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A4B54F-3A3D-C74A-83D9-5270DD5A84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6" y="4699861"/>
            <a:ext cx="2571749" cy="2057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1D26AC-AABD-7D49-BD4A-3AF8FAFC89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1" y="2400300"/>
            <a:ext cx="2571749" cy="205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81F334-0DC2-F446-B308-070B031475E7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Compare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 </a:t>
                </a:r>
                <a:r>
                  <a:rPr lang="en-US" sz="3200" b="1" dirty="0">
                    <a:solidFill>
                      <a:srgbClr val="FFC000"/>
                    </a:solidFill>
                    <a:latin typeface="Arial Black" panose="020B0604020202020204" pitchFamily="34" charset="0"/>
                    <a:ea typeface="Arial" charset="0"/>
                    <a:cs typeface="Arial Black" panose="020B0604020202020204" pitchFamily="34" charset="0"/>
                  </a:rPr>
                  <a:t>at a Point</a:t>
                </a:r>
                <a:endParaRPr lang="en-US" sz="3200" b="1" dirty="0">
                  <a:solidFill>
                    <a:srgbClr val="FFC000"/>
                  </a:solidFill>
                  <a:latin typeface="Arial Black" charset="0"/>
                  <a:ea typeface="Arial Black" charset="0"/>
                  <a:cs typeface="Arial Black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81F334-0DC2-F446-B308-070B031475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blipFill>
                <a:blip r:embed="rId6"/>
                <a:stretch>
                  <a:fillRect t="-3704" b="-1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C1939A4-F0D9-9B4D-921A-B4004DA75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7204" y="342900"/>
            <a:ext cx="4499796" cy="2600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BB6891-1A98-464A-AFEE-C8F7F0856865}"/>
              </a:ext>
            </a:extLst>
          </p:cNvPr>
          <p:cNvSpPr txBox="1"/>
          <p:nvPr/>
        </p:nvSpPr>
        <p:spPr>
          <a:xfrm>
            <a:off x="3471665" y="103807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FA2877-7CB0-584F-AF65-A266CFC7FD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9" t="2170" r="51241" b="92559"/>
          <a:stretch/>
        </p:blipFill>
        <p:spPr>
          <a:xfrm rot="10800000">
            <a:off x="7993653" y="1164207"/>
            <a:ext cx="492725" cy="5883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C7AEF-5333-844F-8715-96FA7341BACF}"/>
              </a:ext>
            </a:extLst>
          </p:cNvPr>
          <p:cNvSpPr txBox="1"/>
          <p:nvPr/>
        </p:nvSpPr>
        <p:spPr>
          <a:xfrm>
            <a:off x="7162650" y="1272028"/>
            <a:ext cx="854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q”&gt; 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105A45-E88F-2C44-B750-F0D38853D6BA}"/>
              </a:ext>
            </a:extLst>
          </p:cNvPr>
          <p:cNvSpPr txBox="1"/>
          <p:nvPr/>
        </p:nvSpPr>
        <p:spPr>
          <a:xfrm>
            <a:off x="8486378" y="1237731"/>
            <a:ext cx="1191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q”&lt; 0</a:t>
            </a:r>
          </a:p>
        </p:txBody>
      </p:sp>
    </p:spTree>
    <p:extLst>
      <p:ext uri="{BB962C8B-B14F-4D97-AF65-F5344CB8AC3E}">
        <p14:creationId xmlns:p14="http://schemas.microsoft.com/office/powerpoint/2010/main" val="1588849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815FEC-3F43-C242-A365-98824BE74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5" y="2438399"/>
            <a:ext cx="5240536" cy="4191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F6D2DE-3C3E-374C-8C0F-16835C071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83" y="2438399"/>
            <a:ext cx="5258732" cy="42055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F93F1DA-8237-5C4A-BA9A-84EF0C5EAFC8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Compare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 </a:t>
                </a:r>
                <a:r>
                  <a:rPr lang="en-US" sz="3200" b="1" dirty="0">
                    <a:solidFill>
                      <a:srgbClr val="FFC000"/>
                    </a:solidFill>
                    <a:latin typeface="Arial Black" panose="020B0604020202020204" pitchFamily="34" charset="0"/>
                    <a:ea typeface="Arial Black" charset="0"/>
                    <a:cs typeface="Arial Black" panose="020B0604020202020204" pitchFamily="34" charset="0"/>
                  </a:rPr>
                  <a:t>a</a:t>
                </a:r>
                <a:r>
                  <a:rPr lang="en-US" sz="3200" b="1" dirty="0">
                    <a:solidFill>
                      <a:srgbClr val="FFC000"/>
                    </a:solidFill>
                    <a:latin typeface="Arial Black" panose="020B0604020202020204" pitchFamily="34" charset="0"/>
                    <a:ea typeface="Arial" charset="0"/>
                    <a:cs typeface="Arial Black" panose="020B0604020202020204" pitchFamily="34" charset="0"/>
                  </a:rPr>
                  <a:t>long a Line</a:t>
                </a:r>
                <a:endParaRPr lang="en-US" sz="3200" b="1" dirty="0">
                  <a:solidFill>
                    <a:srgbClr val="FFC000"/>
                  </a:solidFill>
                  <a:latin typeface="Arial Black" charset="0"/>
                  <a:ea typeface="Arial Black" charset="0"/>
                  <a:cs typeface="Arial Black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F93F1DA-8237-5C4A-BA9A-84EF0C5EAF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blipFill>
                <a:blip r:embed="rId5"/>
                <a:stretch>
                  <a:fillRect t="-3704" b="-1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235B324-E49A-1D43-968A-65D842F81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371070"/>
            <a:ext cx="4499796" cy="26007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161BF0-3D02-3C49-9A10-9273BFA7E42B}"/>
              </a:ext>
            </a:extLst>
          </p:cNvPr>
          <p:cNvCxnSpPr/>
          <p:nvPr/>
        </p:nvCxnSpPr>
        <p:spPr>
          <a:xfrm>
            <a:off x="3776465" y="1056870"/>
            <a:ext cx="0" cy="381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7C4445A-F36F-F841-ACA5-ACB9CF8504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9" t="2170" r="51241" b="92559"/>
          <a:stretch/>
        </p:blipFill>
        <p:spPr>
          <a:xfrm rot="10800000">
            <a:off x="8070003" y="1088007"/>
            <a:ext cx="492725" cy="5883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22BAC42-36EB-4940-8E32-248F24150BC2}"/>
              </a:ext>
            </a:extLst>
          </p:cNvPr>
          <p:cNvSpPr txBox="1"/>
          <p:nvPr/>
        </p:nvSpPr>
        <p:spPr>
          <a:xfrm>
            <a:off x="7239000" y="1195828"/>
            <a:ext cx="854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q”&gt; 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81B165-AE80-0B4C-855A-1F343B0AE1BB}"/>
              </a:ext>
            </a:extLst>
          </p:cNvPr>
          <p:cNvSpPr txBox="1"/>
          <p:nvPr/>
        </p:nvSpPr>
        <p:spPr>
          <a:xfrm>
            <a:off x="8562728" y="1161531"/>
            <a:ext cx="1191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q”&lt; 0</a:t>
            </a:r>
          </a:p>
        </p:txBody>
      </p:sp>
    </p:spTree>
    <p:extLst>
      <p:ext uri="{BB962C8B-B14F-4D97-AF65-F5344CB8AC3E}">
        <p14:creationId xmlns:p14="http://schemas.microsoft.com/office/powerpoint/2010/main" val="1347206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ACAEBB-65C2-5D48-9DA2-969D41A37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457200"/>
            <a:ext cx="3048000" cy="1761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815FEC-3F43-C242-A365-98824BE7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" y="1828799"/>
            <a:ext cx="3144321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6178A2-7363-8342-8282-00DF6368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" y="4270003"/>
            <a:ext cx="3140815" cy="25117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5BFFC8-4CF3-5C44-960F-506D230C69C6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Compare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 in HTC for 4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5BFFC8-4CF3-5C44-960F-506D230C6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blipFill>
                <a:blip r:embed="rId6"/>
                <a:stretch>
                  <a:fillRect t="-3704" b="-1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1F1BD60-EC1C-5C4A-A28A-439C5E8456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54" y="762000"/>
            <a:ext cx="3657601" cy="2925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AE5CED-EB4A-114F-982B-E7CDA40F69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54" y="3810000"/>
            <a:ext cx="3657600" cy="29250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8918E6-C9FD-BA4B-AB91-EBC6ED2091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54" y="761004"/>
            <a:ext cx="3658846" cy="29260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ADDA20-DB09-474E-A877-B108F246AD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54" y="3809003"/>
            <a:ext cx="3658846" cy="2926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F892AD-D20C-B242-A668-CAEB992824A4}"/>
                  </a:ext>
                </a:extLst>
              </p:cNvPr>
              <p:cNvSpPr txBox="1"/>
              <p:nvPr/>
            </p:nvSpPr>
            <p:spPr>
              <a:xfrm>
                <a:off x="10264387" y="762000"/>
                <a:ext cx="1775213" cy="5966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HTC differs considerably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changes!</a:t>
                </a:r>
              </a:p>
              <a:p>
                <a:endParaRPr lang="en-US" sz="2000" dirty="0">
                  <a:solidFill>
                    <a:srgbClr val="FF0000"/>
                  </a:solidFill>
                </a:endParaRP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Thus, how useful are measurements made under lab conditions?  </a:t>
                </a:r>
              </a:p>
              <a:p>
                <a:endParaRPr lang="en-US" sz="2000" dirty="0">
                  <a:solidFill>
                    <a:srgbClr val="FF0000"/>
                  </a:solidFill>
                </a:endParaRP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Even with the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in regions far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𝑎𝑑</m:t>
                        </m:r>
                        <m: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 </a:t>
                </a:r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Arial Black" charset="0"/>
                    <a:cs typeface="Calibri" panose="020F0502020204030204" pitchFamily="34" charset="0"/>
                  </a:rPr>
                  <a:t>and</a:t>
                </a: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ea typeface="Arial Black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𝑎𝑑</m:t>
                        </m:r>
                        <m: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can differ considerably from each other.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F892AD-D20C-B242-A668-CAEB99282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387" y="762000"/>
                <a:ext cx="1775213" cy="5966890"/>
              </a:xfrm>
              <a:prstGeom prst="rect">
                <a:avLst/>
              </a:prstGeom>
              <a:blipFill>
                <a:blip r:embed="rId11"/>
                <a:stretch>
                  <a:fillRect l="-2837" t="-638" r="-8511" b="-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6678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ACAEBB-65C2-5D48-9DA2-969D41A37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60380"/>
            <a:ext cx="5067811" cy="29988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815FEC-3F43-C242-A365-98824BE7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0443"/>
            <a:ext cx="3144321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6178A2-7363-8342-8282-00DF6368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85" y="4370443"/>
            <a:ext cx="3140815" cy="25117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5BFFC8-4CF3-5C44-960F-506D230C69C6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Summary and Observations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endParaRPr lang="en-US" sz="3200" b="1" dirty="0">
                  <a:solidFill>
                    <a:srgbClr val="FFC000"/>
                  </a:solidFill>
                  <a:latin typeface="Arial Black" charset="0"/>
                  <a:ea typeface="Arial Black" charset="0"/>
                  <a:cs typeface="Arial Black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5BFFC8-4CF3-5C44-960F-506D230C6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blipFill>
                <a:blip r:embed="rId6"/>
                <a:stretch>
                  <a:fillRect t="-3704" b="-1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9962D2-632E-D54B-903D-C8ED4DDD1FE9}"/>
                  </a:ext>
                </a:extLst>
              </p:cNvPr>
              <p:cNvSpPr txBox="1"/>
              <p:nvPr/>
            </p:nvSpPr>
            <p:spPr>
              <a:xfrm>
                <a:off x="5867400" y="713037"/>
                <a:ext cx="6172200" cy="5916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en-US" sz="2000" b="1" dirty="0">
                  <a:solidFill>
                    <a:schemeClr val="tx1"/>
                  </a:solidFill>
                </a:endParaRPr>
              </a:p>
              <a:p>
                <a:pPr marL="695325" lvl="1" indent="-342900">
                  <a:buFontTx/>
                  <a:buChar char="-"/>
                </a:pPr>
                <a:r>
                  <a:rPr lang="en-US" sz="2000" dirty="0"/>
                  <a:t>Is unique for any given problem (just set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 </a:t>
                </a:r>
              </a:p>
              <a:p>
                <a:pPr marL="695325" lvl="1" indent="-342900">
                  <a:buFontTx/>
                  <a:buChar char="-"/>
                </a:pPr>
                <a:r>
                  <a:rPr lang="en-US" sz="2000" dirty="0"/>
                  <a:t>But,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/>
              </a:p>
              <a:p>
                <a:pPr marL="695325" lvl="1" indent="-342900">
                  <a:buFontTx/>
                  <a:buChar char="-"/>
                </a:pPr>
                <a:r>
                  <a:rPr lang="en-US" sz="2000" dirty="0"/>
                  <a:t>Thus,  the assumption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anywhere</a:t>
                </a:r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on the surface is incorrect.</a:t>
                </a:r>
              </a:p>
              <a:p>
                <a:pPr marL="695325" lvl="1" indent="-342900">
                  <a:buFontTx/>
                  <a:buChar char="-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How good or bad still needs to be assessed.</a:t>
                </a:r>
              </a:p>
              <a:p>
                <a:pPr marL="352425" lvl="1"/>
                <a:endParaRPr lang="en-US" sz="1200" dirty="0"/>
              </a:p>
              <a:p>
                <a:pPr marL="238125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endParaRPr lang="en-US" sz="2000" b="1" dirty="0"/>
              </a:p>
              <a:p>
                <a:pPr marL="695325" lvl="1" indent="-342900">
                  <a:buFontTx/>
                  <a:buChar char="-"/>
                </a:pPr>
                <a:r>
                  <a:rPr lang="en-US" sz="2000" dirty="0"/>
                  <a:t>Not unique.</a:t>
                </a:r>
              </a:p>
              <a:p>
                <a:pPr marL="695325" lvl="1" indent="-342900">
                  <a:buFontTx/>
                  <a:buChar char="-"/>
                </a:pPr>
                <a:r>
                  <a:rPr lang="en-US" sz="2000" dirty="0"/>
                  <a:t>Strongly dependent upon the two sets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000" dirty="0"/>
                  <a:t> used.</a:t>
                </a:r>
              </a:p>
              <a:p>
                <a:pPr marL="695325" lvl="1" indent="-342900">
                  <a:buFontTx/>
                  <a:buChar char="-"/>
                </a:pPr>
                <a:r>
                  <a:rPr lang="en-US" sz="2000" dirty="0"/>
                  <a:t>Thus,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𝒂𝒅</m:t>
                            </m:r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sSubSup>
                          <m:sSubSup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num>
                      <m:den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 is not constant so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𝒂𝒅</m:t>
                            </m:r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𝒂𝒅</m:t>
                            </m:r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.</a:t>
                </a:r>
              </a:p>
              <a:p>
                <a:pPr marL="352425" lvl="1"/>
                <a:endParaRPr lang="en-US" sz="1200" dirty="0"/>
              </a:p>
              <a:p>
                <a:pPr marL="352425" indent="-325438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Both methods if used consistently is OK if comparing effectiveness of different film-cooling design.</a:t>
                </a:r>
              </a:p>
              <a:p>
                <a:pPr marL="352425" indent="-325438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However, something better is needed for design and for validation of CFD methods and models.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9962D2-632E-D54B-903D-C8ED4DDD1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713037"/>
                <a:ext cx="6172200" cy="5916363"/>
              </a:xfrm>
              <a:prstGeom prst="rect">
                <a:avLst/>
              </a:prstGeom>
              <a:blipFill>
                <a:blip r:embed="rId7"/>
                <a:stretch>
                  <a:fillRect l="-821" b="-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47FD1D58-A028-7F49-995E-636B9AC040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28" y="2438400"/>
            <a:ext cx="4167382" cy="1106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0470E4B-F166-3649-8E94-71F2106D3D28}"/>
                  </a:ext>
                </a:extLst>
              </p:cNvPr>
              <p:cNvSpPr/>
              <p:nvPr/>
            </p:nvSpPr>
            <p:spPr>
              <a:xfrm>
                <a:off x="1350662" y="3657600"/>
                <a:ext cx="845744" cy="4590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sz="1600" b="1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𝑾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e>
                              <m:sup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den>
                        </m:f>
                      </m:e>
                    </m:d>
                  </m:oMath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0470E4B-F166-3649-8E94-71F2106D3D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662" y="3657600"/>
                <a:ext cx="845744" cy="45903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EA602C1A-8545-8E43-B7AA-33F52859921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3" t="26667" r="30741" b="65555"/>
          <a:stretch/>
        </p:blipFill>
        <p:spPr>
          <a:xfrm>
            <a:off x="2196406" y="3754389"/>
            <a:ext cx="2375594" cy="46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06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28838" y="86173"/>
            <a:ext cx="26566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ea typeface="굴림" charset="0"/>
                <a:cs typeface="Arial" panose="020B0604020202020204" pitchFamily="34" charset="0"/>
              </a:rPr>
              <a:t>Current efforts: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555483"/>
            <a:ext cx="11506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ea typeface="굴림" pitchFamily="-123" charset="-127"/>
              </a:rPr>
              <a:t>Reduce cooling flow: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굴림" pitchFamily="-123" charset="-127"/>
              </a:rPr>
              <a:t>RANS and LES of rim seals (induced by rotation disk w/o blade, rotating blade, stator blade.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ea typeface="굴림" pitchFamily="-123" charset="-127"/>
                <a:cs typeface="굴림" pitchFamily="-123" charset="-127"/>
              </a:rPr>
              <a:t>LES of blade-tip leakage in a 1.5 stage turbine with different blade tip treatment under lab and engine-relevant conditions, high- and low-load conditions.</a:t>
            </a:r>
            <a:endParaRPr lang="en-US" sz="2000" dirty="0">
              <a:ea typeface="굴림" pitchFamily="-123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굴림" pitchFamily="-123" charset="-127"/>
              </a:rPr>
              <a:t>New film-cooling designs.</a:t>
            </a:r>
          </a:p>
          <a:p>
            <a:r>
              <a:rPr lang="en-US" sz="2000" b="1" dirty="0">
                <a:ea typeface="굴림" pitchFamily="-123" charset="-127"/>
              </a:rPr>
              <a:t>Fundamentals:</a:t>
            </a:r>
            <a:endParaRPr lang="en-US" sz="2000" dirty="0">
              <a:ea typeface="굴림" pitchFamily="-123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굴림" pitchFamily="-123" charset="-127"/>
              </a:rPr>
              <a:t>Simulate Jap </a:t>
            </a:r>
            <a:r>
              <a:rPr lang="en-US" sz="2000" dirty="0" err="1">
                <a:ea typeface="굴림" pitchFamily="-123" charset="-127"/>
              </a:rPr>
              <a:t>Kapat</a:t>
            </a:r>
            <a:r>
              <a:rPr lang="en-US" sz="2000" dirty="0">
                <a:ea typeface="굴림" pitchFamily="-123" charset="-127"/>
              </a:rPr>
              <a:t> experiments on sCO</a:t>
            </a:r>
            <a:r>
              <a:rPr lang="en-US" sz="2000" baseline="-25000" dirty="0">
                <a:ea typeface="굴림" pitchFamily="-123" charset="-127"/>
              </a:rPr>
              <a:t>2</a:t>
            </a:r>
            <a:r>
              <a:rPr lang="en-US" sz="2000" dirty="0">
                <a:ea typeface="굴림" pitchFamily="-123" charset="-127"/>
              </a:rPr>
              <a:t> at UCF on HX under </a:t>
            </a:r>
            <a:r>
              <a:rPr lang="en-US" sz="2000">
                <a:ea typeface="굴림" pitchFamily="-123" charset="-127"/>
              </a:rPr>
              <a:t>extreme conditions (high P &amp; T and huge Re)  </a:t>
            </a:r>
            <a:endParaRPr lang="en-US" sz="2000" dirty="0">
              <a:ea typeface="굴림" pitchFamily="-123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굴림" pitchFamily="-123" charset="-127"/>
              </a:rPr>
              <a:t>RANS, LES, hybrid on effects of heating rate on HTC.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굴림" pitchFamily="-123" charset="-127"/>
              </a:rPr>
              <a:t>Using machine learning to interrogate LES/DNS on RANS models.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ea typeface="굴림" pitchFamily="-123" charset="-127"/>
              </a:rPr>
              <a:t>Revisit </a:t>
            </a:r>
            <a:r>
              <a:rPr lang="en-US" sz="2000" b="1" dirty="0" err="1">
                <a:solidFill>
                  <a:srgbClr val="FF0000"/>
                </a:solidFill>
                <a:ea typeface="굴림" pitchFamily="-123" charset="-127"/>
              </a:rPr>
              <a:t>T</a:t>
            </a:r>
            <a:r>
              <a:rPr lang="en-US" sz="2000" b="1" baseline="-25000" dirty="0" err="1">
                <a:solidFill>
                  <a:srgbClr val="FF0000"/>
                </a:solidFill>
                <a:ea typeface="굴림" pitchFamily="-123" charset="-127"/>
              </a:rPr>
              <a:t>bulk</a:t>
            </a:r>
            <a:r>
              <a:rPr lang="en-US" sz="2000" b="1" baseline="-25000" dirty="0">
                <a:solidFill>
                  <a:srgbClr val="FF0000"/>
                </a:solidFill>
                <a:ea typeface="굴림" pitchFamily="-123" charset="-127"/>
              </a:rPr>
              <a:t>  </a:t>
            </a:r>
            <a:r>
              <a:rPr lang="en-US" sz="2000" b="1" dirty="0">
                <a:solidFill>
                  <a:srgbClr val="FF0000"/>
                </a:solidFill>
                <a:ea typeface="굴림" pitchFamily="-123" charset="-127"/>
              </a:rPr>
              <a:t>and </a:t>
            </a:r>
            <a:r>
              <a:rPr lang="en-US" sz="2000" b="1" dirty="0" err="1">
                <a:solidFill>
                  <a:srgbClr val="FF0000"/>
                </a:solidFill>
                <a:ea typeface="굴림" pitchFamily="-123" charset="-127"/>
              </a:rPr>
              <a:t>T</a:t>
            </a:r>
            <a:r>
              <a:rPr lang="en-US" sz="2000" b="1" baseline="-25000" dirty="0" err="1">
                <a:solidFill>
                  <a:srgbClr val="FF0000"/>
                </a:solidFill>
                <a:ea typeface="굴림" pitchFamily="-123" charset="-127"/>
              </a:rPr>
              <a:t>adiabatic</a:t>
            </a:r>
            <a:r>
              <a:rPr lang="en-US" sz="2000" b="1" dirty="0">
                <a:solidFill>
                  <a:srgbClr val="FF0000"/>
                </a:solidFill>
                <a:ea typeface="굴림" pitchFamily="-123" charset="-127"/>
              </a:rPr>
              <a:t> – physical meaning &amp; how to measure.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A18EF7-82BF-1348-8B13-74544E4A2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84"/>
          <a:stretch/>
        </p:blipFill>
        <p:spPr>
          <a:xfrm>
            <a:off x="1938313" y="4266166"/>
            <a:ext cx="1947888" cy="1687011"/>
          </a:xfrm>
          <a:prstGeom prst="rect">
            <a:avLst/>
          </a:prstGeom>
        </p:spPr>
      </p:pic>
      <p:pic>
        <p:nvPicPr>
          <p:cNvPr id="10" name="Picture 2" descr="F:\powerflow\Tecplot 1250-1383\y_Pressure\p001\Pressure_p001.gif">
            <a:extLst>
              <a:ext uri="{FF2B5EF4-FFF2-40B4-BE49-F238E27FC236}">
                <a16:creationId xmlns:a16="http://schemas.microsoft.com/office/drawing/2014/main" id="{115BA4C9-3F08-9F47-B126-4BAAADB194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42692"/>
            <a:ext cx="2469960" cy="230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E8DB07-EDF0-9445-86BC-B8C46ED83436}"/>
              </a:ext>
            </a:extLst>
          </p:cNvPr>
          <p:cNvSpPr txBox="1"/>
          <p:nvPr/>
        </p:nvSpPr>
        <p:spPr>
          <a:xfrm>
            <a:off x="332120" y="4555673"/>
            <a:ext cx="13826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RIM SEALS:</a:t>
            </a:r>
          </a:p>
          <a:p>
            <a:r>
              <a:rPr lang="en-US" sz="1600" dirty="0"/>
              <a:t>Bath test rig:</a:t>
            </a:r>
          </a:p>
          <a:p>
            <a:r>
              <a:rPr lang="en-US" sz="1600" dirty="0"/>
              <a:t>1.0 stage 360 degrees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1BFCDB-7DC3-654D-B5DF-873B8DCA99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8" t="20342" b="30453"/>
          <a:stretch/>
        </p:blipFill>
        <p:spPr>
          <a:xfrm>
            <a:off x="7353708" y="5106603"/>
            <a:ext cx="2663345" cy="1047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ABB817-BC16-D34B-B7D2-80C2A6F1A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5" t="15733" r="41328" b="8267"/>
          <a:stretch/>
        </p:blipFill>
        <p:spPr>
          <a:xfrm>
            <a:off x="10777637" y="5410200"/>
            <a:ext cx="956522" cy="1374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B11EE-57C8-6645-9624-E49944CF60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7" t="5358" r="20518" b="906"/>
          <a:stretch/>
        </p:blipFill>
        <p:spPr>
          <a:xfrm>
            <a:off x="10059033" y="3630806"/>
            <a:ext cx="1938486" cy="16140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C74509A-A5E1-E844-8931-824C246CA4AF}"/>
              </a:ext>
            </a:extLst>
          </p:cNvPr>
          <p:cNvSpPr txBox="1"/>
          <p:nvPr/>
        </p:nvSpPr>
        <p:spPr>
          <a:xfrm>
            <a:off x="7270559" y="4001110"/>
            <a:ext cx="2469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BLADE TIP in  1.5 stage:</a:t>
            </a:r>
          </a:p>
          <a:p>
            <a:r>
              <a:rPr lang="en-US" sz="1600" dirty="0"/>
              <a:t>Flat, squealer, … w/ and w/o film cooling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9800E0-7C91-D74A-83E1-6648BCE07E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45" y="6336896"/>
            <a:ext cx="1794282" cy="451080"/>
          </a:xfrm>
          <a:prstGeom prst="rect">
            <a:avLst/>
          </a:prstGeom>
        </p:spPr>
      </p:pic>
      <p:pic>
        <p:nvPicPr>
          <p:cNvPr id="18" name="Picture 2" descr="NETL Logo">
            <a:extLst>
              <a:ext uri="{FF2B5EF4-FFF2-40B4-BE49-F238E27FC236}">
                <a16:creationId xmlns:a16="http://schemas.microsoft.com/office/drawing/2014/main" id="{08FDA538-ABD1-6541-BF67-B8FD13DD1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911" y="6336896"/>
            <a:ext cx="1127698" cy="45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ome">
            <a:extLst>
              <a:ext uri="{FF2B5EF4-FFF2-40B4-BE49-F238E27FC236}">
                <a16:creationId xmlns:a16="http://schemas.microsoft.com/office/drawing/2014/main" id="{72CCA6CA-53ED-B647-8FD9-7B0C8EF70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05" y="6336896"/>
            <a:ext cx="1594105" cy="40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DBD773-18F2-9746-8217-796E86D96B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65" y="6343998"/>
            <a:ext cx="3636833" cy="45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38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5BFFC8-4CF3-5C44-960F-506D230C69C6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Observations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 </a:t>
                </a:r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  <a:sym typeface="Wingdings" pitchFamily="2" charset="2"/>
                  </a:rPr>
                  <a:t> New Method to Get “True”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FC000"/>
                    </a:solidFill>
                  </a:rPr>
                  <a:t> </a:t>
                </a:r>
                <a:endParaRPr lang="en-US" sz="3200" b="1" dirty="0">
                  <a:solidFill>
                    <a:srgbClr val="FFC000"/>
                  </a:solidFill>
                  <a:latin typeface="Arial Black" charset="0"/>
                  <a:ea typeface="Arial Black" charset="0"/>
                  <a:cs typeface="Arial Black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5BFFC8-4CF3-5C44-960F-506D230C6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blipFill>
                <a:blip r:embed="rId3"/>
                <a:stretch>
                  <a:fillRect l="-938" t="-3704" b="-203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5325BDE-A2DA-124F-927E-63A5C7A2C1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78639"/>
            <a:ext cx="4303397" cy="34415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CDA512-A814-E745-8630-573085C60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564768"/>
            <a:ext cx="3048000" cy="17616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AB0BCA-7860-0B49-A48B-CFFC88A1CE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" y="1778639"/>
            <a:ext cx="3064615" cy="24508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C32447-F3EB-F446-BFC4-4050BB9D00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0003"/>
            <a:ext cx="3140815" cy="25117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BDAEA0-BE37-E14E-BC89-585C59620D5A}"/>
                  </a:ext>
                </a:extLst>
              </p:cNvPr>
              <p:cNvSpPr txBox="1"/>
              <p:nvPr/>
            </p:nvSpPr>
            <p:spPr>
              <a:xfrm>
                <a:off x="7391400" y="685800"/>
                <a:ext cx="4303397" cy="5843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</a:rPr>
                  <a:t>Observation: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As more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isothermal </a:t>
                </a:r>
                <a:r>
                  <a:rPr lang="en-US" sz="2000" dirty="0"/>
                  <a:t>cases are measured or computed (e.g., from n = 5 to 15)</a:t>
                </a:r>
                <a:r>
                  <a:rPr lang="en-US" sz="2000" dirty="0">
                    <a:solidFill>
                      <a:schemeClr val="tx1"/>
                    </a:solidFill>
                  </a:rPr>
                  <a:t>, the curve that passes through all pairs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000" baseline="-25000" dirty="0" err="1"/>
                  <a:t>i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 = 1, 2, …, n appear to converge to a unique value 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that is independent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converged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/>
                  <a:t>value that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/>
                  <a:t>corresponds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000" dirty="0"/>
                  <a:t> , referred to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</m:oMath>
                </a14:m>
                <a:r>
                  <a:rPr lang="en-US" sz="2000" dirty="0"/>
                  <a:t>, matches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/>
                  <a:t>from CFD along lines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000" dirty="0"/>
                  <a:t>. </a:t>
                </a:r>
                <a:endParaRPr lang="en-US" sz="2000" b="0" i="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 Math" panose="02040503050406030204" pitchFamily="18" charset="0"/>
                  </a:rPr>
                  <a:t>Thus,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could be the “true”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b="0" i="0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 Math" panose="02040503050406030204" pitchFamily="18" charset="0"/>
                  </a:rPr>
                  <a:t>Thus, though</a:t>
                </a:r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  <m:r>
                      <a:rPr lang="en-US" sz="2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num>
                      <m:den>
                        <m:d>
                          <m:dPr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𝒂𝒅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sz="2000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num>
                      <m:den>
                        <m:d>
                          <m:dPr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</a:rPr>
                                  <m:t>𝒂𝒅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en-US" sz="2000" b="0" i="0" dirty="0">
                    <a:latin typeface="Cambria Math" panose="02040503050406030204" pitchFamily="18" charset="0"/>
                  </a:rPr>
                  <a:t> is not true,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  <m:r>
                      <a:rPr lang="en-US" sz="2000" b="1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000" b="1" dirty="0"/>
                  <a:t> </a:t>
                </a:r>
                <a:r>
                  <a:rPr lang="en-US" sz="2000" dirty="0"/>
                  <a:t>is true at each point though distribution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000" dirty="0"/>
                  <a:t>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  <a:endParaRPr lang="en-US" sz="20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BDAEA0-BE37-E14E-BC89-585C59620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685800"/>
                <a:ext cx="4303397" cy="5843587"/>
              </a:xfrm>
              <a:prstGeom prst="rect">
                <a:avLst/>
              </a:prstGeom>
              <a:blipFill>
                <a:blip r:embed="rId8"/>
                <a:stretch>
                  <a:fillRect l="-2059" t="-868" r="-2353" b="-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4135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5BFFC8-4CF3-5C44-960F-506D230C69C6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Observations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 </a:t>
                </a:r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  <a:sym typeface="Wingdings" pitchFamily="2" charset="2"/>
                  </a:rPr>
                  <a:t> New Method to Get “True”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FC000"/>
                    </a:solidFill>
                  </a:rPr>
                  <a:t> </a:t>
                </a:r>
                <a:endParaRPr lang="en-US" sz="3200" b="1" dirty="0">
                  <a:solidFill>
                    <a:srgbClr val="FFC000"/>
                  </a:solidFill>
                  <a:latin typeface="Arial Black" charset="0"/>
                  <a:ea typeface="Arial Black" charset="0"/>
                  <a:cs typeface="Arial Black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5BFFC8-4CF3-5C44-960F-506D230C6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blipFill>
                <a:blip r:embed="rId3"/>
                <a:stretch>
                  <a:fillRect l="-938" t="-3704" b="-203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5325BDE-A2DA-124F-927E-63A5C7A2C1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56" y="1600200"/>
            <a:ext cx="4670156" cy="37348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92EDDD2-FC09-1D46-9EF8-D51C3DDAD799}"/>
                  </a:ext>
                </a:extLst>
              </p:cNvPr>
              <p:cNvSpPr/>
              <p:nvPr/>
            </p:nvSpPr>
            <p:spPr>
              <a:xfrm>
                <a:off x="4706336" y="1143000"/>
                <a:ext cx="7180899" cy="51560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What’ next?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Develop method to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  <a:p>
                <a:pPr marL="687388" lvl="1" indent="-350838">
                  <a:buFont typeface="Courier New" panose="02070309020205020404" pitchFamily="49" charset="0"/>
                  <a:buChar char="o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Polynomial interpolant based on Lagrange with Chebyshev points or splines</a:t>
                </a:r>
              </a:p>
              <a:p>
                <a:pPr marL="687388" lvl="1" indent="-350838">
                  <a:buFont typeface="Courier New" panose="02070309020205020404" pitchFamily="49" charset="0"/>
                  <a:buChar char="o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Root finding.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Assess how many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400" baseline="-25000" dirty="0" err="1"/>
                  <a:t>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needed?  3, 5, … and the associated errors.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Assess how true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at each point? 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 far, only showed for isothermal cases.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Assess error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the HTCs that they generate by comparing with “true”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Assess effects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>
                    <a:latin typeface="Calibri" panose="020F0502020204030204" pitchFamily="34" charset="0"/>
                    <a:cs typeface="Calibri" panose="020F0502020204030204" pitchFamily="34" charset="0"/>
                  </a:rPr>
                  <a:t>on HTC.</a:t>
                </a: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On these and more, see our 2020 IGTI paper on the subject.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92EDDD2-FC09-1D46-9EF8-D51C3DDAD7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336" y="1143000"/>
                <a:ext cx="7180899" cy="5156091"/>
              </a:xfrm>
              <a:prstGeom prst="rect">
                <a:avLst/>
              </a:prstGeom>
              <a:blipFill>
                <a:blip r:embed="rId5"/>
                <a:stretch>
                  <a:fillRect l="-1767" t="-1229" b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4787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7620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Arial Black" charset="0"/>
                <a:ea typeface="Arial Black" charset="0"/>
                <a:cs typeface="Arial Black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28600" y="736519"/>
                <a:ext cx="11734800" cy="5359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2425" lvl="1" indent="-325438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Compared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obtained by setting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on the surface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obtained by measuring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) at two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and then extrapolating and showed that</a:t>
                </a:r>
              </a:p>
              <a:p>
                <a:pPr marL="695325" lvl="2" indent="-342900"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Assumptions invoked by both methods are incorrect.</a:t>
                </a:r>
              </a:p>
              <a:p>
                <a:pPr marL="695325" lvl="2" indent="-342900"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For both methods,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where and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𝑎𝑑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.  Thus, even if error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maybe &lt; 20%, errors in HTC can be huge.</a:t>
                </a:r>
              </a:p>
              <a:p>
                <a:pPr marL="695325" lvl="2" indent="-342900">
                  <a:spcAft>
                    <a:spcPts val="600"/>
                  </a:spcAft>
                  <a:buFont typeface="Courier New" panose="02070309020205020404" pitchFamily="49" charset="0"/>
                  <a:buChar char="o"/>
                </a:pPr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Both methods are OK if used to assess which design is better, but not for validation of CFD.  Why?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is hard to reproduce experimentally.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is not unique.</a:t>
                </a:r>
              </a:p>
              <a:p>
                <a:pPr marL="352425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Developed a method that yields a unique and correct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such that 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where and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𝑎𝑑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pPr marL="352425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Efforts still being conducted to assess validity and generality of method; provide guidelines for experimental and CFD studies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; and the resulting HTC assess errors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736519"/>
                <a:ext cx="11734800" cy="5359481"/>
              </a:xfrm>
              <a:prstGeom prst="rect">
                <a:avLst/>
              </a:prstGeom>
              <a:blipFill>
                <a:blip r:embed="rId2"/>
                <a:stretch>
                  <a:fillRect l="-541" t="-709" r="-1189" b="-1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B2DF200-55C4-4449-89E5-27CB05AC1E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33159"/>
            <a:ext cx="2182355" cy="548641"/>
          </a:xfrm>
          <a:prstGeom prst="rect">
            <a:avLst/>
          </a:prstGeom>
        </p:spPr>
      </p:pic>
      <p:pic>
        <p:nvPicPr>
          <p:cNvPr id="6" name="Picture 2" descr="NETL Logo">
            <a:extLst>
              <a:ext uri="{FF2B5EF4-FFF2-40B4-BE49-F238E27FC236}">
                <a16:creationId xmlns:a16="http://schemas.microsoft.com/office/drawing/2014/main" id="{D77F4970-9C96-2046-98DC-570A9005F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43" y="6233159"/>
            <a:ext cx="1371600" cy="5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ome">
            <a:extLst>
              <a:ext uri="{FF2B5EF4-FFF2-40B4-BE49-F238E27FC236}">
                <a16:creationId xmlns:a16="http://schemas.microsoft.com/office/drawing/2014/main" id="{F0EAA22E-22BC-0842-A05C-31C178439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48" y="6206693"/>
            <a:ext cx="1969369" cy="4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F2D954-682A-314A-9627-ABF7573A93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72" y="6172200"/>
            <a:ext cx="496740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56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-9832" y="990600"/>
            <a:ext cx="12169877" cy="19521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latinLnBrk="1">
              <a:spcBef>
                <a:spcPct val="20000"/>
              </a:spcBef>
            </a:pPr>
            <a:r>
              <a:rPr lang="en-US" altLang="ko-KR" sz="3200" b="1" dirty="0">
                <a:solidFill>
                  <a:srgbClr val="FFC000"/>
                </a:solidFill>
                <a:latin typeface="Arial Black" panose="020B0A04020102020204" pitchFamily="34" charset="0"/>
                <a:ea typeface="굴림" pitchFamily="-123" charset="-127"/>
                <a:cs typeface="굴림" pitchFamily="-123" charset="-127"/>
              </a:rPr>
              <a:t>Thank you for your attention!</a:t>
            </a:r>
          </a:p>
          <a:p>
            <a:pPr algn="ctr" latinLnBrk="1">
              <a:spcBef>
                <a:spcPct val="20000"/>
              </a:spcBef>
            </a:pPr>
            <a:r>
              <a:rPr lang="en-US" altLang="ko-KR" sz="3200" b="1" dirty="0">
                <a:solidFill>
                  <a:srgbClr val="FFC000"/>
                </a:solidFill>
                <a:latin typeface="Arial Black" panose="020B0A04020102020204" pitchFamily="34" charset="0"/>
                <a:ea typeface="굴림" pitchFamily="-123" charset="-127"/>
                <a:cs typeface="굴림" pitchFamily="-123" charset="-127"/>
              </a:rPr>
              <a:t>Comments? 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36441"/>
            <a:ext cx="2932920" cy="737332"/>
          </a:xfrm>
          <a:prstGeom prst="rect">
            <a:avLst/>
          </a:prstGeom>
        </p:spPr>
      </p:pic>
      <p:pic>
        <p:nvPicPr>
          <p:cNvPr id="5" name="Picture 2" descr="NETL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772736"/>
            <a:ext cx="1843327" cy="73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772736"/>
            <a:ext cx="2605713" cy="66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ED82A1-E344-624B-B926-A3210F3E57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36441"/>
            <a:ext cx="6781800" cy="93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01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2704201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a typeface="Gulim" pitchFamily="34" charset="-127"/>
              </a:rPr>
              <a:t>James Peck, Jason Liu, and Tom I-P. Shih</a:t>
            </a:r>
          </a:p>
          <a:p>
            <a:pPr algn="ctr"/>
            <a:r>
              <a:rPr lang="en-US" sz="2400" dirty="0">
                <a:ea typeface="Gulim" pitchFamily="34" charset="-127"/>
              </a:rPr>
              <a:t>School of Aeronautics and Astronautics, Purdue University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0" y="762000"/>
            <a:ext cx="12192000" cy="14478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C000"/>
                </a:solidFill>
              </a:rPr>
              <a:t>Adiabatic-Wall Temperature - Revisited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58140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a typeface="Gulim" pitchFamily="34" charset="-127"/>
              </a:rPr>
              <a:t>K. Mark </a:t>
            </a:r>
            <a:r>
              <a:rPr lang="en-US" altLang="ko-KR" sz="2400" b="1" dirty="0" err="1">
                <a:ea typeface="Gulim" pitchFamily="34" charset="-127"/>
              </a:rPr>
              <a:t>Bryden</a:t>
            </a:r>
            <a:endParaRPr lang="en-US" altLang="ko-KR" sz="2400" b="1" dirty="0">
              <a:ea typeface="Gulim" pitchFamily="34" charset="-127"/>
            </a:endParaRPr>
          </a:p>
          <a:p>
            <a:pPr algn="ctr"/>
            <a:r>
              <a:rPr lang="en-US" sz="2400" dirty="0">
                <a:ea typeface="Gulim" pitchFamily="34" charset="-127"/>
              </a:rPr>
              <a:t>Ames Laboratory, Department of Energy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57200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a typeface="Gulim" pitchFamily="34" charset="-127"/>
              </a:rPr>
              <a:t>Robin Ames and Richard Dennis</a:t>
            </a:r>
          </a:p>
          <a:p>
            <a:pPr algn="ctr"/>
            <a:r>
              <a:rPr lang="en-US" sz="2400" dirty="0">
                <a:ea typeface="Gulim" pitchFamily="34" charset="-127"/>
              </a:rPr>
              <a:t>National Energy Technology Laboratory, Department of Energy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C8BC38-C810-A344-92CB-75AF06ED5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33159"/>
            <a:ext cx="2182355" cy="548641"/>
          </a:xfrm>
          <a:prstGeom prst="rect">
            <a:avLst/>
          </a:prstGeom>
        </p:spPr>
      </p:pic>
      <p:pic>
        <p:nvPicPr>
          <p:cNvPr id="15" name="Picture 2" descr="NETL Logo">
            <a:extLst>
              <a:ext uri="{FF2B5EF4-FFF2-40B4-BE49-F238E27FC236}">
                <a16:creationId xmlns:a16="http://schemas.microsoft.com/office/drawing/2014/main" id="{6069460F-5AAD-1244-830C-F7018D3D6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43" y="6233159"/>
            <a:ext cx="1371600" cy="5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ome">
            <a:extLst>
              <a:ext uri="{FF2B5EF4-FFF2-40B4-BE49-F238E27FC236}">
                <a16:creationId xmlns:a16="http://schemas.microsoft.com/office/drawing/2014/main" id="{0E37F964-BEF4-2D47-9AE3-066BB90ED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48" y="6206693"/>
            <a:ext cx="1969369" cy="4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14C1BC-621F-7C46-9ABD-0F9383EE4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72" y="6172200"/>
            <a:ext cx="496740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39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40E0522-549C-644D-BF93-85FC60E8735E}"/>
              </a:ext>
            </a:extLst>
          </p:cNvPr>
          <p:cNvSpPr/>
          <p:nvPr/>
        </p:nvSpPr>
        <p:spPr>
          <a:xfrm>
            <a:off x="304800" y="152400"/>
            <a:ext cx="1173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/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Convective heat transfer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from a solid surface is typically characterized by the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heat-transfer coefficient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defined by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Newton’s law of cooling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517150-3950-C341-8B96-B39DEC22DC82}"/>
              </a:ext>
            </a:extLst>
          </p:cNvPr>
          <p:cNvSpPr/>
          <p:nvPr/>
        </p:nvSpPr>
        <p:spPr>
          <a:xfrm>
            <a:off x="382427" y="4069349"/>
            <a:ext cx="53622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/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So, what’s the problem?</a:t>
            </a:r>
          </a:p>
          <a:p>
            <a:pPr marL="3556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External flows:  multiple temperature (e.g., film cooling) </a:t>
            </a:r>
          </a:p>
          <a:p>
            <a:pPr marL="3556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Internal flows:  separation, U-bends, pin fins, vortex generators, …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880E0FF-94DB-C749-9699-99AB01B80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33159"/>
            <a:ext cx="2182355" cy="548641"/>
          </a:xfrm>
          <a:prstGeom prst="rect">
            <a:avLst/>
          </a:prstGeom>
        </p:spPr>
      </p:pic>
      <p:pic>
        <p:nvPicPr>
          <p:cNvPr id="25" name="Picture 2" descr="NETL Logo">
            <a:extLst>
              <a:ext uri="{FF2B5EF4-FFF2-40B4-BE49-F238E27FC236}">
                <a16:creationId xmlns:a16="http://schemas.microsoft.com/office/drawing/2014/main" id="{ECF13ABE-66AA-9C42-9013-D229EC87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43" y="6233159"/>
            <a:ext cx="1371600" cy="5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ome">
            <a:extLst>
              <a:ext uri="{FF2B5EF4-FFF2-40B4-BE49-F238E27FC236}">
                <a16:creationId xmlns:a16="http://schemas.microsoft.com/office/drawing/2014/main" id="{C39FEBD7-E829-6B47-BFAE-EB25732AB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48" y="6206693"/>
            <a:ext cx="1969369" cy="4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AF4766-EE2F-A64B-8DA6-0986C7EDD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72" y="6172200"/>
            <a:ext cx="4967409" cy="685800"/>
          </a:xfrm>
          <a:prstGeom prst="rect">
            <a:avLst/>
          </a:prstGeom>
        </p:spPr>
      </p:pic>
      <p:pic>
        <p:nvPicPr>
          <p:cNvPr id="21" name="Picture 20" descr="T-z0.png">
            <a:extLst>
              <a:ext uri="{FF2B5EF4-FFF2-40B4-BE49-F238E27FC236}">
                <a16:creationId xmlns:a16="http://schemas.microsoft.com/office/drawing/2014/main" id="{D48269B9-581D-6F4E-8DA1-7813696976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520" b="8675"/>
          <a:stretch>
            <a:fillRect/>
          </a:stretch>
        </p:blipFill>
        <p:spPr>
          <a:xfrm>
            <a:off x="8953980" y="4247591"/>
            <a:ext cx="2749299" cy="1515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255F5C1-838C-EE47-8CD6-04A5522826A8}"/>
                  </a:ext>
                </a:extLst>
              </p:cNvPr>
              <p:cNvSpPr txBox="1"/>
              <p:nvPr/>
            </p:nvSpPr>
            <p:spPr>
              <a:xfrm>
                <a:off x="7315200" y="563814"/>
                <a:ext cx="3996089" cy="4307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𝒓𝒆𝒇</m:t>
                              </m:r>
                            </m:sub>
                          </m:sSub>
                        </m:e>
                      </m:d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     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𝒓𝒆𝒇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 ?</m:t>
                      </m:r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255F5C1-838C-EE47-8CD6-04A552282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563814"/>
                <a:ext cx="3996089" cy="430759"/>
              </a:xfrm>
              <a:prstGeom prst="rect">
                <a:avLst/>
              </a:prstGeom>
              <a:blipFill>
                <a:blip r:embed="rId7"/>
                <a:stretch>
                  <a:fillRect l="-2857" r="-2222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3A0E4F2-7396-FE40-A722-C3EA7264A0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5380" y="4247591"/>
            <a:ext cx="2768600" cy="1543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DF2E3B-146F-374D-835F-B05919A634AB}"/>
                  </a:ext>
                </a:extLst>
              </p:cNvPr>
              <p:cNvSpPr txBox="1"/>
              <p:nvPr/>
            </p:nvSpPr>
            <p:spPr>
              <a:xfrm>
                <a:off x="9741255" y="2401660"/>
                <a:ext cx="1841145" cy="9091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𝑇𝑑𝐴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𝑑𝐴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DF2E3B-146F-374D-835F-B05919A63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255" y="2401660"/>
                <a:ext cx="1841145" cy="909160"/>
              </a:xfrm>
              <a:prstGeom prst="rect">
                <a:avLst/>
              </a:prstGeom>
              <a:blipFill>
                <a:blip r:embed="rId9"/>
                <a:stretch>
                  <a:fillRect l="-2055" t="-52055" r="-2055" b="-82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B3028917-CD81-8743-BFEF-99180B85154F}"/>
              </a:ext>
            </a:extLst>
          </p:cNvPr>
          <p:cNvGrpSpPr/>
          <p:nvPr/>
        </p:nvGrpSpPr>
        <p:grpSpPr>
          <a:xfrm>
            <a:off x="784019" y="1436229"/>
            <a:ext cx="4397581" cy="736997"/>
            <a:chOff x="784019" y="1320403"/>
            <a:chExt cx="4397581" cy="7369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B11AEC-7013-0A4C-A8AC-8B597286AD8A}"/>
                    </a:ext>
                  </a:extLst>
                </p:cNvPr>
                <p:cNvSpPr/>
                <p:nvPr/>
              </p:nvSpPr>
              <p:spPr>
                <a:xfrm>
                  <a:off x="784019" y="1320403"/>
                  <a:ext cx="4064668" cy="7369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12700" lvl="1" algn="ctr"/>
                  <a:r>
                    <a:rPr lang="en-US" sz="2000" b="1" i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External Flow</a:t>
                  </a:r>
                </a:p>
                <a:p>
                  <a:pPr marL="12700" lvl="1"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a14:m>
                  <a:r>
                    <a:rPr lang="en-US" sz="2000" dirty="0">
                      <a:latin typeface="Arial" charset="0"/>
                      <a:ea typeface="Arial" charset="0"/>
                      <a:cs typeface="Arial" charset="0"/>
                    </a:rPr>
                    <a:t> = </a:t>
                  </a:r>
                  <a:r>
                    <a:rPr lang="en-US" sz="2000" dirty="0">
                      <a:solidFill>
                        <a:srgbClr val="FF0000"/>
                      </a:solidFill>
                      <a:latin typeface="Arial" charset="0"/>
                      <a:ea typeface="Arial" charset="0"/>
                      <a:cs typeface="Arial" charset="0"/>
                    </a:rPr>
                    <a:t>freestream temperature =  </a:t>
                  </a: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B11AEC-7013-0A4C-A8AC-8B597286AD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019" y="1320403"/>
                  <a:ext cx="4064668" cy="736997"/>
                </a:xfrm>
                <a:prstGeom prst="rect">
                  <a:avLst/>
                </a:prstGeom>
                <a:blipFill>
                  <a:blip r:embed="rId10"/>
                  <a:stretch>
                    <a:fillRect t="-5172" r="-1558" b="-86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622940E-A218-5441-9F4D-34B667136B63}"/>
                    </a:ext>
                  </a:extLst>
                </p:cNvPr>
                <p:cNvSpPr/>
                <p:nvPr/>
              </p:nvSpPr>
              <p:spPr>
                <a:xfrm>
                  <a:off x="4648201" y="1608996"/>
                  <a:ext cx="53339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622940E-A218-5441-9F4D-34B667136B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8201" y="1608996"/>
                  <a:ext cx="53339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7EDC04E-C229-5C46-95DE-8625DC080DF4}"/>
              </a:ext>
            </a:extLst>
          </p:cNvPr>
          <p:cNvGrpSpPr/>
          <p:nvPr/>
        </p:nvGrpSpPr>
        <p:grpSpPr>
          <a:xfrm>
            <a:off x="7037623" y="1371600"/>
            <a:ext cx="3477977" cy="736997"/>
            <a:chOff x="7037623" y="1320403"/>
            <a:chExt cx="3477977" cy="7369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0BFE339E-194D-F745-9A1A-6E8E45B0F5B0}"/>
                    </a:ext>
                  </a:extLst>
                </p:cNvPr>
                <p:cNvSpPr/>
                <p:nvPr/>
              </p:nvSpPr>
              <p:spPr>
                <a:xfrm>
                  <a:off x="7037623" y="1320403"/>
                  <a:ext cx="3078576" cy="7369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12700" lvl="1" algn="ctr"/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Internal Flow</a:t>
                  </a:r>
                  <a:endParaRPr lang="en-US" sz="2000" b="1" i="0" dirty="0">
                    <a:latin typeface="Cambria Math" panose="02040503050406030204" pitchFamily="18" charset="0"/>
                  </a:endParaRPr>
                </a:p>
                <a:p>
                  <a:pPr marL="12700" lvl="1"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a14:m>
                  <a:r>
                    <a:rPr lang="en-US" sz="2000" dirty="0">
                      <a:latin typeface="Arial" charset="0"/>
                      <a:ea typeface="Arial" charset="0"/>
                      <a:cs typeface="Arial" charset="0"/>
                    </a:rPr>
                    <a:t> = </a:t>
                  </a:r>
                  <a:r>
                    <a:rPr lang="en-US" sz="2000" dirty="0">
                      <a:solidFill>
                        <a:srgbClr val="FF0000"/>
                      </a:solidFill>
                      <a:latin typeface="Arial" charset="0"/>
                      <a:ea typeface="Arial" charset="0"/>
                      <a:cs typeface="Arial" charset="0"/>
                    </a:rPr>
                    <a:t>bulk temperature =</a:t>
                  </a: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0BFE339E-194D-F745-9A1A-6E8E45B0F5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7623" y="1320403"/>
                  <a:ext cx="3078576" cy="736997"/>
                </a:xfrm>
                <a:prstGeom prst="rect">
                  <a:avLst/>
                </a:prstGeom>
                <a:blipFill>
                  <a:blip r:embed="rId12"/>
                  <a:stretch>
                    <a:fillRect t="-5172" r="-1230" b="-86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7418098-B8B7-CB49-BB0C-5C184DAFFF65}"/>
                    </a:ext>
                  </a:extLst>
                </p:cNvPr>
                <p:cNvSpPr/>
                <p:nvPr/>
              </p:nvSpPr>
              <p:spPr>
                <a:xfrm>
                  <a:off x="9982201" y="1613449"/>
                  <a:ext cx="53339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7418098-B8B7-CB49-BB0C-5C184DAFFF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2201" y="1613449"/>
                  <a:ext cx="53339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B5823F4-36C9-374E-AC5C-4236E84D8F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391" y="2247452"/>
            <a:ext cx="4064668" cy="16387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DC9ED9-DF69-804C-937A-47DAF292A4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44886" y="2307431"/>
            <a:ext cx="3624273" cy="118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44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40E0522-549C-644D-BF93-85FC60E8735E}"/>
                  </a:ext>
                </a:extLst>
              </p:cNvPr>
              <p:cNvSpPr/>
              <p:nvPr/>
            </p:nvSpPr>
            <p:spPr>
              <a:xfrm>
                <a:off x="228600" y="304692"/>
                <a:ext cx="761299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 lvl="1"/>
                <a:r>
                  <a:rPr lang="en-US" sz="2400" b="1" dirty="0">
                    <a:latin typeface="Arial" charset="0"/>
                    <a:ea typeface="Arial" charset="0"/>
                    <a:cs typeface="Arial" charset="0"/>
                  </a:rPr>
                  <a:t>One solution:    </a:t>
                </a:r>
                <a:r>
                  <a:rPr lang="en-US" sz="2400" b="1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adiabatic wall temperature,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endParaRPr lang="en-US" sz="2400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40E0522-549C-644D-BF93-85FC60E873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04692"/>
                <a:ext cx="7612998" cy="461665"/>
              </a:xfrm>
              <a:prstGeom prst="rect">
                <a:avLst/>
              </a:prstGeom>
              <a:blipFill>
                <a:blip r:embed="rId3"/>
                <a:stretch>
                  <a:fillRect l="-1000" t="-11111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E880E0FF-94DB-C749-9699-99AB01B80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33159"/>
            <a:ext cx="2182355" cy="548641"/>
          </a:xfrm>
          <a:prstGeom prst="rect">
            <a:avLst/>
          </a:prstGeom>
        </p:spPr>
      </p:pic>
      <p:pic>
        <p:nvPicPr>
          <p:cNvPr id="25" name="Picture 2" descr="NETL Logo">
            <a:extLst>
              <a:ext uri="{FF2B5EF4-FFF2-40B4-BE49-F238E27FC236}">
                <a16:creationId xmlns:a16="http://schemas.microsoft.com/office/drawing/2014/main" id="{ECF13ABE-66AA-9C42-9013-D229EC87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43" y="6233159"/>
            <a:ext cx="1371600" cy="5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ome">
            <a:extLst>
              <a:ext uri="{FF2B5EF4-FFF2-40B4-BE49-F238E27FC236}">
                <a16:creationId xmlns:a16="http://schemas.microsoft.com/office/drawing/2014/main" id="{C39FEBD7-E829-6B47-BFAE-EB25732AB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48" y="6206693"/>
            <a:ext cx="1969369" cy="4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AF4766-EE2F-A64B-8DA6-0986C7EDD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72" y="6172200"/>
            <a:ext cx="4967409" cy="685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5E7CB39-1FB6-434D-B6F1-FF1FE16A8DF3}"/>
              </a:ext>
            </a:extLst>
          </p:cNvPr>
          <p:cNvSpPr/>
          <p:nvPr/>
        </p:nvSpPr>
        <p:spPr>
          <a:xfrm>
            <a:off x="304800" y="3962400"/>
            <a:ext cx="74003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8"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For flow of an “ideal” gas with freestream M past an object with adiabatic walls: 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5913458-421F-8048-B578-C7EF99254859}"/>
                  </a:ext>
                </a:extLst>
              </p:cNvPr>
              <p:cNvSpPr/>
              <p:nvPr/>
            </p:nvSpPr>
            <p:spPr>
              <a:xfrm>
                <a:off x="511675" y="4800600"/>
                <a:ext cx="2787558" cy="10221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5913458-421F-8048-B578-C7EF992548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75" y="4800600"/>
                <a:ext cx="2787558" cy="1022139"/>
              </a:xfrm>
              <a:prstGeom prst="rect">
                <a:avLst/>
              </a:prstGeom>
              <a:blipFill>
                <a:blip r:embed="rId8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F47B67B-11DB-3940-A174-D7D1BBD4469A}"/>
                  </a:ext>
                </a:extLst>
              </p:cNvPr>
              <p:cNvSpPr/>
              <p:nvPr/>
            </p:nvSpPr>
            <p:spPr>
              <a:xfrm>
                <a:off x="3685824" y="4822950"/>
                <a:ext cx="3095976" cy="9346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𝑎𝑑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ad>
                        <m:ra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a:rPr lang="en-US" b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𝑃𝑟</m:t>
                          </m:r>
                        </m:e>
                      </m:rad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b="0" dirty="0"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=0.885±0.01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=0.7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F47B67B-11DB-3940-A174-D7D1BBD44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5824" y="4822950"/>
                <a:ext cx="3095976" cy="934679"/>
              </a:xfrm>
              <a:prstGeom prst="rect">
                <a:avLst/>
              </a:prstGeom>
              <a:blipFill>
                <a:blip r:embed="rId9"/>
                <a:stretch>
                  <a:fillRect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78D0ACA-B9B4-D346-9A63-013993206D64}"/>
                  </a:ext>
                </a:extLst>
              </p:cNvPr>
              <p:cNvSpPr txBox="1"/>
              <p:nvPr/>
            </p:nvSpPr>
            <p:spPr>
              <a:xfrm>
                <a:off x="1293036" y="1066800"/>
                <a:ext cx="3083082" cy="3812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𝒂𝒅</m:t>
                          </m:r>
                        </m:sub>
                      </m:sSub>
                      <m:d>
                        <m:d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𝒂𝒅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78D0ACA-B9B4-D346-9A63-013993206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036" y="1066800"/>
                <a:ext cx="3083082" cy="381258"/>
              </a:xfrm>
              <a:prstGeom prst="rect">
                <a:avLst/>
              </a:prstGeom>
              <a:blipFill>
                <a:blip r:embed="rId10"/>
                <a:stretch>
                  <a:fillRect l="-327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4E5022C-DD40-F843-BB37-DADA05D17F18}"/>
                  </a:ext>
                </a:extLst>
              </p:cNvPr>
              <p:cNvSpPr/>
              <p:nvPr/>
            </p:nvSpPr>
            <p:spPr>
              <a:xfrm>
                <a:off x="405026" y="1683330"/>
                <a:ext cx="7062574" cy="984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Arial" charset="0"/>
                    <a:cs typeface="Arial" charset="0"/>
                  </a:rPr>
                  <a:t>Note:</a:t>
                </a:r>
              </a:p>
              <a:p>
                <a:endParaRPr lang="en-US" sz="1000" b="1" dirty="0">
                  <a:latin typeface="Arial" charset="0"/>
                  <a:cs typeface="Arial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is defined so that</a:t>
                </a:r>
                <a:r>
                  <a:rPr lang="en-US" sz="2000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where and 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4E5022C-DD40-F843-BB37-DADA05D17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026" y="1683330"/>
                <a:ext cx="7062574" cy="984885"/>
              </a:xfrm>
              <a:prstGeom prst="rect">
                <a:avLst/>
              </a:prstGeom>
              <a:blipFill>
                <a:blip r:embed="rId11"/>
                <a:stretch>
                  <a:fillRect l="-1257" t="-5128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39561E9-8400-CE4F-8B08-13F16EA399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48600" y="1263223"/>
            <a:ext cx="4147311" cy="39945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4AD21F7-17DB-4F48-B721-E81EAB611990}"/>
                  </a:ext>
                </a:extLst>
              </p:cNvPr>
              <p:cNvSpPr/>
              <p:nvPr/>
            </p:nvSpPr>
            <p:spPr>
              <a:xfrm>
                <a:off x="385706" y="2744286"/>
                <a:ext cx="7005694" cy="10686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is often assumed to depend only on the flow, the property of the fluid, geometry, and independent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4AD21F7-17DB-4F48-B721-E81EAB6119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06" y="2744286"/>
                <a:ext cx="7005694" cy="1068690"/>
              </a:xfrm>
              <a:prstGeom prst="rect">
                <a:avLst/>
              </a:prstGeom>
              <a:blipFill>
                <a:blip r:embed="rId13"/>
                <a:stretch>
                  <a:fillRect l="-904" t="-357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1695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880E0FF-94DB-C749-9699-99AB01B80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33159"/>
            <a:ext cx="2182355" cy="548641"/>
          </a:xfrm>
          <a:prstGeom prst="rect">
            <a:avLst/>
          </a:prstGeom>
        </p:spPr>
      </p:pic>
      <p:pic>
        <p:nvPicPr>
          <p:cNvPr id="25" name="Picture 2" descr="NETL Logo">
            <a:extLst>
              <a:ext uri="{FF2B5EF4-FFF2-40B4-BE49-F238E27FC236}">
                <a16:creationId xmlns:a16="http://schemas.microsoft.com/office/drawing/2014/main" id="{ECF13ABE-66AA-9C42-9013-D229EC87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43" y="6233159"/>
            <a:ext cx="1371600" cy="5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ome">
            <a:extLst>
              <a:ext uri="{FF2B5EF4-FFF2-40B4-BE49-F238E27FC236}">
                <a16:creationId xmlns:a16="http://schemas.microsoft.com/office/drawing/2014/main" id="{C39FEBD7-E829-6B47-BFAE-EB25732AB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48" y="6206693"/>
            <a:ext cx="1969369" cy="4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AF4766-EE2F-A64B-8DA6-0986C7EDD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72" y="6172200"/>
            <a:ext cx="4967409" cy="6858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3CD7DD2-721A-0347-8F34-115393714605}"/>
              </a:ext>
            </a:extLst>
          </p:cNvPr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Arial Black" charset="0"/>
                <a:ea typeface="Arial Black" charset="0"/>
                <a:cs typeface="Arial Black" charset="0"/>
              </a:rPr>
              <a:t>Previous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AEA2E7D-A155-B840-AFD7-822897ED0A99}"/>
                  </a:ext>
                </a:extLst>
              </p:cNvPr>
              <p:cNvSpPr/>
              <p:nvPr/>
            </p:nvSpPr>
            <p:spPr>
              <a:xfrm>
                <a:off x="581122" y="1066800"/>
                <a:ext cx="11098959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Moffit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(1998)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provided an excellent history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𝑎𝑑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starting with the work by 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Eckert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his co-workers at the U. of Minnesota in the 1950s.</a:t>
                </a:r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Sellar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et al (1956), 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Moffat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&amp; co-workers (1982, 1989, 1992, 1994, 1998), 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Hacker &amp; Eaton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(1997),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Used “discrete” Green’s function and/or inverse Green’s function along with measurements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to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𝑎𝑑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𝑎𝑑</m:t>
                        </m:r>
                      </m:sub>
                    </m:sSub>
                    <m: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Paniagua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&amp; co-workers (2012, 2013, 2018):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Applied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𝑎𝑑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𝑎𝑑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to steady and </a:t>
                </a:r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unsteady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flow and heat transfer in GT and HX.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AEA2E7D-A155-B840-AFD7-822897ED0A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22" y="1066800"/>
                <a:ext cx="11098959" cy="4524315"/>
              </a:xfrm>
              <a:prstGeom prst="rect">
                <a:avLst/>
              </a:prstGeom>
              <a:blipFill>
                <a:blip r:embed="rId6"/>
                <a:stretch>
                  <a:fillRect l="-800" t="-1124" b="-1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3025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FF94D6-F811-E744-8BBF-D0A59CE78C19}"/>
              </a:ext>
            </a:extLst>
          </p:cNvPr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Arial Black" charset="0"/>
                <a:ea typeface="Arial Black" charset="0"/>
                <a:cs typeface="Arial Black" charset="0"/>
              </a:rPr>
              <a:t>What are the challenges?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0A6F01-14D6-BB45-98C3-479CF80DF2C6}"/>
                  </a:ext>
                </a:extLst>
              </p:cNvPr>
              <p:cNvSpPr/>
              <p:nvPr/>
            </p:nvSpPr>
            <p:spPr>
              <a:xfrm>
                <a:off x="685800" y="945082"/>
                <a:ext cx="11353801" cy="4837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4288" lvl="1"/>
                <a:r>
                  <a:rPr lang="en-US" sz="2800" b="1" dirty="0">
                    <a:latin typeface="Arial" charset="0"/>
                    <a:ea typeface="Arial" charset="0"/>
                    <a:cs typeface="Arial" charset="0"/>
                  </a:rPr>
                  <a:t>How to 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b="1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14288" lvl="1"/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14288"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is defined by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  <m:d>
                      <m:d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𝒂𝒅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where and 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14288" lvl="1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but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because of mistakes in measuring or computing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num>
                      <m:den>
                        <m:d>
                          <m:d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sub>
                            </m:sSub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𝒂𝒅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14288" lvl="1"/>
                <a:endParaRPr lang="en-US" sz="2400" b="1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endParaRPr>
              </a:p>
              <a:p>
                <a:pPr marL="14288" lvl="1"/>
                <a:endParaRPr lang="en-US" sz="2400" b="1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endParaRPr>
              </a:p>
              <a:p>
                <a:pPr marL="14288" lvl="1"/>
                <a:endParaRPr lang="en-US" sz="2400" b="1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endParaRPr>
              </a:p>
              <a:p>
                <a:pPr marL="14288" lvl="1"/>
                <a:endParaRPr lang="en-US" sz="2400" b="1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endParaRPr>
              </a:p>
              <a:p>
                <a:pPr marL="14288" lvl="1"/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14288" lvl="1"/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In</a:t>
                </a:r>
                <a:r>
                  <a:rPr lang="en-US" sz="2400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 film cooling,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4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 switches sign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so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𝑎𝑑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definitely takes place.  Thus, mistakes in measuring/computing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𝑎𝑑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must be avoided or quantified.</a:t>
                </a:r>
                <a:endParaRPr lang="en-US" sz="2400" dirty="0"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0A6F01-14D6-BB45-98C3-479CF80DF2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945082"/>
                <a:ext cx="11353801" cy="4837606"/>
              </a:xfrm>
              <a:prstGeom prst="rect">
                <a:avLst/>
              </a:prstGeom>
              <a:blipFill>
                <a:blip r:embed="rId3"/>
                <a:stretch>
                  <a:fillRect l="-894" t="-1047" b="-1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AD5EB66C-CF95-BC4D-9FAC-2DDF2F82BD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33159"/>
            <a:ext cx="2182355" cy="548641"/>
          </a:xfrm>
          <a:prstGeom prst="rect">
            <a:avLst/>
          </a:prstGeom>
        </p:spPr>
      </p:pic>
      <p:pic>
        <p:nvPicPr>
          <p:cNvPr id="27" name="Picture 2" descr="NETL Logo">
            <a:extLst>
              <a:ext uri="{FF2B5EF4-FFF2-40B4-BE49-F238E27FC236}">
                <a16:creationId xmlns:a16="http://schemas.microsoft.com/office/drawing/2014/main" id="{C5BA7A26-7A47-4A4C-86DD-E33FF115C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43" y="6233159"/>
            <a:ext cx="1371600" cy="5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ome">
            <a:extLst>
              <a:ext uri="{FF2B5EF4-FFF2-40B4-BE49-F238E27FC236}">
                <a16:creationId xmlns:a16="http://schemas.microsoft.com/office/drawing/2014/main" id="{50E01025-743B-B641-A7DE-F25E7D28D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48" y="6206693"/>
            <a:ext cx="1969369" cy="4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A03714-677B-A249-9857-160A3E5A24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72" y="6172200"/>
            <a:ext cx="4967409" cy="68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F3AFE8-46CF-D141-93AF-B158BA725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571" y="3287407"/>
            <a:ext cx="5698622" cy="15131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A277A6-D8CD-D94C-8214-41E8CEC977C3}"/>
                  </a:ext>
                </a:extLst>
              </p:cNvPr>
              <p:cNvSpPr txBox="1"/>
              <p:nvPr/>
            </p:nvSpPr>
            <p:spPr>
              <a:xfrm>
                <a:off x="7567735" y="3272135"/>
                <a:ext cx="21858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𝒔</m:t>
                          </m:r>
                        </m:sub>
                      </m:sSub>
                      <m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−</m:t>
                      </m:r>
                      <m:sSub>
                        <m:sSubPr>
                          <m:ctrlP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</m:t>
                          </m:r>
                        </m:e>
                        <m:sub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𝒂𝒅</m:t>
                          </m:r>
                        </m:sub>
                      </m:sSub>
                      <m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𝟎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A277A6-D8CD-D94C-8214-41E8CEC97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7735" y="3272135"/>
                <a:ext cx="2185865" cy="461665"/>
              </a:xfrm>
              <a:prstGeom prst="rect">
                <a:avLst/>
              </a:prstGeom>
              <a:blipFill>
                <a:blip r:embed="rId9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0997EE-3347-4841-8E07-990BB9264385}"/>
              </a:ext>
            </a:extLst>
          </p:cNvPr>
          <p:cNvCxnSpPr>
            <a:cxnSpLocks/>
          </p:cNvCxnSpPr>
          <p:nvPr/>
        </p:nvCxnSpPr>
        <p:spPr>
          <a:xfrm flipH="1">
            <a:off x="7212894" y="3462069"/>
            <a:ext cx="278859" cy="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6ECF91F-8BA4-ED4F-9BEF-9663AEB34B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5078" y="3709261"/>
            <a:ext cx="2266153" cy="6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4FF94D6-F811-E744-8BBF-D0A59CE78C19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C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How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3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C000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 measured?  Two Ways!</a:t>
                </a:r>
                <a:endParaRPr lang="en-US" sz="3200" b="1" dirty="0">
                  <a:solidFill>
                    <a:srgbClr val="FFC000"/>
                  </a:solidFill>
                  <a:latin typeface="Arial Black" panose="020B0604020202020204" pitchFamily="34" charset="0"/>
                  <a:ea typeface="Arial Black" charset="0"/>
                  <a:cs typeface="Arial Black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4FF94D6-F811-E744-8BBF-D0A59CE78C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685800"/>
              </a:xfrm>
              <a:prstGeom prst="rect">
                <a:avLst/>
              </a:prstGeom>
              <a:blipFill>
                <a:blip r:embed="rId3"/>
                <a:stretch>
                  <a:fillRect t="-1852" b="-1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0A6F01-14D6-BB45-98C3-479CF80DF2C6}"/>
                  </a:ext>
                </a:extLst>
              </p:cNvPr>
              <p:cNvSpPr/>
              <p:nvPr/>
            </p:nvSpPr>
            <p:spPr>
              <a:xfrm>
                <a:off x="78895" y="838200"/>
                <a:ext cx="1181100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7188" lvl="1" indent="-342900">
                  <a:buFont typeface="Arial" panose="020B0604020202020204" pitchFamily="34" charset="0"/>
                  <a:buChar char="•"/>
                </a:pP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Create adiabatic wall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via low thermal conductivity material plus guard heater and measure surface temperature.  This approach assumes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  <m:r>
                      <a:rPr lang="en-US" sz="2200" b="1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2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anywhere</a:t>
                </a:r>
                <a:r>
                  <a:rPr lang="en-US" sz="22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on the surface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70A6F01-14D6-BB45-98C3-479CF80DF2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5" y="838200"/>
                <a:ext cx="11811000" cy="769441"/>
              </a:xfrm>
              <a:prstGeom prst="rect">
                <a:avLst/>
              </a:prstGeom>
              <a:blipFill rotWithShape="1">
                <a:blip r:embed="rId4"/>
                <a:stretch>
                  <a:fillRect l="-516" t="-4762" r="-41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29BF5C9-79A3-4A42-8579-9F5B17DEC5ED}"/>
                  </a:ext>
                </a:extLst>
              </p:cNvPr>
              <p:cNvSpPr/>
              <p:nvPr/>
            </p:nvSpPr>
            <p:spPr>
              <a:xfrm>
                <a:off x="78895" y="1808071"/>
                <a:ext cx="6855306" cy="718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7188" lvl="1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  <m:r>
                      <a:rPr lang="en-US" sz="2200" b="1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200" b="1" dirty="0"/>
                  <a:t> </a:t>
                </a:r>
                <a:r>
                  <a:rPr lang="en-US" sz="2200" dirty="0"/>
                  <a:t>and</a:t>
                </a:r>
                <a:r>
                  <a:rPr lang="en-US" sz="22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  <m:r>
                      <a:rPr lang="en-US" sz="22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2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num>
                      <m:den>
                        <m:d>
                          <m:dPr>
                            <m:ctrlPr>
                              <a:rPr lang="en-US" sz="22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1" i="1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sz="2200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1" i="1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sz="2200" b="1" i="1">
                                    <a:latin typeface="Cambria Math" panose="02040503050406030204" pitchFamily="18" charset="0"/>
                                  </a:rPr>
                                  <m:t>𝒂𝒅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sz="22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2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2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num>
                      <m:den>
                        <m:d>
                          <m:dPr>
                            <m:ctrlPr>
                              <a:rPr lang="en-US" sz="22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1" i="1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sz="2200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1" i="1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sz="2200" b="1" i="1">
                                    <a:latin typeface="Cambria Math" panose="02040503050406030204" pitchFamily="18" charset="0"/>
                                  </a:rPr>
                                  <m:t>𝒂𝒅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US" sz="2200" dirty="0">
                  <a:solidFill>
                    <a:srgbClr val="FF0000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29BF5C9-79A3-4A42-8579-9F5B17DEC5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5" y="1808071"/>
                <a:ext cx="6855306" cy="718466"/>
              </a:xfrm>
              <a:prstGeom prst="rect">
                <a:avLst/>
              </a:prstGeom>
              <a:blipFill>
                <a:blip r:embed="rId5"/>
                <a:stretch>
                  <a:fillRect l="-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1478E8D-0F5E-ED4C-971D-85E71149D9D7}"/>
                  </a:ext>
                </a:extLst>
              </p:cNvPr>
              <p:cNvSpPr txBox="1"/>
              <p:nvPr/>
            </p:nvSpPr>
            <p:spPr>
              <a:xfrm>
                <a:off x="594739" y="4721422"/>
                <a:ext cx="2932632" cy="3520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𝒂𝒅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𝒂𝒅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1478E8D-0F5E-ED4C-971D-85E71149D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39" y="4721422"/>
                <a:ext cx="2932632" cy="352084"/>
              </a:xfrm>
              <a:prstGeom prst="rect">
                <a:avLst/>
              </a:prstGeom>
              <a:blipFill>
                <a:blip r:embed="rId6"/>
                <a:stretch>
                  <a:fillRect l="-3017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17D415A-2698-5649-9D80-46176D915441}"/>
                  </a:ext>
                </a:extLst>
              </p:cNvPr>
              <p:cNvSpPr txBox="1"/>
              <p:nvPr/>
            </p:nvSpPr>
            <p:spPr>
              <a:xfrm>
                <a:off x="590372" y="5178623"/>
                <a:ext cx="2932632" cy="3520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𝒂𝒅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0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𝒂𝒅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17D415A-2698-5649-9D80-46176D915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72" y="5178623"/>
                <a:ext cx="2932632" cy="352084"/>
              </a:xfrm>
              <a:prstGeom prst="rect">
                <a:avLst/>
              </a:prstGeom>
              <a:blipFill>
                <a:blip r:embed="rId7"/>
                <a:stretch>
                  <a:fillRect l="-2586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E2265C6-EF6C-694B-B7E8-6A306D7EC686}"/>
                  </a:ext>
                </a:extLst>
              </p:cNvPr>
              <p:cNvSpPr txBox="1"/>
              <p:nvPr/>
            </p:nvSpPr>
            <p:spPr>
              <a:xfrm>
                <a:off x="7563933" y="1966317"/>
                <a:ext cx="4077875" cy="4216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Questions:</a:t>
                </a:r>
                <a:endParaRPr lang="en-US" sz="2000" b="1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mbria" panose="02040503050406030204" pitchFamily="18" charset="0"/>
                  </a:rPr>
                  <a:t>Do the 2 methods yield the same results?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mbria" panose="02040503050406030204" pitchFamily="18" charset="0"/>
                  </a:rPr>
                  <a:t>If not, which is right?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mbria" panose="02040503050406030204" pitchFamily="18" charset="0"/>
                  </a:rPr>
                  <a:t>Could both be wrong?  For example, could the assumptions invoked by these methods be wrong?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mbria" panose="02040503050406030204" pitchFamily="18" charset="0"/>
                  </a:rPr>
                  <a:t>Is there a method that will yield a unique and correct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400" dirty="0">
                    <a:latin typeface="Cambria" panose="02040503050406030204" pitchFamily="18" charset="0"/>
                  </a:rPr>
                  <a:t>?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E2265C6-EF6C-694B-B7E8-6A306D7EC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933" y="1966317"/>
                <a:ext cx="4077875" cy="4216539"/>
              </a:xfrm>
              <a:prstGeom prst="rect">
                <a:avLst/>
              </a:prstGeom>
              <a:blipFill>
                <a:blip r:embed="rId8"/>
                <a:stretch>
                  <a:fillRect l="-3106" t="-1502" r="-621" b="-2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1256CA2-5C70-3C47-A8B8-0F81A60CB28B}"/>
                  </a:ext>
                </a:extLst>
              </p:cNvPr>
              <p:cNvSpPr/>
              <p:nvPr/>
            </p:nvSpPr>
            <p:spPr>
              <a:xfrm>
                <a:off x="399298" y="2946074"/>
                <a:ext cx="407787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4288" lvl="1"/>
                <a:r>
                  <a:rPr lang="en-US" sz="2000" b="1" dirty="0"/>
                  <a:t>THUS,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can be measured by 2 sets of measurements: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1256CA2-5C70-3C47-A8B8-0F81A60CB2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98" y="2946074"/>
                <a:ext cx="4077875" cy="1015663"/>
              </a:xfrm>
              <a:prstGeom prst="rect">
                <a:avLst/>
              </a:prstGeom>
              <a:blipFill>
                <a:blip r:embed="rId9"/>
                <a:stretch>
                  <a:fillRect l="-929" t="-2469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2312FA2-03CB-0041-8CB0-C0B318C6BDE1}"/>
                  </a:ext>
                </a:extLst>
              </p:cNvPr>
              <p:cNvSpPr/>
              <p:nvPr/>
            </p:nvSpPr>
            <p:spPr>
              <a:xfrm>
                <a:off x="533400" y="4231712"/>
                <a:ext cx="2384371" cy="413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𝒂𝒅</m:t>
                        </m:r>
                      </m:sub>
                    </m:sSub>
                    <m:r>
                      <a:rPr lang="en-US" sz="2000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0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𝒂𝒅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2312FA2-03CB-0041-8CB0-C0B318C6BD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231712"/>
                <a:ext cx="2384371" cy="4135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EA1E2A2B-75EE-4247-91A9-3A589B4B1F4C}"/>
              </a:ext>
            </a:extLst>
          </p:cNvPr>
          <p:cNvGrpSpPr/>
          <p:nvPr/>
        </p:nvGrpSpPr>
        <p:grpSpPr>
          <a:xfrm>
            <a:off x="3747247" y="3064818"/>
            <a:ext cx="2590800" cy="2433283"/>
            <a:chOff x="6122736" y="2584635"/>
            <a:chExt cx="3719058" cy="3669962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32950B7-5468-164A-A90F-4A0382691E5E}"/>
                </a:ext>
              </a:extLst>
            </p:cNvPr>
            <p:cNvCxnSpPr>
              <a:cxnSpLocks/>
            </p:cNvCxnSpPr>
            <p:nvPr/>
          </p:nvCxnSpPr>
          <p:spPr>
            <a:xfrm>
              <a:off x="6311728" y="5750246"/>
              <a:ext cx="2994318" cy="13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5BF2FB67-28E6-E74C-8636-74DDAE993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3499" y="3361246"/>
              <a:ext cx="0" cy="24027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8AF7387-70E5-8141-9017-98596599DC71}"/>
                </a:ext>
              </a:extLst>
            </p:cNvPr>
            <p:cNvSpPr/>
            <p:nvPr/>
          </p:nvSpPr>
          <p:spPr>
            <a:xfrm>
              <a:off x="9197050" y="3205416"/>
              <a:ext cx="152400" cy="1530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8E689A4-F6FB-324A-A10A-8162B0AAAB34}"/>
                </a:ext>
              </a:extLst>
            </p:cNvPr>
            <p:cNvSpPr/>
            <p:nvPr/>
          </p:nvSpPr>
          <p:spPr>
            <a:xfrm>
              <a:off x="8229600" y="4210154"/>
              <a:ext cx="152400" cy="1530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0591DA64-F4B7-AD4E-AF75-379B03A25B84}"/>
                    </a:ext>
                  </a:extLst>
                </p:cNvPr>
                <p:cNvSpPr txBox="1"/>
                <p:nvPr/>
              </p:nvSpPr>
              <p:spPr>
                <a:xfrm>
                  <a:off x="6122736" y="2584635"/>
                  <a:ext cx="395810" cy="3668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oMath>
                    </m:oMathPara>
                  </a14:m>
                  <a:endParaRPr lang="en-US" sz="2400" baseline="-25000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0591DA64-F4B7-AD4E-AF75-379B03A25B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2736" y="2584635"/>
                  <a:ext cx="395810" cy="366881"/>
                </a:xfrm>
                <a:prstGeom prst="rect">
                  <a:avLst/>
                </a:prstGeom>
                <a:blipFill>
                  <a:blip r:embed="rId11"/>
                  <a:stretch>
                    <a:fillRect l="-36364" r="-45455" b="-8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86FB3EC-3D69-6F49-A108-7E74FEC5D87A}"/>
                    </a:ext>
                  </a:extLst>
                </p:cNvPr>
                <p:cNvSpPr txBox="1"/>
                <p:nvPr/>
              </p:nvSpPr>
              <p:spPr>
                <a:xfrm>
                  <a:off x="9464761" y="5579344"/>
                  <a:ext cx="377033" cy="375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86FB3EC-3D69-6F49-A108-7E74FEC5D8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4761" y="5579344"/>
                  <a:ext cx="377033" cy="375554"/>
                </a:xfrm>
                <a:prstGeom prst="rect">
                  <a:avLst/>
                </a:prstGeom>
                <a:blipFill>
                  <a:blip r:embed="rId14"/>
                  <a:stretch>
                    <a:fillRect l="-33333" r="-20833" b="-434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CE0284E-6244-864B-856D-BF9FF992D9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86938" y="3261689"/>
              <a:ext cx="2419108" cy="248855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741DD5A-5853-244F-80BB-0A01A59F1119}"/>
                </a:ext>
              </a:extLst>
            </p:cNvPr>
            <p:cNvSpPr/>
            <p:nvPr/>
          </p:nvSpPr>
          <p:spPr>
            <a:xfrm>
              <a:off x="6843534" y="5687481"/>
              <a:ext cx="152400" cy="15305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60E1185-97A1-A44D-B6C8-574D00A12327}"/>
                    </a:ext>
                  </a:extLst>
                </p:cNvPr>
                <p:cNvSpPr txBox="1"/>
                <p:nvPr/>
              </p:nvSpPr>
              <p:spPr>
                <a:xfrm>
                  <a:off x="6589678" y="4005072"/>
                  <a:ext cx="1479157" cy="4322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60E1185-97A1-A44D-B6C8-574D00A123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9678" y="4005072"/>
                  <a:ext cx="1479157" cy="432235"/>
                </a:xfrm>
                <a:prstGeom prst="rect">
                  <a:avLst/>
                </a:prstGeom>
                <a:blipFill>
                  <a:blip r:embed="rId15"/>
                  <a:stretch>
                    <a:fillRect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F8B8251A-5D88-DC4A-BDA5-4D51FCD7D355}"/>
                    </a:ext>
                  </a:extLst>
                </p:cNvPr>
                <p:cNvSpPr txBox="1"/>
                <p:nvPr/>
              </p:nvSpPr>
              <p:spPr>
                <a:xfrm>
                  <a:off x="7509427" y="2859761"/>
                  <a:ext cx="1518627" cy="4778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  <m:sup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F8B8251A-5D88-DC4A-BDA5-4D51FCD7D3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9427" y="2859761"/>
                  <a:ext cx="1518627" cy="477836"/>
                </a:xfrm>
                <a:prstGeom prst="rect">
                  <a:avLst/>
                </a:prstGeom>
                <a:blipFill>
                  <a:blip r:embed="rId16"/>
                  <a:stretch>
                    <a:fillRect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40109B78-B3EC-3541-AD88-52DAA4F61913}"/>
                    </a:ext>
                  </a:extLst>
                </p:cNvPr>
                <p:cNvSpPr txBox="1"/>
                <p:nvPr/>
              </p:nvSpPr>
              <p:spPr>
                <a:xfrm>
                  <a:off x="6624813" y="5879043"/>
                  <a:ext cx="544457" cy="375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𝒂𝒅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40109B78-B3EC-3541-AD88-52DAA4F619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4813" y="5879043"/>
                  <a:ext cx="544457" cy="375554"/>
                </a:xfrm>
                <a:prstGeom prst="rect">
                  <a:avLst/>
                </a:prstGeom>
                <a:blipFill>
                  <a:blip r:embed="rId17"/>
                  <a:stretch>
                    <a:fillRect l="-22857" r="-25714" b="-4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5F5395C-EA93-7C4B-A692-CF4C1D46C4E6}"/>
                </a:ext>
              </a:extLst>
            </p:cNvPr>
            <p:cNvCxnSpPr/>
            <p:nvPr/>
          </p:nvCxnSpPr>
          <p:spPr>
            <a:xfrm>
              <a:off x="7446554" y="5317256"/>
              <a:ext cx="77439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238AD40B-5A86-FD47-8044-14AB72DDCF44}"/>
                </a:ext>
              </a:extLst>
            </p:cNvPr>
            <p:cNvSpPr/>
            <p:nvPr/>
          </p:nvSpPr>
          <p:spPr>
            <a:xfrm>
              <a:off x="6989354" y="4936256"/>
              <a:ext cx="774390" cy="778744"/>
            </a:xfrm>
            <a:prstGeom prst="arc">
              <a:avLst>
                <a:gd name="adj1" fmla="val 18559120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396CAFF5-4D32-4940-9A8B-3B5D37938D14}"/>
                    </a:ext>
                  </a:extLst>
                </p:cNvPr>
                <p:cNvSpPr txBox="1"/>
                <p:nvPr/>
              </p:nvSpPr>
              <p:spPr>
                <a:xfrm>
                  <a:off x="8444469" y="4695841"/>
                  <a:ext cx="532628" cy="37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𝑎𝑑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396CAFF5-4D32-4940-9A8B-3B5D37938D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44469" y="4695841"/>
                  <a:ext cx="532628" cy="375553"/>
                </a:xfrm>
                <a:prstGeom prst="rect">
                  <a:avLst/>
                </a:prstGeom>
                <a:blipFill>
                  <a:blip r:embed="rId18"/>
                  <a:stretch>
                    <a:fillRect l="-26667" r="-43333" b="-7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22B83FC-82FA-A44E-BA52-D4A51F8668D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33159"/>
            <a:ext cx="2182355" cy="548641"/>
          </a:xfrm>
          <a:prstGeom prst="rect">
            <a:avLst/>
          </a:prstGeom>
        </p:spPr>
      </p:pic>
      <p:pic>
        <p:nvPicPr>
          <p:cNvPr id="27" name="Picture 2" descr="NETL Logo">
            <a:extLst>
              <a:ext uri="{FF2B5EF4-FFF2-40B4-BE49-F238E27FC236}">
                <a16:creationId xmlns:a16="http://schemas.microsoft.com/office/drawing/2014/main" id="{4A77B687-5AF6-ED47-9B7D-776A54835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43" y="6233159"/>
            <a:ext cx="1371600" cy="5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ome">
            <a:extLst>
              <a:ext uri="{FF2B5EF4-FFF2-40B4-BE49-F238E27FC236}">
                <a16:creationId xmlns:a16="http://schemas.microsoft.com/office/drawing/2014/main" id="{84987CE5-1360-9C45-AF94-89200895F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48" y="6206693"/>
            <a:ext cx="1969369" cy="4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6A6DFBA-8604-8C4C-81FE-F35FC2E7D2B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72" y="6172200"/>
            <a:ext cx="4967409" cy="685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8B0E84-E447-D947-977A-8436EBB4722A}"/>
              </a:ext>
            </a:extLst>
          </p:cNvPr>
          <p:cNvSpPr/>
          <p:nvPr/>
        </p:nvSpPr>
        <p:spPr>
          <a:xfrm>
            <a:off x="439906" y="2323967"/>
            <a:ext cx="46119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= constant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at any point</a:t>
            </a: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on the surface.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67074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urdue_Resear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16060</TotalTime>
  <Words>2806</Words>
  <Application>Microsoft Office PowerPoint</Application>
  <PresentationFormat>Widescreen</PresentationFormat>
  <Paragraphs>445</Paragraphs>
  <Slides>33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굴림</vt:lpstr>
      <vt:lpstr>Arial</vt:lpstr>
      <vt:lpstr>Arial Black</vt:lpstr>
      <vt:lpstr>Calibri</vt:lpstr>
      <vt:lpstr>Cambria</vt:lpstr>
      <vt:lpstr>Cambria Math</vt:lpstr>
      <vt:lpstr>Courier New</vt:lpstr>
      <vt:lpstr>Symbol</vt:lpstr>
      <vt:lpstr>Office Theme</vt:lpstr>
      <vt:lpstr>Purdue_Research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 Description</vt:lpstr>
      <vt:lpstr>Formulation, Numerical Method, and Code</vt:lpstr>
      <vt:lpstr>PowerPoint Presentation</vt:lpstr>
      <vt:lpstr>Grid</vt:lpstr>
      <vt:lpstr>Grid Sensitivity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 2:  Film Cooling HTC, Revisited</dc:title>
  <dc:creator>James Peck</dc:creator>
  <cp:lastModifiedBy>Karen Lockhart</cp:lastModifiedBy>
  <cp:revision>150</cp:revision>
  <dcterms:created xsi:type="dcterms:W3CDTF">2017-10-28T04:00:45Z</dcterms:created>
  <dcterms:modified xsi:type="dcterms:W3CDTF">2019-11-14T13:36:31Z</dcterms:modified>
</cp:coreProperties>
</file>