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37"/>
  </p:notesMasterIdLst>
  <p:handoutMasterIdLst>
    <p:handoutMasterId r:id="rId38"/>
  </p:handoutMasterIdLst>
  <p:sldIdLst>
    <p:sldId id="327" r:id="rId3"/>
    <p:sldId id="334" r:id="rId4"/>
    <p:sldId id="333" r:id="rId5"/>
    <p:sldId id="339" r:id="rId6"/>
    <p:sldId id="337" r:id="rId7"/>
    <p:sldId id="673" r:id="rId8"/>
    <p:sldId id="674" r:id="rId9"/>
    <p:sldId id="675" r:id="rId10"/>
    <p:sldId id="676" r:id="rId11"/>
    <p:sldId id="677" r:id="rId12"/>
    <p:sldId id="678" r:id="rId13"/>
    <p:sldId id="679" r:id="rId14"/>
    <p:sldId id="680" r:id="rId15"/>
    <p:sldId id="698" r:id="rId16"/>
    <p:sldId id="681" r:id="rId17"/>
    <p:sldId id="682" r:id="rId18"/>
    <p:sldId id="683" r:id="rId19"/>
    <p:sldId id="338" r:id="rId20"/>
    <p:sldId id="691" r:id="rId21"/>
    <p:sldId id="692" r:id="rId22"/>
    <p:sldId id="685" r:id="rId23"/>
    <p:sldId id="684" r:id="rId24"/>
    <p:sldId id="687" r:id="rId25"/>
    <p:sldId id="686" r:id="rId26"/>
    <p:sldId id="688" r:id="rId27"/>
    <p:sldId id="689" r:id="rId28"/>
    <p:sldId id="690" r:id="rId29"/>
    <p:sldId id="696" r:id="rId30"/>
    <p:sldId id="693" r:id="rId31"/>
    <p:sldId id="694" r:id="rId32"/>
    <p:sldId id="695" r:id="rId33"/>
    <p:sldId id="636" r:id="rId34"/>
    <p:sldId id="699" r:id="rId35"/>
    <p:sldId id="69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>
          <p15:clr>
            <a:srgbClr val="A4A3A4"/>
          </p15:clr>
        </p15:guide>
        <p15:guide id="2" orient="horz" pos="4224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pos="96">
          <p15:clr>
            <a:srgbClr val="A4A3A4"/>
          </p15:clr>
        </p15:guide>
        <p15:guide id="5" pos="56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 Samim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0000"/>
    <a:srgbClr val="FF00FF"/>
    <a:srgbClr val="BB0000"/>
    <a:srgbClr val="00FFFF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5272" autoAdjust="0"/>
  </p:normalViewPr>
  <p:slideViewPr>
    <p:cSldViewPr snapToGrid="0" showGuides="1">
      <p:cViewPr varScale="1">
        <p:scale>
          <a:sx n="49" d="100"/>
          <a:sy n="49" d="100"/>
        </p:scale>
        <p:origin x="1416" y="38"/>
      </p:cViewPr>
      <p:guideLst>
        <p:guide orient="horz" pos="96"/>
        <p:guide orient="horz" pos="4224"/>
        <p:guide orient="horz" pos="4032"/>
        <p:guide pos="96"/>
        <p:guide pos="56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-28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030FE-B67D-44EA-B9D1-88E1B37835D6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F3D3-E14A-422A-9502-9E741E68D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681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B3A19-66CD-4276-AEFB-E4CE1D86974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5C50-9C73-4FE4-BA41-CDCDF7AC8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5C50-9C73-4FE4-BA41-CDCDF7AC84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600201"/>
            <a:ext cx="8839200" cy="1828800"/>
          </a:xfrm>
        </p:spPr>
        <p:txBody>
          <a:bodyPr/>
          <a:lstStyle>
            <a:lvl1pPr>
              <a:defRPr sz="2800" b="1"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839200" cy="2514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71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2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152400"/>
            <a:ext cx="1828800" cy="6248400"/>
          </a:xfrm>
        </p:spPr>
        <p:txBody>
          <a:bodyPr vert="eaVert"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7010400" cy="62484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3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62000" y="3121152"/>
            <a:ext cx="7620001" cy="6888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400" y="4343400"/>
            <a:ext cx="1828800" cy="18288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Scarlet</a:t>
            </a:r>
          </a:p>
          <a:p>
            <a:pPr algn="ctr"/>
            <a:r>
              <a:rPr lang="en-US" dirty="0"/>
              <a:t>187, 0, 0</a:t>
            </a:r>
          </a:p>
          <a:p>
            <a:pPr algn="ctr"/>
            <a:r>
              <a:rPr lang="en-US" dirty="0"/>
              <a:t>#BB0000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743200" y="4343400"/>
            <a:ext cx="1828800" cy="1828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Gray</a:t>
            </a:r>
          </a:p>
          <a:p>
            <a:pPr algn="ctr"/>
            <a:r>
              <a:rPr lang="en-US" dirty="0"/>
              <a:t>102, 102, 102</a:t>
            </a:r>
          </a:p>
          <a:p>
            <a:pPr algn="ctr"/>
            <a:r>
              <a:rPr lang="en-US" dirty="0"/>
              <a:t>#666666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00800" y="4343400"/>
            <a:ext cx="18288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Black</a:t>
            </a:r>
          </a:p>
          <a:p>
            <a:pPr algn="ctr"/>
            <a:r>
              <a:rPr lang="en-US" dirty="0"/>
              <a:t>0, 0, 0</a:t>
            </a:r>
          </a:p>
          <a:p>
            <a:pPr algn="ctr"/>
            <a:r>
              <a:rPr lang="en-US" dirty="0"/>
              <a:t>#000000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72000" y="4343400"/>
            <a:ext cx="1828800" cy="18288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White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255, 255, 255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#FFFFFF</a:t>
            </a:r>
          </a:p>
        </p:txBody>
      </p:sp>
      <p:pic>
        <p:nvPicPr>
          <p:cNvPr id="1026" name="Picture 2" descr="Y:\Downloads\ohiostate-brandassets\ohiostate-logo\ohiostate-logo\Horiz\RGBHEX\TheOhioStateUniversity-HorizK-RGBHEX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Downloads\ohiostate-brandassets\ohiostate-logo\ohiostate-logo\Horiz\RGBHEX\TheOhioStateUniversity-Gray-Horiz-RGBHEX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70" y="2524684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538263"/>
            <a:ext cx="5715000" cy="8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Downloads\ohiostate-brandassets\ohiostate-logo\ohiostate-logo\Horiz\RGBHEX\TheOhioStateUniversity-K-Horiz-RGBHEX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24684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Downloads\ohiostate-brandassets\ohiostate-logo\ohiostate-logo\Horiz\RGBHEX\TheOhioStateUniversity-REV2-Horiz-RGBHEX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:\Downloads\ohiostate-brandassets\ohiostate-logo\ohiostate-logo\Horiz\RGBHEX\TheOhioStateUniversity-REV-Horiz-RGBHEX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70" y="3200400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Y:\Downloads\ohiostate-brandassets\ohiostate-logo\ohiostate-logo\Horiz\RGBHEX\TheOhioStateUniversity-Scarlet-Horiz-RGBHEX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70" y="1905000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44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600201"/>
            <a:ext cx="8839200" cy="1828800"/>
          </a:xfrm>
        </p:spPr>
        <p:txBody>
          <a:bodyPr/>
          <a:lstStyle>
            <a:lvl1pPr>
              <a:defRPr sz="2800" b="1"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839200" cy="2514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984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0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14600"/>
            <a:ext cx="8839200" cy="1819275"/>
          </a:xfrm>
        </p:spPr>
        <p:txBody>
          <a:bodyPr anchor="b"/>
          <a:lstStyle>
            <a:lvl1pPr algn="l">
              <a:defRPr sz="2800" b="1" cap="all"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343401"/>
            <a:ext cx="8839200" cy="2057400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1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41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344988" cy="6858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828800"/>
            <a:ext cx="4344988" cy="45719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343400" cy="6858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346575" cy="45719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53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11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17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2971800" cy="1143000"/>
          </a:xfrm>
        </p:spPr>
        <p:txBody>
          <a:bodyPr anchor="b"/>
          <a:lstStyle>
            <a:lvl1pPr algn="l">
              <a:defRPr sz="2000" b="1"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52400"/>
            <a:ext cx="5867400" cy="6248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1" y="1295400"/>
            <a:ext cx="2971800" cy="5105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09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685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8839200" cy="4648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86400"/>
            <a:ext cx="5486400" cy="914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0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152400"/>
            <a:ext cx="1828800" cy="6248400"/>
          </a:xfrm>
        </p:spPr>
        <p:txBody>
          <a:bodyPr vert="eaVert"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7010400" cy="62484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2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62000" y="3121152"/>
            <a:ext cx="7620001" cy="6888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914400" y="4343400"/>
            <a:ext cx="1828800" cy="18288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Scarlet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187, 0, 0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#BB0000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743200" y="4343400"/>
            <a:ext cx="1828800" cy="1828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Gray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102, 102, 102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#666666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00800" y="4343400"/>
            <a:ext cx="18288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Black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0, 0, 0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#000000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72000" y="4343400"/>
            <a:ext cx="1828800" cy="18288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White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255, 255, 255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#FFFFFF</a:t>
            </a:r>
          </a:p>
        </p:txBody>
      </p:sp>
      <p:pic>
        <p:nvPicPr>
          <p:cNvPr id="1026" name="Picture 2" descr="Y:\Downloads\ohiostate-brandassets\ohiostate-logo\ohiostate-logo\Horiz\RGBHEX\TheOhioStateUniversity-HorizK-RGBHEX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Downloads\ohiostate-brandassets\ohiostate-logo\ohiostate-logo\Horiz\RGBHEX\TheOhioStateUniversity-Gray-Horiz-RGBHEX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70" y="2524684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538263"/>
            <a:ext cx="5715000" cy="81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Downloads\ohiostate-brandassets\ohiostate-logo\ohiostate-logo\Horiz\RGBHEX\TheOhioStateUniversity-K-Horiz-RGBHEX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24684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Downloads\ohiostate-brandassets\ohiostate-logo\ohiostate-logo\Horiz\RGBHEX\TheOhioStateUniversity-REV2-Horiz-RGBHEX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:\Downloads\ohiostate-brandassets\ohiostate-logo\ohiostate-logo\Horiz\RGBHEX\TheOhioStateUniversity-REV-Horiz-RGBHEX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70" y="3200400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Y:\Downloads\ohiostate-brandassets\ohiostate-logo\ohiostate-logo\Horiz\RGBHEX\TheOhioStateUniversity-Scarlet-Horiz-RGBHEX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70" y="1905000"/>
            <a:ext cx="3657600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53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14600"/>
            <a:ext cx="8839200" cy="1819275"/>
          </a:xfrm>
        </p:spPr>
        <p:txBody>
          <a:bodyPr anchor="b"/>
          <a:lstStyle>
            <a:lvl1pPr algn="l">
              <a:defRPr sz="2800" b="1" cap="all"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343401"/>
            <a:ext cx="8839200" cy="2057400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9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0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344988" cy="6858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828800"/>
            <a:ext cx="4344988" cy="45719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343400" cy="6858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346575" cy="45719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1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2971800" cy="1143000"/>
          </a:xfrm>
        </p:spPr>
        <p:txBody>
          <a:bodyPr anchor="b"/>
          <a:lstStyle>
            <a:lvl1pPr algn="l">
              <a:defRPr sz="2000" b="1">
                <a:solidFill>
                  <a:srgbClr val="BB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52400"/>
            <a:ext cx="5867400" cy="6248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1" y="1295400"/>
            <a:ext cx="2971800" cy="5105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33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685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8839200" cy="4648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86400"/>
            <a:ext cx="5486400" cy="914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00800"/>
            <a:ext cx="533400" cy="2967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666666"/>
                </a:solidFill>
              </a:defRPr>
            </a:lvl1pPr>
          </a:lstStyle>
          <a:p>
            <a:fld id="{8D718900-781D-4CED-8168-7920519D887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6200" y="152400"/>
            <a:ext cx="0" cy="6553200"/>
          </a:xfrm>
          <a:prstGeom prst="line">
            <a:avLst/>
          </a:prstGeom>
          <a:ln w="254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9067800" y="152400"/>
            <a:ext cx="0" cy="6553200"/>
          </a:xfrm>
          <a:prstGeom prst="line">
            <a:avLst/>
          </a:prstGeom>
          <a:ln w="254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52400" y="76200"/>
            <a:ext cx="8839200" cy="0"/>
          </a:xfrm>
          <a:prstGeom prst="line">
            <a:avLst/>
          </a:prstGeom>
          <a:ln w="254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52400" y="6781800"/>
            <a:ext cx="8839200" cy="0"/>
          </a:xfrm>
          <a:prstGeom prst="line">
            <a:avLst/>
          </a:prstGeom>
          <a:ln w="254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38100" y="38100"/>
            <a:ext cx="76200" cy="762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9029700" y="38100"/>
            <a:ext cx="76200" cy="762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9029700" y="6743700"/>
            <a:ext cx="76200" cy="762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7" y="6400800"/>
            <a:ext cx="887653" cy="36576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6446520" y="6477000"/>
            <a:ext cx="227882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1" dirty="0">
                <a:solidFill>
                  <a:srgbClr val="BB0000"/>
                </a:solidFill>
                <a:latin typeface="+mj-lt"/>
              </a:rPr>
              <a:t>arc.engineering.osu.edu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2171446" cy="31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36576" y="6748272"/>
            <a:ext cx="76200" cy="762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BB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441440"/>
            <a:ext cx="533400" cy="2967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666666"/>
                </a:solidFill>
              </a:defRPr>
            </a:lvl1pPr>
          </a:lstStyle>
          <a:p>
            <a:fld id="{8D718900-781D-4CED-8168-7920519D887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6200" y="152400"/>
            <a:ext cx="0" cy="6553200"/>
          </a:xfrm>
          <a:prstGeom prst="line">
            <a:avLst/>
          </a:prstGeom>
          <a:ln w="254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9067800" y="152400"/>
            <a:ext cx="0" cy="6553200"/>
          </a:xfrm>
          <a:prstGeom prst="line">
            <a:avLst/>
          </a:prstGeom>
          <a:ln w="254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52400" y="76200"/>
            <a:ext cx="8839200" cy="0"/>
          </a:xfrm>
          <a:prstGeom prst="line">
            <a:avLst/>
          </a:prstGeom>
          <a:ln w="254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52400" y="6781800"/>
            <a:ext cx="8839200" cy="0"/>
          </a:xfrm>
          <a:prstGeom prst="line">
            <a:avLst/>
          </a:prstGeom>
          <a:ln w="25400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38100" y="38100"/>
            <a:ext cx="76200" cy="762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029700" y="38100"/>
            <a:ext cx="76200" cy="762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029700" y="6743700"/>
            <a:ext cx="76200" cy="762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7" y="6400800"/>
            <a:ext cx="887653" cy="36576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6446520" y="6477000"/>
            <a:ext cx="227882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i="1" dirty="0">
                <a:solidFill>
                  <a:srgbClr val="BB0000"/>
                </a:solidFill>
                <a:latin typeface="Cambria"/>
              </a:rPr>
              <a:t>arc.engineering.osu.edu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"/>
            <a:ext cx="2171446" cy="31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36576" y="6748272"/>
            <a:ext cx="76200" cy="76200"/>
          </a:xfrm>
          <a:prstGeom prst="rect">
            <a:avLst/>
          </a:prstGeom>
          <a:solidFill>
            <a:srgbClr val="B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7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BB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10.png"/><Relationship Id="rId5" Type="http://schemas.openxmlformats.org/officeDocument/2006/relationships/image" Target="../media/image92.png"/><Relationship Id="rId10" Type="http://schemas.openxmlformats.org/officeDocument/2006/relationships/image" Target="../media/image900.png"/><Relationship Id="rId4" Type="http://schemas.openxmlformats.org/officeDocument/2006/relationships/image" Target="../media/image91.png"/><Relationship Id="rId9" Type="http://schemas.openxmlformats.org/officeDocument/2006/relationships/image" Target="../media/image8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0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jpe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gif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gif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290751"/>
            <a:ext cx="8839200" cy="312068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The Ohio State University</a:t>
            </a:r>
          </a:p>
          <a:p>
            <a:r>
              <a:rPr lang="en-US" sz="3200" b="1" dirty="0">
                <a:latin typeface="+mj-lt"/>
              </a:rPr>
              <a:t>Aerospace Research Center</a:t>
            </a:r>
          </a:p>
          <a:p>
            <a:endParaRPr lang="en-US" b="1" dirty="0">
              <a:latin typeface="+mj-lt"/>
            </a:endParaRPr>
          </a:p>
          <a:p>
            <a:br>
              <a:rPr lang="en-US" b="1" dirty="0">
                <a:latin typeface="+mj-lt"/>
              </a:rPr>
            </a:b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J.P.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Bons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A.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Ameri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J. Gregory,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M. A. Hossain, E.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Asar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(6 Nov 2019 – NETL UTSR Workshop)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52400" y="1015386"/>
            <a:ext cx="8839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200" b="1" dirty="0">
                <a:latin typeface="+mj-lt"/>
              </a:rPr>
              <a:t>Revolutionizing Turbine Cooling with Micro-Architectures Enabled by Direct Metal Laser Sintering</a:t>
            </a:r>
          </a:p>
        </p:txBody>
      </p:sp>
    </p:spTree>
    <p:extLst>
      <p:ext uri="{BB962C8B-B14F-4D97-AF65-F5344CB8AC3E}">
        <p14:creationId xmlns:p14="http://schemas.microsoft.com/office/powerpoint/2010/main" val="323743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10</a:t>
            </a:fld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28" y="1482088"/>
            <a:ext cx="4258944" cy="226216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82" y="1066590"/>
            <a:ext cx="4081360" cy="28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23" y="3883127"/>
            <a:ext cx="3206806" cy="266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5" y="4519486"/>
            <a:ext cx="443865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0046" y="897313"/>
            <a:ext cx="5823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A </a:t>
            </a:r>
            <a:r>
              <a:rPr lang="en-US" sz="1600" dirty="0">
                <a:solidFill>
                  <a:schemeClr val="tx2"/>
                </a:solidFill>
                <a:cs typeface="Times New Roman" panose="02020603050405020304" pitchFamily="18" charset="0"/>
              </a:rPr>
              <a:t>matched Bi-number </a:t>
            </a:r>
            <a:r>
              <a:rPr lang="en-US" sz="1600" dirty="0">
                <a:cs typeface="Times New Roman" panose="02020603050405020304" pitchFamily="18" charset="0"/>
              </a:rPr>
              <a:t>approach was adopted to estimate the overall cooling effectiveness.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3813330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Times New Roman"/>
              </a:rPr>
              <a:t>Although the local heat transfer for steady jet dominates, the </a:t>
            </a:r>
            <a:r>
              <a:rPr lang="en-US" sz="1600" dirty="0">
                <a:solidFill>
                  <a:schemeClr val="tx2"/>
                </a:solidFill>
                <a:ea typeface="Times New Roman"/>
              </a:rPr>
              <a:t>cooling uniformity </a:t>
            </a:r>
            <a:r>
              <a:rPr lang="en-US" sz="1600" dirty="0">
                <a:ea typeface="Times New Roman"/>
              </a:rPr>
              <a:t>for Sweeping jet is </a:t>
            </a:r>
            <a:r>
              <a:rPr lang="en-US" sz="1600" dirty="0">
                <a:solidFill>
                  <a:schemeClr val="tx2"/>
                </a:solidFill>
                <a:ea typeface="Times New Roman"/>
              </a:rPr>
              <a:t>much higher </a:t>
            </a:r>
            <a:r>
              <a:rPr lang="en-US" sz="1600" dirty="0">
                <a:ea typeface="Times New Roman"/>
              </a:rPr>
              <a:t>than the steady jet.</a:t>
            </a:r>
            <a:endParaRPr lang="en-US" sz="16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4804" y="6433329"/>
            <a:ext cx="23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Overall cooling effectiveness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69823" y="1459228"/>
            <a:ext cx="175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Large scale test piece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48345" y="1035810"/>
            <a:ext cx="1282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NGV(subsonic)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" y="251790"/>
            <a:ext cx="8839200" cy="622852"/>
          </a:xfrm>
        </p:spPr>
        <p:txBody>
          <a:bodyPr>
            <a:normAutofit/>
          </a:bodyPr>
          <a:lstStyle/>
          <a:p>
            <a:r>
              <a:rPr lang="en-US" dirty="0"/>
              <a:t>Assessment of Sweeping jet Impingement</a:t>
            </a:r>
          </a:p>
        </p:txBody>
      </p:sp>
    </p:spTree>
    <p:extLst>
      <p:ext uri="{BB962C8B-B14F-4D97-AF65-F5344CB8AC3E}">
        <p14:creationId xmlns:p14="http://schemas.microsoft.com/office/powerpoint/2010/main" val="212769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11</a:t>
            </a:fld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57" y="3880118"/>
            <a:ext cx="3607088" cy="281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87" y="1552902"/>
            <a:ext cx="5059343" cy="232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75" y="901901"/>
            <a:ext cx="2109787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097" y="932998"/>
            <a:ext cx="6492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Microchannels</a:t>
            </a:r>
            <a:r>
              <a:rPr lang="en-US" sz="1600" dirty="0"/>
              <a:t>, ribbed </a:t>
            </a:r>
            <a:r>
              <a:rPr lang="en-US" sz="1600" dirty="0" err="1"/>
              <a:t>turbulators</a:t>
            </a:r>
            <a:r>
              <a:rPr lang="en-US" sz="1600" dirty="0"/>
              <a:t>, and pin arrays were comparatively analyzed for heat transfer and pressure drop.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5098" y="3889846"/>
            <a:ext cx="25991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Application for trailing edge cooling.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Concept is to keep the coolant near the wall to reduce coolant </a:t>
            </a:r>
            <a:r>
              <a:rPr lang="en-US" sz="1600" dirty="0" err="1"/>
              <a:t>massflow</a:t>
            </a:r>
            <a:r>
              <a:rPr lang="en-US" sz="1600" dirty="0"/>
              <a:t>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microchannel array drops far more pressure than the other designs.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47302" y="6095951"/>
            <a:ext cx="1255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Pressure drop 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52400" y="251790"/>
            <a:ext cx="8839200" cy="622852"/>
          </a:xfrm>
        </p:spPr>
        <p:txBody>
          <a:bodyPr>
            <a:normAutofit/>
          </a:bodyPr>
          <a:lstStyle/>
          <a:p>
            <a:r>
              <a:rPr lang="en-US" dirty="0"/>
              <a:t>Assessment of Microchannel Cooling</a:t>
            </a:r>
          </a:p>
        </p:txBody>
      </p:sp>
    </p:spTree>
    <p:extLst>
      <p:ext uri="{BB962C8B-B14F-4D97-AF65-F5344CB8AC3E}">
        <p14:creationId xmlns:p14="http://schemas.microsoft.com/office/powerpoint/2010/main" val="236679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1790"/>
            <a:ext cx="8839200" cy="622852"/>
          </a:xfrm>
        </p:spPr>
        <p:txBody>
          <a:bodyPr>
            <a:normAutofit/>
          </a:bodyPr>
          <a:lstStyle/>
          <a:p>
            <a:r>
              <a:rPr lang="en-US" dirty="0"/>
              <a:t>Assessment of Pin-Fin Cooling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b="18267"/>
          <a:stretch/>
        </p:blipFill>
        <p:spPr bwMode="auto">
          <a:xfrm>
            <a:off x="4823790" y="2553755"/>
            <a:ext cx="4202687" cy="399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I:\DOE_project\NETL workshop presentation\UTSR_2019\coup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19" y="1175815"/>
            <a:ext cx="4740270" cy="15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0209" y="1096993"/>
            <a:ext cx="4111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</a:t>
            </a:r>
            <a:r>
              <a:rPr lang="en-US" dirty="0" err="1"/>
              <a:t>microchannels</a:t>
            </a:r>
            <a:r>
              <a:rPr lang="en-US" dirty="0"/>
              <a:t> did not show promise due to high pressure drop, focus was given to </a:t>
            </a:r>
            <a:r>
              <a:rPr lang="en-US" dirty="0">
                <a:solidFill>
                  <a:srgbClr val="FF0000"/>
                </a:solidFill>
              </a:rPr>
              <a:t>develop innovative pin-fin design</a:t>
            </a:r>
            <a:r>
              <a:rPr lang="en-US" dirty="0"/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58569" y="4948108"/>
            <a:ext cx="1641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Experimental Setup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3451" y="2613672"/>
            <a:ext cx="4720216" cy="3760916"/>
            <a:chOff x="123451" y="2613672"/>
            <a:chExt cx="4720216" cy="3760916"/>
          </a:xfrm>
        </p:grpSpPr>
        <p:pic>
          <p:nvPicPr>
            <p:cNvPr id="8197" name="Picture 5" descr="I:\DOE_project\NETL workshop presentation\UTSR_2019\all_coupon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2" t="4101"/>
            <a:stretch/>
          </p:blipFill>
          <p:spPr bwMode="auto">
            <a:xfrm>
              <a:off x="397564" y="2931388"/>
              <a:ext cx="4446103" cy="34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60197" y="2620296"/>
              <a:ext cx="149169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Cylindrical pin-fin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20885" y="2613672"/>
              <a:ext cx="1464247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Triangular pin-fin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-305941" y="3487978"/>
              <a:ext cx="117981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Single-walled</a:t>
              </a:r>
            </a:p>
          </p:txBody>
        </p:sp>
        <p:sp>
          <p:nvSpPr>
            <p:cNvPr id="22" name="Rectangle 21"/>
            <p:cNvSpPr/>
            <p:nvPr/>
          </p:nvSpPr>
          <p:spPr>
            <a:xfrm rot="16200000">
              <a:off x="-358251" y="5151106"/>
              <a:ext cx="1271182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Double-walled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034686" y="943104"/>
            <a:ext cx="11798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Single-walled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08132" y="943104"/>
            <a:ext cx="127118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Double-walled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1709" y="2607925"/>
            <a:ext cx="203927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Wall thickness = 0.75mm</a:t>
            </a:r>
          </a:p>
        </p:txBody>
      </p:sp>
    </p:spTree>
    <p:extLst>
      <p:ext uri="{BB962C8B-B14F-4D97-AF65-F5344CB8AC3E}">
        <p14:creationId xmlns:p14="http://schemas.microsoft.com/office/powerpoint/2010/main" val="1745783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3795" y="839434"/>
            <a:ext cx="356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Overall Cooling Effectiveness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Assessment of Pin-Fin Cooling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6957" y="1246078"/>
            <a:ext cx="849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triangular pin-fin with clearance and impingement jet </a:t>
            </a:r>
            <a:r>
              <a:rPr lang="en-US" dirty="0"/>
              <a:t>(double-walled) showed the highest cooling effectiveness.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-316717" y="3712889"/>
            <a:ext cx="175798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Coolant Massflow </a:t>
            </a:r>
          </a:p>
        </p:txBody>
      </p:sp>
      <p:cxnSp>
        <p:nvCxnSpPr>
          <p:cNvPr id="3" name="Straight Arrow Connector 2"/>
          <p:cNvCxnSpPr>
            <a:stCxn id="7" idx="1"/>
          </p:cNvCxnSpPr>
          <p:nvPr/>
        </p:nvCxnSpPr>
        <p:spPr>
          <a:xfrm>
            <a:off x="562274" y="4761157"/>
            <a:ext cx="1" cy="468584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48462" y="1946216"/>
            <a:ext cx="182190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Cylindrical pin-fin (PF)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42637" y="1946216"/>
            <a:ext cx="178645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Triangular pin-fin (TF)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42456" y="1949531"/>
            <a:ext cx="163801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PF with jet (PFC jet)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57119" y="1949531"/>
            <a:ext cx="162198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TF with jet (TFC jet)</a:t>
            </a:r>
          </a:p>
        </p:txBody>
      </p:sp>
      <p:pic>
        <p:nvPicPr>
          <p:cNvPr id="15" name="Picture 2" descr="G:\Arif_backup\2020 AIAA SciTech\Pin Fin Conjugate\Paper\LaTex\Figure\pin-fin-effectiveness_2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/>
          <a:stretch/>
        </p:blipFill>
        <p:spPr bwMode="auto">
          <a:xfrm>
            <a:off x="850577" y="2219596"/>
            <a:ext cx="7414891" cy="4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0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646570" y="5482831"/>
            <a:ext cx="2955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Per pixel temperature prediction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795" y="839434"/>
            <a:ext cx="3261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Heat Transfer Coefficient 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Assessment of Pin-Fin Cooling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895" y="1246078"/>
            <a:ext cx="485110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 </a:t>
            </a:r>
            <a:r>
              <a:rPr lang="en-US" sz="1700" dirty="0">
                <a:solidFill>
                  <a:srgbClr val="FF0000"/>
                </a:solidFill>
              </a:rPr>
              <a:t>1-D transient lumped  (</a:t>
            </a:r>
            <a:r>
              <a:rPr lang="en-US" sz="1700" dirty="0">
                <a:solidFill>
                  <a:srgbClr val="0000FF"/>
                </a:solidFill>
              </a:rPr>
              <a:t>0.75mm wall thickness</a:t>
            </a:r>
            <a:r>
              <a:rPr lang="en-US" sz="1700" dirty="0">
                <a:solidFill>
                  <a:srgbClr val="FF0000"/>
                </a:solidFill>
              </a:rPr>
              <a:t>) capacitance method </a:t>
            </a:r>
            <a:r>
              <a:rPr lang="en-US" sz="1700" dirty="0"/>
              <a:t>was used for each image pixel to predict the wall temperature distribution for a guessed internal HTC.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95662" y="795890"/>
            <a:ext cx="3795938" cy="2062417"/>
            <a:chOff x="5225144" y="1892408"/>
            <a:chExt cx="3795938" cy="2062417"/>
          </a:xfrm>
        </p:grpSpPr>
        <p:pic>
          <p:nvPicPr>
            <p:cNvPr id="1027" name="Picture 3" descr="I:\DOE_project\NETL workshop presentation\UTSR_2019\pin_fin_transient_2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144" y="1892408"/>
              <a:ext cx="3635828" cy="1789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313" y="3614739"/>
              <a:ext cx="3621769" cy="340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 descr="I:\DOE_project\NETL workshop presentation\UTSR_2019\HTC_predic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62" y="2840193"/>
            <a:ext cx="3530534" cy="26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649097" y="3355773"/>
            <a:ext cx="601890" cy="128154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90214" y="3047996"/>
            <a:ext cx="1279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Convergence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04522" y="5323795"/>
            <a:ext cx="3676193" cy="1413435"/>
            <a:chOff x="5304522" y="5323795"/>
            <a:chExt cx="3676193" cy="1413435"/>
          </a:xfrm>
        </p:grpSpPr>
        <p:pic>
          <p:nvPicPr>
            <p:cNvPr id="1033" name="Picture 9" descr="E:\Pin Fin\EXPERIMENT\IR_data\07252019_data\Test_8\Nu_2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6" t="32858" r="6529" b="26599"/>
            <a:stretch/>
          </p:blipFill>
          <p:spPr bwMode="auto">
            <a:xfrm>
              <a:off x="5304522" y="5497971"/>
              <a:ext cx="3676193" cy="123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425542" y="5323795"/>
              <a:ext cx="399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Nu</a:t>
              </a:r>
            </a:p>
          </p:txBody>
        </p:sp>
      </p:grpSp>
      <p:sp>
        <p:nvSpPr>
          <p:cNvPr id="31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14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11894" y="2435889"/>
            <a:ext cx="488376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Neglecting lateral conduction within the wall, the 1-D lumped thermal capacitance method (</a:t>
            </a:r>
            <a:r>
              <a:rPr lang="en-US" sz="1700" dirty="0" err="1">
                <a:solidFill>
                  <a:srgbClr val="FF0000"/>
                </a:solidFill>
              </a:rPr>
              <a:t>Nirmalan</a:t>
            </a:r>
            <a:r>
              <a:rPr lang="en-US" sz="1700" dirty="0">
                <a:solidFill>
                  <a:srgbClr val="FF0000"/>
                </a:solidFill>
              </a:rPr>
              <a:t> et. al., 2003</a:t>
            </a:r>
            <a:r>
              <a:rPr lang="en-US" sz="1700" dirty="0"/>
              <a:t>) can be represented as-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711625" y="3346373"/>
                <a:ext cx="2380780" cy="683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𝑒𝑛𝑑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625" y="3346373"/>
                <a:ext cx="2380780" cy="68345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25956" y="4138061"/>
                <a:ext cx="4869706" cy="8771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700" dirty="0"/>
                  <a:t>The </a:t>
                </a:r>
                <a:r>
                  <a:rPr lang="en-US" sz="1700" dirty="0">
                    <a:solidFill>
                      <a:srgbClr val="FF0000"/>
                    </a:solidFill>
                  </a:rPr>
                  <a:t>predicted wall temperature </a:t>
                </a:r>
                <a:r>
                  <a:rPr lang="en-US" sz="1700" dirty="0"/>
                  <a:t>distribution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 dirty="0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700" b="0" i="1" dirty="0" smtClean="0"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en-US" sz="1700" b="0" i="1" dirty="0" smtClean="0">
                        <a:latin typeface="Cambria Math"/>
                      </a:rPr>
                      <m:t>(</m:t>
                    </m:r>
                    <m:r>
                      <a:rPr lang="en-US" sz="1700" b="0" i="1" dirty="0" smtClean="0">
                        <a:latin typeface="Cambria Math"/>
                      </a:rPr>
                      <m:t>𝑡</m:t>
                    </m:r>
                    <m:r>
                      <a:rPr lang="en-US" sz="1700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700" dirty="0"/>
                  <a:t>) is then </a:t>
                </a:r>
                <a:r>
                  <a:rPr lang="en-US" sz="1700" dirty="0">
                    <a:solidFill>
                      <a:srgbClr val="FF0000"/>
                    </a:solidFill>
                  </a:rPr>
                  <a:t>compared with the measured wall temperature </a:t>
                </a:r>
                <a:r>
                  <a:rPr lang="en-US" sz="1700" dirty="0"/>
                  <a:t>distribution.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56" y="4138061"/>
                <a:ext cx="4869706" cy="877163"/>
              </a:xfrm>
              <a:prstGeom prst="rect">
                <a:avLst/>
              </a:prstGeom>
              <a:blipFill rotWithShape="1">
                <a:blip r:embed="rId7"/>
                <a:stretch>
                  <a:fillRect l="-501" t="-2083" r="-25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325956" y="5055068"/>
            <a:ext cx="497856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An </a:t>
            </a:r>
            <a:r>
              <a:rPr lang="en-US" sz="1700" dirty="0">
                <a:solidFill>
                  <a:srgbClr val="FF0000"/>
                </a:solidFill>
              </a:rPr>
              <a:t>iterative method </a:t>
            </a:r>
            <a:r>
              <a:rPr lang="en-US" sz="1700" dirty="0"/>
              <a:t>was adopted </a:t>
            </a:r>
            <a:r>
              <a:rPr lang="en-US" sz="1700" dirty="0">
                <a:solidFill>
                  <a:srgbClr val="FF0000"/>
                </a:solidFill>
              </a:rPr>
              <a:t>to update a new HTC</a:t>
            </a:r>
            <a:r>
              <a:rPr lang="en-US" sz="1700" dirty="0"/>
              <a:t> to predict a new wall temperature.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8028" y="5716402"/>
            <a:ext cx="500649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</a:t>
            </a:r>
            <a:r>
              <a:rPr lang="en-US" sz="1700" dirty="0">
                <a:solidFill>
                  <a:srgbClr val="FF0000"/>
                </a:solidFill>
              </a:rPr>
              <a:t>error</a:t>
            </a:r>
            <a:r>
              <a:rPr lang="en-US" sz="1700" dirty="0"/>
              <a:t> between the predicted and measured wall temperature was kept </a:t>
            </a:r>
            <a:r>
              <a:rPr lang="en-US" sz="1700" dirty="0">
                <a:solidFill>
                  <a:srgbClr val="FF0000"/>
                </a:solidFill>
              </a:rPr>
              <a:t>below 0.05%</a:t>
            </a:r>
            <a:r>
              <a:rPr lang="en-US" sz="1700" dirty="0"/>
              <a:t>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62059" y="385000"/>
            <a:ext cx="1015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Transient 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IR data</a:t>
            </a:r>
          </a:p>
        </p:txBody>
      </p:sp>
    </p:spTree>
    <p:extLst>
      <p:ext uri="{BB962C8B-B14F-4D97-AF65-F5344CB8AC3E}">
        <p14:creationId xmlns:p14="http://schemas.microsoft.com/office/powerpoint/2010/main" val="17087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3795" y="839434"/>
            <a:ext cx="3241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Heat Transfer Coefficient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Assessment of Pin-Fin Cooling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96957" y="1164210"/>
            <a:ext cx="849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transient IR measurement </a:t>
            </a:r>
            <a:r>
              <a:rPr lang="en-US" dirty="0"/>
              <a:t>was performed assuming a </a:t>
            </a:r>
            <a:r>
              <a:rPr lang="en-US" dirty="0">
                <a:solidFill>
                  <a:srgbClr val="FF0000"/>
                </a:solidFill>
              </a:rPr>
              <a:t>suddenly heated plate </a:t>
            </a:r>
            <a:r>
              <a:rPr lang="en-US" dirty="0"/>
              <a:t>configuration to estimate the convective heat transfer coefficient.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957" y="1802662"/>
            <a:ext cx="849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double-walled configuration </a:t>
            </a:r>
            <a:r>
              <a:rPr lang="en-US" dirty="0"/>
              <a:t>showed </a:t>
            </a:r>
            <a:r>
              <a:rPr lang="en-US" dirty="0">
                <a:solidFill>
                  <a:srgbClr val="FF0000"/>
                </a:solidFill>
              </a:rPr>
              <a:t>higher heat transfer </a:t>
            </a:r>
            <a:r>
              <a:rPr lang="en-US" dirty="0"/>
              <a:t>compared to the single walled configuration.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4674" y="2470616"/>
            <a:ext cx="8610600" cy="4118403"/>
            <a:chOff x="266700" y="2448844"/>
            <a:chExt cx="8610600" cy="4118403"/>
          </a:xfrm>
        </p:grpSpPr>
        <p:sp>
          <p:nvSpPr>
            <p:cNvPr id="10" name="Rectangle 9"/>
            <p:cNvSpPr/>
            <p:nvPr/>
          </p:nvSpPr>
          <p:spPr>
            <a:xfrm>
              <a:off x="594587" y="2465407"/>
              <a:ext cx="182190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Cylindrical pin-fin (PF)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36627" y="2465407"/>
              <a:ext cx="178645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Triangular pin-fin (TF)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59903" y="2458783"/>
              <a:ext cx="1400383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PF with jet (PFC)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22431" y="2448844"/>
              <a:ext cx="1384353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TF with jet (TFC)</a:t>
              </a:r>
            </a:p>
          </p:txBody>
        </p:sp>
        <p:pic>
          <p:nvPicPr>
            <p:cNvPr id="4099" name="Picture 3" descr="G:\Arif_backup\2020 AIAA SciTech\Pin Fin Conjugate\Paper\LaTex\Figure\pin_fin_Nu_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3"/>
            <a:stretch/>
          </p:blipFill>
          <p:spPr bwMode="auto">
            <a:xfrm>
              <a:off x="266700" y="2744788"/>
              <a:ext cx="8610600" cy="382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 rot="16200000">
            <a:off x="-621525" y="3897951"/>
            <a:ext cx="175798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Coolant Massflow 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>
            <a:off x="257466" y="4946219"/>
            <a:ext cx="1" cy="468584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66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3795" y="839434"/>
            <a:ext cx="3564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Pressure Drop Measurement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Assessment of Pin-Fin Cooling</a:t>
            </a:r>
          </a:p>
        </p:txBody>
      </p:sp>
      <p:pic>
        <p:nvPicPr>
          <p:cNvPr id="11266" name="Picture 2" descr="I:\DOE_project\NETL workshop presentation\UTSR_2019\f_vs_R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9" y="2771776"/>
            <a:ext cx="7044359" cy="35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6957" y="1280919"/>
            <a:ext cx="8494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full length triangular pin-fin (TF) shows the maximum pressure drop.</a:t>
            </a:r>
          </a:p>
        </p:txBody>
      </p:sp>
      <p:sp>
        <p:nvSpPr>
          <p:cNvPr id="2" name="Rectangle 1"/>
          <p:cNvSpPr/>
          <p:nvPr/>
        </p:nvSpPr>
        <p:spPr>
          <a:xfrm>
            <a:off x="496957" y="1705714"/>
            <a:ext cx="849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partial length triangular pin-fin </a:t>
            </a:r>
            <a:r>
              <a:rPr lang="en-US" dirty="0"/>
              <a:t>can still provide a better heat transfer (higher overall cooling effectiveness) with a </a:t>
            </a:r>
            <a:r>
              <a:rPr lang="en-US" dirty="0">
                <a:solidFill>
                  <a:srgbClr val="FF0000"/>
                </a:solidFill>
              </a:rPr>
              <a:t>comparable pressure drop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8675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17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3795" y="839434"/>
            <a:ext cx="303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Internal Flowfield (CFD)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Assessment of Pin-Fin Cooling</a:t>
            </a:r>
          </a:p>
        </p:txBody>
      </p:sp>
      <p:pic>
        <p:nvPicPr>
          <p:cNvPr id="12291" name="Picture 3" descr="I:\DOE_project\NETL workshop presentation\UTSR_2019\gr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4043182" cy="22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:\DOE_project\NETL workshop presentation\UTSR_2019\omega_all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78" y="3777546"/>
            <a:ext cx="5567473" cy="259320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" name="Rectangle 7"/>
          <p:cNvSpPr/>
          <p:nvPr/>
        </p:nvSpPr>
        <p:spPr>
          <a:xfrm>
            <a:off x="6148178" y="919317"/>
            <a:ext cx="165282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Computational Grid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2478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triangular pins show the </a:t>
            </a:r>
            <a:r>
              <a:rPr lang="en-US" sz="1600" dirty="0">
                <a:solidFill>
                  <a:srgbClr val="FF0000"/>
                </a:solidFill>
              </a:rPr>
              <a:t>formation of a pair of counter rotating streamwise vortices</a:t>
            </a:r>
            <a:r>
              <a:rPr lang="en-US" sz="16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8121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pin-fin </a:t>
            </a:r>
            <a:r>
              <a:rPr lang="en-US" sz="1600" dirty="0">
                <a:solidFill>
                  <a:srgbClr val="FF0000"/>
                </a:solidFill>
              </a:rPr>
              <a:t>prevents the strong crossflow</a:t>
            </a:r>
            <a:r>
              <a:rPr lang="en-US" sz="1600" dirty="0"/>
              <a:t>, as the coolant jet impinges and moves farther downstream.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222" y="264861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triangular pin wall redirects the coolant </a:t>
            </a:r>
            <a:r>
              <a:rPr lang="en-US" sz="1600" dirty="0"/>
              <a:t>in the spanwise direction thus </a:t>
            </a:r>
            <a:r>
              <a:rPr lang="en-US" sz="1600" dirty="0">
                <a:solidFill>
                  <a:srgbClr val="FF0000"/>
                </a:solidFill>
              </a:rPr>
              <a:t>augmenting local heat transfer</a:t>
            </a:r>
            <a:r>
              <a:rPr lang="en-US" sz="1600" dirty="0"/>
              <a:t> and improving cooling effectiveness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479607"/>
            <a:ext cx="3296478" cy="3269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4724400" y="3485421"/>
            <a:ext cx="337438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Q-criterion colored by streamwise vorticity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923" y="4900380"/>
            <a:ext cx="3626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PF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849" y="5950645"/>
            <a:ext cx="4478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TFC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4630" y="4027610"/>
            <a:ext cx="67678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No pin</a:t>
            </a:r>
          </a:p>
        </p:txBody>
      </p:sp>
    </p:spTree>
    <p:extLst>
      <p:ext uri="{BB962C8B-B14F-4D97-AF65-F5344CB8AC3E}">
        <p14:creationId xmlns:p14="http://schemas.microsoft.com/office/powerpoint/2010/main" val="3095377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12688"/>
            <a:ext cx="8839200" cy="990600"/>
          </a:xfrm>
        </p:spPr>
        <p:txBody>
          <a:bodyPr>
            <a:normAutofit/>
          </a:bodyPr>
          <a:lstStyle/>
          <a:p>
            <a:r>
              <a:rPr lang="en-US" sz="3200" dirty="0"/>
              <a:t>PHASE 3: Fully Simulated NGV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8540" y="1151325"/>
            <a:ext cx="8744578" cy="4782336"/>
          </a:xfrm>
          <a:noFill/>
        </p:spPr>
        <p:txBody>
          <a:bodyPr>
            <a:noAutofit/>
          </a:bodyPr>
          <a:lstStyle/>
          <a:p>
            <a:pPr lvl="0"/>
            <a:r>
              <a:rPr lang="en-US" sz="2000" dirty="0"/>
              <a:t>Fabricate </a:t>
            </a:r>
            <a:r>
              <a:rPr lang="en-US" sz="2000" dirty="0">
                <a:solidFill>
                  <a:srgbClr val="FF0000"/>
                </a:solidFill>
              </a:rPr>
              <a:t>high-temperature alloy vane </a:t>
            </a:r>
            <a:r>
              <a:rPr lang="en-US" sz="2000" dirty="0"/>
              <a:t>using</a:t>
            </a:r>
            <a:r>
              <a:rPr lang="en-US" sz="2000" dirty="0">
                <a:solidFill>
                  <a:srgbClr val="FF0000"/>
                </a:solidFill>
              </a:rPr>
              <a:t> DMLS</a:t>
            </a:r>
            <a:endParaRPr lang="en-US" sz="2000" dirty="0"/>
          </a:p>
          <a:p>
            <a:pPr lvl="0"/>
            <a:r>
              <a:rPr lang="en-US" sz="2000" dirty="0"/>
              <a:t>Characterize </a:t>
            </a:r>
            <a:r>
              <a:rPr lang="en-US" sz="2000" dirty="0">
                <a:solidFill>
                  <a:srgbClr val="FF0000"/>
                </a:solidFill>
              </a:rPr>
              <a:t>surface roughness and tolerances due to manufacturing </a:t>
            </a:r>
            <a:r>
              <a:rPr lang="en-US" sz="2000" dirty="0"/>
              <a:t>method</a:t>
            </a:r>
          </a:p>
          <a:p>
            <a:pPr lvl="0"/>
            <a:r>
              <a:rPr lang="en-US" sz="2000" dirty="0"/>
              <a:t>Test full material system in the </a:t>
            </a:r>
            <a:r>
              <a:rPr lang="en-US" sz="2000" dirty="0" err="1"/>
              <a:t>TuRFR</a:t>
            </a:r>
            <a:r>
              <a:rPr lang="en-US" sz="2000" dirty="0"/>
              <a:t> turbine test facility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Characterize </a:t>
            </a:r>
            <a:r>
              <a:rPr lang="en-US" dirty="0">
                <a:solidFill>
                  <a:srgbClr val="FF0000"/>
                </a:solidFill>
              </a:rPr>
              <a:t>cooling performance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pressure drop </a:t>
            </a:r>
            <a:r>
              <a:rPr lang="en-US" dirty="0"/>
              <a:t>at various coolant mass flow rates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Characterize cooling performance at various main flow conditions</a:t>
            </a:r>
          </a:p>
          <a:p>
            <a:pPr lvl="0"/>
            <a:r>
              <a:rPr lang="en-US" sz="2000" dirty="0"/>
              <a:t>Compare new vane design performance to conventional vane at same coolant and main flow operating conditions to determine improvement</a:t>
            </a:r>
          </a:p>
          <a:p>
            <a:pPr lvl="0"/>
            <a:r>
              <a:rPr lang="en-US" sz="2000" dirty="0">
                <a:solidFill>
                  <a:srgbClr val="FF0000"/>
                </a:solidFill>
              </a:rPr>
              <a:t>Develop computational model </a:t>
            </a:r>
            <a:r>
              <a:rPr lang="en-US" sz="2000" dirty="0"/>
              <a:t>of NGV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Generate and validate flow solution in context of </a:t>
            </a:r>
            <a:r>
              <a:rPr lang="en-US" dirty="0" err="1"/>
              <a:t>TuRFR</a:t>
            </a:r>
            <a:r>
              <a:rPr lang="en-US" dirty="0"/>
              <a:t> testing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Generate simulations at higher temperatures and pressures not possible in the facility</a:t>
            </a:r>
          </a:p>
        </p:txBody>
      </p:sp>
      <p:sp>
        <p:nvSpPr>
          <p:cNvPr id="5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92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19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DMLS Scale Assessment</a:t>
            </a:r>
          </a:p>
        </p:txBody>
      </p:sp>
      <p:pic>
        <p:nvPicPr>
          <p:cNvPr id="19458" name="Picture 2" descr="I:\DOE_project\NETL workshop presentation\UTSR_2019\buil_dir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26434"/>
            <a:ext cx="5148471" cy="345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:\DOE_project\NETL workshop presentation\UTSR_2019\FO_sca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9" y="3008099"/>
            <a:ext cx="3612580" cy="337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66851" y="2618657"/>
            <a:ext cx="21959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Build direction Assessment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353723" y="2618656"/>
            <a:ext cx="150130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Scale Comparison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390" y="824567"/>
            <a:ext cx="808529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Times New Roman" panose="02020603050405020304" pitchFamily="18" charset="0"/>
              </a:rPr>
              <a:t>Four fluidic oscillators (</a:t>
            </a:r>
            <a:r>
              <a:rPr lang="en-US" sz="1700" dirty="0">
                <a:solidFill>
                  <a:srgbClr val="FF0000"/>
                </a:solidFill>
                <a:cs typeface="Times New Roman" panose="02020603050405020304" pitchFamily="18" charset="0"/>
              </a:rPr>
              <a:t>DMLS – Inconel 718</a:t>
            </a:r>
            <a:r>
              <a:rPr lang="en-US" sz="1700" dirty="0">
                <a:cs typeface="Times New Roman" panose="02020603050405020304" pitchFamily="18" charset="0"/>
              </a:rPr>
              <a:t>) have been characterized.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388" y="1267455"/>
            <a:ext cx="808529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Times New Roman" panose="02020603050405020304" pitchFamily="18" charset="0"/>
              </a:rPr>
              <a:t>Two separate designs (FOFC and FOIC) with two different build directions were studied. (</a:t>
            </a:r>
            <a:r>
              <a:rPr lang="en-US" sz="1700" b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sz="1700" b="1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sz="1700" b="1" dirty="0">
                <a:solidFill>
                  <a:srgbClr val="FF0000"/>
                </a:solidFill>
                <a:cs typeface="Times New Roman" panose="02020603050405020304" pitchFamily="18" charset="0"/>
              </a:rPr>
              <a:t> = 1.1mm</a:t>
            </a:r>
            <a:r>
              <a:rPr lang="en-US" sz="1700" dirty="0">
                <a:cs typeface="Times New Roman" panose="02020603050405020304" pitchFamily="18" charset="0"/>
              </a:rPr>
              <a:t>)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587" y="1874362"/>
            <a:ext cx="80961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Times New Roman" panose="02020603050405020304" pitchFamily="18" charset="0"/>
              </a:rPr>
              <a:t>The characterization was performed by measuring the oscillation frequency and visualizing the jet spreading by water flow visualization.</a:t>
            </a:r>
          </a:p>
        </p:txBody>
      </p:sp>
    </p:spTree>
    <p:extLst>
      <p:ext uri="{BB962C8B-B14F-4D97-AF65-F5344CB8AC3E}">
        <p14:creationId xmlns:p14="http://schemas.microsoft.com/office/powerpoint/2010/main" val="185562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Research Team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403564" y="974948"/>
            <a:ext cx="19043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u="sng" dirty="0">
                <a:latin typeface="Calibri" pitchFamily="84" charset="0"/>
              </a:rPr>
              <a:t>TEAM LEAD</a:t>
            </a:r>
          </a:p>
          <a:p>
            <a:r>
              <a:rPr lang="en-US" sz="1600" b="1" dirty="0">
                <a:latin typeface="Calibri" pitchFamily="84" charset="0"/>
              </a:rPr>
              <a:t>Dr. Jeffrey Bons</a:t>
            </a:r>
          </a:p>
          <a:p>
            <a:r>
              <a:rPr lang="en-US" sz="1600" dirty="0">
                <a:latin typeface="Calibri" pitchFamily="84" charset="0"/>
              </a:rPr>
              <a:t>Focus: Experimental Fluid Mechanics and Heat Transfer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479764" y="2891036"/>
            <a:ext cx="20307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libri" pitchFamily="84" charset="0"/>
              </a:rPr>
              <a:t>Co-PI</a:t>
            </a:r>
          </a:p>
          <a:p>
            <a:r>
              <a:rPr lang="en-US" sz="1600" b="1" dirty="0">
                <a:latin typeface="Calibri" pitchFamily="84" charset="0"/>
              </a:rPr>
              <a:t>Dr. Ali Ameri</a:t>
            </a:r>
          </a:p>
          <a:p>
            <a:r>
              <a:rPr lang="en-US" sz="1600" dirty="0">
                <a:latin typeface="Calibri" pitchFamily="84" charset="0"/>
              </a:rPr>
              <a:t>Focus: Computational Fluid Dynamics and Heat Transfer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9644" y="2848178"/>
            <a:ext cx="117872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436727" y="4809256"/>
            <a:ext cx="187440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libri" pitchFamily="84" charset="0"/>
              </a:rPr>
              <a:t>Co-PI</a:t>
            </a:r>
          </a:p>
          <a:p>
            <a:r>
              <a:rPr lang="en-US" sz="1600" b="1" dirty="0">
                <a:latin typeface="Calibri" pitchFamily="84" charset="0"/>
              </a:rPr>
              <a:t>Dr. Jim Gregory</a:t>
            </a:r>
          </a:p>
          <a:p>
            <a:r>
              <a:rPr lang="en-US" sz="1600" dirty="0">
                <a:latin typeface="Calibri" pitchFamily="84" charset="0"/>
              </a:rPr>
              <a:t>Focus: Experimental Fluid Mechanics, Fluidic Oscillator Development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96" y="4656856"/>
            <a:ext cx="1243021" cy="165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6" t="19607" r="28333" b="34552"/>
          <a:stretch/>
        </p:blipFill>
        <p:spPr>
          <a:xfrm>
            <a:off x="7387717" y="1621910"/>
            <a:ext cx="1636236" cy="1456566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69054" y="3070236"/>
            <a:ext cx="14116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err="1">
                <a:latin typeface="Calibri" pitchFamily="84" charset="0"/>
              </a:rPr>
              <a:t>Arif</a:t>
            </a:r>
            <a:r>
              <a:rPr lang="en-US" sz="1600" b="1" dirty="0">
                <a:latin typeface="Calibri" pitchFamily="84" charset="0"/>
              </a:rPr>
              <a:t> Hossain</a:t>
            </a:r>
          </a:p>
          <a:p>
            <a:pPr algn="ctr"/>
            <a:r>
              <a:rPr lang="en-US" sz="1600" dirty="0">
                <a:latin typeface="Calibri" pitchFamily="84" charset="0"/>
              </a:rPr>
              <a:t>PhD Candidate</a:t>
            </a:r>
          </a:p>
        </p:txBody>
      </p:sp>
      <p:pic>
        <p:nvPicPr>
          <p:cNvPr id="3074" name="Picture 2" descr="C:\Users\bons.2.ARC\Documents\OSU Dept Service\AsstDeptChair-GradStudies\2016_Bons_Head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43" y="974948"/>
            <a:ext cx="1167613" cy="17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ossain.49\Desktop\Documents\fotoo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17" y="4034197"/>
            <a:ext cx="1339244" cy="150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089957" y="5537986"/>
            <a:ext cx="877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err="1">
                <a:latin typeface="Calibri" pitchFamily="84" charset="0"/>
              </a:rPr>
              <a:t>Elif</a:t>
            </a:r>
            <a:r>
              <a:rPr lang="en-US" sz="1600" b="1" dirty="0">
                <a:latin typeface="Calibri" pitchFamily="84" charset="0"/>
              </a:rPr>
              <a:t> </a:t>
            </a:r>
            <a:r>
              <a:rPr lang="en-US" sz="1600" b="1" dirty="0" err="1">
                <a:latin typeface="Calibri" pitchFamily="84" charset="0"/>
              </a:rPr>
              <a:t>Asar</a:t>
            </a:r>
            <a:endParaRPr lang="en-US" sz="1600" b="1" dirty="0">
              <a:latin typeface="Calibri" pitchFamily="84" charset="0"/>
            </a:endParaRPr>
          </a:p>
          <a:p>
            <a:pPr algn="ctr"/>
            <a:r>
              <a:rPr lang="en-US" sz="1600" dirty="0">
                <a:latin typeface="Calibri" pitchFamily="84" charset="0"/>
              </a:rPr>
              <a:t>MS</a:t>
            </a:r>
          </a:p>
        </p:txBody>
      </p:sp>
      <p:sp>
        <p:nvSpPr>
          <p:cNvPr id="18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6198" r="19488" b="31495"/>
          <a:stretch/>
        </p:blipFill>
        <p:spPr>
          <a:xfrm>
            <a:off x="5699255" y="1621909"/>
            <a:ext cx="1639772" cy="1469671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43271" y="3078475"/>
            <a:ext cx="14116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Calibri" pitchFamily="84" charset="0"/>
              </a:rPr>
              <a:t>Robin Prenter</a:t>
            </a:r>
          </a:p>
          <a:p>
            <a:pPr algn="ctr"/>
            <a:r>
              <a:rPr lang="en-US" sz="1600" dirty="0">
                <a:latin typeface="Calibri" pitchFamily="84" charset="0"/>
              </a:rPr>
              <a:t>PhD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209811" y="3085515"/>
            <a:ext cx="15540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Calibri" pitchFamily="84" charset="0"/>
              </a:rPr>
              <a:t>Ryan Lundgreen</a:t>
            </a:r>
          </a:p>
          <a:p>
            <a:pPr algn="ctr"/>
            <a:r>
              <a:rPr lang="en-US" sz="1600" dirty="0">
                <a:latin typeface="Calibri" pitchFamily="84" charset="0"/>
              </a:rPr>
              <a:t>Postdoc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b="31458"/>
          <a:stretch/>
        </p:blipFill>
        <p:spPr bwMode="auto">
          <a:xfrm>
            <a:off x="4209811" y="1611142"/>
            <a:ext cx="1411668" cy="149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60195" y="5537985"/>
            <a:ext cx="13894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Calibri" pitchFamily="84" charset="0"/>
              </a:rPr>
              <a:t>Lucas Agricola</a:t>
            </a:r>
          </a:p>
          <a:p>
            <a:pPr algn="ctr"/>
            <a:r>
              <a:rPr lang="en-US" sz="1600" dirty="0">
                <a:latin typeface="Calibri" pitchFamily="84" charset="0"/>
              </a:rPr>
              <a:t>MS</a:t>
            </a:r>
          </a:p>
        </p:txBody>
      </p:sp>
      <p:pic>
        <p:nvPicPr>
          <p:cNvPr id="23" name="Picture 3" descr="C:\Users\hossain.49\Downloads\prof_pic_headshot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b="23267"/>
          <a:stretch/>
        </p:blipFill>
        <p:spPr bwMode="auto">
          <a:xfrm>
            <a:off x="5032307" y="4015903"/>
            <a:ext cx="1577266" cy="1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5597" y="1115370"/>
            <a:ext cx="380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Contributing Students and Researcher </a:t>
            </a:r>
          </a:p>
        </p:txBody>
      </p:sp>
    </p:spTree>
    <p:extLst>
      <p:ext uri="{BB962C8B-B14F-4D97-AF65-F5344CB8AC3E}">
        <p14:creationId xmlns:p14="http://schemas.microsoft.com/office/powerpoint/2010/main" val="193828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20</a:t>
            </a:fld>
            <a:endParaRPr lang="en-US" dirty="0"/>
          </a:p>
        </p:txBody>
      </p:sp>
      <p:pic>
        <p:nvPicPr>
          <p:cNvPr id="19459" name="Picture 3" descr="I:\DOE_project\NETL workshop presentation\UTSR_2019\f_respons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8" y="4362658"/>
            <a:ext cx="8233444" cy="21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:\DOE_project\NETL workshop presentation\UTSR_2019\Flow_visualiz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98" y="1709036"/>
            <a:ext cx="5753892" cy="27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DMLS Scale Assessment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365" y="762000"/>
            <a:ext cx="88572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Times New Roman" panose="02020603050405020304" pitchFamily="18" charset="0"/>
              </a:rPr>
              <a:t>Only</a:t>
            </a:r>
            <a:r>
              <a:rPr lang="en-US" sz="1700" dirty="0">
                <a:solidFill>
                  <a:schemeClr val="tx2"/>
                </a:solidFill>
                <a:cs typeface="Times New Roman" panose="02020603050405020304" pitchFamily="18" charset="0"/>
              </a:rPr>
              <a:t> FOIC 2 showed a strong jet oscillation</a:t>
            </a:r>
            <a:r>
              <a:rPr lang="en-US" sz="1700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364" y="1114596"/>
            <a:ext cx="88572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cs typeface="Times New Roman" panose="02020603050405020304" pitchFamily="18" charset="0"/>
              </a:rPr>
              <a:t>Severe</a:t>
            </a:r>
            <a:r>
              <a:rPr lang="en-US" sz="1700" dirty="0">
                <a:solidFill>
                  <a:schemeClr val="tx2"/>
                </a:solidFill>
                <a:cs typeface="Times New Roman" panose="02020603050405020304" pitchFamily="18" charset="0"/>
              </a:rPr>
              <a:t> blockage at the inlet </a:t>
            </a:r>
            <a:r>
              <a:rPr lang="en-US" sz="1700" dirty="0">
                <a:cs typeface="Times New Roman" panose="02020603050405020304" pitchFamily="18" charset="0"/>
              </a:rPr>
              <a:t>(FOFC 1 and FOFC 2) section was observed which is believed to be responsible for the deteriorating performance.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7490" y="3060509"/>
            <a:ext cx="6198705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The oscillators were scaled 30% larger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baseline="-25000" dirty="0">
                <a:solidFill>
                  <a:srgbClr val="FF0000"/>
                </a:solidFill>
              </a:rPr>
              <a:t>h</a:t>
            </a:r>
            <a:r>
              <a:rPr lang="en-US" sz="2400" b="1" dirty="0">
                <a:solidFill>
                  <a:srgbClr val="FF0000"/>
                </a:solidFill>
              </a:rPr>
              <a:t> = 1.4mm</a:t>
            </a:r>
            <a:r>
              <a:rPr lang="en-US" sz="2400" dirty="0">
                <a:solidFill>
                  <a:srgbClr val="0000FF"/>
                </a:solidFill>
              </a:rPr>
              <a:t>) for the final design.</a:t>
            </a:r>
          </a:p>
        </p:txBody>
      </p:sp>
    </p:spTree>
    <p:extLst>
      <p:ext uri="{BB962C8B-B14F-4D97-AF65-F5344CB8AC3E}">
        <p14:creationId xmlns:p14="http://schemas.microsoft.com/office/powerpoint/2010/main" val="36337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21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DMLS Vane Design</a:t>
            </a:r>
          </a:p>
        </p:txBody>
      </p:sp>
      <p:pic>
        <p:nvPicPr>
          <p:cNvPr id="14340" name="Picture 4" descr="I:\DOE_project\NETL workshop presentation\UTSR_2019\pressure_Mach_distributio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 r="52225"/>
          <a:stretch/>
        </p:blipFill>
        <p:spPr bwMode="auto">
          <a:xfrm>
            <a:off x="6238460" y="2428433"/>
            <a:ext cx="2723322" cy="211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:\DOE_project\NETL workshop presentation\UTSR_2019\pressure_Mach_distribut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4" t="5676" r="4142"/>
          <a:stretch/>
        </p:blipFill>
        <p:spPr bwMode="auto">
          <a:xfrm>
            <a:off x="6208643" y="4342586"/>
            <a:ext cx="2782957" cy="215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48517"/>
            <a:ext cx="600551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3795" y="839434"/>
            <a:ext cx="486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Adiabatic Wall Temperature (</a:t>
            </a:r>
            <a:r>
              <a:rPr lang="en-US" sz="2000" b="1" u="sng" dirty="0">
                <a:solidFill>
                  <a:srgbClr val="FF0000"/>
                </a:solidFill>
                <a:latin typeface="+mj-lt"/>
              </a:rPr>
              <a:t>Uncooled</a:t>
            </a:r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10" y="701548"/>
            <a:ext cx="2608172" cy="172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84" y="1198855"/>
            <a:ext cx="2758729" cy="3209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7008292" y="409327"/>
            <a:ext cx="118365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00FF"/>
                </a:solidFill>
              </a:rPr>
              <a:t>GEnx</a:t>
            </a:r>
            <a:r>
              <a:rPr lang="en-US" sz="1400" b="1" dirty="0">
                <a:solidFill>
                  <a:srgbClr val="0000FF"/>
                </a:solidFill>
              </a:rPr>
              <a:t> doublet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72133" y="3911213"/>
            <a:ext cx="17400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Pressure distribution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72525" y="4324445"/>
            <a:ext cx="205107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Temperature distribution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41025" y="1430979"/>
            <a:ext cx="13338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Computational 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</a:rPr>
              <a:t>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33795" y="1332586"/>
                <a:ext cx="36072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set of CFD calculation has been performed to estimate the adiabatic wall temperature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/>
                      </a:rPr>
                      <m:t>.</m:t>
                    </m:r>
                  </m:oMath>
                </a14:m>
                <a:endParaRPr lang="en-US" b="0" i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95" y="1332586"/>
                <a:ext cx="3607230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1014" t="-3311" r="-118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3795" y="2289326"/>
                <a:ext cx="29213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𝑇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𝑖𝑛𝑙𝑒𝑡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>
                    <a:solidFill>
                      <a:srgbClr val="FF0000"/>
                    </a:solidFill>
                  </a:rPr>
                  <a:t>1375K</a:t>
                </a:r>
                <a:r>
                  <a:rPr lang="en-US" dirty="0"/>
                  <a:t> (2000F)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95" y="2289326"/>
                <a:ext cx="2921361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250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33795" y="2658658"/>
                <a:ext cx="3001784" cy="555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Pressure ratio: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𝑖𝑛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𝑒𝑥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/>
                      </a:rPr>
                      <m:t>𝟓𝟓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95" y="2658658"/>
                <a:ext cx="3001784" cy="555986"/>
              </a:xfrm>
              <a:prstGeom prst="rect">
                <a:avLst/>
              </a:prstGeom>
              <a:blipFill rotWithShape="1">
                <a:blip r:embed="rId10"/>
                <a:stretch>
                  <a:fillRect l="-1217"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3795" y="3204702"/>
                <a:ext cx="36072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wall temperature was used to </a:t>
                </a:r>
                <a:r>
                  <a:rPr lang="en-US" dirty="0">
                    <a:solidFill>
                      <a:srgbClr val="FF0000"/>
                    </a:solidFill>
                  </a:rPr>
                  <a:t>determine the film hole location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/>
                      </a:rPr>
                      <m:t>.</m:t>
                    </m:r>
                  </m:oMath>
                </a14:m>
                <a:endParaRPr lang="en-US" b="0" i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95" y="3204702"/>
                <a:ext cx="3607230" cy="923330"/>
              </a:xfrm>
              <a:prstGeom prst="rect">
                <a:avLst/>
              </a:prstGeom>
              <a:blipFill rotWithShape="1">
                <a:blip r:embed="rId11"/>
                <a:stretch>
                  <a:fillRect l="-1014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012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22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3795" y="839434"/>
            <a:ext cx="3772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Conjugate Heat Transfer (</a:t>
            </a:r>
            <a:r>
              <a:rPr lang="en-US" sz="2000" b="1" u="sng" dirty="0">
                <a:solidFill>
                  <a:srgbClr val="FF0000"/>
                </a:solidFill>
                <a:latin typeface="+mj-lt"/>
              </a:rPr>
              <a:t>CFD</a:t>
            </a:r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DMLS Vane Design</a:t>
            </a:r>
          </a:p>
        </p:txBody>
      </p:sp>
      <p:pic>
        <p:nvPicPr>
          <p:cNvPr id="13314" name="Picture 2" descr="I:\DOE_project\NETL workshop presentation\UTSR_2019\conjugate_CFD_domain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1" y="2946172"/>
            <a:ext cx="3929589" cy="37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DOE_project\NETL workshop presentation\UTSR_2019\conjugate_wall_te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13" y="959976"/>
            <a:ext cx="4340087" cy="352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:\DOE_project\NETL workshop presentation\UTSR_2019\p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36" y="4762075"/>
            <a:ext cx="3053660" cy="19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321286" y="1152939"/>
            <a:ext cx="337931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590180" y="1152939"/>
            <a:ext cx="337931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47745" y="4519034"/>
            <a:ext cx="232384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Overall Cooling Effectiveness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2390" y="5493031"/>
            <a:ext cx="13338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Computational 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</a:rPr>
              <a:t>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33795" y="1185063"/>
                <a:ext cx="4658537" cy="1735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Material: Inconel 718. Wall thickness: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1.5mm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Flow condition: 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Pressure ratio: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𝑖𝑛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𝑒𝑥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/>
                      </a:rPr>
                      <m:t>=1.55</m:t>
                    </m:r>
                  </m:oMath>
                </a14:m>
                <a:r>
                  <a:rPr lang="en-US" sz="1600" dirty="0"/>
                  <a:t>, </a:t>
                </a:r>
                <a:endParaRPr lang="en-US" sz="1600" i="1" dirty="0">
                  <a:latin typeface="Cambria Math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𝑇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i="1" dirty="0">
                            <a:latin typeface="Cambria Math"/>
                          </a:rPr>
                          <m:t>𝑖𝑛𝑙𝑒𝑡</m:t>
                        </m:r>
                      </m:sub>
                    </m:sSub>
                  </m:oMath>
                </a14:m>
                <a:r>
                  <a:rPr lang="en-US" sz="1600" dirty="0"/>
                  <a:t> = 1375K (2000F)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𝑇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𝑐𝑜𝑜𝑙𝑎𝑛𝑡</m:t>
                        </m:r>
                      </m:sub>
                    </m:sSub>
                  </m:oMath>
                </a14:m>
                <a:r>
                  <a:rPr lang="en-US" sz="1600" dirty="0"/>
                  <a:t> = 850K (1070F)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Steady state calculation with hybrid grid.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95" y="1185063"/>
                <a:ext cx="4658537" cy="1735668"/>
              </a:xfrm>
              <a:prstGeom prst="rect">
                <a:avLst/>
              </a:prstGeom>
              <a:blipFill rotWithShape="1">
                <a:blip r:embed="rId5"/>
                <a:stretch>
                  <a:fillRect l="-392" t="-1053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516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23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DMLS Vane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3794" y="870921"/>
                <a:ext cx="71410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Two separate vane geometries were designed using OSU vane profile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/>
                      </a:rPr>
                      <m:t>.</m:t>
                    </m:r>
                  </m:oMath>
                </a14:m>
                <a:endParaRPr lang="en-US" b="0" i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94" y="870921"/>
                <a:ext cx="7141041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512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13" y="1389340"/>
            <a:ext cx="6962775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5715" y="1567113"/>
            <a:ext cx="192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Vane with </a:t>
            </a:r>
          </a:p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advanced cooling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0911" y="4090194"/>
            <a:ext cx="194880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Baseline vane with </a:t>
            </a:r>
          </a:p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conventional cooling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93" y="2151890"/>
            <a:ext cx="246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Sweeping jet film cooling on 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108" y="2733437"/>
            <a:ext cx="27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Sweeping jet impingement cooling at the 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362" y="3303275"/>
            <a:ext cx="27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Double walled triangular pin-fin cooling at the 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4674969"/>
            <a:ext cx="246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777-shaped film cooling on 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5715" y="5256516"/>
            <a:ext cx="27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Circular jet impingement cooling at the 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969" y="5826354"/>
            <a:ext cx="3289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Single walled cylindrical pin-fin cooling at the TE</a:t>
            </a:r>
          </a:p>
        </p:txBody>
      </p:sp>
    </p:spTree>
    <p:extLst>
      <p:ext uri="{BB962C8B-B14F-4D97-AF65-F5344CB8AC3E}">
        <p14:creationId xmlns:p14="http://schemas.microsoft.com/office/powerpoint/2010/main" val="311022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24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DMLS Vane Design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026" y="1255297"/>
            <a:ext cx="2829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Two rows of cylindrical gill shaped at the LE.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784" y="1977013"/>
            <a:ext cx="2829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Two additional rows of holes at the SS and PS.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119722"/>
              </p:ext>
            </p:extLst>
          </p:nvPr>
        </p:nvGraphicFramePr>
        <p:xfrm>
          <a:off x="138026" y="3286159"/>
          <a:ext cx="343331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0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76mm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Solidity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Aspect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SJ/777Film hole</a:t>
                      </a:r>
                      <a:r>
                        <a:rPr lang="en-US" sz="1400" baseline="0" dirty="0"/>
                        <a:t> diameter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1.4mm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Cylindrical</a:t>
                      </a:r>
                      <a:r>
                        <a:rPr lang="en-US" sz="1400" baseline="0" dirty="0"/>
                        <a:t> hole diameter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Cylindrical</a:t>
                      </a:r>
                      <a:r>
                        <a:rPr lang="en-US" sz="1400" baseline="0" dirty="0"/>
                        <a:t> pin </a:t>
                      </a:r>
                      <a:r>
                        <a:rPr lang="en-US" sz="1400" baseline="0" dirty="0" err="1"/>
                        <a:t>dia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Pin</a:t>
                      </a:r>
                      <a:r>
                        <a:rPr lang="en-US" sz="1400" baseline="0" dirty="0"/>
                        <a:t> (S/D, X/D)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2.5mm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Pin-fin jet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99" y="1195478"/>
            <a:ext cx="5986163" cy="457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11" y="4594451"/>
            <a:ext cx="2180349" cy="20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735" y="4645550"/>
            <a:ext cx="2120907" cy="19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01196" y="2985852"/>
            <a:ext cx="142923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Geometric detail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84044" y="802859"/>
            <a:ext cx="192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Advanced vane</a:t>
            </a:r>
          </a:p>
          <a:p>
            <a:pPr algn="ctr"/>
            <a:r>
              <a:rPr lang="en-US" sz="1600" b="1" dirty="0"/>
              <a:t>(SJ vane)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93695" y="815148"/>
            <a:ext cx="192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Baseline vane</a:t>
            </a:r>
          </a:p>
          <a:p>
            <a:pPr algn="ctr"/>
            <a:r>
              <a:rPr lang="en-US" sz="1600" b="1" dirty="0"/>
              <a:t>(777-vane)</a:t>
            </a:r>
          </a:p>
        </p:txBody>
      </p:sp>
    </p:spTree>
    <p:extLst>
      <p:ext uri="{BB962C8B-B14F-4D97-AF65-F5344CB8AC3E}">
        <p14:creationId xmlns:p14="http://schemas.microsoft.com/office/powerpoint/2010/main" val="2395247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25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DMLS Vane Design</a:t>
            </a:r>
          </a:p>
        </p:txBody>
      </p:sp>
      <p:pic>
        <p:nvPicPr>
          <p:cNvPr id="16386" name="Picture 2" descr="I:\DOE_project\NETL workshop presentation\UTSR_2019\DMLS_vane_Geomet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21" y="816285"/>
            <a:ext cx="5699879" cy="496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9981" y="839434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Print Description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6469769"/>
                  </p:ext>
                </p:extLst>
              </p:nvPr>
            </p:nvGraphicFramePr>
            <p:xfrm>
              <a:off x="152399" y="1239544"/>
              <a:ext cx="3203275" cy="2484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007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6319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4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4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DMLS 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</a:rPr>
                            <a:t>Inconel-718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4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Minimum Layer thickness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rgbClr val="0000FF"/>
                              </a:solidFill>
                              <a:cs typeface="Times New Roman" panose="02020603050405020304" pitchFamily="18" charset="0"/>
                            </a:rPr>
                            <a:t>30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5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US" sz="15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4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Build direction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</a:rPr>
                            <a:t>Compound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4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Minimum</a:t>
                          </a:r>
                          <a:r>
                            <a:rPr lang="en-US" sz="1500" baseline="0" dirty="0"/>
                            <a:t> feature size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rgbClr val="0000FF"/>
                              </a:solidFill>
                            </a:rPr>
                            <a:t>0.318mm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4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Part tolerance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rgbClr val="0000FF"/>
                              </a:solidFill>
                            </a:rPr>
                            <a:t>0.0760mm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942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/>
                            <a:t>Surface roughness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rgbClr val="0000FF"/>
                              </a:solidFill>
                            </a:rPr>
                            <a:t>Ra</a:t>
                          </a:r>
                          <a:r>
                            <a:rPr lang="en-US" sz="1500" baseline="0" dirty="0">
                              <a:solidFill>
                                <a:srgbClr val="0000FF"/>
                              </a:solidFill>
                            </a:rPr>
                            <a:t> = </a:t>
                          </a:r>
                          <a:r>
                            <a:rPr lang="en-US" sz="1500" dirty="0">
                              <a:solidFill>
                                <a:srgbClr val="0000FF"/>
                              </a:solidFill>
                            </a:rPr>
                            <a:t>5-10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5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US" sz="15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6469769"/>
                  </p:ext>
                </p:extLst>
              </p:nvPr>
            </p:nvGraphicFramePr>
            <p:xfrm>
              <a:off x="152399" y="1239544"/>
              <a:ext cx="3203275" cy="2484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40078"/>
                    <a:gridCol w="1263197"/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Parameter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Value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DMLS Material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1"/>
                              </a:solidFill>
                            </a:rPr>
                            <a:t>Inconel-718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548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Minimum Layer thickness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53623" t="-123333" r="-483" b="-244444"/>
                          </a:stretch>
                        </a:blipFill>
                      </a:tcPr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Build direction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chemeClr val="tx1"/>
                              </a:solidFill>
                            </a:rPr>
                            <a:t>Compound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Minimum</a:t>
                          </a:r>
                          <a:r>
                            <a:rPr lang="en-US" sz="1500" baseline="0" dirty="0" smtClean="0"/>
                            <a:t> feature size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rgbClr val="0000FF"/>
                              </a:solidFill>
                            </a:rPr>
                            <a:t>0.318mm</a:t>
                          </a:r>
                          <a:endParaRPr lang="en-US" sz="15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Part tolerance 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>
                              <a:solidFill>
                                <a:srgbClr val="0000FF"/>
                              </a:solidFill>
                            </a:rPr>
                            <a:t>0.0760mm</a:t>
                          </a:r>
                          <a:endParaRPr lang="en-US" sz="15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smtClean="0"/>
                            <a:t>Surface roughness</a:t>
                          </a:r>
                          <a:endParaRPr 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53623" t="-675472" r="-483" b="-1886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3074" name="Picture 2" descr="E:\TuRFR Exp\DMLS Vane Image\DSC_3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79709"/>
            <a:ext cx="3171071" cy="14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7631" y="5948976"/>
            <a:ext cx="2459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Singlet Assembly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386" y="3919857"/>
            <a:ext cx="860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SJ-vane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664" y="3932558"/>
            <a:ext cx="1090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777-vane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0220" y="5614224"/>
            <a:ext cx="1414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Dummy vane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90670" y="4233819"/>
            <a:ext cx="352540" cy="40172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>
            <a:off x="1984840" y="4271112"/>
            <a:ext cx="389230" cy="36443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</p:cNvCxnSpPr>
          <p:nvPr/>
        </p:nvCxnSpPr>
        <p:spPr>
          <a:xfrm flipH="1" flipV="1">
            <a:off x="830221" y="4884274"/>
            <a:ext cx="707143" cy="72995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0"/>
          </p:cNvCxnSpPr>
          <p:nvPr/>
        </p:nvCxnSpPr>
        <p:spPr>
          <a:xfrm flipV="1">
            <a:off x="1537364" y="4884274"/>
            <a:ext cx="1040584" cy="72995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529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26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DMLS Vane Design</a:t>
            </a:r>
          </a:p>
        </p:txBody>
      </p:sp>
      <p:pic>
        <p:nvPicPr>
          <p:cNvPr id="17413" name="Picture 5" descr="E:\TuRFR Exp\TuRFR_Vane_video\oscill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57" y="2074587"/>
            <a:ext cx="2311756" cy="225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795" y="839434"/>
            <a:ext cx="2995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+mj-lt"/>
              </a:rPr>
              <a:t>Device Characterization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3609" y="1752166"/>
            <a:ext cx="2459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Water Flow Visualization</a:t>
            </a:r>
            <a:endParaRPr 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877" y="1211626"/>
            <a:ext cx="69634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Oscillation frequency was measured for each hole.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877" y="1531475"/>
            <a:ext cx="69634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Similar peak oscillation frequency was observed for each hole.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7348" y="4533181"/>
            <a:ext cx="259425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Water </a:t>
            </a:r>
            <a:r>
              <a:rPr lang="en-US" sz="1700" dirty="0">
                <a:solidFill>
                  <a:srgbClr val="FF0000"/>
                </a:solidFill>
              </a:rPr>
              <a:t>flow visualization confirmed </a:t>
            </a:r>
            <a:r>
              <a:rPr lang="en-US" sz="1700" dirty="0"/>
              <a:t>that each hole is oscillating at a very similar </a:t>
            </a:r>
            <a:r>
              <a:rPr lang="en-US" sz="1700" dirty="0">
                <a:solidFill>
                  <a:srgbClr val="FF0000"/>
                </a:solidFill>
              </a:rPr>
              <a:t>jet spreading</a:t>
            </a:r>
            <a:r>
              <a:rPr lang="en-US" sz="1700" dirty="0"/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417" y="1995519"/>
            <a:ext cx="6244949" cy="4370309"/>
            <a:chOff x="152400" y="1951451"/>
            <a:chExt cx="6244949" cy="4370309"/>
          </a:xfrm>
        </p:grpSpPr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951451"/>
              <a:ext cx="6244949" cy="4370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669888" y="5590689"/>
              <a:ext cx="169279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FF"/>
                  </a:solidFill>
                </a:rPr>
                <a:t>Peak frequency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140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27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251790"/>
            <a:ext cx="8839200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Turbine Reacting Flow Rig (</a:t>
            </a:r>
            <a:r>
              <a:rPr lang="en-US" dirty="0" err="1">
                <a:solidFill>
                  <a:srgbClr val="0000FF"/>
                </a:solidFill>
              </a:rPr>
              <a:t>TuRFR</a:t>
            </a:r>
            <a:r>
              <a:rPr lang="en-US" dirty="0"/>
              <a:t>)</a:t>
            </a:r>
          </a:p>
        </p:txBody>
      </p:sp>
      <p:pic>
        <p:nvPicPr>
          <p:cNvPr id="18434" name="Picture 2" descr="I:\DOE_project\NETL workshop presentation\UTSR_2019\TuRFR_assembly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2" y="2073524"/>
            <a:ext cx="6006860" cy="466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35" y="3095625"/>
            <a:ext cx="2398316" cy="360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874642"/>
            <a:ext cx="32131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083" y="761913"/>
            <a:ext cx="4014158" cy="15290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TuRFR</a:t>
            </a:r>
            <a:r>
              <a:rPr lang="en-US" sz="2000" dirty="0"/>
              <a:t> Capabilities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2700F</a:t>
            </a:r>
            <a:r>
              <a:rPr lang="en-US" sz="1800" dirty="0"/>
              <a:t> Gas Path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1300F</a:t>
            </a:r>
            <a:r>
              <a:rPr lang="en-US" sz="1800" dirty="0"/>
              <a:t> Coolant Path</a:t>
            </a:r>
          </a:p>
          <a:p>
            <a:pPr lvl="1"/>
            <a:r>
              <a:rPr lang="en-US" sz="1800" dirty="0"/>
              <a:t>Match </a:t>
            </a:r>
            <a:r>
              <a:rPr lang="en-US" sz="1800" dirty="0">
                <a:solidFill>
                  <a:srgbClr val="FF0000"/>
                </a:solidFill>
              </a:rPr>
              <a:t>engine Mach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FF0000"/>
                </a:solidFill>
              </a:rPr>
              <a:t>Temperature</a:t>
            </a:r>
          </a:p>
          <a:p>
            <a:pPr lvl="1"/>
            <a:r>
              <a:rPr lang="en-US" sz="1800" dirty="0"/>
              <a:t>Optical access</a:t>
            </a:r>
          </a:p>
          <a:p>
            <a:pPr lvl="2"/>
            <a:r>
              <a:rPr lang="en-US" sz="1400" dirty="0"/>
              <a:t>IR for surface temperatures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4235" y="6360420"/>
            <a:ext cx="1886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Propane Combustor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8500" y="2682388"/>
            <a:ext cx="2390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NGV Housing and Exhaust</a:t>
            </a:r>
          </a:p>
        </p:txBody>
      </p:sp>
    </p:spTree>
    <p:extLst>
      <p:ext uri="{BB962C8B-B14F-4D97-AF65-F5344CB8AC3E}">
        <p14:creationId xmlns:p14="http://schemas.microsoft.com/office/powerpoint/2010/main" val="2213841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PHASE 3: Test Conditions</a:t>
            </a:r>
          </a:p>
        </p:txBody>
      </p:sp>
      <p:sp>
        <p:nvSpPr>
          <p:cNvPr id="6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28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700" y="1104571"/>
            <a:ext cx="3720206" cy="235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7759586"/>
                  </p:ext>
                </p:extLst>
              </p:nvPr>
            </p:nvGraphicFramePr>
            <p:xfrm>
              <a:off x="160699" y="1130003"/>
              <a:ext cx="4994006" cy="41177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691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194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276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130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Condition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304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Inlet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𝟐𝟎𝟎𝟎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𝑭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𝟏𝟑𝟓𝟎</m:t>
                                    </m:r>
                                    <m:r>
                                      <a:rPr lang="en-US" sz="1600" b="1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𝑲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1304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4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27</m:t>
                                </m:r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𝑝𝑠𝑖𝑎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130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Exit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𝑒𝑥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  <a:ea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  <a:ea typeface="Cambria Math"/>
                                      </a:rPr>
                                      <m:t>𝑎𝑡𝑚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1304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Leading edge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h𝑢𝑏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𝟏𝟎𝟓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𝑭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𝟖𝟒𝟎</m:t>
                                    </m:r>
                                    <m:r>
                                      <a:rPr lang="en-US" sz="1600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𝑲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111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𝑃𝑟𝑒𝑠𝑠𝑢𝑟𝑒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𝑟𝑎𝑡𝑖𝑜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= 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h𝑢𝑏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/</m:t>
                                    </m:r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1.1, 1.2, 1.3, 1.4 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1304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Trailing edge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/>
                                        </a:rPr>
                                        <m:t>𝑐𝑎𝑠𝑒</m:t>
                                      </m:r>
                                    </m:sub>
                                  </m:sSub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𝟏𝟎𝟓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𝑭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𝟖𝟒𝟎</m:t>
                                    </m:r>
                                    <m:r>
                                      <a:rPr lang="en-US" sz="1600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𝑲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111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𝑃𝑟𝑒𝑠𝑠𝑢𝑟𝑒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𝑟𝑎𝑡𝑖𝑜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= 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𝑐𝑎𝑠𝑒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/</m:t>
                                    </m:r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1.1, 1.15, 1.2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1304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Suction surface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/>
                                          </a:rPr>
                                          <m:t>h𝑢𝑏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600" dirty="0" smtClean="0"/>
                                  <m:t> (</m:t>
                                </m:r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600" dirty="0" smtClean="0"/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600" dirty="0" smtClean="0"/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𝟏𝟎𝟎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𝑭</m:t>
                                </m:r>
                                <m:r>
                                  <a:rPr lang="en-US" sz="16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1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𝟖𝟏𝟎</m:t>
                                    </m:r>
                                    <m:r>
                                      <a:rPr lang="en-US" sz="1600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𝑲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111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𝑃𝑟𝑒𝑠𝑠𝑢𝑟𝑒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𝑟𝑎𝑡𝑖𝑜</m:t>
                                </m:r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= 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h𝑢𝑏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/>
                                              </a:rPr>
                                              <m:t> 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/</m:t>
                                    </m:r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1.3, 1.4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7759586"/>
                  </p:ext>
                </p:extLst>
              </p:nvPr>
            </p:nvGraphicFramePr>
            <p:xfrm>
              <a:off x="160699" y="1130003"/>
              <a:ext cx="4994006" cy="41177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6915"/>
                    <a:gridCol w="1619480"/>
                    <a:gridCol w="1827611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Condition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Parameter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Value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35915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chemeClr val="tx1"/>
                              </a:solidFill>
                            </a:rPr>
                            <a:t>Inlet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110169" r="-112782" b="-9457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110169" b="-945763"/>
                          </a:stretch>
                        </a:blipFill>
                      </a:tcPr>
                    </a:tc>
                  </a:tr>
                  <a:tr h="359156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210169" r="-112782" b="-8457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210169" b="-845763"/>
                          </a:stretch>
                        </a:blipFill>
                      </a:tcPr>
                    </a:tc>
                  </a:tr>
                  <a:tr h="3575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chemeClr val="tx1"/>
                              </a:solidFill>
                            </a:rPr>
                            <a:t>Exit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310169" r="-112782" b="-7457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310169" b="-745763"/>
                          </a:stretch>
                        </a:blipFill>
                      </a:tcPr>
                    </a:tc>
                  </a:tr>
                  <a:tr h="358204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chemeClr val="tx1"/>
                              </a:solidFill>
                            </a:rPr>
                            <a:t>Leading edge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417241" r="-112782" b="-6586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417241" b="-658621"/>
                          </a:stretch>
                        </a:blipFill>
                      </a:tcPr>
                    </a:tc>
                  </a:tr>
                  <a:tr h="534099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340909" r="-112782" b="-334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340909" b="-334091"/>
                          </a:stretch>
                        </a:blipFill>
                      </a:tcPr>
                    </a:tc>
                  </a:tr>
                  <a:tr h="35750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chemeClr val="tx1"/>
                              </a:solidFill>
                            </a:rPr>
                            <a:t>Trailing edge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657627" r="-112782" b="-3983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657627" b="-398305"/>
                          </a:stretch>
                        </a:blipFill>
                      </a:tcPr>
                    </a:tc>
                  </a:tr>
                  <a:tr h="534099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507955" r="-112782" b="-167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507955" b="-167045"/>
                          </a:stretch>
                        </a:blipFill>
                      </a:tcPr>
                    </a:tc>
                  </a:tr>
                  <a:tr h="358204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smtClean="0">
                              <a:solidFill>
                                <a:schemeClr val="tx1"/>
                              </a:solidFill>
                            </a:rPr>
                            <a:t>Suction surface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922414" r="-112782" b="-15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922414" b="-153448"/>
                          </a:stretch>
                        </a:blipFill>
                      </a:tcPr>
                    </a:tc>
                  </a:tr>
                  <a:tr h="534099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5489" t="-673864" r="-112782" b="-11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73333" t="-673864" b="-113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1" name="Group 20"/>
          <p:cNvGrpSpPr/>
          <p:nvPr/>
        </p:nvGrpSpPr>
        <p:grpSpPr>
          <a:xfrm>
            <a:off x="5281700" y="3538786"/>
            <a:ext cx="3720206" cy="2686999"/>
            <a:chOff x="5281700" y="3630706"/>
            <a:chExt cx="3720206" cy="2686999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1700" y="3630706"/>
              <a:ext cx="3720206" cy="268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630686" y="5669141"/>
                  <a:ext cx="609975" cy="394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/>
                                  </a:rPr>
                                  <m:t>𝒊𝒏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686" y="5669141"/>
                  <a:ext cx="609975" cy="3942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/>
            <p:nvPr/>
          </p:nvCxnSpPr>
          <p:spPr>
            <a:xfrm flipV="1">
              <a:off x="6051176" y="5486400"/>
              <a:ext cx="627530" cy="31376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658825" y="3643960"/>
                  <a:ext cx="784702" cy="394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𝑷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/>
                                  </a:rPr>
                                  <m:t>𝒄𝒂𝒔𝒆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8825" y="3643960"/>
                  <a:ext cx="784702" cy="3942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8217204" y="4974205"/>
                  <a:ext cx="744627" cy="3944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𝑷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/>
                                  </a:rPr>
                                  <m:t>𝒉𝒖𝒃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7204" y="4974205"/>
                  <a:ext cx="744627" cy="39440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/>
            <p:cNvCxnSpPr/>
            <p:nvPr/>
          </p:nvCxnSpPr>
          <p:spPr>
            <a:xfrm>
              <a:off x="6081418" y="4054460"/>
              <a:ext cx="392351" cy="40737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7524520" y="4974205"/>
              <a:ext cx="692684" cy="19720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5281700" y="823167"/>
            <a:ext cx="37202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Nozzle box instrumentation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hossain.49\Desktop\ss_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5393680"/>
            <a:ext cx="2035174" cy="13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ssain.49\Desktop\LE_surfac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5394480"/>
            <a:ext cx="1374041" cy="13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435743" y="5276688"/>
            <a:ext cx="11075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Raw image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95596" y="5730959"/>
            <a:ext cx="1387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Suction surface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86070" y="5976583"/>
            <a:ext cx="1257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Leading edge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1793498" y="5889008"/>
            <a:ext cx="530743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477953" y="6130471"/>
            <a:ext cx="827347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:\DOE_project\NETL workshop presentation\UTSR_2019\FO_777_TuRFR_Inl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08" y="208722"/>
            <a:ext cx="4039325" cy="656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29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364166"/>
            <a:ext cx="4827104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Leading Edge Cooling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038" y="976954"/>
            <a:ext cx="427920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hub pressure ratios were varied from </a:t>
            </a:r>
            <a:r>
              <a:rPr lang="en-US" sz="1700" dirty="0" err="1">
                <a:solidFill>
                  <a:srgbClr val="FF0000"/>
                </a:solidFill>
              </a:rPr>
              <a:t>PR</a:t>
            </a:r>
            <a:r>
              <a:rPr lang="en-US" sz="1700" baseline="-25000" dirty="0" err="1">
                <a:solidFill>
                  <a:srgbClr val="FF0000"/>
                </a:solidFill>
              </a:rPr>
              <a:t>hub</a:t>
            </a:r>
            <a:r>
              <a:rPr lang="en-US" sz="1700" dirty="0">
                <a:solidFill>
                  <a:srgbClr val="FF0000"/>
                </a:solidFill>
              </a:rPr>
              <a:t> = 1.1-1.4 </a:t>
            </a:r>
            <a:r>
              <a:rPr lang="en-US" sz="1700" dirty="0"/>
              <a:t>while the case pressure ratio was kept constant (</a:t>
            </a:r>
            <a:r>
              <a:rPr lang="en-US" sz="1700" dirty="0" err="1">
                <a:solidFill>
                  <a:srgbClr val="FF0000"/>
                </a:solidFill>
              </a:rPr>
              <a:t>PR</a:t>
            </a:r>
            <a:r>
              <a:rPr lang="en-US" sz="1700" baseline="-25000" dirty="0" err="1">
                <a:solidFill>
                  <a:srgbClr val="FF0000"/>
                </a:solidFill>
              </a:rPr>
              <a:t>case</a:t>
            </a:r>
            <a:r>
              <a:rPr lang="en-US" sz="1700" dirty="0">
                <a:solidFill>
                  <a:srgbClr val="FF0000"/>
                </a:solidFill>
              </a:rPr>
              <a:t> = 1.15</a:t>
            </a:r>
            <a:r>
              <a:rPr lang="en-US" sz="1700" dirty="0"/>
              <a:t>).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0038" y="1834304"/>
            <a:ext cx="453174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contours show </a:t>
            </a:r>
            <a:r>
              <a:rPr lang="en-US" sz="1700" dirty="0">
                <a:solidFill>
                  <a:srgbClr val="FF0000"/>
                </a:solidFill>
              </a:rPr>
              <a:t>normalized IR signal</a:t>
            </a:r>
            <a:r>
              <a:rPr lang="en-US" sz="17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038" y="2200323"/>
            <a:ext cx="45317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Qualitatively, the </a:t>
            </a:r>
            <a:r>
              <a:rPr lang="en-US" sz="1700" dirty="0">
                <a:solidFill>
                  <a:srgbClr val="FF0000"/>
                </a:solidFill>
              </a:rPr>
              <a:t>signal intensity </a:t>
            </a:r>
            <a:r>
              <a:rPr lang="en-US" sz="1700" dirty="0"/>
              <a:t>seems to </a:t>
            </a:r>
            <a:r>
              <a:rPr lang="en-US" sz="1700" dirty="0">
                <a:solidFill>
                  <a:srgbClr val="FF0000"/>
                </a:solidFill>
              </a:rPr>
              <a:t>drop with increasing pressure ratio</a:t>
            </a:r>
            <a:r>
              <a:rPr lang="en-US" sz="1700" dirty="0"/>
              <a:t> at the leading edge which </a:t>
            </a:r>
            <a:r>
              <a:rPr lang="en-US" sz="1700" dirty="0">
                <a:solidFill>
                  <a:srgbClr val="FF0000"/>
                </a:solidFill>
              </a:rPr>
              <a:t>indicates the drop in wall temperature</a:t>
            </a:r>
            <a:r>
              <a:rPr lang="en-US" sz="17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0038" y="3276414"/>
            <a:ext cx="453174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Since the case side pressure was kept constant, no significant change in signal intensity was observed.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0656" y="6117197"/>
            <a:ext cx="118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Leading edge </a:t>
            </a:r>
          </a:p>
          <a:p>
            <a:pPr algn="ctr"/>
            <a:r>
              <a:rPr lang="en-US" sz="1400" b="1" dirty="0"/>
              <a:t>section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7318" y="4311138"/>
            <a:ext cx="2011363" cy="2146300"/>
            <a:chOff x="1778262" y="4302177"/>
            <a:chExt cx="2011363" cy="21463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262" y="4302177"/>
              <a:ext cx="2011363" cy="214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1935332" y="4841289"/>
              <a:ext cx="331433" cy="982462"/>
            </a:xfrm>
            <a:custGeom>
              <a:avLst/>
              <a:gdLst>
                <a:gd name="connsiteX0" fmla="*/ 136124 w 331433"/>
                <a:gd name="connsiteY0" fmla="*/ 0 h 982462"/>
                <a:gd name="connsiteX1" fmla="*/ 73981 w 331433"/>
                <a:gd name="connsiteY1" fmla="*/ 50307 h 982462"/>
                <a:gd name="connsiteX2" fmla="*/ 17755 w 331433"/>
                <a:gd name="connsiteY2" fmla="*/ 142043 h 982462"/>
                <a:gd name="connsiteX3" fmla="*/ 0 w 331433"/>
                <a:gd name="connsiteY3" fmla="*/ 248575 h 982462"/>
                <a:gd name="connsiteX4" fmla="*/ 17755 w 331433"/>
                <a:gd name="connsiteY4" fmla="*/ 355107 h 982462"/>
                <a:gd name="connsiteX5" fmla="*/ 71021 w 331433"/>
                <a:gd name="connsiteY5" fmla="*/ 461639 h 982462"/>
                <a:gd name="connsiteX6" fmla="*/ 139084 w 331433"/>
                <a:gd name="connsiteY6" fmla="*/ 559294 h 982462"/>
                <a:gd name="connsiteX7" fmla="*/ 198268 w 331433"/>
                <a:gd name="connsiteY7" fmla="*/ 668785 h 982462"/>
                <a:gd name="connsiteX8" fmla="*/ 242656 w 331433"/>
                <a:gd name="connsiteY8" fmla="*/ 769398 h 982462"/>
                <a:gd name="connsiteX9" fmla="*/ 301841 w 331433"/>
                <a:gd name="connsiteY9" fmla="*/ 905523 h 982462"/>
                <a:gd name="connsiteX10" fmla="*/ 331433 w 331433"/>
                <a:gd name="connsiteY10" fmla="*/ 982462 h 98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433" h="982462">
                  <a:moveTo>
                    <a:pt x="136124" y="0"/>
                  </a:moveTo>
                  <a:cubicBezTo>
                    <a:pt x="114916" y="13316"/>
                    <a:pt x="93709" y="26633"/>
                    <a:pt x="73981" y="50307"/>
                  </a:cubicBezTo>
                  <a:cubicBezTo>
                    <a:pt x="54253" y="73981"/>
                    <a:pt x="30085" y="108998"/>
                    <a:pt x="17755" y="142043"/>
                  </a:cubicBezTo>
                  <a:cubicBezTo>
                    <a:pt x="5425" y="175088"/>
                    <a:pt x="0" y="213064"/>
                    <a:pt x="0" y="248575"/>
                  </a:cubicBezTo>
                  <a:cubicBezTo>
                    <a:pt x="0" y="284086"/>
                    <a:pt x="5918" y="319596"/>
                    <a:pt x="17755" y="355107"/>
                  </a:cubicBezTo>
                  <a:cubicBezTo>
                    <a:pt x="29592" y="390618"/>
                    <a:pt x="50800" y="427608"/>
                    <a:pt x="71021" y="461639"/>
                  </a:cubicBezTo>
                  <a:cubicBezTo>
                    <a:pt x="91242" y="495670"/>
                    <a:pt x="117876" y="524770"/>
                    <a:pt x="139084" y="559294"/>
                  </a:cubicBezTo>
                  <a:cubicBezTo>
                    <a:pt x="160292" y="593818"/>
                    <a:pt x="181006" y="633768"/>
                    <a:pt x="198268" y="668785"/>
                  </a:cubicBezTo>
                  <a:cubicBezTo>
                    <a:pt x="215530" y="703802"/>
                    <a:pt x="225394" y="729942"/>
                    <a:pt x="242656" y="769398"/>
                  </a:cubicBezTo>
                  <a:cubicBezTo>
                    <a:pt x="259918" y="808854"/>
                    <a:pt x="287045" y="870012"/>
                    <a:pt x="301841" y="905523"/>
                  </a:cubicBezTo>
                  <a:cubicBezTo>
                    <a:pt x="316637" y="941034"/>
                    <a:pt x="331433" y="982462"/>
                    <a:pt x="331433" y="982462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2269724" y="5729056"/>
              <a:ext cx="591845" cy="88777"/>
            </a:xfrm>
            <a:custGeom>
              <a:avLst/>
              <a:gdLst>
                <a:gd name="connsiteX0" fmla="*/ 0 w 591845"/>
                <a:gd name="connsiteY0" fmla="*/ 88777 h 88777"/>
                <a:gd name="connsiteX1" fmla="*/ 591845 w 591845"/>
                <a:gd name="connsiteY1" fmla="*/ 0 h 8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1845" h="88777">
                  <a:moveTo>
                    <a:pt x="0" y="88777"/>
                  </a:moveTo>
                  <a:lnTo>
                    <a:pt x="591845" y="0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104008" y="4687409"/>
              <a:ext cx="1121545" cy="145001"/>
            </a:xfrm>
            <a:custGeom>
              <a:avLst/>
              <a:gdLst>
                <a:gd name="connsiteX0" fmla="*/ 0 w 923277"/>
                <a:gd name="connsiteY0" fmla="*/ 112450 h 112450"/>
                <a:gd name="connsiteX1" fmla="*/ 923277 w 923277"/>
                <a:gd name="connsiteY1" fmla="*/ 0 h 112450"/>
                <a:gd name="connsiteX0" fmla="*/ 0 w 1071238"/>
                <a:gd name="connsiteY0" fmla="*/ 136123 h 136123"/>
                <a:gd name="connsiteX1" fmla="*/ 1071238 w 1071238"/>
                <a:gd name="connsiteY1" fmla="*/ 0 h 136123"/>
                <a:gd name="connsiteX0" fmla="*/ 0 w 1112667"/>
                <a:gd name="connsiteY0" fmla="*/ 147960 h 147960"/>
                <a:gd name="connsiteX1" fmla="*/ 1112667 w 1112667"/>
                <a:gd name="connsiteY1" fmla="*/ 0 h 147960"/>
                <a:gd name="connsiteX0" fmla="*/ 0 w 1121545"/>
                <a:gd name="connsiteY0" fmla="*/ 145001 h 145001"/>
                <a:gd name="connsiteX1" fmla="*/ 1121545 w 1121545"/>
                <a:gd name="connsiteY1" fmla="*/ 0 h 14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1545" h="145001">
                  <a:moveTo>
                    <a:pt x="0" y="145001"/>
                  </a:moveTo>
                  <a:lnTo>
                    <a:pt x="1121545" y="0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240350" y="4679923"/>
              <a:ext cx="327224" cy="910050"/>
            </a:xfrm>
            <a:custGeom>
              <a:avLst/>
              <a:gdLst>
                <a:gd name="connsiteX0" fmla="*/ 0 w 327224"/>
                <a:gd name="connsiteY0" fmla="*/ 7487 h 910050"/>
                <a:gd name="connsiteX1" fmla="*/ 139083 w 327224"/>
                <a:gd name="connsiteY1" fmla="*/ 4527 h 910050"/>
                <a:gd name="connsiteX2" fmla="*/ 239697 w 327224"/>
                <a:gd name="connsiteY2" fmla="*/ 60753 h 910050"/>
                <a:gd name="connsiteX3" fmla="*/ 316636 w 327224"/>
                <a:gd name="connsiteY3" fmla="*/ 170244 h 910050"/>
                <a:gd name="connsiteX4" fmla="*/ 319596 w 327224"/>
                <a:gd name="connsiteY4" fmla="*/ 330042 h 910050"/>
                <a:gd name="connsiteX5" fmla="*/ 251533 w 327224"/>
                <a:gd name="connsiteY5" fmla="*/ 504636 h 910050"/>
                <a:gd name="connsiteX6" fmla="*/ 189390 w 327224"/>
                <a:gd name="connsiteY6" fmla="*/ 611168 h 910050"/>
                <a:gd name="connsiteX7" fmla="*/ 130205 w 327224"/>
                <a:gd name="connsiteY7" fmla="*/ 756170 h 910050"/>
                <a:gd name="connsiteX8" fmla="*/ 118368 w 327224"/>
                <a:gd name="connsiteY8" fmla="*/ 910050 h 91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224" h="910050">
                  <a:moveTo>
                    <a:pt x="0" y="7487"/>
                  </a:moveTo>
                  <a:cubicBezTo>
                    <a:pt x="49566" y="1568"/>
                    <a:pt x="99133" y="-4351"/>
                    <a:pt x="139083" y="4527"/>
                  </a:cubicBezTo>
                  <a:cubicBezTo>
                    <a:pt x="179033" y="13405"/>
                    <a:pt x="210105" y="33134"/>
                    <a:pt x="239697" y="60753"/>
                  </a:cubicBezTo>
                  <a:cubicBezTo>
                    <a:pt x="269289" y="88372"/>
                    <a:pt x="303320" y="125363"/>
                    <a:pt x="316636" y="170244"/>
                  </a:cubicBezTo>
                  <a:cubicBezTo>
                    <a:pt x="329952" y="215125"/>
                    <a:pt x="330446" y="274310"/>
                    <a:pt x="319596" y="330042"/>
                  </a:cubicBezTo>
                  <a:cubicBezTo>
                    <a:pt x="308746" y="385774"/>
                    <a:pt x="273234" y="457782"/>
                    <a:pt x="251533" y="504636"/>
                  </a:cubicBezTo>
                  <a:cubicBezTo>
                    <a:pt x="229832" y="551490"/>
                    <a:pt x="209611" y="569246"/>
                    <a:pt x="189390" y="611168"/>
                  </a:cubicBezTo>
                  <a:cubicBezTo>
                    <a:pt x="169169" y="653090"/>
                    <a:pt x="142042" y="706356"/>
                    <a:pt x="130205" y="756170"/>
                  </a:cubicBezTo>
                  <a:cubicBezTo>
                    <a:pt x="118368" y="805984"/>
                    <a:pt x="118368" y="858017"/>
                    <a:pt x="118368" y="91005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62932" y="4092179"/>
            <a:ext cx="1926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</a:rPr>
              <a:t>Raw IR Image (uncooled)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80" y="4444128"/>
            <a:ext cx="2090681" cy="1781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30" name="Straight Arrow Connector 29"/>
          <p:cNvCxnSpPr/>
          <p:nvPr/>
        </p:nvCxnSpPr>
        <p:spPr>
          <a:xfrm flipH="1" flipV="1">
            <a:off x="3550656" y="5482903"/>
            <a:ext cx="384844" cy="6897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21279372">
            <a:off x="2484940" y="4917939"/>
            <a:ext cx="1582920" cy="60429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26280" y="4459102"/>
            <a:ext cx="1052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</a:rPr>
              <a:t>Coolant feed </a:t>
            </a:r>
          </a:p>
          <a:p>
            <a:pPr algn="ctr"/>
            <a:r>
              <a:rPr lang="en-US" sz="1200" b="1" dirty="0">
                <a:solidFill>
                  <a:srgbClr val="0000FF"/>
                </a:solidFill>
              </a:rPr>
              <a:t>direction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208342" y="4884907"/>
            <a:ext cx="384844" cy="20776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016630" y="4988791"/>
            <a:ext cx="353012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40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Objectives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19478" y="1055633"/>
            <a:ext cx="86959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+mn-ea"/>
                <a:cs typeface="+mn-cs"/>
              </a:rPr>
              <a:t>Explore innovative cooling architectures </a:t>
            </a:r>
            <a:r>
              <a:rPr lang="en-US" sz="2400" dirty="0">
                <a:ea typeface="+mn-ea"/>
                <a:cs typeface="+mn-cs"/>
              </a:rPr>
              <a:t>enabled by </a:t>
            </a:r>
            <a:r>
              <a:rPr lang="en-US" sz="2400" u="sng" dirty="0">
                <a:ea typeface="+mn-ea"/>
                <a:cs typeface="+mn-cs"/>
              </a:rPr>
              <a:t>additive manufacturing techniques </a:t>
            </a:r>
            <a:r>
              <a:rPr lang="en-US" sz="2400" dirty="0">
                <a:ea typeface="+mn-ea"/>
                <a:cs typeface="+mn-cs"/>
              </a:rPr>
              <a:t>for improved cooling performance and reduced coolant waste. </a:t>
            </a:r>
          </a:p>
        </p:txBody>
      </p:sp>
      <p:sp>
        <p:nvSpPr>
          <p:cNvPr id="6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9478" y="2391641"/>
            <a:ext cx="8695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Leverage </a:t>
            </a:r>
            <a:r>
              <a:rPr lang="en-US" sz="2400" dirty="0">
                <a:solidFill>
                  <a:srgbClr val="FF0000"/>
                </a:solidFill>
              </a:rPr>
              <a:t>DMLS</a:t>
            </a:r>
            <a:r>
              <a:rPr lang="en-US" sz="2400" dirty="0"/>
              <a:t> to better distribute coolant through </a:t>
            </a:r>
            <a:r>
              <a:rPr lang="en-US" sz="2400" dirty="0" err="1">
                <a:solidFill>
                  <a:srgbClr val="FF0000"/>
                </a:solidFill>
              </a:rPr>
              <a:t>microchannels</a:t>
            </a:r>
            <a:r>
              <a:rPr lang="en-US" sz="2400" dirty="0"/>
              <a:t>, as well as to integrate </a:t>
            </a:r>
            <a:r>
              <a:rPr lang="en-US" sz="2400" dirty="0">
                <a:solidFill>
                  <a:srgbClr val="FF0000"/>
                </a:solidFill>
              </a:rPr>
              <a:t>inherently unstable flow </a:t>
            </a:r>
            <a:r>
              <a:rPr lang="en-US" sz="2400" dirty="0"/>
              <a:t>devices to enhance internal and external heat transfer.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478" y="3762293"/>
            <a:ext cx="8695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Demonstrate</a:t>
            </a:r>
            <a:r>
              <a:rPr lang="en-US" sz="2400" dirty="0"/>
              <a:t> these technologies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 at large scale and low speed.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 at relevant Mach numbers in a </a:t>
            </a:r>
            <a:r>
              <a:rPr lang="en-US" sz="2000" dirty="0">
                <a:solidFill>
                  <a:srgbClr val="FF0000"/>
                </a:solidFill>
              </a:rPr>
              <a:t>high-speed cascade</a:t>
            </a:r>
            <a:r>
              <a:rPr lang="en-US" sz="2000" dirty="0"/>
              <a:t>.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/>
              <a:t> finally, at high speed and </a:t>
            </a:r>
            <a:r>
              <a:rPr lang="en-US" sz="2000" dirty="0">
                <a:solidFill>
                  <a:srgbClr val="FF0000"/>
                </a:solidFill>
              </a:rPr>
              <a:t>high temperature</a:t>
            </a:r>
            <a:r>
              <a:rPr lang="en-US" sz="20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478" y="5348388"/>
            <a:ext cx="8695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Complement experiments with </a:t>
            </a:r>
            <a:r>
              <a:rPr lang="en-US" sz="2400" dirty="0">
                <a:solidFill>
                  <a:srgbClr val="FF0000"/>
                </a:solidFill>
              </a:rPr>
              <a:t>CFD modeling </a:t>
            </a:r>
            <a:r>
              <a:rPr lang="en-US" sz="2400" dirty="0"/>
              <a:t>to explore a broader design space and extrapolate to more complex operating conditions. </a:t>
            </a:r>
          </a:p>
        </p:txBody>
      </p:sp>
    </p:spTree>
    <p:extLst>
      <p:ext uri="{BB962C8B-B14F-4D97-AF65-F5344CB8AC3E}">
        <p14:creationId xmlns:p14="http://schemas.microsoft.com/office/powerpoint/2010/main" val="2218438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:\DOE_project\NETL workshop presentation\UTSR_2019\TE_cool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04" y="966911"/>
            <a:ext cx="4085942" cy="549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033230"/>
            <a:ext cx="432435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case pressure ratios were varied from </a:t>
            </a:r>
            <a:r>
              <a:rPr lang="en-US" sz="1700" dirty="0" err="1">
                <a:solidFill>
                  <a:srgbClr val="FF0000"/>
                </a:solidFill>
              </a:rPr>
              <a:t>PR</a:t>
            </a:r>
            <a:r>
              <a:rPr lang="en-US" sz="1700" baseline="-25000" dirty="0" err="1">
                <a:solidFill>
                  <a:srgbClr val="FF0000"/>
                </a:solidFill>
              </a:rPr>
              <a:t>case</a:t>
            </a:r>
            <a:r>
              <a:rPr lang="en-US" sz="1700" dirty="0">
                <a:solidFill>
                  <a:srgbClr val="FF0000"/>
                </a:solidFill>
              </a:rPr>
              <a:t> = 1.1-1.2 </a:t>
            </a:r>
            <a:r>
              <a:rPr lang="en-US" sz="1700" dirty="0"/>
              <a:t>while the hub pressure ratio was kept constant (</a:t>
            </a:r>
            <a:r>
              <a:rPr lang="en-US" sz="1700" dirty="0" err="1">
                <a:solidFill>
                  <a:srgbClr val="FF0000"/>
                </a:solidFill>
              </a:rPr>
              <a:t>PR</a:t>
            </a:r>
            <a:r>
              <a:rPr lang="en-US" sz="1700" baseline="-25000" dirty="0" err="1">
                <a:solidFill>
                  <a:srgbClr val="FF0000"/>
                </a:solidFill>
              </a:rPr>
              <a:t>hub</a:t>
            </a:r>
            <a:r>
              <a:rPr lang="en-US" sz="1700" dirty="0">
                <a:solidFill>
                  <a:srgbClr val="FF0000"/>
                </a:solidFill>
              </a:rPr>
              <a:t> = 1.1</a:t>
            </a:r>
            <a:r>
              <a:rPr lang="en-US" sz="1700" dirty="0"/>
              <a:t>).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986024"/>
            <a:ext cx="45764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 significant change in signal intensity was observed.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2643785"/>
            <a:ext cx="457649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</a:t>
            </a:r>
            <a:r>
              <a:rPr lang="en-US" sz="1700" dirty="0">
                <a:solidFill>
                  <a:srgbClr val="FF0000"/>
                </a:solidFill>
              </a:rPr>
              <a:t>double-walled triangular pin-fin </a:t>
            </a:r>
            <a:r>
              <a:rPr lang="en-US" sz="1700" dirty="0"/>
              <a:t>configuration </a:t>
            </a:r>
            <a:r>
              <a:rPr lang="en-US" sz="1700" dirty="0">
                <a:solidFill>
                  <a:srgbClr val="FF0000"/>
                </a:solidFill>
              </a:rPr>
              <a:t>showed much more uniform signal intensity </a:t>
            </a:r>
            <a:r>
              <a:rPr lang="en-US" sz="1700" dirty="0"/>
              <a:t>comparted to the single-walled cylindrical pin-fin which is indicative of uniform cooling.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364166"/>
            <a:ext cx="4827104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Trailing Edge Cooling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2295" y="6195828"/>
            <a:ext cx="1166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Trailing edge </a:t>
            </a:r>
          </a:p>
          <a:p>
            <a:pPr algn="ctr"/>
            <a:r>
              <a:rPr lang="en-US" sz="1400" b="1" dirty="0"/>
              <a:t>section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7318" y="4311138"/>
            <a:ext cx="2011363" cy="2146300"/>
            <a:chOff x="1778262" y="4302177"/>
            <a:chExt cx="2011363" cy="21463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262" y="4302177"/>
              <a:ext cx="2011363" cy="214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1935332" y="4841289"/>
              <a:ext cx="331433" cy="982462"/>
            </a:xfrm>
            <a:custGeom>
              <a:avLst/>
              <a:gdLst>
                <a:gd name="connsiteX0" fmla="*/ 136124 w 331433"/>
                <a:gd name="connsiteY0" fmla="*/ 0 h 982462"/>
                <a:gd name="connsiteX1" fmla="*/ 73981 w 331433"/>
                <a:gd name="connsiteY1" fmla="*/ 50307 h 982462"/>
                <a:gd name="connsiteX2" fmla="*/ 17755 w 331433"/>
                <a:gd name="connsiteY2" fmla="*/ 142043 h 982462"/>
                <a:gd name="connsiteX3" fmla="*/ 0 w 331433"/>
                <a:gd name="connsiteY3" fmla="*/ 248575 h 982462"/>
                <a:gd name="connsiteX4" fmla="*/ 17755 w 331433"/>
                <a:gd name="connsiteY4" fmla="*/ 355107 h 982462"/>
                <a:gd name="connsiteX5" fmla="*/ 71021 w 331433"/>
                <a:gd name="connsiteY5" fmla="*/ 461639 h 982462"/>
                <a:gd name="connsiteX6" fmla="*/ 139084 w 331433"/>
                <a:gd name="connsiteY6" fmla="*/ 559294 h 982462"/>
                <a:gd name="connsiteX7" fmla="*/ 198268 w 331433"/>
                <a:gd name="connsiteY7" fmla="*/ 668785 h 982462"/>
                <a:gd name="connsiteX8" fmla="*/ 242656 w 331433"/>
                <a:gd name="connsiteY8" fmla="*/ 769398 h 982462"/>
                <a:gd name="connsiteX9" fmla="*/ 301841 w 331433"/>
                <a:gd name="connsiteY9" fmla="*/ 905523 h 982462"/>
                <a:gd name="connsiteX10" fmla="*/ 331433 w 331433"/>
                <a:gd name="connsiteY10" fmla="*/ 982462 h 98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433" h="982462">
                  <a:moveTo>
                    <a:pt x="136124" y="0"/>
                  </a:moveTo>
                  <a:cubicBezTo>
                    <a:pt x="114916" y="13316"/>
                    <a:pt x="93709" y="26633"/>
                    <a:pt x="73981" y="50307"/>
                  </a:cubicBezTo>
                  <a:cubicBezTo>
                    <a:pt x="54253" y="73981"/>
                    <a:pt x="30085" y="108998"/>
                    <a:pt x="17755" y="142043"/>
                  </a:cubicBezTo>
                  <a:cubicBezTo>
                    <a:pt x="5425" y="175088"/>
                    <a:pt x="0" y="213064"/>
                    <a:pt x="0" y="248575"/>
                  </a:cubicBezTo>
                  <a:cubicBezTo>
                    <a:pt x="0" y="284086"/>
                    <a:pt x="5918" y="319596"/>
                    <a:pt x="17755" y="355107"/>
                  </a:cubicBezTo>
                  <a:cubicBezTo>
                    <a:pt x="29592" y="390618"/>
                    <a:pt x="50800" y="427608"/>
                    <a:pt x="71021" y="461639"/>
                  </a:cubicBezTo>
                  <a:cubicBezTo>
                    <a:pt x="91242" y="495670"/>
                    <a:pt x="117876" y="524770"/>
                    <a:pt x="139084" y="559294"/>
                  </a:cubicBezTo>
                  <a:cubicBezTo>
                    <a:pt x="160292" y="593818"/>
                    <a:pt x="181006" y="633768"/>
                    <a:pt x="198268" y="668785"/>
                  </a:cubicBezTo>
                  <a:cubicBezTo>
                    <a:pt x="215530" y="703802"/>
                    <a:pt x="225394" y="729942"/>
                    <a:pt x="242656" y="769398"/>
                  </a:cubicBezTo>
                  <a:cubicBezTo>
                    <a:pt x="259918" y="808854"/>
                    <a:pt x="287045" y="870012"/>
                    <a:pt x="301841" y="905523"/>
                  </a:cubicBezTo>
                  <a:cubicBezTo>
                    <a:pt x="316637" y="941034"/>
                    <a:pt x="331433" y="982462"/>
                    <a:pt x="331433" y="982462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269724" y="5729056"/>
              <a:ext cx="591845" cy="88777"/>
            </a:xfrm>
            <a:custGeom>
              <a:avLst/>
              <a:gdLst>
                <a:gd name="connsiteX0" fmla="*/ 0 w 591845"/>
                <a:gd name="connsiteY0" fmla="*/ 88777 h 88777"/>
                <a:gd name="connsiteX1" fmla="*/ 591845 w 591845"/>
                <a:gd name="connsiteY1" fmla="*/ 0 h 8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1845" h="88777">
                  <a:moveTo>
                    <a:pt x="0" y="88777"/>
                  </a:moveTo>
                  <a:lnTo>
                    <a:pt x="591845" y="0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104008" y="4687409"/>
              <a:ext cx="1121545" cy="145001"/>
            </a:xfrm>
            <a:custGeom>
              <a:avLst/>
              <a:gdLst>
                <a:gd name="connsiteX0" fmla="*/ 0 w 923277"/>
                <a:gd name="connsiteY0" fmla="*/ 112450 h 112450"/>
                <a:gd name="connsiteX1" fmla="*/ 923277 w 923277"/>
                <a:gd name="connsiteY1" fmla="*/ 0 h 112450"/>
                <a:gd name="connsiteX0" fmla="*/ 0 w 1071238"/>
                <a:gd name="connsiteY0" fmla="*/ 136123 h 136123"/>
                <a:gd name="connsiteX1" fmla="*/ 1071238 w 1071238"/>
                <a:gd name="connsiteY1" fmla="*/ 0 h 136123"/>
                <a:gd name="connsiteX0" fmla="*/ 0 w 1112667"/>
                <a:gd name="connsiteY0" fmla="*/ 147960 h 147960"/>
                <a:gd name="connsiteX1" fmla="*/ 1112667 w 1112667"/>
                <a:gd name="connsiteY1" fmla="*/ 0 h 147960"/>
                <a:gd name="connsiteX0" fmla="*/ 0 w 1121545"/>
                <a:gd name="connsiteY0" fmla="*/ 145001 h 145001"/>
                <a:gd name="connsiteX1" fmla="*/ 1121545 w 1121545"/>
                <a:gd name="connsiteY1" fmla="*/ 0 h 14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1545" h="145001">
                  <a:moveTo>
                    <a:pt x="0" y="145001"/>
                  </a:moveTo>
                  <a:lnTo>
                    <a:pt x="1121545" y="0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240350" y="4679923"/>
              <a:ext cx="327224" cy="910050"/>
            </a:xfrm>
            <a:custGeom>
              <a:avLst/>
              <a:gdLst>
                <a:gd name="connsiteX0" fmla="*/ 0 w 327224"/>
                <a:gd name="connsiteY0" fmla="*/ 7487 h 910050"/>
                <a:gd name="connsiteX1" fmla="*/ 139083 w 327224"/>
                <a:gd name="connsiteY1" fmla="*/ 4527 h 910050"/>
                <a:gd name="connsiteX2" fmla="*/ 239697 w 327224"/>
                <a:gd name="connsiteY2" fmla="*/ 60753 h 910050"/>
                <a:gd name="connsiteX3" fmla="*/ 316636 w 327224"/>
                <a:gd name="connsiteY3" fmla="*/ 170244 h 910050"/>
                <a:gd name="connsiteX4" fmla="*/ 319596 w 327224"/>
                <a:gd name="connsiteY4" fmla="*/ 330042 h 910050"/>
                <a:gd name="connsiteX5" fmla="*/ 251533 w 327224"/>
                <a:gd name="connsiteY5" fmla="*/ 504636 h 910050"/>
                <a:gd name="connsiteX6" fmla="*/ 189390 w 327224"/>
                <a:gd name="connsiteY6" fmla="*/ 611168 h 910050"/>
                <a:gd name="connsiteX7" fmla="*/ 130205 w 327224"/>
                <a:gd name="connsiteY7" fmla="*/ 756170 h 910050"/>
                <a:gd name="connsiteX8" fmla="*/ 118368 w 327224"/>
                <a:gd name="connsiteY8" fmla="*/ 910050 h 91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224" h="910050">
                  <a:moveTo>
                    <a:pt x="0" y="7487"/>
                  </a:moveTo>
                  <a:cubicBezTo>
                    <a:pt x="49566" y="1568"/>
                    <a:pt x="99133" y="-4351"/>
                    <a:pt x="139083" y="4527"/>
                  </a:cubicBezTo>
                  <a:cubicBezTo>
                    <a:pt x="179033" y="13405"/>
                    <a:pt x="210105" y="33134"/>
                    <a:pt x="239697" y="60753"/>
                  </a:cubicBezTo>
                  <a:cubicBezTo>
                    <a:pt x="269289" y="88372"/>
                    <a:pt x="303320" y="125363"/>
                    <a:pt x="316636" y="170244"/>
                  </a:cubicBezTo>
                  <a:cubicBezTo>
                    <a:pt x="329952" y="215125"/>
                    <a:pt x="330446" y="274310"/>
                    <a:pt x="319596" y="330042"/>
                  </a:cubicBezTo>
                  <a:cubicBezTo>
                    <a:pt x="308746" y="385774"/>
                    <a:pt x="273234" y="457782"/>
                    <a:pt x="251533" y="504636"/>
                  </a:cubicBezTo>
                  <a:cubicBezTo>
                    <a:pt x="229832" y="551490"/>
                    <a:pt x="209611" y="569246"/>
                    <a:pt x="189390" y="611168"/>
                  </a:cubicBezTo>
                  <a:cubicBezTo>
                    <a:pt x="169169" y="653090"/>
                    <a:pt x="142042" y="706356"/>
                    <a:pt x="130205" y="756170"/>
                  </a:cubicBezTo>
                  <a:cubicBezTo>
                    <a:pt x="118368" y="805984"/>
                    <a:pt x="118368" y="858017"/>
                    <a:pt x="118368" y="91005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75" y="4444128"/>
            <a:ext cx="2090681" cy="1781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3746004" y="5962003"/>
            <a:ext cx="192422" cy="2640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146539" y="5908613"/>
            <a:ext cx="1052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</a:rPr>
              <a:t>Coolant feed </a:t>
            </a:r>
          </a:p>
          <a:p>
            <a:pPr algn="ctr"/>
            <a:r>
              <a:rPr lang="en-US" sz="1200" b="1" dirty="0">
                <a:solidFill>
                  <a:srgbClr val="0000FF"/>
                </a:solidFill>
              </a:rPr>
              <a:t>direction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796875" y="5832713"/>
            <a:ext cx="278019" cy="759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016630" y="4988791"/>
            <a:ext cx="780245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3202306" y="5536650"/>
            <a:ext cx="1190435" cy="453842"/>
          </a:xfrm>
          <a:custGeom>
            <a:avLst/>
            <a:gdLst>
              <a:gd name="connsiteX0" fmla="*/ 5144 w 1185763"/>
              <a:gd name="connsiteY0" fmla="*/ 129728 h 419979"/>
              <a:gd name="connsiteX1" fmla="*/ 71575 w 1185763"/>
              <a:gd name="connsiteY1" fmla="*/ 207882 h 419979"/>
              <a:gd name="connsiteX2" fmla="*/ 145821 w 1185763"/>
              <a:gd name="connsiteY2" fmla="*/ 364189 h 419979"/>
              <a:gd name="connsiteX3" fmla="*/ 161452 w 1185763"/>
              <a:gd name="connsiteY3" fmla="*/ 414989 h 419979"/>
              <a:gd name="connsiteX4" fmla="*/ 235698 w 1185763"/>
              <a:gd name="connsiteY4" fmla="*/ 414989 h 419979"/>
              <a:gd name="connsiteX5" fmla="*/ 462344 w 1185763"/>
              <a:gd name="connsiteY5" fmla="*/ 387636 h 419979"/>
              <a:gd name="connsiteX6" fmla="*/ 743698 w 1185763"/>
              <a:gd name="connsiteY6" fmla="*/ 360282 h 419979"/>
              <a:gd name="connsiteX7" fmla="*/ 1009421 w 1185763"/>
              <a:gd name="connsiteY7" fmla="*/ 332928 h 419979"/>
              <a:gd name="connsiteX8" fmla="*/ 1177452 w 1185763"/>
              <a:gd name="connsiteY8" fmla="*/ 317297 h 419979"/>
              <a:gd name="connsiteX9" fmla="*/ 1157913 w 1185763"/>
              <a:gd name="connsiteY9" fmla="*/ 250866 h 419979"/>
              <a:gd name="connsiteX10" fmla="*/ 1138375 w 1185763"/>
              <a:gd name="connsiteY10" fmla="*/ 129728 h 419979"/>
              <a:gd name="connsiteX11" fmla="*/ 1150098 w 1185763"/>
              <a:gd name="connsiteY11" fmla="*/ 12497 h 419979"/>
              <a:gd name="connsiteX12" fmla="*/ 1142283 w 1185763"/>
              <a:gd name="connsiteY12" fmla="*/ 4682 h 419979"/>
              <a:gd name="connsiteX13" fmla="*/ 1017236 w 1185763"/>
              <a:gd name="connsiteY13" fmla="*/ 24220 h 419979"/>
              <a:gd name="connsiteX14" fmla="*/ 595206 w 1185763"/>
              <a:gd name="connsiteY14" fmla="*/ 71112 h 419979"/>
              <a:gd name="connsiteX15" fmla="*/ 216159 w 1185763"/>
              <a:gd name="connsiteY15" fmla="*/ 118005 h 419979"/>
              <a:gd name="connsiteX16" fmla="*/ 5144 w 1185763"/>
              <a:gd name="connsiteY16" fmla="*/ 129728 h 419979"/>
              <a:gd name="connsiteX0" fmla="*/ 8023 w 1188642"/>
              <a:gd name="connsiteY0" fmla="*/ 129728 h 419979"/>
              <a:gd name="connsiteX1" fmla="*/ 74454 w 1188642"/>
              <a:gd name="connsiteY1" fmla="*/ 207882 h 419979"/>
              <a:gd name="connsiteX2" fmla="*/ 148700 w 1188642"/>
              <a:gd name="connsiteY2" fmla="*/ 364189 h 419979"/>
              <a:gd name="connsiteX3" fmla="*/ 164331 w 1188642"/>
              <a:gd name="connsiteY3" fmla="*/ 414989 h 419979"/>
              <a:gd name="connsiteX4" fmla="*/ 238577 w 1188642"/>
              <a:gd name="connsiteY4" fmla="*/ 414989 h 419979"/>
              <a:gd name="connsiteX5" fmla="*/ 465223 w 1188642"/>
              <a:gd name="connsiteY5" fmla="*/ 387636 h 419979"/>
              <a:gd name="connsiteX6" fmla="*/ 746577 w 1188642"/>
              <a:gd name="connsiteY6" fmla="*/ 360282 h 419979"/>
              <a:gd name="connsiteX7" fmla="*/ 1012300 w 1188642"/>
              <a:gd name="connsiteY7" fmla="*/ 332928 h 419979"/>
              <a:gd name="connsiteX8" fmla="*/ 1180331 w 1188642"/>
              <a:gd name="connsiteY8" fmla="*/ 317297 h 419979"/>
              <a:gd name="connsiteX9" fmla="*/ 1160792 w 1188642"/>
              <a:gd name="connsiteY9" fmla="*/ 250866 h 419979"/>
              <a:gd name="connsiteX10" fmla="*/ 1141254 w 1188642"/>
              <a:gd name="connsiteY10" fmla="*/ 129728 h 419979"/>
              <a:gd name="connsiteX11" fmla="*/ 1152977 w 1188642"/>
              <a:gd name="connsiteY11" fmla="*/ 12497 h 419979"/>
              <a:gd name="connsiteX12" fmla="*/ 1145162 w 1188642"/>
              <a:gd name="connsiteY12" fmla="*/ 4682 h 419979"/>
              <a:gd name="connsiteX13" fmla="*/ 1020115 w 1188642"/>
              <a:gd name="connsiteY13" fmla="*/ 24220 h 419979"/>
              <a:gd name="connsiteX14" fmla="*/ 598085 w 1188642"/>
              <a:gd name="connsiteY14" fmla="*/ 71112 h 419979"/>
              <a:gd name="connsiteX15" fmla="*/ 269838 w 1188642"/>
              <a:gd name="connsiteY15" fmla="*/ 107162 h 419979"/>
              <a:gd name="connsiteX16" fmla="*/ 8023 w 1188642"/>
              <a:gd name="connsiteY16" fmla="*/ 129728 h 419979"/>
              <a:gd name="connsiteX0" fmla="*/ 8023 w 1188642"/>
              <a:gd name="connsiteY0" fmla="*/ 129728 h 419979"/>
              <a:gd name="connsiteX1" fmla="*/ 74454 w 1188642"/>
              <a:gd name="connsiteY1" fmla="*/ 207882 h 419979"/>
              <a:gd name="connsiteX2" fmla="*/ 148700 w 1188642"/>
              <a:gd name="connsiteY2" fmla="*/ 364189 h 419979"/>
              <a:gd name="connsiteX3" fmla="*/ 164331 w 1188642"/>
              <a:gd name="connsiteY3" fmla="*/ 414989 h 419979"/>
              <a:gd name="connsiteX4" fmla="*/ 238577 w 1188642"/>
              <a:gd name="connsiteY4" fmla="*/ 414989 h 419979"/>
              <a:gd name="connsiteX5" fmla="*/ 465223 w 1188642"/>
              <a:gd name="connsiteY5" fmla="*/ 387636 h 419979"/>
              <a:gd name="connsiteX6" fmla="*/ 746577 w 1188642"/>
              <a:gd name="connsiteY6" fmla="*/ 360282 h 419979"/>
              <a:gd name="connsiteX7" fmla="*/ 1012300 w 1188642"/>
              <a:gd name="connsiteY7" fmla="*/ 332928 h 419979"/>
              <a:gd name="connsiteX8" fmla="*/ 1180331 w 1188642"/>
              <a:gd name="connsiteY8" fmla="*/ 317297 h 419979"/>
              <a:gd name="connsiteX9" fmla="*/ 1160792 w 1188642"/>
              <a:gd name="connsiteY9" fmla="*/ 250866 h 419979"/>
              <a:gd name="connsiteX10" fmla="*/ 1141254 w 1188642"/>
              <a:gd name="connsiteY10" fmla="*/ 129728 h 419979"/>
              <a:gd name="connsiteX11" fmla="*/ 1152977 w 1188642"/>
              <a:gd name="connsiteY11" fmla="*/ 12497 h 419979"/>
              <a:gd name="connsiteX12" fmla="*/ 1145162 w 1188642"/>
              <a:gd name="connsiteY12" fmla="*/ 4682 h 419979"/>
              <a:gd name="connsiteX13" fmla="*/ 1020115 w 1188642"/>
              <a:gd name="connsiteY13" fmla="*/ 24220 h 419979"/>
              <a:gd name="connsiteX14" fmla="*/ 633254 w 1188642"/>
              <a:gd name="connsiteY14" fmla="*/ 63883 h 419979"/>
              <a:gd name="connsiteX15" fmla="*/ 269838 w 1188642"/>
              <a:gd name="connsiteY15" fmla="*/ 107162 h 419979"/>
              <a:gd name="connsiteX16" fmla="*/ 8023 w 1188642"/>
              <a:gd name="connsiteY16" fmla="*/ 129728 h 419979"/>
              <a:gd name="connsiteX0" fmla="*/ 8023 w 1188642"/>
              <a:gd name="connsiteY0" fmla="*/ 129521 h 419772"/>
              <a:gd name="connsiteX1" fmla="*/ 74454 w 1188642"/>
              <a:gd name="connsiteY1" fmla="*/ 207675 h 419772"/>
              <a:gd name="connsiteX2" fmla="*/ 148700 w 1188642"/>
              <a:gd name="connsiteY2" fmla="*/ 363982 h 419772"/>
              <a:gd name="connsiteX3" fmla="*/ 164331 w 1188642"/>
              <a:gd name="connsiteY3" fmla="*/ 414782 h 419772"/>
              <a:gd name="connsiteX4" fmla="*/ 238577 w 1188642"/>
              <a:gd name="connsiteY4" fmla="*/ 414782 h 419772"/>
              <a:gd name="connsiteX5" fmla="*/ 465223 w 1188642"/>
              <a:gd name="connsiteY5" fmla="*/ 387429 h 419772"/>
              <a:gd name="connsiteX6" fmla="*/ 746577 w 1188642"/>
              <a:gd name="connsiteY6" fmla="*/ 360075 h 419772"/>
              <a:gd name="connsiteX7" fmla="*/ 1012300 w 1188642"/>
              <a:gd name="connsiteY7" fmla="*/ 332721 h 419772"/>
              <a:gd name="connsiteX8" fmla="*/ 1180331 w 1188642"/>
              <a:gd name="connsiteY8" fmla="*/ 317090 h 419772"/>
              <a:gd name="connsiteX9" fmla="*/ 1160792 w 1188642"/>
              <a:gd name="connsiteY9" fmla="*/ 250659 h 419772"/>
              <a:gd name="connsiteX10" fmla="*/ 1141254 w 1188642"/>
              <a:gd name="connsiteY10" fmla="*/ 129521 h 419772"/>
              <a:gd name="connsiteX11" fmla="*/ 1152977 w 1188642"/>
              <a:gd name="connsiteY11" fmla="*/ 12290 h 419772"/>
              <a:gd name="connsiteX12" fmla="*/ 1145162 w 1188642"/>
              <a:gd name="connsiteY12" fmla="*/ 4475 h 419772"/>
              <a:gd name="connsiteX13" fmla="*/ 992762 w 1188642"/>
              <a:gd name="connsiteY13" fmla="*/ 20399 h 419772"/>
              <a:gd name="connsiteX14" fmla="*/ 633254 w 1188642"/>
              <a:gd name="connsiteY14" fmla="*/ 63676 h 419772"/>
              <a:gd name="connsiteX15" fmla="*/ 269838 w 1188642"/>
              <a:gd name="connsiteY15" fmla="*/ 106955 h 419772"/>
              <a:gd name="connsiteX16" fmla="*/ 8023 w 1188642"/>
              <a:gd name="connsiteY16" fmla="*/ 129521 h 419772"/>
              <a:gd name="connsiteX0" fmla="*/ 9816 w 1190435"/>
              <a:gd name="connsiteY0" fmla="*/ 129521 h 419772"/>
              <a:gd name="connsiteX1" fmla="*/ 64524 w 1190435"/>
              <a:gd name="connsiteY1" fmla="*/ 218519 h 419772"/>
              <a:gd name="connsiteX2" fmla="*/ 150493 w 1190435"/>
              <a:gd name="connsiteY2" fmla="*/ 363982 h 419772"/>
              <a:gd name="connsiteX3" fmla="*/ 166124 w 1190435"/>
              <a:gd name="connsiteY3" fmla="*/ 414782 h 419772"/>
              <a:gd name="connsiteX4" fmla="*/ 240370 w 1190435"/>
              <a:gd name="connsiteY4" fmla="*/ 414782 h 419772"/>
              <a:gd name="connsiteX5" fmla="*/ 467016 w 1190435"/>
              <a:gd name="connsiteY5" fmla="*/ 387429 h 419772"/>
              <a:gd name="connsiteX6" fmla="*/ 748370 w 1190435"/>
              <a:gd name="connsiteY6" fmla="*/ 360075 h 419772"/>
              <a:gd name="connsiteX7" fmla="*/ 1014093 w 1190435"/>
              <a:gd name="connsiteY7" fmla="*/ 332721 h 419772"/>
              <a:gd name="connsiteX8" fmla="*/ 1182124 w 1190435"/>
              <a:gd name="connsiteY8" fmla="*/ 317090 h 419772"/>
              <a:gd name="connsiteX9" fmla="*/ 1162585 w 1190435"/>
              <a:gd name="connsiteY9" fmla="*/ 250659 h 419772"/>
              <a:gd name="connsiteX10" fmla="*/ 1143047 w 1190435"/>
              <a:gd name="connsiteY10" fmla="*/ 129521 h 419772"/>
              <a:gd name="connsiteX11" fmla="*/ 1154770 w 1190435"/>
              <a:gd name="connsiteY11" fmla="*/ 12290 h 419772"/>
              <a:gd name="connsiteX12" fmla="*/ 1146955 w 1190435"/>
              <a:gd name="connsiteY12" fmla="*/ 4475 h 419772"/>
              <a:gd name="connsiteX13" fmla="*/ 994555 w 1190435"/>
              <a:gd name="connsiteY13" fmla="*/ 20399 h 419772"/>
              <a:gd name="connsiteX14" fmla="*/ 635047 w 1190435"/>
              <a:gd name="connsiteY14" fmla="*/ 63676 h 419772"/>
              <a:gd name="connsiteX15" fmla="*/ 271631 w 1190435"/>
              <a:gd name="connsiteY15" fmla="*/ 106955 h 419772"/>
              <a:gd name="connsiteX16" fmla="*/ 9816 w 1190435"/>
              <a:gd name="connsiteY16" fmla="*/ 129521 h 41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0435" h="419772">
                <a:moveTo>
                  <a:pt x="9816" y="129521"/>
                </a:moveTo>
                <a:cubicBezTo>
                  <a:pt x="-24702" y="148115"/>
                  <a:pt x="41078" y="179442"/>
                  <a:pt x="64524" y="218519"/>
                </a:cubicBezTo>
                <a:cubicBezTo>
                  <a:pt x="87970" y="257596"/>
                  <a:pt x="133560" y="331272"/>
                  <a:pt x="150493" y="363982"/>
                </a:cubicBezTo>
                <a:cubicBezTo>
                  <a:pt x="167426" y="396692"/>
                  <a:pt x="151145" y="406315"/>
                  <a:pt x="166124" y="414782"/>
                </a:cubicBezTo>
                <a:cubicBezTo>
                  <a:pt x="181103" y="423249"/>
                  <a:pt x="190221" y="419341"/>
                  <a:pt x="240370" y="414782"/>
                </a:cubicBezTo>
                <a:cubicBezTo>
                  <a:pt x="290519" y="410223"/>
                  <a:pt x="382349" y="396547"/>
                  <a:pt x="467016" y="387429"/>
                </a:cubicBezTo>
                <a:cubicBezTo>
                  <a:pt x="551683" y="378311"/>
                  <a:pt x="748370" y="360075"/>
                  <a:pt x="748370" y="360075"/>
                </a:cubicBezTo>
                <a:lnTo>
                  <a:pt x="1014093" y="332721"/>
                </a:lnTo>
                <a:cubicBezTo>
                  <a:pt x="1086385" y="325557"/>
                  <a:pt x="1157375" y="330767"/>
                  <a:pt x="1182124" y="317090"/>
                </a:cubicBezTo>
                <a:cubicBezTo>
                  <a:pt x="1206873" y="303413"/>
                  <a:pt x="1169098" y="281921"/>
                  <a:pt x="1162585" y="250659"/>
                </a:cubicBezTo>
                <a:cubicBezTo>
                  <a:pt x="1156072" y="219398"/>
                  <a:pt x="1144349" y="169249"/>
                  <a:pt x="1143047" y="129521"/>
                </a:cubicBezTo>
                <a:cubicBezTo>
                  <a:pt x="1141745" y="89793"/>
                  <a:pt x="1154119" y="33131"/>
                  <a:pt x="1154770" y="12290"/>
                </a:cubicBezTo>
                <a:cubicBezTo>
                  <a:pt x="1155421" y="-8551"/>
                  <a:pt x="1173657" y="3124"/>
                  <a:pt x="1146955" y="4475"/>
                </a:cubicBezTo>
                <a:cubicBezTo>
                  <a:pt x="1120253" y="5826"/>
                  <a:pt x="1079873" y="10532"/>
                  <a:pt x="994555" y="20399"/>
                </a:cubicBezTo>
                <a:lnTo>
                  <a:pt x="635047" y="63676"/>
                </a:lnTo>
                <a:lnTo>
                  <a:pt x="271631" y="106955"/>
                </a:lnTo>
                <a:cubicBezTo>
                  <a:pt x="167426" y="117929"/>
                  <a:pt x="44334" y="110927"/>
                  <a:pt x="9816" y="12952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813280" y="2592918"/>
            <a:ext cx="903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</a:rPr>
              <a:t>Local </a:t>
            </a:r>
          </a:p>
          <a:p>
            <a:pPr algn="ctr"/>
            <a:r>
              <a:rPr lang="en-US" sz="1200" b="1" dirty="0">
                <a:solidFill>
                  <a:srgbClr val="0000FF"/>
                </a:solidFill>
              </a:rPr>
              <a:t>hot spot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620001" y="2457450"/>
            <a:ext cx="644863" cy="21166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264864" y="2362200"/>
            <a:ext cx="126661" cy="30691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62932" y="4092179"/>
            <a:ext cx="1926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</a:rPr>
              <a:t>Raw IR Image (uncooled)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85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364166"/>
            <a:ext cx="4827104" cy="62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Suction Surface Cooling</a:t>
            </a:r>
          </a:p>
        </p:txBody>
      </p:sp>
      <p:pic>
        <p:nvPicPr>
          <p:cNvPr id="1027" name="Picture 3" descr="E:\TuRFR Exp\DMLS Vane Image\777_hole_oxidation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711" y="3751856"/>
            <a:ext cx="2330510" cy="263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TuRFR Exp\DMLS Vane Image\SJ_hole_oxidatio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57" y="776670"/>
            <a:ext cx="2326372" cy="2715107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TuRFR Exp\TuRFR_IR\2019_10_25\IR_data\Test_1\raw_IR_dat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6190" r="8571" b="10000"/>
          <a:stretch/>
        </p:blipFill>
        <p:spPr bwMode="auto">
          <a:xfrm>
            <a:off x="152400" y="4031718"/>
            <a:ext cx="2495550" cy="198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08" y="3628235"/>
            <a:ext cx="1673312" cy="262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20" y="3491778"/>
            <a:ext cx="1987637" cy="282106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768374" y="4291916"/>
            <a:ext cx="1109101" cy="16758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9770" y="3751856"/>
            <a:ext cx="1926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Raw IR Image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77475" y="5024053"/>
            <a:ext cx="1067033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682946" y="5024053"/>
            <a:ext cx="296558" cy="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072841" y="1467961"/>
            <a:ext cx="1341279" cy="1562270"/>
            <a:chOff x="7072841" y="1467961"/>
            <a:chExt cx="1341279" cy="1562270"/>
          </a:xfrm>
        </p:grpSpPr>
        <p:sp>
          <p:nvSpPr>
            <p:cNvPr id="6" name="Freeform 5"/>
            <p:cNvSpPr/>
            <p:nvPr/>
          </p:nvSpPr>
          <p:spPr>
            <a:xfrm>
              <a:off x="7072841" y="1467961"/>
              <a:ext cx="51719" cy="1562270"/>
            </a:xfrm>
            <a:custGeom>
              <a:avLst/>
              <a:gdLst>
                <a:gd name="connsiteX0" fmla="*/ 25035 w 51719"/>
                <a:gd name="connsiteY0" fmla="*/ 0 h 1562270"/>
                <a:gd name="connsiteX1" fmla="*/ 12734 w 51719"/>
                <a:gd name="connsiteY1" fmla="*/ 135314 h 1562270"/>
                <a:gd name="connsiteX2" fmla="*/ 433 w 51719"/>
                <a:gd name="connsiteY2" fmla="*/ 299332 h 1562270"/>
                <a:gd name="connsiteX3" fmla="*/ 29136 w 51719"/>
                <a:gd name="connsiteY3" fmla="*/ 619167 h 1562270"/>
                <a:gd name="connsiteX4" fmla="*/ 49638 w 51719"/>
                <a:gd name="connsiteY4" fmla="*/ 906199 h 1562270"/>
                <a:gd name="connsiteX5" fmla="*/ 49638 w 51719"/>
                <a:gd name="connsiteY5" fmla="*/ 1324444 h 1562270"/>
                <a:gd name="connsiteX6" fmla="*/ 37337 w 51719"/>
                <a:gd name="connsiteY6" fmla="*/ 1562270 h 15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719" h="1562270">
                  <a:moveTo>
                    <a:pt x="25035" y="0"/>
                  </a:moveTo>
                  <a:cubicBezTo>
                    <a:pt x="20934" y="42712"/>
                    <a:pt x="16834" y="85425"/>
                    <a:pt x="12734" y="135314"/>
                  </a:cubicBezTo>
                  <a:cubicBezTo>
                    <a:pt x="8634" y="185203"/>
                    <a:pt x="-2301" y="218690"/>
                    <a:pt x="433" y="299332"/>
                  </a:cubicBezTo>
                  <a:cubicBezTo>
                    <a:pt x="3167" y="379974"/>
                    <a:pt x="20935" y="518023"/>
                    <a:pt x="29136" y="619167"/>
                  </a:cubicBezTo>
                  <a:cubicBezTo>
                    <a:pt x="37337" y="720312"/>
                    <a:pt x="46221" y="788653"/>
                    <a:pt x="49638" y="906199"/>
                  </a:cubicBezTo>
                  <a:cubicBezTo>
                    <a:pt x="53055" y="1023745"/>
                    <a:pt x="51688" y="1215099"/>
                    <a:pt x="49638" y="1324444"/>
                  </a:cubicBezTo>
                  <a:cubicBezTo>
                    <a:pt x="47588" y="1433789"/>
                    <a:pt x="42462" y="1498029"/>
                    <a:pt x="37337" y="156227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7196156" y="1467961"/>
              <a:ext cx="184651" cy="1057915"/>
            </a:xfrm>
            <a:custGeom>
              <a:avLst/>
              <a:gdLst>
                <a:gd name="connsiteX0" fmla="*/ 131 w 184651"/>
                <a:gd name="connsiteY0" fmla="*/ 0 h 1057915"/>
                <a:gd name="connsiteX1" fmla="*/ 8332 w 184651"/>
                <a:gd name="connsiteY1" fmla="*/ 147616 h 1057915"/>
                <a:gd name="connsiteX2" fmla="*/ 53437 w 184651"/>
                <a:gd name="connsiteY2" fmla="*/ 389542 h 1057915"/>
                <a:gd name="connsiteX3" fmla="*/ 94441 w 184651"/>
                <a:gd name="connsiteY3" fmla="*/ 672473 h 1057915"/>
                <a:gd name="connsiteX4" fmla="*/ 143647 w 184651"/>
                <a:gd name="connsiteY4" fmla="*/ 897998 h 1057915"/>
                <a:gd name="connsiteX5" fmla="*/ 184651 w 184651"/>
                <a:gd name="connsiteY5" fmla="*/ 1057915 h 105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651" h="1057915">
                  <a:moveTo>
                    <a:pt x="131" y="0"/>
                  </a:moveTo>
                  <a:cubicBezTo>
                    <a:pt x="-211" y="41346"/>
                    <a:pt x="-552" y="82693"/>
                    <a:pt x="8332" y="147616"/>
                  </a:cubicBezTo>
                  <a:cubicBezTo>
                    <a:pt x="17216" y="212539"/>
                    <a:pt x="39086" y="302066"/>
                    <a:pt x="53437" y="389542"/>
                  </a:cubicBezTo>
                  <a:cubicBezTo>
                    <a:pt x="67789" y="477018"/>
                    <a:pt x="79406" y="587730"/>
                    <a:pt x="94441" y="672473"/>
                  </a:cubicBezTo>
                  <a:cubicBezTo>
                    <a:pt x="109476" y="757216"/>
                    <a:pt x="128612" y="833758"/>
                    <a:pt x="143647" y="897998"/>
                  </a:cubicBezTo>
                  <a:cubicBezTo>
                    <a:pt x="158682" y="962238"/>
                    <a:pt x="171666" y="1010076"/>
                    <a:pt x="184651" y="1057915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7348004" y="1472061"/>
              <a:ext cx="24602" cy="1016911"/>
            </a:xfrm>
            <a:custGeom>
              <a:avLst/>
              <a:gdLst>
                <a:gd name="connsiteX0" fmla="*/ 0 w 24602"/>
                <a:gd name="connsiteY0" fmla="*/ 0 h 1016911"/>
                <a:gd name="connsiteX1" fmla="*/ 4100 w 24602"/>
                <a:gd name="connsiteY1" fmla="*/ 258328 h 1016911"/>
                <a:gd name="connsiteX2" fmla="*/ 16401 w 24602"/>
                <a:gd name="connsiteY2" fmla="*/ 537159 h 1016911"/>
                <a:gd name="connsiteX3" fmla="*/ 20502 w 24602"/>
                <a:gd name="connsiteY3" fmla="*/ 762683 h 1016911"/>
                <a:gd name="connsiteX4" fmla="*/ 24602 w 24602"/>
                <a:gd name="connsiteY4" fmla="*/ 1016911 h 101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02" h="1016911">
                  <a:moveTo>
                    <a:pt x="0" y="0"/>
                  </a:moveTo>
                  <a:cubicBezTo>
                    <a:pt x="683" y="84401"/>
                    <a:pt x="1367" y="168802"/>
                    <a:pt x="4100" y="258328"/>
                  </a:cubicBezTo>
                  <a:cubicBezTo>
                    <a:pt x="6833" y="347854"/>
                    <a:pt x="13667" y="453100"/>
                    <a:pt x="16401" y="537159"/>
                  </a:cubicBezTo>
                  <a:cubicBezTo>
                    <a:pt x="19135" y="621218"/>
                    <a:pt x="19135" y="682724"/>
                    <a:pt x="20502" y="762683"/>
                  </a:cubicBezTo>
                  <a:cubicBezTo>
                    <a:pt x="21869" y="842642"/>
                    <a:pt x="24602" y="1016911"/>
                    <a:pt x="24602" y="1016911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458716" y="1467961"/>
              <a:ext cx="159917" cy="881596"/>
            </a:xfrm>
            <a:custGeom>
              <a:avLst/>
              <a:gdLst>
                <a:gd name="connsiteX0" fmla="*/ 0 w 159917"/>
                <a:gd name="connsiteY0" fmla="*/ 0 h 881596"/>
                <a:gd name="connsiteX1" fmla="*/ 24602 w 159917"/>
                <a:gd name="connsiteY1" fmla="*/ 168118 h 881596"/>
                <a:gd name="connsiteX2" fmla="*/ 90210 w 159917"/>
                <a:gd name="connsiteY2" fmla="*/ 471551 h 881596"/>
                <a:gd name="connsiteX3" fmla="*/ 131214 w 159917"/>
                <a:gd name="connsiteY3" fmla="*/ 701176 h 881596"/>
                <a:gd name="connsiteX4" fmla="*/ 159917 w 159917"/>
                <a:gd name="connsiteY4" fmla="*/ 881596 h 88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17" h="881596">
                  <a:moveTo>
                    <a:pt x="0" y="0"/>
                  </a:moveTo>
                  <a:cubicBezTo>
                    <a:pt x="4783" y="44763"/>
                    <a:pt x="9567" y="89526"/>
                    <a:pt x="24602" y="168118"/>
                  </a:cubicBezTo>
                  <a:cubicBezTo>
                    <a:pt x="39637" y="246710"/>
                    <a:pt x="72441" y="382708"/>
                    <a:pt x="90210" y="471551"/>
                  </a:cubicBezTo>
                  <a:cubicBezTo>
                    <a:pt x="107979" y="560394"/>
                    <a:pt x="119596" y="632835"/>
                    <a:pt x="131214" y="701176"/>
                  </a:cubicBezTo>
                  <a:cubicBezTo>
                    <a:pt x="142832" y="769517"/>
                    <a:pt x="153083" y="833074"/>
                    <a:pt x="159917" y="88159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614230" y="1476161"/>
              <a:ext cx="4797" cy="861095"/>
            </a:xfrm>
            <a:custGeom>
              <a:avLst/>
              <a:gdLst>
                <a:gd name="connsiteX0" fmla="*/ 303 w 4797"/>
                <a:gd name="connsiteY0" fmla="*/ 0 h 861095"/>
                <a:gd name="connsiteX1" fmla="*/ 303 w 4797"/>
                <a:gd name="connsiteY1" fmla="*/ 200922 h 861095"/>
                <a:gd name="connsiteX2" fmla="*/ 303 w 4797"/>
                <a:gd name="connsiteY2" fmla="*/ 459251 h 861095"/>
                <a:gd name="connsiteX3" fmla="*/ 4403 w 4797"/>
                <a:gd name="connsiteY3" fmla="*/ 631469 h 861095"/>
                <a:gd name="connsiteX4" fmla="*/ 4403 w 4797"/>
                <a:gd name="connsiteY4" fmla="*/ 861095 h 8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7" h="861095">
                  <a:moveTo>
                    <a:pt x="303" y="0"/>
                  </a:moveTo>
                  <a:lnTo>
                    <a:pt x="303" y="200922"/>
                  </a:lnTo>
                  <a:cubicBezTo>
                    <a:pt x="303" y="277464"/>
                    <a:pt x="-380" y="387493"/>
                    <a:pt x="303" y="459251"/>
                  </a:cubicBezTo>
                  <a:cubicBezTo>
                    <a:pt x="986" y="531009"/>
                    <a:pt x="3720" y="564495"/>
                    <a:pt x="4403" y="631469"/>
                  </a:cubicBezTo>
                  <a:cubicBezTo>
                    <a:pt x="5086" y="698443"/>
                    <a:pt x="4744" y="779769"/>
                    <a:pt x="4403" y="861095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29345" y="1476161"/>
              <a:ext cx="110712" cy="627369"/>
            </a:xfrm>
            <a:custGeom>
              <a:avLst/>
              <a:gdLst>
                <a:gd name="connsiteX0" fmla="*/ 0 w 110712"/>
                <a:gd name="connsiteY0" fmla="*/ 0 h 627369"/>
                <a:gd name="connsiteX1" fmla="*/ 24603 w 110712"/>
                <a:gd name="connsiteY1" fmla="*/ 139416 h 627369"/>
                <a:gd name="connsiteX2" fmla="*/ 86110 w 110712"/>
                <a:gd name="connsiteY2" fmla="*/ 418246 h 627369"/>
                <a:gd name="connsiteX3" fmla="*/ 110712 w 110712"/>
                <a:gd name="connsiteY3" fmla="*/ 627369 h 62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712" h="627369">
                  <a:moveTo>
                    <a:pt x="0" y="0"/>
                  </a:moveTo>
                  <a:cubicBezTo>
                    <a:pt x="5125" y="34854"/>
                    <a:pt x="10251" y="69708"/>
                    <a:pt x="24603" y="139416"/>
                  </a:cubicBezTo>
                  <a:cubicBezTo>
                    <a:pt x="38955" y="209124"/>
                    <a:pt x="71759" y="336921"/>
                    <a:pt x="86110" y="418246"/>
                  </a:cubicBezTo>
                  <a:cubicBezTo>
                    <a:pt x="100462" y="499572"/>
                    <a:pt x="99094" y="580897"/>
                    <a:pt x="110712" y="627369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840057" y="1484362"/>
              <a:ext cx="32804" cy="610967"/>
            </a:xfrm>
            <a:custGeom>
              <a:avLst/>
              <a:gdLst>
                <a:gd name="connsiteX0" fmla="*/ 32804 w 32804"/>
                <a:gd name="connsiteY0" fmla="*/ 0 h 610967"/>
                <a:gd name="connsiteX1" fmla="*/ 28704 w 32804"/>
                <a:gd name="connsiteY1" fmla="*/ 209123 h 610967"/>
                <a:gd name="connsiteX2" fmla="*/ 16402 w 32804"/>
                <a:gd name="connsiteY2" fmla="*/ 418246 h 610967"/>
                <a:gd name="connsiteX3" fmla="*/ 0 w 32804"/>
                <a:gd name="connsiteY3" fmla="*/ 610967 h 6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04" h="610967">
                  <a:moveTo>
                    <a:pt x="32804" y="0"/>
                  </a:moveTo>
                  <a:cubicBezTo>
                    <a:pt x="32121" y="69707"/>
                    <a:pt x="31438" y="139415"/>
                    <a:pt x="28704" y="209123"/>
                  </a:cubicBezTo>
                  <a:cubicBezTo>
                    <a:pt x="25970" y="278831"/>
                    <a:pt x="21186" y="351272"/>
                    <a:pt x="16402" y="418246"/>
                  </a:cubicBezTo>
                  <a:cubicBezTo>
                    <a:pt x="11618" y="485220"/>
                    <a:pt x="5809" y="548093"/>
                    <a:pt x="0" y="610967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04075" y="1476161"/>
              <a:ext cx="94311" cy="565862"/>
            </a:xfrm>
            <a:custGeom>
              <a:avLst/>
              <a:gdLst>
                <a:gd name="connsiteX0" fmla="*/ 0 w 94311"/>
                <a:gd name="connsiteY0" fmla="*/ 0 h 565862"/>
                <a:gd name="connsiteX1" fmla="*/ 45105 w 94311"/>
                <a:gd name="connsiteY1" fmla="*/ 262429 h 565862"/>
                <a:gd name="connsiteX2" fmla="*/ 94311 w 94311"/>
                <a:gd name="connsiteY2" fmla="*/ 565862 h 56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311" h="565862">
                  <a:moveTo>
                    <a:pt x="0" y="0"/>
                  </a:moveTo>
                  <a:cubicBezTo>
                    <a:pt x="14693" y="84059"/>
                    <a:pt x="29387" y="168119"/>
                    <a:pt x="45105" y="262429"/>
                  </a:cubicBezTo>
                  <a:cubicBezTo>
                    <a:pt x="60823" y="356739"/>
                    <a:pt x="94311" y="565862"/>
                    <a:pt x="94311" y="565862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8106587" y="1484362"/>
              <a:ext cx="41004" cy="545360"/>
            </a:xfrm>
            <a:custGeom>
              <a:avLst/>
              <a:gdLst>
                <a:gd name="connsiteX0" fmla="*/ 41004 w 41004"/>
                <a:gd name="connsiteY0" fmla="*/ 0 h 545360"/>
                <a:gd name="connsiteX1" fmla="*/ 24602 w 41004"/>
                <a:gd name="connsiteY1" fmla="*/ 184521 h 545360"/>
                <a:gd name="connsiteX2" fmla="*/ 4100 w 41004"/>
                <a:gd name="connsiteY2" fmla="*/ 393643 h 545360"/>
                <a:gd name="connsiteX3" fmla="*/ 0 w 41004"/>
                <a:gd name="connsiteY3" fmla="*/ 545360 h 54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04" h="545360">
                  <a:moveTo>
                    <a:pt x="41004" y="0"/>
                  </a:moveTo>
                  <a:cubicBezTo>
                    <a:pt x="35878" y="59457"/>
                    <a:pt x="30753" y="118914"/>
                    <a:pt x="24602" y="184521"/>
                  </a:cubicBezTo>
                  <a:cubicBezTo>
                    <a:pt x="18451" y="250128"/>
                    <a:pt x="8200" y="333503"/>
                    <a:pt x="4100" y="393643"/>
                  </a:cubicBezTo>
                  <a:cubicBezTo>
                    <a:pt x="0" y="453783"/>
                    <a:pt x="0" y="499571"/>
                    <a:pt x="0" y="54536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8254203" y="1476161"/>
              <a:ext cx="106611" cy="442849"/>
            </a:xfrm>
            <a:custGeom>
              <a:avLst/>
              <a:gdLst>
                <a:gd name="connsiteX0" fmla="*/ 0 w 106611"/>
                <a:gd name="connsiteY0" fmla="*/ 0 h 442849"/>
                <a:gd name="connsiteX1" fmla="*/ 57406 w 106611"/>
                <a:gd name="connsiteY1" fmla="*/ 176320 h 442849"/>
                <a:gd name="connsiteX2" fmla="*/ 106611 w 106611"/>
                <a:gd name="connsiteY2" fmla="*/ 442849 h 44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11" h="442849">
                  <a:moveTo>
                    <a:pt x="0" y="0"/>
                  </a:moveTo>
                  <a:cubicBezTo>
                    <a:pt x="19819" y="51256"/>
                    <a:pt x="39638" y="102512"/>
                    <a:pt x="57406" y="176320"/>
                  </a:cubicBezTo>
                  <a:cubicBezTo>
                    <a:pt x="75174" y="250128"/>
                    <a:pt x="90892" y="346488"/>
                    <a:pt x="106611" y="442849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8369015" y="1484362"/>
              <a:ext cx="45105" cy="446949"/>
            </a:xfrm>
            <a:custGeom>
              <a:avLst/>
              <a:gdLst>
                <a:gd name="connsiteX0" fmla="*/ 45105 w 45105"/>
                <a:gd name="connsiteY0" fmla="*/ 0 h 446949"/>
                <a:gd name="connsiteX1" fmla="*/ 24603 w 45105"/>
                <a:gd name="connsiteY1" fmla="*/ 180420 h 446949"/>
                <a:gd name="connsiteX2" fmla="*/ 8201 w 45105"/>
                <a:gd name="connsiteY2" fmla="*/ 311634 h 446949"/>
                <a:gd name="connsiteX3" fmla="*/ 0 w 45105"/>
                <a:gd name="connsiteY3" fmla="*/ 446949 h 44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05" h="446949">
                  <a:moveTo>
                    <a:pt x="45105" y="0"/>
                  </a:moveTo>
                  <a:cubicBezTo>
                    <a:pt x="37929" y="64240"/>
                    <a:pt x="30754" y="128481"/>
                    <a:pt x="24603" y="180420"/>
                  </a:cubicBezTo>
                  <a:cubicBezTo>
                    <a:pt x="18452" y="232359"/>
                    <a:pt x="12301" y="267213"/>
                    <a:pt x="8201" y="311634"/>
                  </a:cubicBezTo>
                  <a:cubicBezTo>
                    <a:pt x="4101" y="356055"/>
                    <a:pt x="2050" y="401502"/>
                    <a:pt x="0" y="446949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14258" y="4619348"/>
            <a:ext cx="1429633" cy="1399712"/>
            <a:chOff x="7214258" y="4619348"/>
            <a:chExt cx="1429633" cy="1399712"/>
          </a:xfrm>
        </p:grpSpPr>
        <p:sp>
          <p:nvSpPr>
            <p:cNvPr id="21" name="Freeform 20"/>
            <p:cNvSpPr/>
            <p:nvPr/>
          </p:nvSpPr>
          <p:spPr>
            <a:xfrm>
              <a:off x="7214258" y="4628225"/>
              <a:ext cx="174923" cy="1390835"/>
            </a:xfrm>
            <a:custGeom>
              <a:avLst/>
              <a:gdLst>
                <a:gd name="connsiteX0" fmla="*/ 328 w 174923"/>
                <a:gd name="connsiteY0" fmla="*/ 0 h 1390835"/>
                <a:gd name="connsiteX1" fmla="*/ 3288 w 174923"/>
                <a:gd name="connsiteY1" fmla="*/ 159798 h 1390835"/>
                <a:gd name="connsiteX2" fmla="*/ 24002 w 174923"/>
                <a:gd name="connsiteY2" fmla="*/ 366944 h 1390835"/>
                <a:gd name="connsiteX3" fmla="*/ 95024 w 174923"/>
                <a:gd name="connsiteY3" fmla="*/ 710214 h 1390835"/>
                <a:gd name="connsiteX4" fmla="*/ 151249 w 174923"/>
                <a:gd name="connsiteY4" fmla="*/ 1091954 h 1390835"/>
                <a:gd name="connsiteX5" fmla="*/ 174923 w 174923"/>
                <a:gd name="connsiteY5" fmla="*/ 1390835 h 139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923" h="1390835">
                  <a:moveTo>
                    <a:pt x="328" y="0"/>
                  </a:moveTo>
                  <a:cubicBezTo>
                    <a:pt x="-165" y="49320"/>
                    <a:pt x="-658" y="98641"/>
                    <a:pt x="3288" y="159798"/>
                  </a:cubicBezTo>
                  <a:cubicBezTo>
                    <a:pt x="7234" y="220955"/>
                    <a:pt x="8713" y="275208"/>
                    <a:pt x="24002" y="366944"/>
                  </a:cubicBezTo>
                  <a:cubicBezTo>
                    <a:pt x="39291" y="458680"/>
                    <a:pt x="73816" y="589379"/>
                    <a:pt x="95024" y="710214"/>
                  </a:cubicBezTo>
                  <a:cubicBezTo>
                    <a:pt x="116232" y="831049"/>
                    <a:pt x="137933" y="978517"/>
                    <a:pt x="151249" y="1091954"/>
                  </a:cubicBezTo>
                  <a:cubicBezTo>
                    <a:pt x="164565" y="1205391"/>
                    <a:pt x="169744" y="1298113"/>
                    <a:pt x="174923" y="1390835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297445" y="4634144"/>
              <a:ext cx="195308" cy="1236955"/>
            </a:xfrm>
            <a:custGeom>
              <a:avLst/>
              <a:gdLst>
                <a:gd name="connsiteX0" fmla="*/ 0 w 195308"/>
                <a:gd name="connsiteY0" fmla="*/ 0 h 1236955"/>
                <a:gd name="connsiteX1" fmla="*/ 17755 w 195308"/>
                <a:gd name="connsiteY1" fmla="*/ 239697 h 1236955"/>
                <a:gd name="connsiteX2" fmla="*/ 91736 w 195308"/>
                <a:gd name="connsiteY2" fmla="*/ 526741 h 1236955"/>
                <a:gd name="connsiteX3" fmla="*/ 165716 w 195308"/>
                <a:gd name="connsiteY3" fmla="*/ 994299 h 1236955"/>
                <a:gd name="connsiteX4" fmla="*/ 195308 w 195308"/>
                <a:gd name="connsiteY4" fmla="*/ 1236955 h 123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08" h="1236955">
                  <a:moveTo>
                    <a:pt x="0" y="0"/>
                  </a:moveTo>
                  <a:cubicBezTo>
                    <a:pt x="1233" y="75953"/>
                    <a:pt x="2466" y="151907"/>
                    <a:pt x="17755" y="239697"/>
                  </a:cubicBezTo>
                  <a:cubicBezTo>
                    <a:pt x="33044" y="327487"/>
                    <a:pt x="67076" y="400974"/>
                    <a:pt x="91736" y="526741"/>
                  </a:cubicBezTo>
                  <a:cubicBezTo>
                    <a:pt x="116396" y="652508"/>
                    <a:pt x="148454" y="875930"/>
                    <a:pt x="165716" y="994299"/>
                  </a:cubicBezTo>
                  <a:cubicBezTo>
                    <a:pt x="182978" y="1112668"/>
                    <a:pt x="189143" y="1174811"/>
                    <a:pt x="195308" y="1236955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495713" y="4640062"/>
              <a:ext cx="139083" cy="1180730"/>
            </a:xfrm>
            <a:custGeom>
              <a:avLst/>
              <a:gdLst>
                <a:gd name="connsiteX0" fmla="*/ 0 w 139083"/>
                <a:gd name="connsiteY0" fmla="*/ 0 h 1180730"/>
                <a:gd name="connsiteX1" fmla="*/ 11837 w 139083"/>
                <a:gd name="connsiteY1" fmla="*/ 242656 h 1180730"/>
                <a:gd name="connsiteX2" fmla="*/ 44388 w 139083"/>
                <a:gd name="connsiteY2" fmla="*/ 506027 h 1180730"/>
                <a:gd name="connsiteX3" fmla="*/ 79899 w 139083"/>
                <a:gd name="connsiteY3" fmla="*/ 710214 h 1180730"/>
                <a:gd name="connsiteX4" fmla="*/ 112450 w 139083"/>
                <a:gd name="connsiteY4" fmla="*/ 943992 h 1180730"/>
                <a:gd name="connsiteX5" fmla="*/ 139083 w 139083"/>
                <a:gd name="connsiteY5" fmla="*/ 1180730 h 1180730"/>
                <a:gd name="connsiteX6" fmla="*/ 139083 w 139083"/>
                <a:gd name="connsiteY6" fmla="*/ 1180730 h 1180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83" h="1180730">
                  <a:moveTo>
                    <a:pt x="0" y="0"/>
                  </a:moveTo>
                  <a:cubicBezTo>
                    <a:pt x="2219" y="79159"/>
                    <a:pt x="4439" y="158318"/>
                    <a:pt x="11837" y="242656"/>
                  </a:cubicBezTo>
                  <a:cubicBezTo>
                    <a:pt x="19235" y="326994"/>
                    <a:pt x="33044" y="428101"/>
                    <a:pt x="44388" y="506027"/>
                  </a:cubicBezTo>
                  <a:cubicBezTo>
                    <a:pt x="55732" y="583953"/>
                    <a:pt x="68555" y="637220"/>
                    <a:pt x="79899" y="710214"/>
                  </a:cubicBezTo>
                  <a:cubicBezTo>
                    <a:pt x="91243" y="783208"/>
                    <a:pt x="102586" y="865573"/>
                    <a:pt x="112450" y="943992"/>
                  </a:cubicBezTo>
                  <a:cubicBezTo>
                    <a:pt x="122314" y="1022411"/>
                    <a:pt x="139083" y="1180730"/>
                    <a:pt x="139083" y="1180730"/>
                  </a:cubicBezTo>
                  <a:lnTo>
                    <a:pt x="139083" y="118073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581530" y="4643021"/>
              <a:ext cx="230820" cy="1213282"/>
            </a:xfrm>
            <a:custGeom>
              <a:avLst/>
              <a:gdLst>
                <a:gd name="connsiteX0" fmla="*/ 0 w 230820"/>
                <a:gd name="connsiteY0" fmla="*/ 0 h 1213282"/>
                <a:gd name="connsiteX1" fmla="*/ 41429 w 230820"/>
                <a:gd name="connsiteY1" fmla="*/ 224901 h 1213282"/>
                <a:gd name="connsiteX2" fmla="*/ 85818 w 230820"/>
                <a:gd name="connsiteY2" fmla="*/ 594804 h 1213282"/>
                <a:gd name="connsiteX3" fmla="*/ 177553 w 230820"/>
                <a:gd name="connsiteY3" fmla="*/ 1065321 h 1213282"/>
                <a:gd name="connsiteX4" fmla="*/ 230820 w 230820"/>
                <a:gd name="connsiteY4" fmla="*/ 1213282 h 121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820" h="1213282">
                  <a:moveTo>
                    <a:pt x="0" y="0"/>
                  </a:moveTo>
                  <a:cubicBezTo>
                    <a:pt x="13563" y="62883"/>
                    <a:pt x="27126" y="125767"/>
                    <a:pt x="41429" y="224901"/>
                  </a:cubicBezTo>
                  <a:cubicBezTo>
                    <a:pt x="55732" y="324035"/>
                    <a:pt x="63131" y="454734"/>
                    <a:pt x="85818" y="594804"/>
                  </a:cubicBezTo>
                  <a:cubicBezTo>
                    <a:pt x="108505" y="734874"/>
                    <a:pt x="153386" y="962241"/>
                    <a:pt x="177553" y="1065321"/>
                  </a:cubicBezTo>
                  <a:cubicBezTo>
                    <a:pt x="201720" y="1168401"/>
                    <a:pt x="216270" y="1190841"/>
                    <a:pt x="230820" y="1213282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775086" y="4634144"/>
              <a:ext cx="52556" cy="1233996"/>
            </a:xfrm>
            <a:custGeom>
              <a:avLst/>
              <a:gdLst>
                <a:gd name="connsiteX0" fmla="*/ 1753 w 52556"/>
                <a:gd name="connsiteY0" fmla="*/ 0 h 1233996"/>
                <a:gd name="connsiteX1" fmla="*/ 1753 w 52556"/>
                <a:gd name="connsiteY1" fmla="*/ 195308 h 1233996"/>
                <a:gd name="connsiteX2" fmla="*/ 1753 w 52556"/>
                <a:gd name="connsiteY2" fmla="*/ 541538 h 1233996"/>
                <a:gd name="connsiteX3" fmla="*/ 25427 w 52556"/>
                <a:gd name="connsiteY3" fmla="*/ 855215 h 1233996"/>
                <a:gd name="connsiteX4" fmla="*/ 52060 w 52556"/>
                <a:gd name="connsiteY4" fmla="*/ 1162974 h 1233996"/>
                <a:gd name="connsiteX5" fmla="*/ 40223 w 52556"/>
                <a:gd name="connsiteY5" fmla="*/ 1233996 h 123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56" h="1233996">
                  <a:moveTo>
                    <a:pt x="1753" y="0"/>
                  </a:moveTo>
                  <a:lnTo>
                    <a:pt x="1753" y="195308"/>
                  </a:lnTo>
                  <a:cubicBezTo>
                    <a:pt x="1753" y="285564"/>
                    <a:pt x="-2193" y="431554"/>
                    <a:pt x="1753" y="541538"/>
                  </a:cubicBezTo>
                  <a:cubicBezTo>
                    <a:pt x="5699" y="651522"/>
                    <a:pt x="17043" y="751642"/>
                    <a:pt x="25427" y="855215"/>
                  </a:cubicBezTo>
                  <a:cubicBezTo>
                    <a:pt x="33811" y="958788"/>
                    <a:pt x="49594" y="1099844"/>
                    <a:pt x="52060" y="1162974"/>
                  </a:cubicBezTo>
                  <a:cubicBezTo>
                    <a:pt x="54526" y="1226104"/>
                    <a:pt x="47374" y="1230050"/>
                    <a:pt x="40223" y="123399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7871534" y="4628225"/>
              <a:ext cx="147961" cy="1349406"/>
            </a:xfrm>
            <a:custGeom>
              <a:avLst/>
              <a:gdLst>
                <a:gd name="connsiteX0" fmla="*/ 0 w 147961"/>
                <a:gd name="connsiteY0" fmla="*/ 0 h 1349406"/>
                <a:gd name="connsiteX1" fmla="*/ 32551 w 147961"/>
                <a:gd name="connsiteY1" fmla="*/ 287045 h 1349406"/>
                <a:gd name="connsiteX2" fmla="*/ 79899 w 147961"/>
                <a:gd name="connsiteY2" fmla="*/ 757561 h 1349406"/>
                <a:gd name="connsiteX3" fmla="*/ 121328 w 147961"/>
                <a:gd name="connsiteY3" fmla="*/ 1100831 h 1349406"/>
                <a:gd name="connsiteX4" fmla="*/ 147961 w 147961"/>
                <a:gd name="connsiteY4" fmla="*/ 1349406 h 134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61" h="1349406">
                  <a:moveTo>
                    <a:pt x="0" y="0"/>
                  </a:moveTo>
                  <a:cubicBezTo>
                    <a:pt x="9617" y="80392"/>
                    <a:pt x="19235" y="160785"/>
                    <a:pt x="32551" y="287045"/>
                  </a:cubicBezTo>
                  <a:cubicBezTo>
                    <a:pt x="45867" y="413305"/>
                    <a:pt x="65103" y="621930"/>
                    <a:pt x="79899" y="757561"/>
                  </a:cubicBezTo>
                  <a:cubicBezTo>
                    <a:pt x="94695" y="893192"/>
                    <a:pt x="109984" y="1002190"/>
                    <a:pt x="121328" y="1100831"/>
                  </a:cubicBezTo>
                  <a:cubicBezTo>
                    <a:pt x="132672" y="1199472"/>
                    <a:pt x="140316" y="1274439"/>
                    <a:pt x="147961" y="134940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8055006" y="4619348"/>
              <a:ext cx="17755" cy="1340528"/>
            </a:xfrm>
            <a:custGeom>
              <a:avLst/>
              <a:gdLst>
                <a:gd name="connsiteX0" fmla="*/ 2959 w 17755"/>
                <a:gd name="connsiteY0" fmla="*/ 0 h 1340528"/>
                <a:gd name="connsiteX1" fmla="*/ 0 w 17755"/>
                <a:gd name="connsiteY1" fmla="*/ 165716 h 1340528"/>
                <a:gd name="connsiteX2" fmla="*/ 0 w 17755"/>
                <a:gd name="connsiteY2" fmla="*/ 591844 h 1340528"/>
                <a:gd name="connsiteX3" fmla="*/ 2959 w 17755"/>
                <a:gd name="connsiteY3" fmla="*/ 955829 h 1340528"/>
                <a:gd name="connsiteX4" fmla="*/ 17755 w 17755"/>
                <a:gd name="connsiteY4" fmla="*/ 1340528 h 134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55" h="1340528">
                  <a:moveTo>
                    <a:pt x="2959" y="0"/>
                  </a:moveTo>
                  <a:cubicBezTo>
                    <a:pt x="1726" y="33537"/>
                    <a:pt x="493" y="67075"/>
                    <a:pt x="0" y="165716"/>
                  </a:cubicBezTo>
                  <a:cubicBezTo>
                    <a:pt x="-493" y="264357"/>
                    <a:pt x="-493" y="460159"/>
                    <a:pt x="0" y="591844"/>
                  </a:cubicBezTo>
                  <a:cubicBezTo>
                    <a:pt x="493" y="723529"/>
                    <a:pt x="0" y="831048"/>
                    <a:pt x="2959" y="955829"/>
                  </a:cubicBezTo>
                  <a:cubicBezTo>
                    <a:pt x="5918" y="1080610"/>
                    <a:pt x="11836" y="1210569"/>
                    <a:pt x="17755" y="1340528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8155619" y="4634144"/>
              <a:ext cx="79899" cy="1118586"/>
            </a:xfrm>
            <a:custGeom>
              <a:avLst/>
              <a:gdLst>
                <a:gd name="connsiteX0" fmla="*/ 0 w 79899"/>
                <a:gd name="connsiteY0" fmla="*/ 0 h 1118586"/>
                <a:gd name="connsiteX1" fmla="*/ 35511 w 79899"/>
                <a:gd name="connsiteY1" fmla="*/ 361025 h 1118586"/>
                <a:gd name="connsiteX2" fmla="*/ 53266 w 79899"/>
                <a:gd name="connsiteY2" fmla="*/ 725009 h 1118586"/>
                <a:gd name="connsiteX3" fmla="*/ 79899 w 79899"/>
                <a:gd name="connsiteY3" fmla="*/ 1118586 h 11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99" h="1118586">
                  <a:moveTo>
                    <a:pt x="0" y="0"/>
                  </a:moveTo>
                  <a:cubicBezTo>
                    <a:pt x="13316" y="120095"/>
                    <a:pt x="26633" y="240190"/>
                    <a:pt x="35511" y="361025"/>
                  </a:cubicBezTo>
                  <a:cubicBezTo>
                    <a:pt x="44389" y="481860"/>
                    <a:pt x="45868" y="598749"/>
                    <a:pt x="53266" y="725009"/>
                  </a:cubicBezTo>
                  <a:cubicBezTo>
                    <a:pt x="60664" y="851269"/>
                    <a:pt x="70281" y="984927"/>
                    <a:pt x="79899" y="111858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8317643" y="4628225"/>
              <a:ext cx="45122" cy="1145220"/>
            </a:xfrm>
            <a:custGeom>
              <a:avLst/>
              <a:gdLst>
                <a:gd name="connsiteX0" fmla="*/ 45122 w 45122"/>
                <a:gd name="connsiteY0" fmla="*/ 0 h 1145220"/>
                <a:gd name="connsiteX1" fmla="*/ 21448 w 45122"/>
                <a:gd name="connsiteY1" fmla="*/ 390618 h 1145220"/>
                <a:gd name="connsiteX2" fmla="*/ 734 w 45122"/>
                <a:gd name="connsiteY2" fmla="*/ 846338 h 1145220"/>
                <a:gd name="connsiteX3" fmla="*/ 6652 w 45122"/>
                <a:gd name="connsiteY3" fmla="*/ 1145220 h 114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2" h="1145220">
                  <a:moveTo>
                    <a:pt x="45122" y="0"/>
                  </a:moveTo>
                  <a:cubicBezTo>
                    <a:pt x="36984" y="124781"/>
                    <a:pt x="28846" y="249562"/>
                    <a:pt x="21448" y="390618"/>
                  </a:cubicBezTo>
                  <a:cubicBezTo>
                    <a:pt x="14050" y="531674"/>
                    <a:pt x="3200" y="720571"/>
                    <a:pt x="734" y="846338"/>
                  </a:cubicBezTo>
                  <a:cubicBezTo>
                    <a:pt x="-1732" y="972105"/>
                    <a:pt x="2460" y="1058662"/>
                    <a:pt x="6652" y="114522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8433786" y="4634144"/>
              <a:ext cx="106532" cy="1077157"/>
            </a:xfrm>
            <a:custGeom>
              <a:avLst/>
              <a:gdLst>
                <a:gd name="connsiteX0" fmla="*/ 0 w 106532"/>
                <a:gd name="connsiteY0" fmla="*/ 0 h 1077157"/>
                <a:gd name="connsiteX1" fmla="*/ 20715 w 106532"/>
                <a:gd name="connsiteY1" fmla="*/ 414291 h 1077157"/>
                <a:gd name="connsiteX2" fmla="*/ 53266 w 106532"/>
                <a:gd name="connsiteY2" fmla="*/ 725009 h 1077157"/>
                <a:gd name="connsiteX3" fmla="*/ 106532 w 106532"/>
                <a:gd name="connsiteY3" fmla="*/ 1077157 h 107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32" h="1077157">
                  <a:moveTo>
                    <a:pt x="0" y="0"/>
                  </a:moveTo>
                  <a:cubicBezTo>
                    <a:pt x="5918" y="146728"/>
                    <a:pt x="11837" y="293456"/>
                    <a:pt x="20715" y="414291"/>
                  </a:cubicBezTo>
                  <a:cubicBezTo>
                    <a:pt x="29593" y="535126"/>
                    <a:pt x="38963" y="614531"/>
                    <a:pt x="53266" y="725009"/>
                  </a:cubicBezTo>
                  <a:cubicBezTo>
                    <a:pt x="67569" y="835487"/>
                    <a:pt x="87050" y="956322"/>
                    <a:pt x="106532" y="1077157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8555060" y="4622307"/>
              <a:ext cx="88831" cy="1059402"/>
            </a:xfrm>
            <a:custGeom>
              <a:avLst/>
              <a:gdLst>
                <a:gd name="connsiteX0" fmla="*/ 88831 w 88831"/>
                <a:gd name="connsiteY0" fmla="*/ 0 h 1059402"/>
                <a:gd name="connsiteX1" fmla="*/ 65157 w 88831"/>
                <a:gd name="connsiteY1" fmla="*/ 224901 h 1059402"/>
                <a:gd name="connsiteX2" fmla="*/ 29647 w 88831"/>
                <a:gd name="connsiteY2" fmla="*/ 612559 h 1059402"/>
                <a:gd name="connsiteX3" fmla="*/ 55 w 88831"/>
                <a:gd name="connsiteY3" fmla="*/ 875930 h 1059402"/>
                <a:gd name="connsiteX4" fmla="*/ 23728 w 88831"/>
                <a:gd name="connsiteY4" fmla="*/ 1059402 h 105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31" h="1059402">
                  <a:moveTo>
                    <a:pt x="88831" y="0"/>
                  </a:moveTo>
                  <a:cubicBezTo>
                    <a:pt x="81926" y="61404"/>
                    <a:pt x="75021" y="122808"/>
                    <a:pt x="65157" y="224901"/>
                  </a:cubicBezTo>
                  <a:cubicBezTo>
                    <a:pt x="55293" y="326994"/>
                    <a:pt x="40497" y="504054"/>
                    <a:pt x="29647" y="612559"/>
                  </a:cubicBezTo>
                  <a:cubicBezTo>
                    <a:pt x="18797" y="721064"/>
                    <a:pt x="1041" y="801456"/>
                    <a:pt x="55" y="875930"/>
                  </a:cubicBezTo>
                  <a:cubicBezTo>
                    <a:pt x="-931" y="950404"/>
                    <a:pt x="11398" y="1004903"/>
                    <a:pt x="23728" y="1059402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24" y="6278585"/>
            <a:ext cx="1472133" cy="4840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4" name="Rectangle 43"/>
          <p:cNvSpPr/>
          <p:nvPr/>
        </p:nvSpPr>
        <p:spPr>
          <a:xfrm>
            <a:off x="6805489" y="850316"/>
            <a:ext cx="192630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SJ-hole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909707" y="3726845"/>
            <a:ext cx="1926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777-shaped hole</a:t>
            </a:r>
          </a:p>
        </p:txBody>
      </p:sp>
      <p:sp>
        <p:nvSpPr>
          <p:cNvPr id="34" name="Right Brace 33"/>
          <p:cNvSpPr/>
          <p:nvPr/>
        </p:nvSpPr>
        <p:spPr>
          <a:xfrm rot="16200000">
            <a:off x="7701449" y="539760"/>
            <a:ext cx="155448" cy="130922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e 46"/>
          <p:cNvSpPr/>
          <p:nvPr/>
        </p:nvSpPr>
        <p:spPr>
          <a:xfrm rot="16200000">
            <a:off x="7834331" y="3393544"/>
            <a:ext cx="171386" cy="144773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61267" y="1002804"/>
            <a:ext cx="63497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Tests were performed at two pressure ratios (</a:t>
            </a:r>
            <a:r>
              <a:rPr lang="en-US" sz="1700" dirty="0" err="1">
                <a:solidFill>
                  <a:srgbClr val="FF0000"/>
                </a:solidFill>
              </a:rPr>
              <a:t>PR</a:t>
            </a:r>
            <a:r>
              <a:rPr lang="en-US" sz="1700" baseline="-25000" dirty="0" err="1">
                <a:solidFill>
                  <a:srgbClr val="FF0000"/>
                </a:solidFill>
              </a:rPr>
              <a:t>hub</a:t>
            </a:r>
            <a:r>
              <a:rPr lang="en-US" sz="1700" dirty="0">
                <a:solidFill>
                  <a:srgbClr val="FF0000"/>
                </a:solidFill>
              </a:rPr>
              <a:t> = 1.3,1.4</a:t>
            </a:r>
            <a:r>
              <a:rPr lang="en-US" sz="1700" dirty="0"/>
              <a:t>)</a:t>
            </a:r>
            <a:r>
              <a:rPr lang="en-US" sz="1700" dirty="0">
                <a:solidFill>
                  <a:srgbClr val="FF0000"/>
                </a:solidFill>
              </a:rPr>
              <a:t> </a:t>
            </a:r>
            <a:r>
              <a:rPr lang="en-US" sz="1700" dirty="0"/>
              <a:t>while the case side pressure ratio was kept constant (</a:t>
            </a:r>
            <a:r>
              <a:rPr lang="en-US" sz="1700" dirty="0" err="1">
                <a:solidFill>
                  <a:srgbClr val="FF0000"/>
                </a:solidFill>
              </a:rPr>
              <a:t>PR</a:t>
            </a:r>
            <a:r>
              <a:rPr lang="en-US" sz="1700" baseline="-25000" dirty="0" err="1">
                <a:solidFill>
                  <a:srgbClr val="FF0000"/>
                </a:solidFill>
              </a:rPr>
              <a:t>case</a:t>
            </a:r>
            <a:r>
              <a:rPr lang="en-US" sz="1700" dirty="0">
                <a:solidFill>
                  <a:srgbClr val="FF0000"/>
                </a:solidFill>
              </a:rPr>
              <a:t> = 1.15</a:t>
            </a:r>
            <a:r>
              <a:rPr lang="en-US" sz="1700" dirty="0"/>
              <a:t>).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61267" y="1646628"/>
            <a:ext cx="59090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current camera location did not provide much information near the SJ hole exit.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61267" y="2289059"/>
            <a:ext cx="59090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</a:t>
            </a:r>
            <a:r>
              <a:rPr lang="en-US" sz="1700" dirty="0">
                <a:solidFill>
                  <a:srgbClr val="FF0000"/>
                </a:solidFill>
              </a:rPr>
              <a:t>oxidation due to coolant injection </a:t>
            </a:r>
            <a:r>
              <a:rPr lang="en-US" sz="1700" dirty="0"/>
              <a:t>provided an indication of </a:t>
            </a:r>
            <a:r>
              <a:rPr lang="en-US" sz="1700" dirty="0">
                <a:solidFill>
                  <a:srgbClr val="FF0000"/>
                </a:solidFill>
              </a:rPr>
              <a:t>the coolant trace</a:t>
            </a:r>
            <a:r>
              <a:rPr lang="en-US" sz="1700" dirty="0"/>
              <a:t>.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59429" y="2904173"/>
            <a:ext cx="59108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coolant trace indicates that </a:t>
            </a:r>
            <a:r>
              <a:rPr lang="en-US" sz="1700" dirty="0">
                <a:solidFill>
                  <a:srgbClr val="FF0000"/>
                </a:solidFill>
              </a:rPr>
              <a:t>coolant distribution is much more uniform</a:t>
            </a:r>
            <a:r>
              <a:rPr lang="en-US" sz="1700" dirty="0"/>
              <a:t> for the SJ hole.</a:t>
            </a:r>
          </a:p>
        </p:txBody>
      </p:sp>
    </p:spTree>
    <p:extLst>
      <p:ext uri="{BB962C8B-B14F-4D97-AF65-F5344CB8AC3E}">
        <p14:creationId xmlns:p14="http://schemas.microsoft.com/office/powerpoint/2010/main" val="361508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344" y="2782657"/>
            <a:ext cx="85273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BB0000"/>
                </a:solidFill>
                <a:latin typeface="Cambria"/>
                <a:ea typeface="+mj-ea"/>
                <a:cs typeface="+mj-cs"/>
              </a:rPr>
              <a:t>Questions?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8344" y="2800631"/>
            <a:ext cx="85273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BB0000"/>
                </a:solidFill>
                <a:latin typeface="Cambria"/>
                <a:ea typeface="+mj-ea"/>
                <a:cs typeface="+mj-cs"/>
              </a:rPr>
              <a:t>Applause </a:t>
            </a:r>
            <a:r>
              <a:rPr lang="en-US" sz="4000" b="1" dirty="0">
                <a:solidFill>
                  <a:srgbClr val="BB0000"/>
                </a:solidFill>
                <a:latin typeface="Cambria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30113" y="2800631"/>
            <a:ext cx="852731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BB0000"/>
                </a:solidFill>
                <a:latin typeface="Cambria"/>
                <a:ea typeface="+mj-ea"/>
                <a:cs typeface="+mj-cs"/>
              </a:rPr>
              <a:t>Questions?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9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4274" y="134644"/>
            <a:ext cx="8933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0000FF"/>
                </a:solidFill>
              </a:rPr>
              <a:t>List of publication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18" y="1729502"/>
            <a:ext cx="88573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Hossain, M.A., Agricola, L.M.,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"Sweeping jet film cooling on a turbine vane," ASME. J. </a:t>
            </a:r>
            <a:r>
              <a:rPr lang="en-US" sz="1400" dirty="0" err="1"/>
              <a:t>Turbomach</a:t>
            </a:r>
            <a:r>
              <a:rPr lang="en-US" sz="1400" dirty="0"/>
              <a:t>. 2019;141(3):031007-031007-11. doi:10.1115/1.4042070. 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Hossain, M.A., Agricola, L.M.,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</a:t>
            </a:r>
            <a:r>
              <a:rPr lang="en-US" sz="1400" dirty="0" err="1"/>
              <a:t>J.P.,"Sweeping</a:t>
            </a:r>
            <a:r>
              <a:rPr lang="en-US" sz="1400" dirty="0"/>
              <a:t> jet impingement cooling on a simulated turbine vane leading edge,"GPPS2018-0148, Global power and propulsion journal, 2:402-414.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Hossain, M.A., </a:t>
            </a:r>
            <a:r>
              <a:rPr lang="en-US" sz="1400" dirty="0" err="1"/>
              <a:t>Prenter</a:t>
            </a:r>
            <a:r>
              <a:rPr lang="en-US" sz="1400" dirty="0"/>
              <a:t>, R., </a:t>
            </a:r>
            <a:r>
              <a:rPr lang="en-US" sz="1400" dirty="0" err="1"/>
              <a:t>Lundgreen</a:t>
            </a:r>
            <a:r>
              <a:rPr lang="en-US" sz="1400" dirty="0"/>
              <a:t>, L.M.,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2017 " Experimental and numerical investigation of sweeping jet film cooling," ASME J </a:t>
            </a:r>
            <a:r>
              <a:rPr lang="en-US" sz="1400" dirty="0" err="1"/>
              <a:t>Turbomach</a:t>
            </a:r>
            <a:r>
              <a:rPr lang="en-US" sz="1400" dirty="0"/>
              <a:t>, 140(3), p.031009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Hossain, M.A.,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"Sweeping jet film cooling at high blowing ratio on a turbine vane," ASME. J. </a:t>
            </a:r>
            <a:r>
              <a:rPr lang="en-US" sz="1400" dirty="0" err="1"/>
              <a:t>Turbomach</a:t>
            </a:r>
            <a:r>
              <a:rPr lang="en-US" sz="1400" dirty="0"/>
              <a:t>., 2019; Paper number: GT2019-91696 (</a:t>
            </a:r>
            <a:r>
              <a:rPr lang="en-US" sz="1400" dirty="0">
                <a:solidFill>
                  <a:srgbClr val="0000FF"/>
                </a:solidFill>
              </a:rPr>
              <a:t>Recommended</a:t>
            </a:r>
            <a:r>
              <a:rPr lang="en-US" sz="1400" dirty="0"/>
              <a:t>)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Hossain, M.A., </a:t>
            </a:r>
            <a:r>
              <a:rPr lang="en-US" sz="1400" dirty="0" err="1"/>
              <a:t>Asar</a:t>
            </a:r>
            <a:r>
              <a:rPr lang="en-US" sz="1400" dirty="0"/>
              <a:t>, M.E., Gregory, J., </a:t>
            </a:r>
            <a:r>
              <a:rPr lang="en-US" sz="1400" dirty="0" err="1"/>
              <a:t>Bons</a:t>
            </a:r>
            <a:r>
              <a:rPr lang="en-US" sz="1400" dirty="0"/>
              <a:t>, J.P., "Experimental Investigation of Sweeping jet film cooling in a transonic turbine cascade," ASME. J. </a:t>
            </a:r>
            <a:r>
              <a:rPr lang="en-US" sz="1400" dirty="0" err="1"/>
              <a:t>Turbomach</a:t>
            </a:r>
            <a:r>
              <a:rPr lang="en-US" sz="1400" dirty="0"/>
              <a:t>., 2019; Paper number: 2019-91678 (</a:t>
            </a:r>
            <a:r>
              <a:rPr lang="en-US" sz="1400" dirty="0">
                <a:solidFill>
                  <a:srgbClr val="0000FF"/>
                </a:solidFill>
              </a:rPr>
              <a:t>Recommended</a:t>
            </a:r>
            <a:r>
              <a:rPr lang="en-US" sz="1400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274" y="1436353"/>
            <a:ext cx="1810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0000FF"/>
                </a:solidFill>
              </a:rPr>
              <a:t>Journal Publication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2" y="533401"/>
            <a:ext cx="1756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0000FF"/>
                </a:solidFill>
              </a:rPr>
              <a:t>Patent Application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841178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dirty="0"/>
              <a:t>Hossain, M.A.,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 Out-of-plane Curved Fluidic Actuator," 62/854067, May, 2019 (</a:t>
            </a:r>
            <a:r>
              <a:rPr lang="en-US" sz="1400" u="sng" dirty="0">
                <a:solidFill>
                  <a:srgbClr val="0000FF"/>
                </a:solidFill>
              </a:rPr>
              <a:t>Submitted</a:t>
            </a:r>
            <a:r>
              <a:rPr lang="en-US" sz="1400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4257342"/>
            <a:ext cx="88573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400" dirty="0"/>
              <a:t>Hossain, M.A.,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"Effects of Rotation on a Fluidic Actuator", AIAA </a:t>
            </a:r>
            <a:r>
              <a:rPr lang="en-US" sz="1400" dirty="0" err="1"/>
              <a:t>Scitech</a:t>
            </a:r>
            <a:r>
              <a:rPr lang="en-US" sz="1400" dirty="0"/>
              <a:t> 2019 Forum, AIAA SciTech Forum, AIAA 2019-0885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400" dirty="0"/>
              <a:t>Hossain, M.A., Agricola, L.M.,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"Effects of Exit Fan Angle on the Heat Transfer Performance of Sweeping Jet Impingement," AIAA Propulsion and Energy Forum 2018, Ohio. (AIAA 2018-4886)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400" dirty="0"/>
              <a:t>Hossain, M.A., Agricola, L.M.,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"Effects of Curvature on the Performance of Sweeping Jet Impingement Heat Transfer," 55th AIAA Aerospace Sciences Meeting, 2018, Florida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400" dirty="0"/>
              <a:t>Hossain, M.A., </a:t>
            </a:r>
            <a:r>
              <a:rPr lang="en-US" sz="1400" dirty="0" err="1"/>
              <a:t>Prenter</a:t>
            </a:r>
            <a:r>
              <a:rPr lang="en-US" sz="1400" dirty="0"/>
              <a:t>, R., </a:t>
            </a:r>
            <a:r>
              <a:rPr lang="en-US" sz="1400" dirty="0" err="1"/>
              <a:t>Lundgreen</a:t>
            </a:r>
            <a:r>
              <a:rPr lang="en-US" sz="1400" dirty="0"/>
              <a:t>, R.K., Agricola, L.M.,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"Effect of roughness on the performance of Fluidic oscillator," 55th AIAA Aerospace Sciences Meeting, 2017, Texas. Paper number: AIAA 2017-0770.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3985132"/>
            <a:ext cx="2154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0000FF"/>
                </a:solidFill>
              </a:rPr>
              <a:t>Conference Publication</a:t>
            </a:r>
          </a:p>
        </p:txBody>
      </p:sp>
    </p:spTree>
    <p:extLst>
      <p:ext uri="{BB962C8B-B14F-4D97-AF65-F5344CB8AC3E}">
        <p14:creationId xmlns:p14="http://schemas.microsoft.com/office/powerpoint/2010/main" val="4273544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8900-781D-4CED-8168-7920519D887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4274" y="134644"/>
            <a:ext cx="8933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0000FF"/>
                </a:solidFill>
              </a:rPr>
              <a:t>List of publication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980656"/>
            <a:ext cx="885732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</a:pPr>
            <a:r>
              <a:rPr lang="en-US" sz="1400" dirty="0"/>
              <a:t>  Hossain, M.A., </a:t>
            </a:r>
            <a:r>
              <a:rPr lang="en-US" sz="1400" dirty="0" err="1"/>
              <a:t>Prenter</a:t>
            </a:r>
            <a:r>
              <a:rPr lang="en-US" sz="1400" dirty="0"/>
              <a:t>, R., </a:t>
            </a:r>
            <a:r>
              <a:rPr lang="en-US" sz="1400" dirty="0" err="1"/>
              <a:t>Lundgreen</a:t>
            </a:r>
            <a:r>
              <a:rPr lang="en-US" sz="1400" dirty="0"/>
              <a:t>, R.K., Agricola, L.M.,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"Investigation of crossflow interaction of an oscillating jet," AIAA Aerospace Sciences Meeting,2017, Texas. Paper: AIAA 2017-1690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Agricola, L.M., Hossain, M.A.,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"Impinging Sweeping Jet Heat Transfer," 53th   AIAA/ASME/SAE/ASEE Joint Propulsion Conference 2017. Paper number: AIAA 2017-4974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Agricola, L.M., Hossain, M.A., 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 Turbine Vane Leading Edge Impingement Cooling with a Sweeping Jet.," ASME Turbo Expo 2018, GT2018-77073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</a:t>
            </a:r>
            <a:r>
              <a:rPr lang="en-US" sz="1400" dirty="0" err="1"/>
              <a:t>Lundgreen</a:t>
            </a:r>
            <a:r>
              <a:rPr lang="en-US" sz="1400" dirty="0"/>
              <a:t>, R.K., Hossain, M.A., </a:t>
            </a:r>
            <a:r>
              <a:rPr lang="en-US" sz="1400" dirty="0" err="1"/>
              <a:t>Prenter</a:t>
            </a:r>
            <a:r>
              <a:rPr lang="en-US" sz="1400" dirty="0"/>
              <a:t>, R., </a:t>
            </a:r>
            <a:r>
              <a:rPr lang="en-US" sz="1400" dirty="0" err="1"/>
              <a:t>Bons</a:t>
            </a:r>
            <a:r>
              <a:rPr lang="en-US" sz="1400" dirty="0"/>
              <a:t>, J.P., Gregory, J., </a:t>
            </a:r>
            <a:r>
              <a:rPr lang="en-US" sz="1400" dirty="0" err="1"/>
              <a:t>Ameri</a:t>
            </a:r>
            <a:r>
              <a:rPr lang="en-US" sz="1400" dirty="0"/>
              <a:t>, A., "Impingement heat transfer characteristics of sweeping jet," 55th AIAA Aerospace Sciences Meeting, 2017, Texas. Paper: AIAA 2017-1535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</a:t>
            </a:r>
            <a:r>
              <a:rPr lang="en-US" sz="1400" dirty="0" err="1"/>
              <a:t>Prenter</a:t>
            </a:r>
            <a:r>
              <a:rPr lang="en-US" sz="1400" dirty="0"/>
              <a:t>, R., Hossain, M.A., Agricola, L.M., </a:t>
            </a:r>
            <a:r>
              <a:rPr lang="en-US" sz="1400" dirty="0" err="1"/>
              <a:t>Ameri</a:t>
            </a:r>
            <a:r>
              <a:rPr lang="en-US" sz="1400" dirty="0"/>
              <a:t>, A., </a:t>
            </a:r>
            <a:r>
              <a:rPr lang="en-US" sz="1400" dirty="0" err="1"/>
              <a:t>Bons</a:t>
            </a:r>
            <a:r>
              <a:rPr lang="en-US" sz="1400" dirty="0"/>
              <a:t>, J.P., " Experimental Characterization of Reverse-Oriented Film Cooling," ASME Turbo Expo 2017, GT2017-64731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</a:t>
            </a:r>
            <a:r>
              <a:rPr lang="en-US" sz="1400" dirty="0" err="1"/>
              <a:t>Asar</a:t>
            </a:r>
            <a:r>
              <a:rPr lang="en-US" sz="1400" dirty="0"/>
              <a:t>, M.E., Agricola, L.M., Hossain, M.A., </a:t>
            </a:r>
            <a:r>
              <a:rPr lang="en-US" sz="1400" dirty="0" err="1"/>
              <a:t>Bons</a:t>
            </a:r>
            <a:r>
              <a:rPr lang="en-US" sz="1400" dirty="0"/>
              <a:t>, J.P., " An Innovative Pin Fin Design for Turbine Trailing Edge Cooling," AIAA Propulsion and Energy Forum, Cincinnati, Ohio. (AIAA 2018-4524)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Hossain, M.A.,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"Sweeping jet film cooling at high blowing ratio on a turbine vane," ASME Turbo Expo 2019; Paper number: GT2019-91696 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Hossain, M.A., </a:t>
            </a:r>
            <a:r>
              <a:rPr lang="en-US" sz="1400" dirty="0" err="1"/>
              <a:t>Asar</a:t>
            </a:r>
            <a:r>
              <a:rPr lang="en-US" sz="1400" dirty="0"/>
              <a:t>, M.E., Gregory, J., </a:t>
            </a:r>
            <a:r>
              <a:rPr lang="en-US" sz="1400" dirty="0" err="1"/>
              <a:t>Bons</a:t>
            </a:r>
            <a:r>
              <a:rPr lang="en-US" sz="1400" dirty="0"/>
              <a:t>, J.P., "Experimental Investigation of Sweeping jet film cooling in a transonic turbine cascade," ASME Turbo Expo 2019; Paper number: 2019-91678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Hossain, M.A.,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"Effects of Rotation on a Fluidic Actuator at Multiple Axis of Rotation", AIAA </a:t>
            </a:r>
            <a:r>
              <a:rPr lang="en-US" sz="1400" dirty="0" err="1"/>
              <a:t>Scitech</a:t>
            </a:r>
            <a:r>
              <a:rPr lang="en-US" sz="1400" dirty="0"/>
              <a:t> 2020 Forum, Orlando, Florida (</a:t>
            </a:r>
            <a:r>
              <a:rPr lang="en-US" sz="1400" dirty="0">
                <a:solidFill>
                  <a:srgbClr val="0000FF"/>
                </a:solidFill>
              </a:rPr>
              <a:t>Under preparation</a:t>
            </a:r>
            <a:r>
              <a:rPr lang="en-US" sz="1400" dirty="0"/>
              <a:t>)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Hossain, M.A., </a:t>
            </a:r>
            <a:r>
              <a:rPr lang="en-US" sz="1400" dirty="0" err="1"/>
              <a:t>Asar</a:t>
            </a:r>
            <a:r>
              <a:rPr lang="en-US" sz="1400" dirty="0"/>
              <a:t>, M.E., </a:t>
            </a:r>
            <a:r>
              <a:rPr lang="en-US" sz="1400" dirty="0" err="1"/>
              <a:t>Ameri</a:t>
            </a:r>
            <a:r>
              <a:rPr lang="en-US" sz="1400" dirty="0"/>
              <a:t>, A., </a:t>
            </a:r>
            <a:r>
              <a:rPr lang="en-US" sz="1400" dirty="0" err="1"/>
              <a:t>Bons</a:t>
            </a:r>
            <a:r>
              <a:rPr lang="en-US" sz="1400" dirty="0"/>
              <a:t>, J.P., "Conjugate Heat Transfer Study of Innovative Pin-Fin Cooling Configuration", AIAA </a:t>
            </a:r>
            <a:r>
              <a:rPr lang="en-US" sz="1400" dirty="0" err="1"/>
              <a:t>Scitech</a:t>
            </a:r>
            <a:r>
              <a:rPr lang="en-US" sz="1400" dirty="0"/>
              <a:t> 2020 Forum, Orlando, Florida (</a:t>
            </a:r>
            <a:r>
              <a:rPr lang="en-US" sz="1400" dirty="0">
                <a:solidFill>
                  <a:srgbClr val="0000FF"/>
                </a:solidFill>
              </a:rPr>
              <a:t>Under preparation</a:t>
            </a:r>
            <a:r>
              <a:rPr lang="en-US" sz="1400" dirty="0"/>
              <a:t>)</a:t>
            </a:r>
          </a:p>
          <a:p>
            <a:pPr marL="228600" indent="-228600">
              <a:buFont typeface="+mj-lt"/>
              <a:buAutoNum type="arabicPeriod" startAt="10"/>
            </a:pPr>
            <a:r>
              <a:rPr lang="en-US" sz="1400" dirty="0"/>
              <a:t>  Hossain, M.A., </a:t>
            </a:r>
            <a:r>
              <a:rPr lang="en-US" sz="1400" dirty="0" err="1"/>
              <a:t>Ameri</a:t>
            </a:r>
            <a:r>
              <a:rPr lang="en-US" sz="1400" dirty="0"/>
              <a:t>, A., Gregory, J., </a:t>
            </a:r>
            <a:r>
              <a:rPr lang="en-US" sz="1400" dirty="0" err="1"/>
              <a:t>Bons</a:t>
            </a:r>
            <a:r>
              <a:rPr lang="en-US" sz="1400" dirty="0"/>
              <a:t>, J.P., "Experimental Investigation of Innovative Cooling Schemes On An Additively Manufactured Engine Scale Turbine Nozzle Guide Vane", ASME Turbo Expo 2020, London, UK </a:t>
            </a:r>
          </a:p>
          <a:p>
            <a:r>
              <a:rPr lang="en-US" sz="1400" dirty="0"/>
              <a:t>      (</a:t>
            </a:r>
            <a:r>
              <a:rPr lang="en-US" sz="1400" dirty="0">
                <a:solidFill>
                  <a:srgbClr val="0000FF"/>
                </a:solidFill>
              </a:rPr>
              <a:t>Under preparation</a:t>
            </a:r>
            <a:r>
              <a:rPr lang="en-US" sz="1400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621358"/>
            <a:ext cx="2836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0000FF"/>
                </a:solidFill>
              </a:rPr>
              <a:t>Conference Publication (Cont..)</a:t>
            </a:r>
          </a:p>
        </p:txBody>
      </p:sp>
    </p:spTree>
    <p:extLst>
      <p:ext uri="{BB962C8B-B14F-4D97-AF65-F5344CB8AC3E}">
        <p14:creationId xmlns:p14="http://schemas.microsoft.com/office/powerpoint/2010/main" val="1830158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22" y="683314"/>
            <a:ext cx="3304759" cy="534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Promising Designs in NGV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7828" y="1010817"/>
            <a:ext cx="3961657" cy="1199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0000FF"/>
                </a:solidFill>
              </a:rPr>
              <a:t>1. Reverse Cooling on PS: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Fed by upstream microchannel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Better surface coverage with lower massflow?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10528" y="3524159"/>
            <a:ext cx="4712681" cy="11748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u="sng" dirty="0">
                <a:solidFill>
                  <a:srgbClr val="0000FF"/>
                </a:solidFill>
              </a:rPr>
              <a:t>3. Sweeping Jet Impingement Cooling on LE: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Eliminate showerhead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Lower massflow required?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Microchannel exhaust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21976" y="4987554"/>
            <a:ext cx="3307864" cy="1141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u="sng" dirty="0">
                <a:solidFill>
                  <a:srgbClr val="0000FF"/>
                </a:solidFill>
              </a:rPr>
              <a:t>4. </a:t>
            </a:r>
            <a:r>
              <a:rPr lang="en-US" sz="1800" b="1" u="sng" dirty="0" err="1">
                <a:solidFill>
                  <a:srgbClr val="0000FF"/>
                </a:solidFill>
              </a:rPr>
              <a:t>Microchannels</a:t>
            </a:r>
            <a:r>
              <a:rPr lang="en-US" sz="1800" b="1" u="sng" dirty="0">
                <a:solidFill>
                  <a:srgbClr val="0000FF"/>
                </a:solidFill>
              </a:rPr>
              <a:t> in TE: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Improved coverage with lower massflow required?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Weight savings with skin cooling?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91" y="1857700"/>
            <a:ext cx="2130153" cy="13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78" y="5558524"/>
            <a:ext cx="1518037" cy="86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106905" y="2349913"/>
            <a:ext cx="3570886" cy="91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u="sng" dirty="0">
                <a:solidFill>
                  <a:srgbClr val="0000FF"/>
                </a:solidFill>
              </a:rPr>
              <a:t>2. Sweeping Jet Film Cooling on SS: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Improved coverage with lower massflow required?</a:t>
            </a: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75" y="5403400"/>
            <a:ext cx="2700496" cy="9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5809296" y="2794910"/>
            <a:ext cx="375973" cy="369332"/>
            <a:chOff x="8239649" y="1857778"/>
            <a:chExt cx="375973" cy="369332"/>
          </a:xfrm>
        </p:grpSpPr>
        <p:sp>
          <p:nvSpPr>
            <p:cNvPr id="54" name="Oval 53"/>
            <p:cNvSpPr/>
            <p:nvPr/>
          </p:nvSpPr>
          <p:spPr>
            <a:xfrm>
              <a:off x="8239649" y="1870878"/>
              <a:ext cx="375973" cy="34313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276792" y="18577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734431" y="4170115"/>
            <a:ext cx="375973" cy="369332"/>
            <a:chOff x="8239649" y="1857778"/>
            <a:chExt cx="375973" cy="369332"/>
          </a:xfrm>
        </p:grpSpPr>
        <p:sp>
          <p:nvSpPr>
            <p:cNvPr id="58" name="Oval 57"/>
            <p:cNvSpPr/>
            <p:nvPr/>
          </p:nvSpPr>
          <p:spPr>
            <a:xfrm>
              <a:off x="8239649" y="1870878"/>
              <a:ext cx="375973" cy="34313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76792" y="18577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2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53211" y="4799086"/>
            <a:ext cx="375973" cy="369332"/>
            <a:chOff x="8239649" y="1857778"/>
            <a:chExt cx="375973" cy="369332"/>
          </a:xfrm>
        </p:grpSpPr>
        <p:sp>
          <p:nvSpPr>
            <p:cNvPr id="61" name="Oval 60"/>
            <p:cNvSpPr/>
            <p:nvPr/>
          </p:nvSpPr>
          <p:spPr>
            <a:xfrm>
              <a:off x="8239649" y="1870878"/>
              <a:ext cx="375973" cy="34313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276792" y="18577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3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360894" y="1188207"/>
            <a:ext cx="375973" cy="369332"/>
            <a:chOff x="8239649" y="1857778"/>
            <a:chExt cx="375973" cy="369332"/>
          </a:xfrm>
        </p:grpSpPr>
        <p:sp>
          <p:nvSpPr>
            <p:cNvPr id="64" name="Oval 63"/>
            <p:cNvSpPr/>
            <p:nvPr/>
          </p:nvSpPr>
          <p:spPr>
            <a:xfrm>
              <a:off x="8239649" y="1870878"/>
              <a:ext cx="375973" cy="34313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276792" y="18577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4</a:t>
              </a:r>
            </a:p>
          </p:txBody>
        </p:sp>
      </p:grpSp>
      <p:sp>
        <p:nvSpPr>
          <p:cNvPr id="69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11176" y="900376"/>
            <a:ext cx="4073315" cy="4619439"/>
            <a:chOff x="4711176" y="900376"/>
            <a:chExt cx="4073315" cy="4619439"/>
          </a:xfrm>
        </p:grpSpPr>
        <p:sp>
          <p:nvSpPr>
            <p:cNvPr id="23" name="Freeform 22"/>
            <p:cNvSpPr/>
            <p:nvPr/>
          </p:nvSpPr>
          <p:spPr>
            <a:xfrm>
              <a:off x="5345723" y="2477632"/>
              <a:ext cx="1386672" cy="1828800"/>
            </a:xfrm>
            <a:custGeom>
              <a:avLst/>
              <a:gdLst>
                <a:gd name="connsiteX0" fmla="*/ 0 w 1386672"/>
                <a:gd name="connsiteY0" fmla="*/ 1828800 h 1828800"/>
                <a:gd name="connsiteX1" fmla="*/ 482321 w 1386672"/>
                <a:gd name="connsiteY1" fmla="*/ 1406769 h 1828800"/>
                <a:gd name="connsiteX2" fmla="*/ 844061 w 1386672"/>
                <a:gd name="connsiteY2" fmla="*/ 944545 h 1828800"/>
                <a:gd name="connsiteX3" fmla="*/ 1386672 w 1386672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672" h="1828800">
                  <a:moveTo>
                    <a:pt x="0" y="1828800"/>
                  </a:moveTo>
                  <a:cubicBezTo>
                    <a:pt x="170822" y="1691472"/>
                    <a:pt x="341644" y="1554145"/>
                    <a:pt x="482321" y="1406769"/>
                  </a:cubicBezTo>
                  <a:cubicBezTo>
                    <a:pt x="622998" y="1259393"/>
                    <a:pt x="693336" y="1179006"/>
                    <a:pt x="844061" y="944545"/>
                  </a:cubicBezTo>
                  <a:cubicBezTo>
                    <a:pt x="994786" y="710084"/>
                    <a:pt x="1190729" y="355042"/>
                    <a:pt x="1386672" y="0"/>
                  </a:cubicBezTo>
                </a:path>
              </a:pathLst>
            </a:custGeom>
            <a:noFill/>
            <a:ln w="152400"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268496" y="3178650"/>
              <a:ext cx="693336" cy="2022083"/>
            </a:xfrm>
            <a:custGeom>
              <a:avLst/>
              <a:gdLst>
                <a:gd name="connsiteX0" fmla="*/ 0 w 1386672"/>
                <a:gd name="connsiteY0" fmla="*/ 1828800 h 1828800"/>
                <a:gd name="connsiteX1" fmla="*/ 482321 w 1386672"/>
                <a:gd name="connsiteY1" fmla="*/ 1406769 h 1828800"/>
                <a:gd name="connsiteX2" fmla="*/ 844061 w 1386672"/>
                <a:gd name="connsiteY2" fmla="*/ 944545 h 1828800"/>
                <a:gd name="connsiteX3" fmla="*/ 1386672 w 1386672"/>
                <a:gd name="connsiteY3" fmla="*/ 0 h 1828800"/>
                <a:gd name="connsiteX0" fmla="*/ 0 w 1386672"/>
                <a:gd name="connsiteY0" fmla="*/ 1828800 h 1828800"/>
                <a:gd name="connsiteX1" fmla="*/ 401934 w 1386672"/>
                <a:gd name="connsiteY1" fmla="*/ 1185706 h 1828800"/>
                <a:gd name="connsiteX2" fmla="*/ 844061 w 1386672"/>
                <a:gd name="connsiteY2" fmla="*/ 944545 h 1828800"/>
                <a:gd name="connsiteX3" fmla="*/ 1386672 w 1386672"/>
                <a:gd name="connsiteY3" fmla="*/ 0 h 1828800"/>
                <a:gd name="connsiteX0" fmla="*/ 0 w 1386672"/>
                <a:gd name="connsiteY0" fmla="*/ 1828800 h 1828800"/>
                <a:gd name="connsiteX1" fmla="*/ 401934 w 1386672"/>
                <a:gd name="connsiteY1" fmla="*/ 1185706 h 1828800"/>
                <a:gd name="connsiteX2" fmla="*/ 572755 w 1386672"/>
                <a:gd name="connsiteY2" fmla="*/ 653142 h 1828800"/>
                <a:gd name="connsiteX3" fmla="*/ 1386672 w 1386672"/>
                <a:gd name="connsiteY3" fmla="*/ 0 h 1828800"/>
                <a:gd name="connsiteX0" fmla="*/ 0 w 753626"/>
                <a:gd name="connsiteY0" fmla="*/ 2039815 h 2039815"/>
                <a:gd name="connsiteX1" fmla="*/ 401934 w 753626"/>
                <a:gd name="connsiteY1" fmla="*/ 1396721 h 2039815"/>
                <a:gd name="connsiteX2" fmla="*/ 572755 w 753626"/>
                <a:gd name="connsiteY2" fmla="*/ 864157 h 2039815"/>
                <a:gd name="connsiteX3" fmla="*/ 753626 w 753626"/>
                <a:gd name="connsiteY3" fmla="*/ 0 h 2039815"/>
                <a:gd name="connsiteX0" fmla="*/ 0 w 753626"/>
                <a:gd name="connsiteY0" fmla="*/ 2039815 h 2039815"/>
                <a:gd name="connsiteX1" fmla="*/ 401934 w 753626"/>
                <a:gd name="connsiteY1" fmla="*/ 1396721 h 2039815"/>
                <a:gd name="connsiteX2" fmla="*/ 572755 w 753626"/>
                <a:gd name="connsiteY2" fmla="*/ 864157 h 2039815"/>
                <a:gd name="connsiteX3" fmla="*/ 624673 w 753626"/>
                <a:gd name="connsiteY3" fmla="*/ 396197 h 2039815"/>
                <a:gd name="connsiteX4" fmla="*/ 753626 w 753626"/>
                <a:gd name="connsiteY4" fmla="*/ 0 h 2039815"/>
                <a:gd name="connsiteX0" fmla="*/ 0 w 753626"/>
                <a:gd name="connsiteY0" fmla="*/ 2039815 h 2039815"/>
                <a:gd name="connsiteX1" fmla="*/ 401934 w 753626"/>
                <a:gd name="connsiteY1" fmla="*/ 1396721 h 2039815"/>
                <a:gd name="connsiteX2" fmla="*/ 492368 w 753626"/>
                <a:gd name="connsiteY2" fmla="*/ 874205 h 2039815"/>
                <a:gd name="connsiteX3" fmla="*/ 624673 w 753626"/>
                <a:gd name="connsiteY3" fmla="*/ 396197 h 2039815"/>
                <a:gd name="connsiteX4" fmla="*/ 753626 w 753626"/>
                <a:gd name="connsiteY4" fmla="*/ 0 h 2039815"/>
                <a:gd name="connsiteX0" fmla="*/ 0 w 753626"/>
                <a:gd name="connsiteY0" fmla="*/ 2039815 h 2039815"/>
                <a:gd name="connsiteX1" fmla="*/ 351693 w 753626"/>
                <a:gd name="connsiteY1" fmla="*/ 1396721 h 2039815"/>
                <a:gd name="connsiteX2" fmla="*/ 492368 w 753626"/>
                <a:gd name="connsiteY2" fmla="*/ 874205 h 2039815"/>
                <a:gd name="connsiteX3" fmla="*/ 624673 w 753626"/>
                <a:gd name="connsiteY3" fmla="*/ 396197 h 2039815"/>
                <a:gd name="connsiteX4" fmla="*/ 753626 w 753626"/>
                <a:gd name="connsiteY4" fmla="*/ 0 h 2039815"/>
                <a:gd name="connsiteX0" fmla="*/ 0 w 693336"/>
                <a:gd name="connsiteY0" fmla="*/ 2019718 h 2019718"/>
                <a:gd name="connsiteX1" fmla="*/ 291403 w 693336"/>
                <a:gd name="connsiteY1" fmla="*/ 1396721 h 2019718"/>
                <a:gd name="connsiteX2" fmla="*/ 432078 w 693336"/>
                <a:gd name="connsiteY2" fmla="*/ 874205 h 2019718"/>
                <a:gd name="connsiteX3" fmla="*/ 564383 w 693336"/>
                <a:gd name="connsiteY3" fmla="*/ 396197 h 2019718"/>
                <a:gd name="connsiteX4" fmla="*/ 693336 w 693336"/>
                <a:gd name="connsiteY4" fmla="*/ 0 h 2019718"/>
                <a:gd name="connsiteX0" fmla="*/ 0 w 693336"/>
                <a:gd name="connsiteY0" fmla="*/ 2019718 h 2019718"/>
                <a:gd name="connsiteX1" fmla="*/ 291403 w 693336"/>
                <a:gd name="connsiteY1" fmla="*/ 1396721 h 2019718"/>
                <a:gd name="connsiteX2" fmla="*/ 432078 w 693336"/>
                <a:gd name="connsiteY2" fmla="*/ 874205 h 2019718"/>
                <a:gd name="connsiteX3" fmla="*/ 564383 w 693336"/>
                <a:gd name="connsiteY3" fmla="*/ 396197 h 2019718"/>
                <a:gd name="connsiteX4" fmla="*/ 693336 w 693336"/>
                <a:gd name="connsiteY4" fmla="*/ 0 h 2019718"/>
                <a:gd name="connsiteX0" fmla="*/ 0 w 693336"/>
                <a:gd name="connsiteY0" fmla="*/ 2022083 h 2022083"/>
                <a:gd name="connsiteX1" fmla="*/ 291403 w 693336"/>
                <a:gd name="connsiteY1" fmla="*/ 1399086 h 2022083"/>
                <a:gd name="connsiteX2" fmla="*/ 432078 w 693336"/>
                <a:gd name="connsiteY2" fmla="*/ 876570 h 2022083"/>
                <a:gd name="connsiteX3" fmla="*/ 564383 w 693336"/>
                <a:gd name="connsiteY3" fmla="*/ 398562 h 2022083"/>
                <a:gd name="connsiteX4" fmla="*/ 693336 w 693336"/>
                <a:gd name="connsiteY4" fmla="*/ 2365 h 202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336" h="2022083">
                  <a:moveTo>
                    <a:pt x="0" y="2022083"/>
                  </a:moveTo>
                  <a:cubicBezTo>
                    <a:pt x="130629" y="1834513"/>
                    <a:pt x="219390" y="1590005"/>
                    <a:pt x="291403" y="1399086"/>
                  </a:cubicBezTo>
                  <a:cubicBezTo>
                    <a:pt x="363416" y="1208167"/>
                    <a:pt x="386581" y="1043324"/>
                    <a:pt x="432078" y="876570"/>
                  </a:cubicBezTo>
                  <a:cubicBezTo>
                    <a:pt x="477575" y="709816"/>
                    <a:pt x="534238" y="542588"/>
                    <a:pt x="564383" y="398562"/>
                  </a:cubicBezTo>
                  <a:cubicBezTo>
                    <a:pt x="594528" y="254536"/>
                    <a:pt x="668494" y="-28736"/>
                    <a:pt x="693336" y="2365"/>
                  </a:cubicBezTo>
                </a:path>
              </a:pathLst>
            </a:custGeom>
            <a:noFill/>
            <a:ln w="152400"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4711176" y="4587785"/>
              <a:ext cx="774284" cy="904353"/>
            </a:xfrm>
            <a:custGeom>
              <a:avLst/>
              <a:gdLst>
                <a:gd name="connsiteX0" fmla="*/ 0 w 1386672"/>
                <a:gd name="connsiteY0" fmla="*/ 1828800 h 1828800"/>
                <a:gd name="connsiteX1" fmla="*/ 482321 w 1386672"/>
                <a:gd name="connsiteY1" fmla="*/ 1406769 h 1828800"/>
                <a:gd name="connsiteX2" fmla="*/ 844061 w 1386672"/>
                <a:gd name="connsiteY2" fmla="*/ 944545 h 1828800"/>
                <a:gd name="connsiteX3" fmla="*/ 1386672 w 1386672"/>
                <a:gd name="connsiteY3" fmla="*/ 0 h 1828800"/>
                <a:gd name="connsiteX0" fmla="*/ 0 w 1386672"/>
                <a:gd name="connsiteY0" fmla="*/ 1828800 h 1917363"/>
                <a:gd name="connsiteX1" fmla="*/ 673240 w 1386672"/>
                <a:gd name="connsiteY1" fmla="*/ 1879042 h 1917363"/>
                <a:gd name="connsiteX2" fmla="*/ 844061 w 1386672"/>
                <a:gd name="connsiteY2" fmla="*/ 944545 h 1917363"/>
                <a:gd name="connsiteX3" fmla="*/ 1386672 w 1386672"/>
                <a:gd name="connsiteY3" fmla="*/ 0 h 1917363"/>
                <a:gd name="connsiteX0" fmla="*/ 0 w 1155560"/>
                <a:gd name="connsiteY0" fmla="*/ 1446962 h 1886486"/>
                <a:gd name="connsiteX1" fmla="*/ 442128 w 1155560"/>
                <a:gd name="connsiteY1" fmla="*/ 1879042 h 1886486"/>
                <a:gd name="connsiteX2" fmla="*/ 612949 w 1155560"/>
                <a:gd name="connsiteY2" fmla="*/ 944545 h 1886486"/>
                <a:gd name="connsiteX3" fmla="*/ 1155560 w 1155560"/>
                <a:gd name="connsiteY3" fmla="*/ 0 h 1886486"/>
                <a:gd name="connsiteX0" fmla="*/ 212 w 1155772"/>
                <a:gd name="connsiteY0" fmla="*/ 1446962 h 1892348"/>
                <a:gd name="connsiteX1" fmla="*/ 442340 w 1155772"/>
                <a:gd name="connsiteY1" fmla="*/ 1879042 h 1892348"/>
                <a:gd name="connsiteX2" fmla="*/ 613161 w 1155772"/>
                <a:gd name="connsiteY2" fmla="*/ 944545 h 1892348"/>
                <a:gd name="connsiteX3" fmla="*/ 1155772 w 1155772"/>
                <a:gd name="connsiteY3" fmla="*/ 0 h 1892348"/>
                <a:gd name="connsiteX0" fmla="*/ 930 w 824894"/>
                <a:gd name="connsiteY0" fmla="*/ 1195753 h 1881343"/>
                <a:gd name="connsiteX1" fmla="*/ 111462 w 824894"/>
                <a:gd name="connsiteY1" fmla="*/ 1879042 h 1881343"/>
                <a:gd name="connsiteX2" fmla="*/ 282283 w 824894"/>
                <a:gd name="connsiteY2" fmla="*/ 944545 h 1881343"/>
                <a:gd name="connsiteX3" fmla="*/ 824894 w 824894"/>
                <a:gd name="connsiteY3" fmla="*/ 0 h 1881343"/>
                <a:gd name="connsiteX0" fmla="*/ 48672 w 872636"/>
                <a:gd name="connsiteY0" fmla="*/ 1195753 h 1881304"/>
                <a:gd name="connsiteX1" fmla="*/ 159204 w 872636"/>
                <a:gd name="connsiteY1" fmla="*/ 1879042 h 1881304"/>
                <a:gd name="connsiteX2" fmla="*/ 330025 w 872636"/>
                <a:gd name="connsiteY2" fmla="*/ 944545 h 1881304"/>
                <a:gd name="connsiteX3" fmla="*/ 872636 w 872636"/>
                <a:gd name="connsiteY3" fmla="*/ 0 h 1881304"/>
                <a:gd name="connsiteX0" fmla="*/ 141809 w 965773"/>
                <a:gd name="connsiteY0" fmla="*/ 1195753 h 1621870"/>
                <a:gd name="connsiteX1" fmla="*/ 21229 w 965773"/>
                <a:gd name="connsiteY1" fmla="*/ 1617785 h 1621870"/>
                <a:gd name="connsiteX2" fmla="*/ 423162 w 965773"/>
                <a:gd name="connsiteY2" fmla="*/ 944545 h 1621870"/>
                <a:gd name="connsiteX3" fmla="*/ 965773 w 965773"/>
                <a:gd name="connsiteY3" fmla="*/ 0 h 1621870"/>
                <a:gd name="connsiteX0" fmla="*/ 142546 w 966510"/>
                <a:gd name="connsiteY0" fmla="*/ 1195753 h 1890139"/>
                <a:gd name="connsiteX1" fmla="*/ 21966 w 966510"/>
                <a:gd name="connsiteY1" fmla="*/ 1617785 h 1890139"/>
                <a:gd name="connsiteX2" fmla="*/ 433947 w 966510"/>
                <a:gd name="connsiteY2" fmla="*/ 1788606 h 1890139"/>
                <a:gd name="connsiteX3" fmla="*/ 966510 w 966510"/>
                <a:gd name="connsiteY3" fmla="*/ 0 h 1890139"/>
                <a:gd name="connsiteX0" fmla="*/ 142546 w 755494"/>
                <a:gd name="connsiteY0" fmla="*/ 0 h 973305"/>
                <a:gd name="connsiteX1" fmla="*/ 21966 w 755494"/>
                <a:gd name="connsiteY1" fmla="*/ 422032 h 973305"/>
                <a:gd name="connsiteX2" fmla="*/ 433947 w 755494"/>
                <a:gd name="connsiteY2" fmla="*/ 592853 h 973305"/>
                <a:gd name="connsiteX3" fmla="*/ 755494 w 755494"/>
                <a:gd name="connsiteY3" fmla="*/ 854111 h 973305"/>
                <a:gd name="connsiteX0" fmla="*/ 127203 w 740151"/>
                <a:gd name="connsiteY0" fmla="*/ 0 h 979533"/>
                <a:gd name="connsiteX1" fmla="*/ 6623 w 740151"/>
                <a:gd name="connsiteY1" fmla="*/ 422032 h 979533"/>
                <a:gd name="connsiteX2" fmla="*/ 207589 w 740151"/>
                <a:gd name="connsiteY2" fmla="*/ 633047 h 979533"/>
                <a:gd name="connsiteX3" fmla="*/ 740151 w 740151"/>
                <a:gd name="connsiteY3" fmla="*/ 854111 h 979533"/>
                <a:gd name="connsiteX0" fmla="*/ 127203 w 740151"/>
                <a:gd name="connsiteY0" fmla="*/ 0 h 854111"/>
                <a:gd name="connsiteX1" fmla="*/ 6623 w 740151"/>
                <a:gd name="connsiteY1" fmla="*/ 422032 h 854111"/>
                <a:gd name="connsiteX2" fmla="*/ 207589 w 740151"/>
                <a:gd name="connsiteY2" fmla="*/ 633047 h 854111"/>
                <a:gd name="connsiteX3" fmla="*/ 740151 w 740151"/>
                <a:gd name="connsiteY3" fmla="*/ 854111 h 854111"/>
                <a:gd name="connsiteX0" fmla="*/ 127203 w 740151"/>
                <a:gd name="connsiteY0" fmla="*/ 0 h 904353"/>
                <a:gd name="connsiteX1" fmla="*/ 6623 w 740151"/>
                <a:gd name="connsiteY1" fmla="*/ 422032 h 904353"/>
                <a:gd name="connsiteX2" fmla="*/ 207589 w 740151"/>
                <a:gd name="connsiteY2" fmla="*/ 633047 h 904353"/>
                <a:gd name="connsiteX3" fmla="*/ 740151 w 740151"/>
                <a:gd name="connsiteY3" fmla="*/ 904353 h 904353"/>
                <a:gd name="connsiteX0" fmla="*/ 127203 w 740151"/>
                <a:gd name="connsiteY0" fmla="*/ 0 h 904353"/>
                <a:gd name="connsiteX1" fmla="*/ 6623 w 740151"/>
                <a:gd name="connsiteY1" fmla="*/ 422032 h 904353"/>
                <a:gd name="connsiteX2" fmla="*/ 207589 w 740151"/>
                <a:gd name="connsiteY2" fmla="*/ 633047 h 904353"/>
                <a:gd name="connsiteX3" fmla="*/ 740151 w 740151"/>
                <a:gd name="connsiteY3" fmla="*/ 904353 h 904353"/>
                <a:gd name="connsiteX0" fmla="*/ 127922 w 740870"/>
                <a:gd name="connsiteY0" fmla="*/ 0 h 904353"/>
                <a:gd name="connsiteX1" fmla="*/ 7342 w 740870"/>
                <a:gd name="connsiteY1" fmla="*/ 422032 h 904353"/>
                <a:gd name="connsiteX2" fmla="*/ 218356 w 740870"/>
                <a:gd name="connsiteY2" fmla="*/ 663192 h 904353"/>
                <a:gd name="connsiteX3" fmla="*/ 740870 w 740870"/>
                <a:gd name="connsiteY3" fmla="*/ 904353 h 904353"/>
                <a:gd name="connsiteX0" fmla="*/ 163998 w 776946"/>
                <a:gd name="connsiteY0" fmla="*/ 0 h 904353"/>
                <a:gd name="connsiteX1" fmla="*/ 3224 w 776946"/>
                <a:gd name="connsiteY1" fmla="*/ 361742 h 904353"/>
                <a:gd name="connsiteX2" fmla="*/ 254432 w 776946"/>
                <a:gd name="connsiteY2" fmla="*/ 663192 h 904353"/>
                <a:gd name="connsiteX3" fmla="*/ 776946 w 776946"/>
                <a:gd name="connsiteY3" fmla="*/ 904353 h 904353"/>
                <a:gd name="connsiteX0" fmla="*/ 221275 w 773933"/>
                <a:gd name="connsiteY0" fmla="*/ 0 h 904353"/>
                <a:gd name="connsiteX1" fmla="*/ 211 w 773933"/>
                <a:gd name="connsiteY1" fmla="*/ 361742 h 904353"/>
                <a:gd name="connsiteX2" fmla="*/ 251419 w 773933"/>
                <a:gd name="connsiteY2" fmla="*/ 663192 h 904353"/>
                <a:gd name="connsiteX3" fmla="*/ 773933 w 773933"/>
                <a:gd name="connsiteY3" fmla="*/ 904353 h 904353"/>
                <a:gd name="connsiteX0" fmla="*/ 221626 w 774284"/>
                <a:gd name="connsiteY0" fmla="*/ 0 h 904353"/>
                <a:gd name="connsiteX1" fmla="*/ 562 w 774284"/>
                <a:gd name="connsiteY1" fmla="*/ 361742 h 904353"/>
                <a:gd name="connsiteX2" fmla="*/ 251770 w 774284"/>
                <a:gd name="connsiteY2" fmla="*/ 663192 h 904353"/>
                <a:gd name="connsiteX3" fmla="*/ 774284 w 774284"/>
                <a:gd name="connsiteY3" fmla="*/ 904353 h 9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4284" h="904353">
                  <a:moveTo>
                    <a:pt x="221626" y="0"/>
                  </a:moveTo>
                  <a:cubicBezTo>
                    <a:pt x="20658" y="154075"/>
                    <a:pt x="-4462" y="251210"/>
                    <a:pt x="562" y="361742"/>
                  </a:cubicBezTo>
                  <a:cubicBezTo>
                    <a:pt x="5586" y="472274"/>
                    <a:pt x="122816" y="572757"/>
                    <a:pt x="251770" y="663192"/>
                  </a:cubicBezTo>
                  <a:cubicBezTo>
                    <a:pt x="380724" y="753627"/>
                    <a:pt x="467809" y="797170"/>
                    <a:pt x="774284" y="904353"/>
                  </a:cubicBezTo>
                </a:path>
              </a:pathLst>
            </a:custGeom>
            <a:noFill/>
            <a:ln w="152400"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6866374" y="900376"/>
              <a:ext cx="488060" cy="1326734"/>
            </a:xfrm>
            <a:custGeom>
              <a:avLst/>
              <a:gdLst>
                <a:gd name="connsiteX0" fmla="*/ 0 w 1386672"/>
                <a:gd name="connsiteY0" fmla="*/ 1828800 h 1828800"/>
                <a:gd name="connsiteX1" fmla="*/ 482321 w 1386672"/>
                <a:gd name="connsiteY1" fmla="*/ 1406769 h 1828800"/>
                <a:gd name="connsiteX2" fmla="*/ 844061 w 1386672"/>
                <a:gd name="connsiteY2" fmla="*/ 944545 h 1828800"/>
                <a:gd name="connsiteX3" fmla="*/ 1386672 w 1386672"/>
                <a:gd name="connsiteY3" fmla="*/ 0 h 1828800"/>
                <a:gd name="connsiteX0" fmla="*/ 0 w 904351"/>
                <a:gd name="connsiteY0" fmla="*/ 1406769 h 1406769"/>
                <a:gd name="connsiteX1" fmla="*/ 361740 w 904351"/>
                <a:gd name="connsiteY1" fmla="*/ 944545 h 1406769"/>
                <a:gd name="connsiteX2" fmla="*/ 904351 w 904351"/>
                <a:gd name="connsiteY2" fmla="*/ 0 h 1406769"/>
                <a:gd name="connsiteX0" fmla="*/ 0 w 823965"/>
                <a:gd name="connsiteY0" fmla="*/ 470560 h 470560"/>
                <a:gd name="connsiteX1" fmla="*/ 361740 w 823965"/>
                <a:gd name="connsiteY1" fmla="*/ 8336 h 470560"/>
                <a:gd name="connsiteX2" fmla="*/ 823965 w 823965"/>
                <a:gd name="connsiteY2" fmla="*/ 28433 h 470560"/>
                <a:gd name="connsiteX0" fmla="*/ 0 w 942350"/>
                <a:gd name="connsiteY0" fmla="*/ 1319352 h 1319352"/>
                <a:gd name="connsiteX1" fmla="*/ 914400 w 942350"/>
                <a:gd name="connsiteY1" fmla="*/ 3019 h 1319352"/>
                <a:gd name="connsiteX2" fmla="*/ 823965 w 942350"/>
                <a:gd name="connsiteY2" fmla="*/ 877225 h 1319352"/>
                <a:gd name="connsiteX0" fmla="*/ 0 w 459321"/>
                <a:gd name="connsiteY0" fmla="*/ 1146689 h 1146689"/>
                <a:gd name="connsiteX1" fmla="*/ 452176 w 459321"/>
                <a:gd name="connsiteY1" fmla="*/ 1178 h 1146689"/>
                <a:gd name="connsiteX2" fmla="*/ 361741 w 459321"/>
                <a:gd name="connsiteY2" fmla="*/ 875384 h 1146689"/>
                <a:gd name="connsiteX0" fmla="*/ 0 w 459321"/>
                <a:gd name="connsiteY0" fmla="*/ 1146689 h 1146689"/>
                <a:gd name="connsiteX1" fmla="*/ 452176 w 459321"/>
                <a:gd name="connsiteY1" fmla="*/ 1178 h 1146689"/>
                <a:gd name="connsiteX2" fmla="*/ 361741 w 459321"/>
                <a:gd name="connsiteY2" fmla="*/ 875384 h 1146689"/>
                <a:gd name="connsiteX0" fmla="*/ 0 w 458799"/>
                <a:gd name="connsiteY0" fmla="*/ 1145524 h 1170532"/>
                <a:gd name="connsiteX1" fmla="*/ 452176 w 458799"/>
                <a:gd name="connsiteY1" fmla="*/ 13 h 1170532"/>
                <a:gd name="connsiteX2" fmla="*/ 351692 w 458799"/>
                <a:gd name="connsiteY2" fmla="*/ 1115379 h 1170532"/>
                <a:gd name="connsiteX0" fmla="*/ 0 w 467683"/>
                <a:gd name="connsiteY0" fmla="*/ 1145539 h 1145539"/>
                <a:gd name="connsiteX1" fmla="*/ 452176 w 467683"/>
                <a:gd name="connsiteY1" fmla="*/ 28 h 1145539"/>
                <a:gd name="connsiteX2" fmla="*/ 351692 w 467683"/>
                <a:gd name="connsiteY2" fmla="*/ 1115394 h 1145539"/>
                <a:gd name="connsiteX0" fmla="*/ 0 w 514370"/>
                <a:gd name="connsiteY0" fmla="*/ 1105349 h 1105349"/>
                <a:gd name="connsiteX1" fmla="*/ 502418 w 514370"/>
                <a:gd name="connsiteY1" fmla="*/ 31 h 1105349"/>
                <a:gd name="connsiteX2" fmla="*/ 351692 w 514370"/>
                <a:gd name="connsiteY2" fmla="*/ 1075204 h 1105349"/>
                <a:gd name="connsiteX0" fmla="*/ 0 w 508631"/>
                <a:gd name="connsiteY0" fmla="*/ 1106075 h 1286946"/>
                <a:gd name="connsiteX1" fmla="*/ 502418 w 508631"/>
                <a:gd name="connsiteY1" fmla="*/ 757 h 1286946"/>
                <a:gd name="connsiteX2" fmla="*/ 281354 w 508631"/>
                <a:gd name="connsiteY2" fmla="*/ 1286946 h 1286946"/>
                <a:gd name="connsiteX0" fmla="*/ 0 w 509682"/>
                <a:gd name="connsiteY0" fmla="*/ 1106075 h 1286946"/>
                <a:gd name="connsiteX1" fmla="*/ 502418 w 509682"/>
                <a:gd name="connsiteY1" fmla="*/ 757 h 1286946"/>
                <a:gd name="connsiteX2" fmla="*/ 281354 w 509682"/>
                <a:gd name="connsiteY2" fmla="*/ 1286946 h 1286946"/>
                <a:gd name="connsiteX0" fmla="*/ 0 w 509682"/>
                <a:gd name="connsiteY0" fmla="*/ 1106130 h 1287001"/>
                <a:gd name="connsiteX1" fmla="*/ 502418 w 509682"/>
                <a:gd name="connsiteY1" fmla="*/ 812 h 1287001"/>
                <a:gd name="connsiteX2" fmla="*/ 281354 w 509682"/>
                <a:gd name="connsiteY2" fmla="*/ 1287001 h 1287001"/>
                <a:gd name="connsiteX0" fmla="*/ 0 w 471015"/>
                <a:gd name="connsiteY0" fmla="*/ 1146285 h 1327156"/>
                <a:gd name="connsiteX1" fmla="*/ 462224 w 471015"/>
                <a:gd name="connsiteY1" fmla="*/ 774 h 1327156"/>
                <a:gd name="connsiteX2" fmla="*/ 281354 w 471015"/>
                <a:gd name="connsiteY2" fmla="*/ 1327156 h 1327156"/>
                <a:gd name="connsiteX0" fmla="*/ 0 w 488060"/>
                <a:gd name="connsiteY0" fmla="*/ 1145863 h 1326734"/>
                <a:gd name="connsiteX1" fmla="*/ 462224 w 488060"/>
                <a:gd name="connsiteY1" fmla="*/ 352 h 1326734"/>
                <a:gd name="connsiteX2" fmla="*/ 281354 w 488060"/>
                <a:gd name="connsiteY2" fmla="*/ 1326734 h 1326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8060" h="1326734">
                  <a:moveTo>
                    <a:pt x="0" y="1145863"/>
                  </a:moveTo>
                  <a:cubicBezTo>
                    <a:pt x="120581" y="827665"/>
                    <a:pt x="365090" y="-19744"/>
                    <a:pt x="462224" y="352"/>
                  </a:cubicBezTo>
                  <a:cubicBezTo>
                    <a:pt x="559358" y="20448"/>
                    <a:pt x="356717" y="847762"/>
                    <a:pt x="281354" y="1326734"/>
                  </a:cubicBezTo>
                </a:path>
              </a:pathLst>
            </a:custGeom>
            <a:noFill/>
            <a:ln w="152400"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398037" y="1710232"/>
              <a:ext cx="1386454" cy="1206412"/>
              <a:chOff x="7548880" y="1661479"/>
              <a:chExt cx="1386454" cy="1206412"/>
            </a:xfrm>
          </p:grpSpPr>
          <p:pic>
            <p:nvPicPr>
              <p:cNvPr id="66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8880" y="1661479"/>
                <a:ext cx="1386454" cy="726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98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8881" y="2394468"/>
                <a:ext cx="1386453" cy="473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6771574" y="4722725"/>
              <a:ext cx="777306" cy="610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4713264" y="913388"/>
              <a:ext cx="2675692" cy="4606427"/>
            </a:xfrm>
            <a:custGeom>
              <a:avLst/>
              <a:gdLst>
                <a:gd name="connsiteX0" fmla="*/ 839 w 2675692"/>
                <a:gd name="connsiteY0" fmla="*/ 4023136 h 4606427"/>
                <a:gd name="connsiteX1" fmla="*/ 62622 w 2675692"/>
                <a:gd name="connsiteY1" fmla="*/ 3831607 h 4606427"/>
                <a:gd name="connsiteX2" fmla="*/ 235617 w 2675692"/>
                <a:gd name="connsiteY2" fmla="*/ 3664790 h 4606427"/>
                <a:gd name="connsiteX3" fmla="*/ 513644 w 2675692"/>
                <a:gd name="connsiteY3" fmla="*/ 3448547 h 4606427"/>
                <a:gd name="connsiteX4" fmla="*/ 804028 w 2675692"/>
                <a:gd name="connsiteY4" fmla="*/ 3226126 h 4606427"/>
                <a:gd name="connsiteX5" fmla="*/ 1106768 w 2675692"/>
                <a:gd name="connsiteY5" fmla="*/ 2941920 h 4606427"/>
                <a:gd name="connsiteX6" fmla="*/ 1384795 w 2675692"/>
                <a:gd name="connsiteY6" fmla="*/ 2589753 h 4606427"/>
                <a:gd name="connsiteX7" fmla="*/ 1687536 w 2675692"/>
                <a:gd name="connsiteY7" fmla="*/ 2114017 h 4606427"/>
                <a:gd name="connsiteX8" fmla="*/ 1903779 w 2675692"/>
                <a:gd name="connsiteY8" fmla="*/ 1724780 h 4606427"/>
                <a:gd name="connsiteX9" fmla="*/ 2082952 w 2675692"/>
                <a:gd name="connsiteY9" fmla="*/ 1354077 h 4606427"/>
                <a:gd name="connsiteX10" fmla="*/ 2305374 w 2675692"/>
                <a:gd name="connsiteY10" fmla="*/ 841271 h 4606427"/>
                <a:gd name="connsiteX11" fmla="*/ 2410406 w 2675692"/>
                <a:gd name="connsiteY11" fmla="*/ 557066 h 4606427"/>
                <a:gd name="connsiteX12" fmla="*/ 2515439 w 2675692"/>
                <a:gd name="connsiteY12" fmla="*/ 248147 h 4606427"/>
                <a:gd name="connsiteX13" fmla="*/ 2564866 w 2675692"/>
                <a:gd name="connsiteY13" fmla="*/ 87509 h 4606427"/>
                <a:gd name="connsiteX14" fmla="*/ 2577222 w 2675692"/>
                <a:gd name="connsiteY14" fmla="*/ 25726 h 4606427"/>
                <a:gd name="connsiteX15" fmla="*/ 2639006 w 2675692"/>
                <a:gd name="connsiteY15" fmla="*/ 1012 h 4606427"/>
                <a:gd name="connsiteX16" fmla="*/ 2669898 w 2675692"/>
                <a:gd name="connsiteY16" fmla="*/ 56617 h 4606427"/>
                <a:gd name="connsiteX17" fmla="*/ 2657541 w 2675692"/>
                <a:gd name="connsiteY17" fmla="*/ 192542 h 4606427"/>
                <a:gd name="connsiteX18" fmla="*/ 2496904 w 2675692"/>
                <a:gd name="connsiteY18" fmla="*/ 1014266 h 4606427"/>
                <a:gd name="connsiteX19" fmla="*/ 2255947 w 2675692"/>
                <a:gd name="connsiteY19" fmla="*/ 2151088 h 4606427"/>
                <a:gd name="connsiteX20" fmla="*/ 1953206 w 2675692"/>
                <a:gd name="connsiteY20" fmla="*/ 3281731 h 4606427"/>
                <a:gd name="connsiteX21" fmla="*/ 1755498 w 2675692"/>
                <a:gd name="connsiteY21" fmla="*/ 3930461 h 4606427"/>
                <a:gd name="connsiteX22" fmla="*/ 1601039 w 2675692"/>
                <a:gd name="connsiteY22" fmla="*/ 4227023 h 4606427"/>
                <a:gd name="connsiteX23" fmla="*/ 1415687 w 2675692"/>
                <a:gd name="connsiteY23" fmla="*/ 4443266 h 4606427"/>
                <a:gd name="connsiteX24" fmla="*/ 1156195 w 2675692"/>
                <a:gd name="connsiteY24" fmla="*/ 4573012 h 4606427"/>
                <a:gd name="connsiteX25" fmla="*/ 909060 w 2675692"/>
                <a:gd name="connsiteY25" fmla="*/ 4603904 h 4606427"/>
                <a:gd name="connsiteX26" fmla="*/ 593963 w 2675692"/>
                <a:gd name="connsiteY26" fmla="*/ 4523585 h 4606427"/>
                <a:gd name="connsiteX27" fmla="*/ 297401 w 2675692"/>
                <a:gd name="connsiteY27" fmla="*/ 4369126 h 4606427"/>
                <a:gd name="connsiteX28" fmla="*/ 105871 w 2675692"/>
                <a:gd name="connsiteY28" fmla="*/ 4227023 h 4606427"/>
                <a:gd name="connsiteX29" fmla="*/ 31731 w 2675692"/>
                <a:gd name="connsiteY29" fmla="*/ 4134347 h 4606427"/>
                <a:gd name="connsiteX30" fmla="*/ 839 w 2675692"/>
                <a:gd name="connsiteY30" fmla="*/ 4023136 h 4606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675692" h="4606427">
                  <a:moveTo>
                    <a:pt x="839" y="4023136"/>
                  </a:moveTo>
                  <a:cubicBezTo>
                    <a:pt x="5988" y="3972679"/>
                    <a:pt x="23492" y="3891331"/>
                    <a:pt x="62622" y="3831607"/>
                  </a:cubicBezTo>
                  <a:cubicBezTo>
                    <a:pt x="101752" y="3771883"/>
                    <a:pt x="160447" y="3728633"/>
                    <a:pt x="235617" y="3664790"/>
                  </a:cubicBezTo>
                  <a:cubicBezTo>
                    <a:pt x="310787" y="3600947"/>
                    <a:pt x="513644" y="3448547"/>
                    <a:pt x="513644" y="3448547"/>
                  </a:cubicBezTo>
                  <a:cubicBezTo>
                    <a:pt x="608379" y="3375436"/>
                    <a:pt x="705174" y="3310564"/>
                    <a:pt x="804028" y="3226126"/>
                  </a:cubicBezTo>
                  <a:cubicBezTo>
                    <a:pt x="902882" y="3141688"/>
                    <a:pt x="1009974" y="3047982"/>
                    <a:pt x="1106768" y="2941920"/>
                  </a:cubicBezTo>
                  <a:cubicBezTo>
                    <a:pt x="1203562" y="2835858"/>
                    <a:pt x="1288000" y="2727737"/>
                    <a:pt x="1384795" y="2589753"/>
                  </a:cubicBezTo>
                  <a:cubicBezTo>
                    <a:pt x="1481590" y="2451769"/>
                    <a:pt x="1601039" y="2258179"/>
                    <a:pt x="1687536" y="2114017"/>
                  </a:cubicBezTo>
                  <a:cubicBezTo>
                    <a:pt x="1774033" y="1969855"/>
                    <a:pt x="1837876" y="1851437"/>
                    <a:pt x="1903779" y="1724780"/>
                  </a:cubicBezTo>
                  <a:cubicBezTo>
                    <a:pt x="1969682" y="1598123"/>
                    <a:pt x="2016020" y="1501328"/>
                    <a:pt x="2082952" y="1354077"/>
                  </a:cubicBezTo>
                  <a:cubicBezTo>
                    <a:pt x="2149884" y="1206826"/>
                    <a:pt x="2250798" y="974106"/>
                    <a:pt x="2305374" y="841271"/>
                  </a:cubicBezTo>
                  <a:cubicBezTo>
                    <a:pt x="2359950" y="708436"/>
                    <a:pt x="2375395" y="655920"/>
                    <a:pt x="2410406" y="557066"/>
                  </a:cubicBezTo>
                  <a:cubicBezTo>
                    <a:pt x="2445417" y="458212"/>
                    <a:pt x="2489696" y="326407"/>
                    <a:pt x="2515439" y="248147"/>
                  </a:cubicBezTo>
                  <a:cubicBezTo>
                    <a:pt x="2541182" y="169887"/>
                    <a:pt x="2554569" y="124579"/>
                    <a:pt x="2564866" y="87509"/>
                  </a:cubicBezTo>
                  <a:cubicBezTo>
                    <a:pt x="2575163" y="50439"/>
                    <a:pt x="2564865" y="40142"/>
                    <a:pt x="2577222" y="25726"/>
                  </a:cubicBezTo>
                  <a:cubicBezTo>
                    <a:pt x="2589579" y="11310"/>
                    <a:pt x="2623560" y="-4136"/>
                    <a:pt x="2639006" y="1012"/>
                  </a:cubicBezTo>
                  <a:cubicBezTo>
                    <a:pt x="2654452" y="6160"/>
                    <a:pt x="2666809" y="24695"/>
                    <a:pt x="2669898" y="56617"/>
                  </a:cubicBezTo>
                  <a:cubicBezTo>
                    <a:pt x="2672987" y="88539"/>
                    <a:pt x="2686373" y="32934"/>
                    <a:pt x="2657541" y="192542"/>
                  </a:cubicBezTo>
                  <a:cubicBezTo>
                    <a:pt x="2628709" y="352150"/>
                    <a:pt x="2563836" y="687842"/>
                    <a:pt x="2496904" y="1014266"/>
                  </a:cubicBezTo>
                  <a:cubicBezTo>
                    <a:pt x="2429972" y="1340690"/>
                    <a:pt x="2346563" y="1773177"/>
                    <a:pt x="2255947" y="2151088"/>
                  </a:cubicBezTo>
                  <a:cubicBezTo>
                    <a:pt x="2165331" y="2528999"/>
                    <a:pt x="2036614" y="2985169"/>
                    <a:pt x="1953206" y="3281731"/>
                  </a:cubicBezTo>
                  <a:cubicBezTo>
                    <a:pt x="1869798" y="3578293"/>
                    <a:pt x="1814192" y="3772912"/>
                    <a:pt x="1755498" y="3930461"/>
                  </a:cubicBezTo>
                  <a:cubicBezTo>
                    <a:pt x="1696804" y="4088010"/>
                    <a:pt x="1657674" y="4141556"/>
                    <a:pt x="1601039" y="4227023"/>
                  </a:cubicBezTo>
                  <a:cubicBezTo>
                    <a:pt x="1544404" y="4312490"/>
                    <a:pt x="1489827" y="4385601"/>
                    <a:pt x="1415687" y="4443266"/>
                  </a:cubicBezTo>
                  <a:cubicBezTo>
                    <a:pt x="1341547" y="4500931"/>
                    <a:pt x="1240633" y="4546239"/>
                    <a:pt x="1156195" y="4573012"/>
                  </a:cubicBezTo>
                  <a:cubicBezTo>
                    <a:pt x="1071757" y="4599785"/>
                    <a:pt x="1002765" y="4612142"/>
                    <a:pt x="909060" y="4603904"/>
                  </a:cubicBezTo>
                  <a:cubicBezTo>
                    <a:pt x="815355" y="4595666"/>
                    <a:pt x="695906" y="4562715"/>
                    <a:pt x="593963" y="4523585"/>
                  </a:cubicBezTo>
                  <a:cubicBezTo>
                    <a:pt x="492020" y="4484455"/>
                    <a:pt x="378750" y="4418553"/>
                    <a:pt x="297401" y="4369126"/>
                  </a:cubicBezTo>
                  <a:cubicBezTo>
                    <a:pt x="216052" y="4319699"/>
                    <a:pt x="150149" y="4266153"/>
                    <a:pt x="105871" y="4227023"/>
                  </a:cubicBezTo>
                  <a:cubicBezTo>
                    <a:pt x="61593" y="4187893"/>
                    <a:pt x="48207" y="4169358"/>
                    <a:pt x="31731" y="4134347"/>
                  </a:cubicBezTo>
                  <a:cubicBezTo>
                    <a:pt x="15255" y="4099336"/>
                    <a:pt x="-4310" y="4073593"/>
                    <a:pt x="839" y="4023136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734431" y="4699021"/>
            <a:ext cx="116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Sweeping jet film cooling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051110" y="1201307"/>
            <a:ext cx="720464" cy="779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450689" y="1132918"/>
            <a:ext cx="1586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Microchannel and Micro-architecture </a:t>
            </a:r>
          </a:p>
          <a:p>
            <a:pPr algn="ctr"/>
            <a:r>
              <a:rPr lang="en-US" sz="1400" b="1" dirty="0"/>
              <a:t>pin-fin cooling</a:t>
            </a:r>
          </a:p>
        </p:txBody>
      </p:sp>
    </p:spTree>
    <p:extLst>
      <p:ext uri="{BB962C8B-B14F-4D97-AF65-F5344CB8AC3E}">
        <p14:creationId xmlns:p14="http://schemas.microsoft.com/office/powerpoint/2010/main" val="424613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4" y="4136843"/>
            <a:ext cx="3379145" cy="25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Turbine Heat Transfer Facilities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52400" y="840280"/>
            <a:ext cx="8839200" cy="1087725"/>
          </a:xfrm>
        </p:spPr>
        <p:txBody>
          <a:bodyPr>
            <a:normAutofit/>
          </a:bodyPr>
          <a:lstStyle/>
          <a:p>
            <a:r>
              <a:rPr lang="en-US" sz="2000" dirty="0"/>
              <a:t>For innovative concepts to be viable, must be vetted in facilities that </a:t>
            </a:r>
            <a:r>
              <a:rPr lang="en-US" sz="2000" dirty="0">
                <a:solidFill>
                  <a:schemeClr val="tx2"/>
                </a:solidFill>
              </a:rPr>
              <a:t>simulate the real operating environment</a:t>
            </a:r>
          </a:p>
          <a:p>
            <a:r>
              <a:rPr lang="en-US" sz="2000" dirty="0"/>
              <a:t>Graduated complexity - </a:t>
            </a:r>
          </a:p>
        </p:txBody>
      </p:sp>
      <p:pic>
        <p:nvPicPr>
          <p:cNvPr id="34" name="Picture 33" descr="C:\proj\junk\delete-me\0_new_upper_assembly_20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7" r="29205"/>
          <a:stretch/>
        </p:blipFill>
        <p:spPr bwMode="auto">
          <a:xfrm>
            <a:off x="6548558" y="3026757"/>
            <a:ext cx="2445481" cy="352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5</a:t>
            </a:fld>
            <a:endParaRPr lang="en-US" dirty="0"/>
          </a:p>
        </p:txBody>
      </p:sp>
      <p:pic>
        <p:nvPicPr>
          <p:cNvPr id="39" name="Picture 2" descr="I:\ARC\DOE_peoject\2019 ASME Turbo Expo\Transonic_cascade\Figure\DOE_transonic_cascade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"/>
          <a:stretch/>
        </p:blipFill>
        <p:spPr bwMode="auto">
          <a:xfrm>
            <a:off x="3801219" y="3026757"/>
            <a:ext cx="2845722" cy="35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80215" y="2142239"/>
            <a:ext cx="2642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High speed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Engine scale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High temp (T</a:t>
            </a:r>
            <a:r>
              <a:rPr lang="en-US" sz="1600" baseline="-25000" dirty="0"/>
              <a:t>w</a:t>
            </a:r>
            <a:r>
              <a:rPr lang="en-US" sz="1600" dirty="0"/>
              <a:t>/T</a:t>
            </a:r>
            <a:r>
              <a:rPr lang="en-US" sz="1600" baseline="-25000" dirty="0"/>
              <a:t>b</a:t>
            </a:r>
            <a:r>
              <a:rPr lang="en-US" sz="1600" dirty="0"/>
              <a:t>) </a:t>
            </a:r>
          </a:p>
        </p:txBody>
      </p:sp>
      <p:sp>
        <p:nvSpPr>
          <p:cNvPr id="4" name="Rectangle 3"/>
          <p:cNvSpPr/>
          <p:nvPr/>
        </p:nvSpPr>
        <p:spPr>
          <a:xfrm>
            <a:off x="573875" y="2136708"/>
            <a:ext cx="2782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Low speed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large scale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Low temperature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86672" y="2154300"/>
            <a:ext cx="2984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High speed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Smaller scale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Low temperature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206065" y="2481939"/>
            <a:ext cx="371789" cy="190918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938881" y="2483619"/>
            <a:ext cx="371789" cy="190918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G:\Arif_backup\2017 ASME Turbo Expo\Final figure\tunnel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6" y="3026755"/>
            <a:ext cx="3462460" cy="135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5348" y="185156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FF"/>
                </a:solidFill>
              </a:rPr>
              <a:t>Phase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0276" y="185324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FF"/>
                </a:solidFill>
              </a:rPr>
              <a:t>Phase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1909" y="185324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FF"/>
                </a:solidFill>
              </a:rPr>
              <a:t>Phase 3</a:t>
            </a:r>
          </a:p>
        </p:txBody>
      </p:sp>
    </p:spTree>
    <p:extLst>
      <p:ext uri="{BB962C8B-B14F-4D97-AF65-F5344CB8AC3E}">
        <p14:creationId xmlns:p14="http://schemas.microsoft.com/office/powerpoint/2010/main" val="300173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Assessment of Innovative Cooling Concept</a:t>
            </a: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6</a:t>
            </a:fld>
            <a:endParaRPr lang="en-US" dirty="0"/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152400" y="959577"/>
            <a:ext cx="8839200" cy="38284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Best cooling concepts were qualified for the next phase. </a:t>
            </a:r>
            <a:endParaRPr lang="en-US" sz="2000" dirty="0">
              <a:solidFill>
                <a:schemeClr val="tx2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08610"/>
              </p:ext>
            </p:extLst>
          </p:nvPr>
        </p:nvGraphicFramePr>
        <p:xfrm>
          <a:off x="201289" y="3642823"/>
          <a:ext cx="8792305" cy="246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</a:t>
                      </a:r>
                      <a:r>
                        <a:rPr lang="en-US" baseline="0" dirty="0"/>
                        <a:t> 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Flat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Low-speed cascade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High-speed</a:t>
                      </a:r>
                      <a:r>
                        <a:rPr lang="en-US" sz="1700" baseline="0" dirty="0"/>
                        <a:t> cascade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High-temperature</a:t>
                      </a:r>
                      <a:r>
                        <a:rPr lang="en-US" sz="1700" baseline="0" dirty="0"/>
                        <a:t> cascade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1</a:t>
                      </a:r>
                      <a:r>
                        <a:rPr lang="en-US" sz="1600" b="1" dirty="0"/>
                        <a:t>. Reverse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2</a:t>
                      </a:r>
                      <a:r>
                        <a:rPr lang="en-US" sz="1600" b="1" dirty="0"/>
                        <a:t>. Sweeping jet film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600" b="1" dirty="0"/>
                        <a:t>. Sweeping jet impingement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4</a:t>
                      </a:r>
                      <a:r>
                        <a:rPr lang="en-US" sz="1600" b="1" dirty="0"/>
                        <a:t>. Micro-channel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FF"/>
                          </a:solidFill>
                        </a:rPr>
                        <a:t>5</a:t>
                      </a:r>
                      <a:r>
                        <a:rPr lang="en-US" sz="1600" b="1" dirty="0"/>
                        <a:t>. Micro-architecture pin-fin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" name="Picture 2" descr="G:\Arif_backup\2017 ASME Turbo Expo\Final figure\tunnel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9" y="2183069"/>
            <a:ext cx="2800481" cy="109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59" y="1969614"/>
            <a:ext cx="2078991" cy="155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I:\ARC\DOE_peoject\2019 ASME Turbo Expo\Transonic_cascade\Figure\DOE_transonic_cascade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" b="22098"/>
          <a:stretch/>
        </p:blipFill>
        <p:spPr bwMode="auto">
          <a:xfrm>
            <a:off x="5535032" y="2011451"/>
            <a:ext cx="1567992" cy="15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:\proj\junk\delete-me\0_new_upper_assembly_20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7" r="29205"/>
          <a:stretch/>
        </p:blipFill>
        <p:spPr bwMode="auto">
          <a:xfrm>
            <a:off x="7726308" y="1992137"/>
            <a:ext cx="1096679" cy="157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885" y="4257714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885" y="4641532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96" y="4641532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038" y="4660631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65" y="5007948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076" y="5007948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18" y="5027047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93" y="5747276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04" y="5747276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46" y="5756647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65" y="5373186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3000" y="1410135"/>
            <a:ext cx="1155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Flat plate</a:t>
            </a:r>
          </a:p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 Large scale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33178" y="1407362"/>
            <a:ext cx="1150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Low-speed </a:t>
            </a:r>
          </a:p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cascade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59022" y="1364848"/>
            <a:ext cx="118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High-speed </a:t>
            </a:r>
          </a:p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cascade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45494" y="1372969"/>
            <a:ext cx="1707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High temperature</a:t>
            </a:r>
          </a:p>
          <a:p>
            <a:pPr algn="ctr"/>
            <a:r>
              <a:rPr lang="en-US" sz="1600" b="1" u="sng" dirty="0">
                <a:solidFill>
                  <a:srgbClr val="0000FF"/>
                </a:solidFill>
              </a:rPr>
              <a:t>cascade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915" y="4641531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95" y="5007947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123" y="5747275"/>
            <a:ext cx="338944" cy="33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ight Arrow 46"/>
          <p:cNvSpPr/>
          <p:nvPr/>
        </p:nvSpPr>
        <p:spPr>
          <a:xfrm>
            <a:off x="2298537" y="1607063"/>
            <a:ext cx="371789" cy="190918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4633623" y="1607063"/>
            <a:ext cx="371789" cy="190918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6762892" y="1604290"/>
            <a:ext cx="371789" cy="190918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83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35806" y="3257261"/>
            <a:ext cx="2940491" cy="3490640"/>
            <a:chOff x="-3287952" y="1728420"/>
            <a:chExt cx="2940491" cy="3490640"/>
          </a:xfrm>
        </p:grpSpPr>
        <p:pic>
          <p:nvPicPr>
            <p:cNvPr id="8195" name="Picture 3" descr="I:\DOE_project\Reverse Film Cooling\ezgif.com-video-to-gif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87952" y="4114953"/>
              <a:ext cx="2835275" cy="110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-3287951" y="1728420"/>
              <a:ext cx="2940490" cy="2298985"/>
              <a:chOff x="6070059" y="1429966"/>
              <a:chExt cx="2940490" cy="2298985"/>
            </a:xfrm>
          </p:grpSpPr>
          <p:pic>
            <p:nvPicPr>
              <p:cNvPr id="8194" name="Picture 2" descr="I:\DOE_project\Reverse Film Cooling\PIV.gif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0059" y="1499987"/>
                <a:ext cx="2940490" cy="2228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070059" y="1429966"/>
                <a:ext cx="2940490" cy="7003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-3278226" y="24191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PIV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3271746" y="4059884"/>
              <a:ext cx="501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LES</a:t>
              </a:r>
            </a:p>
          </p:txBody>
        </p:sp>
      </p:grp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7</a:t>
            </a:fld>
            <a:endParaRPr lang="en-US" dirty="0"/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152400" y="820431"/>
            <a:ext cx="8839200" cy="583048"/>
          </a:xfrm>
        </p:spPr>
        <p:txBody>
          <a:bodyPr>
            <a:noAutofit/>
          </a:bodyPr>
          <a:lstStyle/>
          <a:p>
            <a:r>
              <a:rPr lang="en-US" sz="1600" dirty="0"/>
              <a:t>Flow field was experimentally characterized using flow visualization, PIV and thermal field measurements. </a:t>
            </a: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2210" y="1483339"/>
            <a:ext cx="5016639" cy="1015042"/>
            <a:chOff x="3728354" y="2439936"/>
            <a:chExt cx="5016639" cy="101504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40" b="16178"/>
            <a:stretch/>
          </p:blipFill>
          <p:spPr>
            <a:xfrm>
              <a:off x="3728354" y="2439936"/>
              <a:ext cx="2286000" cy="101504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2" b="16792"/>
            <a:stretch/>
          </p:blipFill>
          <p:spPr>
            <a:xfrm>
              <a:off x="6230393" y="2439936"/>
              <a:ext cx="2514600" cy="1015042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4758801" y="2540278"/>
              <a:ext cx="1311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solidFill>
                    <a:srgbClr val="0000FF"/>
                  </a:solidFill>
                </a:rPr>
                <a:t>Conventional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318211" y="2540278"/>
              <a:ext cx="8526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solidFill>
                    <a:srgbClr val="0000FF"/>
                  </a:solidFill>
                </a:rPr>
                <a:t>Reverse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64489" y="1451622"/>
            <a:ext cx="3636330" cy="2366912"/>
            <a:chOff x="5374217" y="1247334"/>
            <a:chExt cx="3636330" cy="2366912"/>
          </a:xfrm>
        </p:grpSpPr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217" y="1458801"/>
              <a:ext cx="1815815" cy="197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033" y="1458801"/>
              <a:ext cx="1820514" cy="197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971" y="3284400"/>
              <a:ext cx="1963178" cy="329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5866175" y="1247334"/>
              <a:ext cx="1169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Conventional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858002" y="1247334"/>
              <a:ext cx="7688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Reverse</a:t>
              </a:r>
            </a:p>
          </p:txBody>
        </p:sp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27" y="4200958"/>
            <a:ext cx="2795024" cy="228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387339" y="4017172"/>
            <a:ext cx="2248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Heat transfer augmentation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81874" y="1249591"/>
            <a:ext cx="1750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Cooling Effectiveness</a:t>
            </a: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9" y="4225135"/>
            <a:ext cx="2872218" cy="228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760521" y="4009145"/>
            <a:ext cx="190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Net heat flux reduction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809" y="2653240"/>
            <a:ext cx="5072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Reverse cylindrical film cooling produces a high, </a:t>
            </a:r>
            <a:r>
              <a:rPr lang="en-US" sz="1600" dirty="0">
                <a:solidFill>
                  <a:srgbClr val="FF0000"/>
                </a:solidFill>
              </a:rPr>
              <a:t>laterally uniform</a:t>
            </a:r>
            <a:r>
              <a:rPr lang="en-US" sz="1600" dirty="0"/>
              <a:t> adiabatic cooling effectiveness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2809" y="3312741"/>
            <a:ext cx="5072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Reverse cooling was outperformed by the conventional film cooling due to high heat transfer augmentation.  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52400" y="251790"/>
            <a:ext cx="8839200" cy="622852"/>
          </a:xfrm>
        </p:spPr>
        <p:txBody>
          <a:bodyPr>
            <a:normAutofit/>
          </a:bodyPr>
          <a:lstStyle/>
          <a:p>
            <a:r>
              <a:rPr lang="en-US" dirty="0"/>
              <a:t>Assessment of Reverse Film Cooling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3831" y="6483192"/>
            <a:ext cx="4109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*Select applications based on geometry/design</a:t>
            </a:r>
          </a:p>
        </p:txBody>
      </p:sp>
    </p:spTree>
    <p:extLst>
      <p:ext uri="{BB962C8B-B14F-4D97-AF65-F5344CB8AC3E}">
        <p14:creationId xmlns:p14="http://schemas.microsoft.com/office/powerpoint/2010/main" val="79889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8</a:t>
            </a:fld>
            <a:endParaRPr lang="en-US" dirty="0"/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696" y="1306374"/>
            <a:ext cx="3857748" cy="2175168"/>
          </a:xfrm>
          <a:prstGeom prst="rect">
            <a:avLst/>
          </a:prstGeom>
        </p:spPr>
      </p:pic>
      <p:pic>
        <p:nvPicPr>
          <p:cNvPr id="94" name="Picture 93" descr="G:\ARC\DOE_peoject\Report\NETL Workshop 2016\NETL Workshop 2016\figures\ezgif.com-gif-maker (2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673131"/>
            <a:ext cx="2734724" cy="14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22" y="1485850"/>
            <a:ext cx="2151602" cy="197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 descr="I:\ARC\DOE_peoject\2018 ASME Turbo Expo\Cascade Film Cooling\Presentation\Vane_assembly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04" y="3952803"/>
            <a:ext cx="3432746" cy="261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ight Arrow 96"/>
          <p:cNvSpPr/>
          <p:nvPr/>
        </p:nvSpPr>
        <p:spPr>
          <a:xfrm>
            <a:off x="4581729" y="2298499"/>
            <a:ext cx="371789" cy="190918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/>
          <p:cNvSpPr/>
          <p:nvPr/>
        </p:nvSpPr>
        <p:spPr>
          <a:xfrm rot="5400000">
            <a:off x="6872081" y="3571978"/>
            <a:ext cx="371789" cy="190918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Arrow 98"/>
          <p:cNvSpPr/>
          <p:nvPr/>
        </p:nvSpPr>
        <p:spPr>
          <a:xfrm rot="10800000">
            <a:off x="4612907" y="5314770"/>
            <a:ext cx="371789" cy="190918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5753" y="3952803"/>
            <a:ext cx="4345834" cy="2799260"/>
            <a:chOff x="105753" y="3952803"/>
            <a:chExt cx="4345834" cy="2799260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64" y="3952803"/>
              <a:ext cx="4042923" cy="2729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53" y="6310326"/>
              <a:ext cx="1606315" cy="441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807" y="6286598"/>
              <a:ext cx="1467891" cy="465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1" name="Rectangle 100"/>
          <p:cNvSpPr/>
          <p:nvPr/>
        </p:nvSpPr>
        <p:spPr>
          <a:xfrm>
            <a:off x="5727997" y="998597"/>
            <a:ext cx="918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Flat plate 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545800" y="3645026"/>
            <a:ext cx="1282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NGV(subsonic)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81198" y="3645024"/>
            <a:ext cx="1325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NGV(transonic)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762920" y="1331960"/>
            <a:ext cx="14203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Fluidic Oscillator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" y="251790"/>
            <a:ext cx="8839200" cy="622852"/>
          </a:xfrm>
        </p:spPr>
        <p:txBody>
          <a:bodyPr>
            <a:normAutofit/>
          </a:bodyPr>
          <a:lstStyle/>
          <a:p>
            <a:r>
              <a:rPr lang="en-US" dirty="0"/>
              <a:t>Assessment of Sweeping Jet Film Cooling</a:t>
            </a:r>
          </a:p>
        </p:txBody>
      </p:sp>
    </p:spTree>
    <p:extLst>
      <p:ext uri="{BB962C8B-B14F-4D97-AF65-F5344CB8AC3E}">
        <p14:creationId xmlns:p14="http://schemas.microsoft.com/office/powerpoint/2010/main" val="4102182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47" y="876005"/>
            <a:ext cx="1215737" cy="9478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>
          <a:xfrm>
            <a:off x="8458200" y="6491232"/>
            <a:ext cx="533400" cy="296763"/>
          </a:xfrm>
        </p:spPr>
        <p:txBody>
          <a:bodyPr/>
          <a:lstStyle/>
          <a:p>
            <a:fld id="{8D718900-781D-4CED-8168-7920519D8878}" type="slidenum">
              <a:rPr lang="en-US" smtClean="0"/>
              <a:t>9</a:t>
            </a:fld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52399" y="1055663"/>
            <a:ext cx="7213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Sweeping jet hole shows </a:t>
            </a:r>
            <a:r>
              <a:rPr lang="en-US" sz="1600" dirty="0">
                <a:solidFill>
                  <a:srgbClr val="FF0000"/>
                </a:solidFill>
              </a:rPr>
              <a:t>higher lateral cooling effectiveness </a:t>
            </a:r>
            <a:r>
              <a:rPr lang="en-US" sz="1600" dirty="0"/>
              <a:t>compared to shaped hole at all design conditions.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1724" y="3159550"/>
            <a:ext cx="8552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sweeping motion of the jet </a:t>
            </a:r>
            <a:r>
              <a:rPr lang="en-US" sz="1600" dirty="0">
                <a:solidFill>
                  <a:srgbClr val="FF0000"/>
                </a:solidFill>
              </a:rPr>
              <a:t>prevents the formation of CRVP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FF0000"/>
                </a:solidFill>
              </a:rPr>
              <a:t>promotes lateral spreading </a:t>
            </a:r>
            <a:r>
              <a:rPr lang="en-US" sz="1600" dirty="0"/>
              <a:t>of coolant that improves the near hole cooling effectiveness.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2400" y="5601651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chemeClr val="tx2"/>
                </a:solidFill>
              </a:rPr>
              <a:t>pressure loss </a:t>
            </a:r>
            <a:r>
              <a:rPr lang="en-US" sz="1600" dirty="0"/>
              <a:t>across the sweeping jet hole and the </a:t>
            </a:r>
            <a:r>
              <a:rPr lang="en-US" sz="1600" dirty="0">
                <a:solidFill>
                  <a:schemeClr val="tx2"/>
                </a:solidFill>
              </a:rPr>
              <a:t>aerodynamic loss </a:t>
            </a:r>
            <a:r>
              <a:rPr lang="en-US" sz="1600" dirty="0"/>
              <a:t>are </a:t>
            </a:r>
            <a:r>
              <a:rPr lang="en-US" sz="1600" dirty="0">
                <a:solidFill>
                  <a:schemeClr val="tx2"/>
                </a:solidFill>
              </a:rPr>
              <a:t>comparable </a:t>
            </a:r>
            <a:r>
              <a:rPr lang="en-US" sz="1600" dirty="0"/>
              <a:t>to the </a:t>
            </a:r>
            <a:r>
              <a:rPr lang="en-US" sz="1600" dirty="0">
                <a:solidFill>
                  <a:schemeClr val="tx2"/>
                </a:solidFill>
              </a:rPr>
              <a:t>standard shaped hole</a:t>
            </a:r>
            <a:r>
              <a:rPr lang="en-US" sz="1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43408" y="4967600"/>
                <a:ext cx="511439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averaged cooling effectiveness </a:t>
                </a:r>
                <a:r>
                  <a:rPr lang="en-US" sz="1600" dirty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n-US" sz="16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chemeClr val="tx2"/>
                    </a:solidFill>
                  </a:rPr>
                  <a:t>) </a:t>
                </a:r>
                <a:r>
                  <a:rPr lang="en-US" sz="1600" dirty="0"/>
                  <a:t>for the sweeping jet hole improves</a:t>
                </a:r>
                <a:r>
                  <a:rPr lang="en-US" sz="1600" dirty="0">
                    <a:solidFill>
                      <a:schemeClr val="tx2"/>
                    </a:solidFill>
                  </a:rPr>
                  <a:t> </a:t>
                </a:r>
                <a:r>
                  <a:rPr lang="en-US" sz="1600" dirty="0"/>
                  <a:t>at high blowing ratio (</a:t>
                </a:r>
                <a:r>
                  <a:rPr lang="en-US" sz="1600" b="1" dirty="0">
                    <a:solidFill>
                      <a:schemeClr val="tx2"/>
                    </a:solidFill>
                  </a:rPr>
                  <a:t>M&gt;1</a:t>
                </a:r>
                <a:r>
                  <a:rPr lang="en-US" sz="1600" dirty="0"/>
                  <a:t>).</a:t>
                </a: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08" y="4967600"/>
                <a:ext cx="5114391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477" t="-3125" r="-23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5382637" y="5010198"/>
            <a:ext cx="3403067" cy="1359810"/>
            <a:chOff x="5167557" y="4483894"/>
            <a:chExt cx="3403067" cy="1359810"/>
          </a:xfrm>
        </p:grpSpPr>
        <p:pic>
          <p:nvPicPr>
            <p:cNvPr id="36" name="Picture 3" descr="I:\ARC\DOE_peoject\2019 ASME Turbo Expo\Transonic_cascade\Figure\eta_area_avg_IGTI201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0" r="5879"/>
            <a:stretch/>
          </p:blipFill>
          <p:spPr bwMode="auto">
            <a:xfrm>
              <a:off x="6834087" y="4532314"/>
              <a:ext cx="1736537" cy="131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F:\Conference\2019 ASME Turbo Expo\Sweeping_jet_LES\Figure\eta_high_tu_all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8"/>
            <a:stretch/>
          </p:blipFill>
          <p:spPr bwMode="auto">
            <a:xfrm>
              <a:off x="5167557" y="4483894"/>
              <a:ext cx="1694822" cy="1348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941" y="5351724"/>
              <a:ext cx="961236" cy="353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082" y="5365912"/>
              <a:ext cx="888374" cy="344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2" name="Rectangle 41"/>
          <p:cNvSpPr/>
          <p:nvPr/>
        </p:nvSpPr>
        <p:spPr>
          <a:xfrm>
            <a:off x="1166795" y="1669920"/>
            <a:ext cx="918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Flat plate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87368" y="1669920"/>
            <a:ext cx="1282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NGV(subsonic)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86996" y="1669920"/>
            <a:ext cx="1325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NGV(transonic)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80130" y="3667235"/>
            <a:ext cx="918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Flat plate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105274" y="3658872"/>
            <a:ext cx="522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NGV</a:t>
            </a:r>
          </a:p>
        </p:txBody>
      </p:sp>
      <p:pic>
        <p:nvPicPr>
          <p:cNvPr id="47" name="Picture 2" descr="F:\Academic\PhD Candidacy\Boeing presentation\Cross_plane_velocity_edited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2" y="3786830"/>
            <a:ext cx="1960371" cy="117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2803192" y="3903337"/>
            <a:ext cx="2971800" cy="772759"/>
            <a:chOff x="2667000" y="3609201"/>
            <a:chExt cx="2971800" cy="772759"/>
          </a:xfrm>
        </p:grpSpPr>
        <p:grpSp>
          <p:nvGrpSpPr>
            <p:cNvPr id="49" name="Group 48"/>
            <p:cNvGrpSpPr/>
            <p:nvPr/>
          </p:nvGrpSpPr>
          <p:grpSpPr>
            <a:xfrm>
              <a:off x="2667000" y="3629730"/>
              <a:ext cx="2971800" cy="752230"/>
              <a:chOff x="2667000" y="3629730"/>
              <a:chExt cx="2971800" cy="752230"/>
            </a:xfrm>
          </p:grpSpPr>
          <p:pic>
            <p:nvPicPr>
              <p:cNvPr id="61" name="Picture 9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13" t="4206" b="19485"/>
              <a:stretch/>
            </p:blipFill>
            <p:spPr bwMode="auto">
              <a:xfrm>
                <a:off x="2708940" y="3668926"/>
                <a:ext cx="1477823" cy="7130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10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91" t="21780" r="2133" b="26573"/>
              <a:stretch/>
            </p:blipFill>
            <p:spPr bwMode="auto">
              <a:xfrm>
                <a:off x="4154021" y="3649619"/>
                <a:ext cx="1459227" cy="712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2667000" y="3629730"/>
                <a:ext cx="2971800" cy="752228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3581400" y="3622766"/>
              <a:ext cx="624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SJ hole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854611" y="3609201"/>
              <a:ext cx="7841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777- hole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014140" y="3909505"/>
            <a:ext cx="2707825" cy="939665"/>
            <a:chOff x="5848764" y="3505199"/>
            <a:chExt cx="2707825" cy="939665"/>
          </a:xfrm>
        </p:grpSpPr>
        <p:pic>
          <p:nvPicPr>
            <p:cNvPr id="6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764" y="3510853"/>
              <a:ext cx="2704271" cy="934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Rectangle 65"/>
            <p:cNvSpPr/>
            <p:nvPr/>
          </p:nvSpPr>
          <p:spPr>
            <a:xfrm>
              <a:off x="6627440" y="3505199"/>
              <a:ext cx="624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SJ hole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772400" y="3505200"/>
              <a:ext cx="7841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777- hole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632320" y="1922550"/>
            <a:ext cx="3070189" cy="1119013"/>
            <a:chOff x="5486400" y="1766902"/>
            <a:chExt cx="3070189" cy="1119013"/>
          </a:xfrm>
        </p:grpSpPr>
        <p:grpSp>
          <p:nvGrpSpPr>
            <p:cNvPr id="69" name="Group 68"/>
            <p:cNvGrpSpPr/>
            <p:nvPr/>
          </p:nvGrpSpPr>
          <p:grpSpPr>
            <a:xfrm>
              <a:off x="5486400" y="1766902"/>
              <a:ext cx="3048000" cy="1119013"/>
              <a:chOff x="5791200" y="1538462"/>
              <a:chExt cx="3048000" cy="1119013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5844396" y="1569508"/>
                <a:ext cx="2962628" cy="1064650"/>
                <a:chOff x="5867400" y="1590853"/>
                <a:chExt cx="2962628" cy="1064650"/>
              </a:xfrm>
            </p:grpSpPr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71" r="12085"/>
                <a:stretch/>
              </p:blipFill>
              <p:spPr bwMode="auto">
                <a:xfrm>
                  <a:off x="5867400" y="1590853"/>
                  <a:ext cx="1465052" cy="10646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84" r="12694"/>
                <a:stretch/>
              </p:blipFill>
              <p:spPr bwMode="auto">
                <a:xfrm>
                  <a:off x="7343235" y="1602078"/>
                  <a:ext cx="1486793" cy="10534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73" name="Rectangle 72"/>
              <p:cNvSpPr/>
              <p:nvPr/>
            </p:nvSpPr>
            <p:spPr>
              <a:xfrm>
                <a:off x="5791200" y="1538462"/>
                <a:ext cx="3048000" cy="1119013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6408315" y="2335885"/>
              <a:ext cx="624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SJ hole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772400" y="2335884"/>
              <a:ext cx="7841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777- hole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870520" y="1930277"/>
            <a:ext cx="2474832" cy="1119013"/>
            <a:chOff x="2782968" y="1774629"/>
            <a:chExt cx="2474832" cy="1119013"/>
          </a:xfrm>
        </p:grpSpPr>
        <p:grpSp>
          <p:nvGrpSpPr>
            <p:cNvPr id="77" name="Group 76"/>
            <p:cNvGrpSpPr/>
            <p:nvPr/>
          </p:nvGrpSpPr>
          <p:grpSpPr>
            <a:xfrm>
              <a:off x="2782968" y="1774629"/>
              <a:ext cx="2474832" cy="1119013"/>
              <a:chOff x="3163968" y="1546189"/>
              <a:chExt cx="2474832" cy="1119013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236764" y="1587454"/>
                <a:ext cx="2347652" cy="996085"/>
                <a:chOff x="2910148" y="1605654"/>
                <a:chExt cx="2347652" cy="996085"/>
              </a:xfrm>
            </p:grpSpPr>
            <p:pic>
              <p:nvPicPr>
                <p:cNvPr id="82" name="Picture 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0148" y="1605654"/>
                  <a:ext cx="1158811" cy="9960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" name="Picture 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13529" y="1611696"/>
                  <a:ext cx="1144271" cy="9900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1" name="Rectangle 80"/>
              <p:cNvSpPr/>
              <p:nvPr/>
            </p:nvSpPr>
            <p:spPr>
              <a:xfrm>
                <a:off x="3163968" y="1546189"/>
                <a:ext cx="2474832" cy="1119013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3389660" y="2309626"/>
              <a:ext cx="624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SJ hole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462516" y="2332230"/>
              <a:ext cx="7841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777- hole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7794" y="1922550"/>
            <a:ext cx="1928698" cy="1128698"/>
            <a:chOff x="617794" y="1766902"/>
            <a:chExt cx="1928698" cy="1128698"/>
          </a:xfrm>
        </p:grpSpPr>
        <p:grpSp>
          <p:nvGrpSpPr>
            <p:cNvPr id="85" name="Group 84"/>
            <p:cNvGrpSpPr/>
            <p:nvPr/>
          </p:nvGrpSpPr>
          <p:grpSpPr>
            <a:xfrm>
              <a:off x="617794" y="1768860"/>
              <a:ext cx="1928698" cy="1126740"/>
              <a:chOff x="890702" y="1538462"/>
              <a:chExt cx="1928698" cy="112674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984632" y="1567248"/>
                <a:ext cx="1772729" cy="1032628"/>
                <a:chOff x="881332" y="1567248"/>
                <a:chExt cx="1772729" cy="1032628"/>
              </a:xfrm>
            </p:grpSpPr>
            <p:pic>
              <p:nvPicPr>
                <p:cNvPr id="90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66" r="3342" b="28487"/>
                <a:stretch/>
              </p:blipFill>
              <p:spPr bwMode="auto">
                <a:xfrm>
                  <a:off x="881332" y="1567248"/>
                  <a:ext cx="1753229" cy="5046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1" name="Picture 8"/>
                <p:cNvPicPr>
                  <a:picLocks noChangeAspect="1" noChangeArrowheads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803" b="28300"/>
                <a:stretch/>
              </p:blipFill>
              <p:spPr bwMode="auto">
                <a:xfrm>
                  <a:off x="881333" y="2085497"/>
                  <a:ext cx="1772728" cy="5143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89" name="Rectangle 88"/>
              <p:cNvSpPr/>
              <p:nvPr/>
            </p:nvSpPr>
            <p:spPr>
              <a:xfrm>
                <a:off x="890702" y="1538462"/>
                <a:ext cx="1928698" cy="1126740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Rectangle 85"/>
            <p:cNvSpPr/>
            <p:nvPr/>
          </p:nvSpPr>
          <p:spPr>
            <a:xfrm>
              <a:off x="1840038" y="1766902"/>
              <a:ext cx="624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SJ hole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731994" y="2331198"/>
              <a:ext cx="7841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777- hole</a:t>
              </a:r>
            </a:p>
          </p:txBody>
        </p:sp>
      </p:grp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152400" y="251790"/>
            <a:ext cx="8839200" cy="622852"/>
          </a:xfrm>
        </p:spPr>
        <p:txBody>
          <a:bodyPr>
            <a:normAutofit/>
          </a:bodyPr>
          <a:lstStyle/>
          <a:p>
            <a:r>
              <a:rPr lang="en-US" dirty="0"/>
              <a:t>Assessment of Sweeping Jet Film Cooling</a:t>
            </a:r>
          </a:p>
        </p:txBody>
      </p:sp>
    </p:spTree>
    <p:extLst>
      <p:ext uri="{BB962C8B-B14F-4D97-AF65-F5344CB8AC3E}">
        <p14:creationId xmlns:p14="http://schemas.microsoft.com/office/powerpoint/2010/main" val="3034260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BB0000"/>
      </a:dk2>
      <a:lt2>
        <a:srgbClr val="FFFFFF"/>
      </a:lt2>
      <a:accent1>
        <a:srgbClr val="BB0000"/>
      </a:accent1>
      <a:accent2>
        <a:srgbClr val="BB0000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BB0000"/>
      </a:dk2>
      <a:lt2>
        <a:srgbClr val="FFFFFF"/>
      </a:lt2>
      <a:accent1>
        <a:srgbClr val="BB0000"/>
      </a:accent1>
      <a:accent2>
        <a:srgbClr val="BB0000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16991</TotalTime>
  <Words>3096</Words>
  <Application>Microsoft Office PowerPoint</Application>
  <PresentationFormat>On-screen Show (4:3)</PresentationFormat>
  <Paragraphs>443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Cambria</vt:lpstr>
      <vt:lpstr>Cambria Math</vt:lpstr>
      <vt:lpstr>Courier New</vt:lpstr>
      <vt:lpstr>Times New Roman</vt:lpstr>
      <vt:lpstr>Wingdings</vt:lpstr>
      <vt:lpstr>Office Theme</vt:lpstr>
      <vt:lpstr>2_Office Theme</vt:lpstr>
      <vt:lpstr>Revolutionizing Turbine Cooling with Micro-Architectures Enabled by Direct Metal Laser Sintering</vt:lpstr>
      <vt:lpstr>Research Team</vt:lpstr>
      <vt:lpstr>Objectives</vt:lpstr>
      <vt:lpstr>Integration of Promising Designs in NGV</vt:lpstr>
      <vt:lpstr>Turbine Heat Transfer Facilities</vt:lpstr>
      <vt:lpstr>Assessment of Innovative Cooling Concept</vt:lpstr>
      <vt:lpstr>Assessment of Reverse Film Cooling</vt:lpstr>
      <vt:lpstr>Assessment of Sweeping Jet Film Cooling</vt:lpstr>
      <vt:lpstr>Assessment of Sweeping Jet Film Cooling</vt:lpstr>
      <vt:lpstr>Assessment of Sweeping jet Impingement</vt:lpstr>
      <vt:lpstr>Assessment of Microchannel Cooling</vt:lpstr>
      <vt:lpstr>Assessment of Pin-Fin Cooling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3: Fully Simulated NGV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3: Test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JAMES CLIFFORD</dc:creator>
  <cp:lastModifiedBy>Karen Lockhart</cp:lastModifiedBy>
  <cp:revision>667</cp:revision>
  <cp:lastPrinted>2014-07-20T13:14:05Z</cp:lastPrinted>
  <dcterms:created xsi:type="dcterms:W3CDTF">2014-02-25T19:19:41Z</dcterms:created>
  <dcterms:modified xsi:type="dcterms:W3CDTF">2019-11-14T13:23:08Z</dcterms:modified>
</cp:coreProperties>
</file>