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8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731" r:id="rId3"/>
    <p:sldMasterId id="2147483743" r:id="rId4"/>
    <p:sldMasterId id="2147483749" r:id="rId5"/>
    <p:sldMasterId id="2147483753" r:id="rId6"/>
  </p:sldMasterIdLst>
  <p:notesMasterIdLst>
    <p:notesMasterId r:id="rId53"/>
  </p:notesMasterIdLst>
  <p:sldIdLst>
    <p:sldId id="266" r:id="rId7"/>
    <p:sldId id="354" r:id="rId8"/>
    <p:sldId id="685" r:id="rId9"/>
    <p:sldId id="742" r:id="rId10"/>
    <p:sldId id="743" r:id="rId11"/>
    <p:sldId id="738" r:id="rId12"/>
    <p:sldId id="737" r:id="rId13"/>
    <p:sldId id="739" r:id="rId14"/>
    <p:sldId id="373" r:id="rId15"/>
    <p:sldId id="267" r:id="rId16"/>
    <p:sldId id="268" r:id="rId17"/>
    <p:sldId id="270" r:id="rId18"/>
    <p:sldId id="290" r:id="rId19"/>
    <p:sldId id="740" r:id="rId20"/>
    <p:sldId id="741" r:id="rId21"/>
    <p:sldId id="281" r:id="rId22"/>
    <p:sldId id="275" r:id="rId23"/>
    <p:sldId id="573" r:id="rId24"/>
    <p:sldId id="688" r:id="rId25"/>
    <p:sldId id="745" r:id="rId26"/>
    <p:sldId id="286" r:id="rId27"/>
    <p:sldId id="736" r:id="rId28"/>
    <p:sldId id="272" r:id="rId29"/>
    <p:sldId id="686" r:id="rId30"/>
    <p:sldId id="330" r:id="rId31"/>
    <p:sldId id="332" r:id="rId32"/>
    <p:sldId id="337" r:id="rId33"/>
    <p:sldId id="364" r:id="rId34"/>
    <p:sldId id="369" r:id="rId35"/>
    <p:sldId id="678" r:id="rId36"/>
    <p:sldId id="680" r:id="rId37"/>
    <p:sldId id="585" r:id="rId38"/>
    <p:sldId id="687" r:id="rId39"/>
    <p:sldId id="744" r:id="rId40"/>
    <p:sldId id="362" r:id="rId41"/>
    <p:sldId id="746" r:id="rId42"/>
    <p:sldId id="306" r:id="rId43"/>
    <p:sldId id="333" r:id="rId44"/>
    <p:sldId id="335" r:id="rId45"/>
    <p:sldId id="334" r:id="rId46"/>
    <p:sldId id="346" r:id="rId47"/>
    <p:sldId id="341" r:id="rId48"/>
    <p:sldId id="340" r:id="rId49"/>
    <p:sldId id="310" r:id="rId50"/>
    <p:sldId id="303" r:id="rId51"/>
    <p:sldId id="28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shbone, Scott" initials="FS" lastIdx="2" clrIdx="0">
    <p:extLst>
      <p:ext uri="{19B8F6BF-5375-455C-9EA6-DF929625EA0E}">
        <p15:presenceInfo xmlns:p15="http://schemas.microsoft.com/office/powerpoint/2012/main" userId="Fishbone, Sco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339933"/>
    <a:srgbClr val="003299"/>
    <a:srgbClr val="FF0066"/>
    <a:srgbClr val="1E4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3" autoAdjust="0"/>
    <p:restoredTop sz="96395" autoAdjust="0"/>
  </p:normalViewPr>
  <p:slideViewPr>
    <p:cSldViewPr snapToGrid="0">
      <p:cViewPr varScale="1">
        <p:scale>
          <a:sx n="53" d="100"/>
          <a:sy n="53" d="100"/>
        </p:scale>
        <p:origin x="1210" y="5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786DE-F600-45DD-8ADE-B38880DE609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76E8A-CFE5-44F4-B668-0286D3C8F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1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76E8A-CFE5-44F4-B668-0286D3C8F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84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</a:t>
            </a:r>
            <a:r>
              <a:rPr lang="en-US" baseline="0" dirty="0"/>
              <a:t> changes to the facility infrastructure through 2016 and 2017 included an upgrade from the part-span to full-span blades and vanes, as shown by the highlighted regions in these cartoons.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76E8A-CFE5-44F4-B668-0286D3C8F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51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meaning of "relevant" conditions from TRL definitions is dependent on the technology.</a:t>
            </a:r>
          </a:p>
          <a:p>
            <a:endParaRPr lang="en-US" baseline="0" dirty="0"/>
          </a:p>
          <a:p>
            <a:r>
              <a:rPr lang="en-US" baseline="0" dirty="0"/>
              <a:t>For example: aero or heat transfer technology – </a:t>
            </a:r>
            <a:r>
              <a:rPr lang="en-US" baseline="0" dirty="0" err="1"/>
              <a:t>nondimensional</a:t>
            </a:r>
            <a:r>
              <a:rPr lang="en-US" baseline="0" dirty="0"/>
              <a:t> parameters may be sufficient to demonstrate higher TRL, but for specific instrument capable of measuring those conditions at 2000deg would be a lower TRL when demonstrated at 400F. </a:t>
            </a:r>
            <a:r>
              <a:rPr lang="en-US" baseline="0" dirty="0">
                <a:sym typeface="Wingdings" panose="05000000000000000000" pitchFamily="2" charset="2"/>
              </a:rPr>
              <a:t> Developers may separate demonstrations between facilities to fulfill contract obligations with reduced project (demonstration)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76E8A-CFE5-44F4-B668-0286D3C8F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9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Accuracy</a:t>
            </a:r>
            <a:r>
              <a:rPr lang="en-US" baseline="0" dirty="0"/>
              <a:t> is key for everyone – focus in START includes account for cooling, heat transfer, etc. </a:t>
            </a:r>
            <a:r>
              <a:rPr lang="en-US" baseline="0" dirty="0">
                <a:sym typeface="Wingdings" panose="05000000000000000000" pitchFamily="2" charset="2"/>
              </a:rPr>
              <a:t> connect accuracy back to fundamental measurements (e.g., cooling efficiency)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6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2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58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9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8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Study methods for improving turbine cooling with turbine engine hardware to give relevant data and reduce overall costs of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Provide a test bed for new instrumentation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Advance the use of additive manufacturing for turbine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Integration of instrumentation and sensors directly into turbine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76E8A-CFE5-44F4-B668-0286D3C8F3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5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EEAD-E0FA-4BB6-8569-03244055246D}" type="datetime1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218238"/>
            <a:ext cx="1295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07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white">
          <a:xfrm>
            <a:off x="2065284" y="1277009"/>
            <a:ext cx="7078717" cy="1466193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>
              <a:spcBef>
                <a:spcPts val="810"/>
              </a:spcBef>
            </a:pP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97234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hea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GIT"/>
          <p:cNvSpPr>
            <a:spLocks noGrp="1"/>
          </p:cNvSpPr>
          <p:nvPr>
            <p:ph idx="1"/>
          </p:nvPr>
        </p:nvSpPr>
        <p:spPr bwMode="gray">
          <a:xfrm>
            <a:off x="3693227" y="2196936"/>
            <a:ext cx="4867336" cy="3742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2199736"/>
            <a:ext cx="3436938" cy="3739592"/>
          </a:xfrm>
        </p:spPr>
        <p:txBody>
          <a:bodyPr/>
          <a:lstStyle>
            <a:lvl1pPr algn="ctr">
              <a:defRPr sz="1050" b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1779" y="6023363"/>
            <a:ext cx="7951787" cy="339337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6219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with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3735239" y="2113474"/>
            <a:ext cx="5072332" cy="241539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>
              <a:spcBef>
                <a:spcPts val="810"/>
              </a:spcBef>
            </a:pP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3251" y="2035835"/>
            <a:ext cx="7945438" cy="3912038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1779" y="6024553"/>
            <a:ext cx="7951787" cy="338147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13635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095" y="391177"/>
            <a:ext cx="6420343" cy="866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white">
          <a:xfrm>
            <a:off x="0" y="2"/>
            <a:ext cx="9144000" cy="2632841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>
              <a:spcBef>
                <a:spcPts val="810"/>
              </a:spcBef>
            </a:pP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58008"/>
      </p:ext>
    </p:extLst>
  </p:cSld>
  <p:clrMapOvr>
    <a:masterClrMapping/>
  </p:clrMapOvr>
  <p:transition>
    <p:wipe dir="r"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Page Conten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39816" y="1340480"/>
            <a:ext cx="6430944" cy="4633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2115048" y="1319916"/>
            <a:ext cx="6575729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107" y="6019803"/>
            <a:ext cx="7951787" cy="342898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60069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and Full 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gray">
          <a:xfrm>
            <a:off x="2039815" y="2204150"/>
            <a:ext cx="6508873" cy="3752270"/>
          </a:xfrm>
        </p:spPr>
        <p:txBody>
          <a:bodyPr/>
          <a:lstStyle>
            <a:lvl3pPr>
              <a:defRPr lang="en-US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89297" indent="-89297">
              <a:defRPr/>
            </a:lvl4pPr>
            <a:lvl5pPr marL="89297" indent="-89297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1779" y="6019803"/>
            <a:ext cx="7951787" cy="342898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52474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Full Page Content w/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white">
          <a:xfrm>
            <a:off x="0" y="914321"/>
            <a:ext cx="9144000" cy="1889263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>
              <a:spcBef>
                <a:spcPts val="810"/>
              </a:spcBef>
            </a:pP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039816" y="1340480"/>
            <a:ext cx="6430944" cy="4633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2115048" y="1319916"/>
            <a:ext cx="6575729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107" y="6019802"/>
            <a:ext cx="7951787" cy="460375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32200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3246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3043A197-4969-4124-8177-951D4664BA01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1598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55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19800" y="5791200"/>
            <a:ext cx="2133600" cy="365125"/>
          </a:xfrm>
        </p:spPr>
        <p:txBody>
          <a:bodyPr/>
          <a:lstStyle/>
          <a:p>
            <a:fld id="{0B431214-9095-4E72-A3DA-1F0261E26B88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1598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66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D9E5-44C0-48D6-8136-005219FE2C45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6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9199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rgbClr val="0032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9144" y="6584315"/>
            <a:ext cx="466344" cy="274320"/>
          </a:xfrm>
        </p:spPr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312C-1C2E-460B-9EAA-4CEE333A54DC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45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F0A4-4D7B-4A10-AC27-38102EE74B93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66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D6AE8-D7C5-41EF-BAA9-0F42DF40E116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1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A00967BC-F847-4BC9-A3E4-804E385747A4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43209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0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79C7-E5A9-4864-A863-C695E0387163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7CD0-9039-494F-A7C9-56EA0C54A949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6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B1AE-000F-419B-A456-8CEAB1247802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3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FC21-EE34-4BA0-9949-AF393638D1D6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94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9199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rgbClr val="0032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2528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>
            <a:lvl1pPr algn="l">
              <a:defRPr/>
            </a:lvl1pPr>
          </a:lstStyle>
          <a:p>
            <a:fld id="{98B7DDDC-4E71-47F6-827E-2936E93FFA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6222423"/>
            <a:ext cx="1295399" cy="6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CCN 9E991 &amp; PW Proprie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6222423"/>
            <a:ext cx="1295399" cy="635577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9144" y="6584315"/>
            <a:ext cx="466344" cy="274320"/>
          </a:xfrm>
        </p:spPr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CCN 9E9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>
            <a:lvl1pPr algn="l">
              <a:defRPr/>
            </a:lvl1pPr>
          </a:lstStyle>
          <a:p>
            <a:fld id="{98B7DDDC-4E71-47F6-827E-2936E93FFA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6222423"/>
            <a:ext cx="1295399" cy="6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1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CCN 9E991 &amp; PW Proprie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>
            <a:lvl1pPr algn="l">
              <a:defRPr/>
            </a:lvl1pPr>
          </a:lstStyle>
          <a:p>
            <a:fld id="{98B7DDDC-4E71-47F6-827E-2936E93FFA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6222423"/>
            <a:ext cx="1295399" cy="6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09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EEAD-E0FA-4BB6-8569-03244055246D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6222423"/>
            <a:ext cx="1295399" cy="6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7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4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83680"/>
            <a:ext cx="466344" cy="274320"/>
          </a:xfrm>
        </p:spPr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63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A03-30A5-422F-A9B2-9E9BEDD6AD96}" type="datetime1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65517-24FC-4EC1-81B7-7FEF539D5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60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3C75A2F-7329-46BF-9604-F28627E26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98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EDD0CA0-1062-4415-84AD-03F2ACB1E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28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4E6D034-5210-4446-B6AD-C4F6AFDE5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2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581400"/>
            <a:ext cx="23622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3581400"/>
            <a:ext cx="23622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BD29A5A-BDA2-445A-B76C-6B639CB36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6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9144" y="6584315"/>
            <a:ext cx="466344" cy="274320"/>
          </a:xfrm>
        </p:spPr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34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7710A2E-BC25-461D-855D-46290F2A6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F58FAC2-3279-496A-A9C7-ACEEEC155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8430059-3F5D-4245-9C8B-8E681FECC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2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ABEDB0A-0179-4C2B-BE18-0848FA810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9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AE25F36-D01B-4BED-9D16-BF3D9C800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96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AE3F365-6803-4849-BC00-82D5218CF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04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76200"/>
            <a:ext cx="2255837" cy="3902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615113" cy="3902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1078826-98AF-4625-9F8E-CC344717E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DF59-8D37-4188-B09B-F3C3DC5D2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A20-C7D2-4C42-8869-3A75EF9B1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3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676400"/>
            <a:ext cx="7010400" cy="2819400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7C8D-C787-4BD0-A662-EB0C284935C7}" type="datetime1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9067800" cy="1143000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60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695702" y="2204150"/>
            <a:ext cx="4852987" cy="3726632"/>
          </a:xfrm>
        </p:spPr>
        <p:txBody>
          <a:bodyPr/>
          <a:lstStyle>
            <a:lvl3pPr>
              <a:defRPr lang="en-US" sz="135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89297" indent="-89297">
              <a:defRPr/>
            </a:lvl4pPr>
            <a:lvl5pPr marL="89297" indent="-89297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107" y="6019803"/>
            <a:ext cx="7951787" cy="342898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3792772" y="2194559"/>
            <a:ext cx="4898004" cy="0"/>
          </a:xfrm>
          <a:prstGeom prst="line">
            <a:avLst/>
          </a:prstGeom>
          <a:solidFill>
            <a:schemeClr val="accent2"/>
          </a:solidFill>
          <a:ln w="12700" cap="sq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6137497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GIT"/>
          <p:cNvSpPr>
            <a:spLocks noGrp="1"/>
          </p:cNvSpPr>
          <p:nvPr>
            <p:ph idx="1"/>
          </p:nvPr>
        </p:nvSpPr>
        <p:spPr bwMode="gray">
          <a:xfrm>
            <a:off x="3693227" y="2196937"/>
            <a:ext cx="4867336" cy="3699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8776" y="6019803"/>
            <a:ext cx="7951787" cy="342898"/>
          </a:xfrm>
        </p:spPr>
        <p:txBody>
          <a:bodyPr/>
          <a:lstStyle>
            <a:lvl1pPr>
              <a:defRPr sz="105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792772" y="2194559"/>
            <a:ext cx="4898004" cy="0"/>
          </a:xfrm>
          <a:prstGeom prst="line">
            <a:avLst/>
          </a:prstGeom>
          <a:solidFill>
            <a:schemeClr val="accent2"/>
          </a:solidFill>
          <a:ln w="12700" cap="sq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18485461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065284" y="2047164"/>
            <a:ext cx="7078717" cy="696036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 lIns="0" rIns="0" rtlCol="0" anchor="ctr"/>
          <a:lstStyle/>
          <a:p>
            <a:pPr algn="ctr">
              <a:spcBef>
                <a:spcPts val="810"/>
              </a:spcBef>
            </a:pP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6107" y="6023363"/>
            <a:ext cx="7951787" cy="339337"/>
          </a:xfrm>
        </p:spPr>
        <p:txBody>
          <a:bodyPr/>
          <a:lstStyle>
            <a:lvl1pPr algn="ctr">
              <a:defRPr sz="1400" b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take away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900" b="1" i="0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marL="4572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81F8B3F4-BD2E-D941-80B5-E9A5F649CB80}" type="slidenum">
              <a:rPr lang="en-US" sz="1100" smtClean="0"/>
              <a:pPr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05382793"/>
      </p:ext>
    </p:extLst>
  </p:cSld>
  <p:clrMapOvr>
    <a:masterClrMapping/>
  </p:clrMapOvr>
  <p:transition>
    <p:wipe dir="r"/>
  </p:transition>
  <p:hf hdr="0" ftr="0" dt="0"/>
  <p:extLst>
    <p:ext uri="{DCECCB84-F9BA-43D5-87BE-67443E8EF086}">
      <p15:sldGuideLst xmlns:p15="http://schemas.microsoft.com/office/powerpoint/2012/main">
        <p15:guide id="1" orient="horz" pos="40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0319-9777-4BF3-AA49-137BCBF0FE44}" type="datetime1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9144" y="6584315"/>
            <a:ext cx="46634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fld id="{95A09157-B5B2-4988-A4C8-13479FEAE0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6218238"/>
            <a:ext cx="1295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35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5" r:id="rId2"/>
    <p:sldLayoutId id="2147483676" r:id="rId3"/>
    <p:sldLayoutId id="2147483677" r:id="rId4"/>
    <p:sldLayoutId id="2147483678" r:id="rId5"/>
    <p:sldLayoutId id="2147483717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695702" y="2204150"/>
            <a:ext cx="4852987" cy="374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115048" y="1319916"/>
            <a:ext cx="6575729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12"/>
          <p:cNvSpPr txBox="1">
            <a:spLocks noChangeArrowheads="1"/>
          </p:cNvSpPr>
          <p:nvPr/>
        </p:nvSpPr>
        <p:spPr bwMode="gray">
          <a:xfrm>
            <a:off x="2835079" y="6386390"/>
            <a:ext cx="3473842" cy="2036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8580" tIns="34290" rIns="68580" bIns="34290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750" b="0" i="0" dirty="0">
                <a:solidFill>
                  <a:schemeClr val="accent1"/>
                </a:solidFill>
                <a:latin typeface="Calibri"/>
                <a:cs typeface="Calibri"/>
              </a:rPr>
              <a:t>Agilis</a:t>
            </a:r>
            <a:r>
              <a:rPr lang="en-US" sz="750" b="0" i="0" baseline="0" dirty="0">
                <a:solidFill>
                  <a:schemeClr val="accent1"/>
                </a:solidFill>
                <a:latin typeface="Calibri"/>
                <a:cs typeface="Calibri"/>
              </a:rPr>
              <a:t> Engineering, Inc. </a:t>
            </a:r>
            <a:r>
              <a:rPr lang="en-US" sz="750" b="0" i="0" dirty="0">
                <a:solidFill>
                  <a:schemeClr val="accent1"/>
                </a:solidFill>
                <a:latin typeface="Calibri"/>
                <a:cs typeface="Calibri"/>
              </a:rPr>
              <a:t>Confidential and Proprietary</a:t>
            </a: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590029"/>
            <a:ext cx="9144000" cy="25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25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NOTICE - This document contains data that is subject to export controls under the Export Administration Act of 1979 (EAA) (50 U.S.C. app. §§ 2401-2420) and the Export Administration Regulations (EAR) (15 C.F.R. Pts. 730-774).  Approval from the U.S. Department of Commerce, Bureau of Industry and Security (BIS) may be required for the export, re-export, transfer or disclosure to a foreign person, whether in the United States or abroad.</a:t>
            </a:r>
            <a:endParaRPr lang="en-US" sz="525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9392" y="6351630"/>
            <a:ext cx="199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fld id="{81F8B3F4-BD2E-D941-80B5-E9A5F649CB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97105" y="6347536"/>
            <a:ext cx="3078850" cy="2036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8580" tIns="34290" rIns="68580" bIns="34290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1000" b="0" i="0" dirty="0">
                <a:solidFill>
                  <a:schemeClr val="accent1"/>
                </a:solidFill>
                <a:latin typeface="Calibri"/>
                <a:cs typeface="Calibri"/>
              </a:rPr>
              <a:t>1210878-4 NExt Turbine Rig </a:t>
            </a:r>
            <a:r>
              <a:rPr lang="en-US" sz="1000" b="0" i="0" baseline="0" dirty="0">
                <a:solidFill>
                  <a:schemeClr val="accent1"/>
                </a:solidFill>
                <a:latin typeface="Calibri"/>
                <a:cs typeface="Calibri"/>
              </a:rPr>
              <a:t>Conceptual Design</a:t>
            </a:r>
            <a:endParaRPr lang="en-US" sz="1000" b="0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2033095" y="391178"/>
            <a:ext cx="6710855" cy="41108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350" b="1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NExt Turbine Rig Conceptual Design</a:t>
            </a:r>
            <a:r>
              <a:rPr lang="en-US" sz="2000" kern="0" baseline="0" dirty="0"/>
              <a:t> Kickoff</a:t>
            </a:r>
            <a:endParaRPr lang="en-US" sz="2000" kern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58" y="161556"/>
            <a:ext cx="1144478" cy="10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ransition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350" b="1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900"/>
        </a:spcBef>
        <a:spcAft>
          <a:spcPct val="0"/>
        </a:spcAft>
        <a:buClr>
          <a:schemeClr val="accent2"/>
        </a:buClr>
        <a:buFontTx/>
        <a:buNone/>
        <a:defRPr sz="1350" b="1">
          <a:solidFill>
            <a:schemeClr val="accent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0" indent="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2"/>
        </a:buClr>
        <a:buFontTx/>
        <a:buNone/>
        <a:defRPr sz="1350" i="1">
          <a:solidFill>
            <a:schemeClr val="accent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89297" indent="-89297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350">
          <a:solidFill>
            <a:schemeClr val="accent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071563" indent="-214313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35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13287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2"/>
        </a:buClr>
        <a:buChar char="•"/>
        <a:defRPr sz="135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16716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6pPr>
      <a:lvl7pPr marL="20145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7pPr>
      <a:lvl8pPr marL="23574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8pPr>
      <a:lvl9pPr marL="2700338" indent="-17145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553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16C3F-B481-46CB-890E-5FEF4015E2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22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E514-C727-4D49-9793-1D30E5708A27}" type="datetime1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676524" y="6624575"/>
            <a:ext cx="3810001" cy="2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hangingPunct="0"/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42" y="6172200"/>
            <a:ext cx="1358934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0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8B7DDDC-4E71-47F6-827E-2936E93FFA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1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329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8254" y="6584315"/>
            <a:ext cx="46634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fld id="{95A09157-B5B2-4988-A4C8-13479FEAE0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9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23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Insert headline assertion here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581400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Insert call-outs for visual evidence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3055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9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00454A9-842C-4DD1-9403-51314EE74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6263422"/>
            <a:ext cx="1211838" cy="5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1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0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9.png"/><Relationship Id="rId11" Type="http://schemas.openxmlformats.org/officeDocument/2006/relationships/image" Target="../media/image114.png"/><Relationship Id="rId5" Type="http://schemas.openxmlformats.org/officeDocument/2006/relationships/image" Target="../media/image110.jpeg"/><Relationship Id="rId10" Type="http://schemas.openxmlformats.org/officeDocument/2006/relationships/image" Target="cid:image001.jpg@01D0EA5B.D11DF7B0" TargetMode="External"/><Relationship Id="rId4" Type="http://schemas.openxmlformats.org/officeDocument/2006/relationships/image" Target="../media/image109.jpeg"/><Relationship Id="rId9" Type="http://schemas.openxmlformats.org/officeDocument/2006/relationships/image" Target="../media/image113.jpeg"/><Relationship Id="rId14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0.png"/><Relationship Id="rId3" Type="http://schemas.microsoft.com/office/2007/relationships/hdphoto" Target="../media/hdphoto3.wdp"/><Relationship Id="rId7" Type="http://schemas.openxmlformats.org/officeDocument/2006/relationships/image" Target="../media/image127.png"/><Relationship Id="rId12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6.png"/><Relationship Id="rId11" Type="http://schemas.openxmlformats.org/officeDocument/2006/relationships/image" Target="../media/image123.png"/><Relationship Id="rId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125.png"/><Relationship Id="rId9" Type="http://schemas.openxmlformats.org/officeDocument/2006/relationships/image" Target="../media/image122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2.png"/><Relationship Id="rId7" Type="http://schemas.openxmlformats.org/officeDocument/2006/relationships/image" Target="../media/image32.em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122.png"/><Relationship Id="rId4" Type="http://schemas.openxmlformats.org/officeDocument/2006/relationships/image" Target="../media/image30.emf"/><Relationship Id="rId9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9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490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48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40.png"/><Relationship Id="rId7" Type="http://schemas.openxmlformats.org/officeDocument/2006/relationships/image" Target="../media/image560.png"/><Relationship Id="rId12" Type="http://schemas.openxmlformats.org/officeDocument/2006/relationships/image" Target="../media/image151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0.png"/><Relationship Id="rId11" Type="http://schemas.openxmlformats.org/officeDocument/2006/relationships/image" Target="../media/image580.png"/><Relationship Id="rId5" Type="http://schemas.openxmlformats.org/officeDocument/2006/relationships/image" Target="NULL"/><Relationship Id="rId10" Type="http://schemas.openxmlformats.org/officeDocument/2006/relationships/image" Target="../media/image570.png"/><Relationship Id="rId9" Type="http://schemas.openxmlformats.org/officeDocument/2006/relationships/image" Target="../media/image150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7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61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0.png"/><Relationship Id="rId5" Type="http://schemas.microsoft.com/office/2007/relationships/hdphoto" Target="../media/hdphoto7.wdp"/><Relationship Id="rId4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18" Type="http://schemas.openxmlformats.org/officeDocument/2006/relationships/image" Target="../media/image50.jpg"/><Relationship Id="rId26" Type="http://schemas.openxmlformats.org/officeDocument/2006/relationships/image" Target="../media/image58.jpg"/><Relationship Id="rId3" Type="http://schemas.openxmlformats.org/officeDocument/2006/relationships/image" Target="../media/image35.png"/><Relationship Id="rId21" Type="http://schemas.openxmlformats.org/officeDocument/2006/relationships/image" Target="../media/image53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17" Type="http://schemas.openxmlformats.org/officeDocument/2006/relationships/image" Target="../media/image49.jpg"/><Relationship Id="rId25" Type="http://schemas.openxmlformats.org/officeDocument/2006/relationships/image" Target="../media/image57.jpg"/><Relationship Id="rId33" Type="http://schemas.openxmlformats.org/officeDocument/2006/relationships/image" Target="../media/image65.jp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jpg"/><Relationship Id="rId29" Type="http://schemas.openxmlformats.org/officeDocument/2006/relationships/image" Target="../media/image61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24" Type="http://schemas.openxmlformats.org/officeDocument/2006/relationships/image" Target="../media/image56.jpg"/><Relationship Id="rId32" Type="http://schemas.openxmlformats.org/officeDocument/2006/relationships/image" Target="../media/image64.png"/><Relationship Id="rId5" Type="http://schemas.openxmlformats.org/officeDocument/2006/relationships/image" Target="../media/image37.jpg"/><Relationship Id="rId15" Type="http://schemas.openxmlformats.org/officeDocument/2006/relationships/image" Target="../media/image47.jpg"/><Relationship Id="rId23" Type="http://schemas.openxmlformats.org/officeDocument/2006/relationships/image" Target="../media/image55.png"/><Relationship Id="rId28" Type="http://schemas.openxmlformats.org/officeDocument/2006/relationships/image" Target="../media/image60.jpg"/><Relationship Id="rId10" Type="http://schemas.openxmlformats.org/officeDocument/2006/relationships/image" Target="../media/image42.png"/><Relationship Id="rId19" Type="http://schemas.openxmlformats.org/officeDocument/2006/relationships/image" Target="../media/image51.jp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46.jpg"/><Relationship Id="rId22" Type="http://schemas.openxmlformats.org/officeDocument/2006/relationships/image" Target="../media/image54.png"/><Relationship Id="rId27" Type="http://schemas.openxmlformats.org/officeDocument/2006/relationships/image" Target="../media/image59.jpg"/><Relationship Id="rId30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National Experimental Turbine (</a:t>
            </a:r>
            <a:r>
              <a:rPr lang="en-US" sz="4400" b="1" dirty="0" err="1"/>
              <a:t>NExT</a:t>
            </a:r>
            <a:r>
              <a:rPr lang="en-US" sz="4400" b="1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508" y="1929909"/>
            <a:ext cx="1701932" cy="1630820"/>
          </a:xfrm>
          <a:prstGeom prst="rect">
            <a:avLst/>
          </a:prstGeom>
        </p:spPr>
      </p:pic>
      <p:sp>
        <p:nvSpPr>
          <p:cNvPr id="19" name="Text Placeholder 4"/>
          <p:cNvSpPr txBox="1">
            <a:spLocks/>
          </p:cNvSpPr>
          <p:nvPr/>
        </p:nvSpPr>
        <p:spPr>
          <a:xfrm>
            <a:off x="-151668" y="3537763"/>
            <a:ext cx="4902774" cy="1849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33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400" dirty="0">
                <a:solidFill>
                  <a:schemeClr val="tx1"/>
                </a:solidFill>
              </a:rPr>
              <a:t>Michael Barringer, Reid Berdanier,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Scott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Fishbone, and Karen A. Thole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kern="0" baseline="0" dirty="0">
                <a:solidFill>
                  <a:schemeClr val="tx1"/>
                </a:solidFill>
                <a:latin typeface="Calibri"/>
                <a:cs typeface="Arial"/>
              </a:rPr>
              <a:t>Department</a:t>
            </a:r>
            <a:r>
              <a:rPr lang="en-US" sz="1800" kern="0" dirty="0">
                <a:solidFill>
                  <a:schemeClr val="tx1"/>
                </a:solidFill>
                <a:latin typeface="Calibri"/>
                <a:cs typeface="Arial"/>
              </a:rPr>
              <a:t> of Mechanical Engineering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Arial"/>
              </a:rPr>
              <a:t>Pennsylvania</a:t>
            </a:r>
            <a:r>
              <a:rPr lang="en-US" sz="1800" kern="0" dirty="0">
                <a:solidFill>
                  <a:schemeClr val="tx1"/>
                </a:solidFill>
                <a:latin typeface="Calibri"/>
                <a:cs typeface="Arial"/>
              </a:rPr>
              <a:t> State University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8970" y="4983326"/>
            <a:ext cx="2426561" cy="85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" y="5901704"/>
            <a:ext cx="2071104" cy="54572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527" y="5916235"/>
            <a:ext cx="1882645" cy="718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10" y="5969122"/>
            <a:ext cx="1601423" cy="686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3362" y="703588"/>
            <a:ext cx="5037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University Turbine Systems Research Program</a:t>
            </a:r>
          </a:p>
          <a:p>
            <a:pPr algn="ctr"/>
            <a:r>
              <a:rPr lang="en-US" sz="2000" b="1" dirty="0"/>
              <a:t>November 2019</a:t>
            </a:r>
          </a:p>
        </p:txBody>
      </p:sp>
      <p:pic>
        <p:nvPicPr>
          <p:cNvPr id="23" name="Picture 4" descr="H:\DATA\STOLNICK\LOGO'S\EAGLE_CL.TIF">
            <a:extLst>
              <a:ext uri="{FF2B5EF4-FFF2-40B4-BE49-F238E27FC236}">
                <a16:creationId xmlns:a16="http://schemas.microsoft.com/office/drawing/2014/main" id="{F992698D-7410-48D7-9926-C5D18C26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67" y="5858953"/>
            <a:ext cx="1056279" cy="9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6AC594-9DCB-42FB-A6EB-C14A286D2C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558"/>
          <a:stretch/>
        </p:blipFill>
        <p:spPr>
          <a:xfrm>
            <a:off x="5587913" y="5752433"/>
            <a:ext cx="1673614" cy="882734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6C70799-7F82-457E-B7ED-22E315BE36CA}"/>
              </a:ext>
            </a:extLst>
          </p:cNvPr>
          <p:cNvSpPr txBox="1">
            <a:spLocks/>
          </p:cNvSpPr>
          <p:nvPr/>
        </p:nvSpPr>
        <p:spPr>
          <a:xfrm>
            <a:off x="4572000" y="3557343"/>
            <a:ext cx="4902774" cy="1224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339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Rich Dennis and Patcharin Burke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Arial"/>
              </a:rPr>
              <a:t>Advanced Turbines Program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Arial"/>
              </a:rPr>
              <a:t>Department of Energy – NETL</a:t>
            </a:r>
          </a:p>
        </p:txBody>
      </p:sp>
      <p:pic>
        <p:nvPicPr>
          <p:cNvPr id="21" name="Picture 2" descr="Image result for netl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94" y="2093712"/>
            <a:ext cx="2850188" cy="113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91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41604"/>
            <a:ext cx="3810000" cy="2539996"/>
          </a:xfrm>
          <a:prstGeom prst="rect">
            <a:avLst/>
          </a:prstGeom>
          <a:ln>
            <a:noFill/>
          </a:ln>
          <a:effectLst>
            <a:softEdge rad="165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START Lab was founded on four pillars of research emphasis to benefit the gas turbine community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38" r="11538"/>
          <a:stretch/>
        </p:blipFill>
        <p:spPr>
          <a:xfrm>
            <a:off x="457199" y="1730142"/>
            <a:ext cx="1750861" cy="15133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288" y="3810000"/>
            <a:ext cx="2285353" cy="1606589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927" y="3881350"/>
            <a:ext cx="1976158" cy="1606589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567" y="5371817"/>
            <a:ext cx="1644433" cy="1100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75" y="5380743"/>
            <a:ext cx="1513793" cy="1248657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307" y="1682581"/>
            <a:ext cx="1209266" cy="86462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225" y="1526542"/>
            <a:ext cx="1670805" cy="541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j-flux3a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225" y="2215770"/>
            <a:ext cx="1670805" cy="1027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724" y="1448352"/>
            <a:ext cx="1514254" cy="994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76830" y="990600"/>
            <a:ext cx="3493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engine hardware to generate relevant data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36075" y="990600"/>
            <a:ext cx="386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a test bed for instrumentation development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61097" y="5562600"/>
            <a:ext cx="2539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 additive mfg. for turbine components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5855" y="5616628"/>
            <a:ext cx="2763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 sensors directly into turbine components</a:t>
            </a:r>
          </a:p>
        </p:txBody>
      </p:sp>
    </p:spTree>
    <p:extLst>
      <p:ext uri="{BB962C8B-B14F-4D97-AF65-F5344CB8AC3E}">
        <p14:creationId xmlns:p14="http://schemas.microsoft.com/office/powerpoint/2010/main" val="27247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is a continuous-duration turbine research facility capable of simulating engine-representative test parameters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1" y="1219200"/>
            <a:ext cx="5454853" cy="369820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611" y="4976103"/>
          <a:ext cx="5454853" cy="1232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186">
                  <a:extLst>
                    <a:ext uri="{9D8B030D-6E8A-4147-A177-3AD203B41FA5}">
                      <a16:colId xmlns:a16="http://schemas.microsoft.com/office/drawing/2014/main" val="3494937879"/>
                    </a:ext>
                  </a:extLst>
                </a:gridCol>
                <a:gridCol w="660019">
                  <a:extLst>
                    <a:ext uri="{9D8B030D-6E8A-4147-A177-3AD203B41FA5}">
                      <a16:colId xmlns:a16="http://schemas.microsoft.com/office/drawing/2014/main" val="559709013"/>
                    </a:ext>
                  </a:extLst>
                </a:gridCol>
                <a:gridCol w="1450150">
                  <a:extLst>
                    <a:ext uri="{9D8B030D-6E8A-4147-A177-3AD203B41FA5}">
                      <a16:colId xmlns:a16="http://schemas.microsoft.com/office/drawing/2014/main" val="874452920"/>
                    </a:ext>
                  </a:extLst>
                </a:gridCol>
                <a:gridCol w="1729498">
                  <a:extLst>
                    <a:ext uri="{9D8B030D-6E8A-4147-A177-3AD203B41FA5}">
                      <a16:colId xmlns:a16="http://schemas.microsoft.com/office/drawing/2014/main" val="314977154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Turbine Conditions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Units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j-lt"/>
                        </a:rPr>
                        <a:t>Main Gas Path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j-lt"/>
                        </a:rPr>
                        <a:t>Cooling 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24795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Pressure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psia</a:t>
                      </a:r>
                      <a:endParaRPr lang="en-US" sz="14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j-lt"/>
                        </a:rPr>
                        <a:t>30 - 80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j-lt"/>
                        </a:rPr>
                        <a:t>30 - 80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4817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Temperature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sym typeface="Symbol" panose="05050102010706020507" pitchFamily="18" charset="2"/>
                        </a:rPr>
                        <a:t>F</a:t>
                      </a:r>
                      <a:endParaRPr lang="en-US" sz="14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j-lt"/>
                        </a:rPr>
                        <a:t>230 - 750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j-lt"/>
                        </a:rPr>
                        <a:t>&gt;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970010"/>
                  </a:ext>
                </a:extLst>
              </a:tr>
              <a:tr h="318382">
                <a:tc>
                  <a:txBody>
                    <a:bodyPr/>
                    <a:lstStyle/>
                    <a:p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Mass Flow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lbm</a:t>
                      </a:r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j-lt"/>
                        </a:rPr>
                        <a:t>≤ 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j-lt"/>
                        </a:rPr>
                        <a:t>&lt;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153205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426" y="1312902"/>
            <a:ext cx="3267174" cy="216305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724426" y="3642174"/>
            <a:ext cx="3267174" cy="2500778"/>
            <a:chOff x="5749117" y="1125498"/>
            <a:chExt cx="3187010" cy="2439418"/>
          </a:xfrm>
        </p:grpSpPr>
        <p:grpSp>
          <p:nvGrpSpPr>
            <p:cNvPr id="36" name="Group 35"/>
            <p:cNvGrpSpPr/>
            <p:nvPr/>
          </p:nvGrpSpPr>
          <p:grpSpPr>
            <a:xfrm>
              <a:off x="5749117" y="1125498"/>
              <a:ext cx="3187010" cy="2439418"/>
              <a:chOff x="6241665" y="3175874"/>
              <a:chExt cx="2063339" cy="1579332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899" b="12922"/>
              <a:stretch/>
            </p:blipFill>
            <p:spPr>
              <a:xfrm>
                <a:off x="6241665" y="3175874"/>
                <a:ext cx="2063339" cy="157933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3" t="20151" r="10820" b="29834"/>
              <a:stretch/>
            </p:blipFill>
            <p:spPr>
              <a:xfrm>
                <a:off x="7697952" y="4173876"/>
                <a:ext cx="607052" cy="58133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013"/>
            <a:stretch/>
          </p:blipFill>
          <p:spPr>
            <a:xfrm>
              <a:off x="7147867" y="2667000"/>
              <a:ext cx="850613" cy="8979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76866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l"/>
            <a:r>
              <a:rPr lang="en-US" sz="2800" b="1" dirty="0">
                <a:solidFill>
                  <a:srgbClr val="003399"/>
                </a:solidFill>
                <a:cs typeface="Arial" pitchFamily="34" charset="0"/>
              </a:rPr>
              <a:t>Several flow conditions in the main gas path and secondary air system are matched to engine relevant parameters</a:t>
            </a:r>
            <a:endParaRPr lang="en-US" sz="2800" dirty="0">
              <a:solidFill>
                <a:srgbClr val="0033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 noChangeAspect="1"/>
              </p:cNvGraphicFramePr>
              <p:nvPr/>
            </p:nvGraphicFramePr>
            <p:xfrm>
              <a:off x="805218" y="1059202"/>
              <a:ext cx="7235081" cy="297939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115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484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045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704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4752"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+mn-lt"/>
                              <a:ea typeface="Calibri"/>
                              <a:cs typeface="Times New Roman"/>
                            </a:rPr>
                            <a:t>Parameter at Blade Inlet</a:t>
                          </a:r>
                          <a:endParaRPr lang="en-US" sz="2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+mn-lt"/>
                              <a:ea typeface="Calibri"/>
                              <a:cs typeface="Times New Roman"/>
                            </a:rPr>
                            <a:t>Turbine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+mn-lt"/>
                              <a:ea typeface="Calibri"/>
                              <a:cs typeface="Times New Roman"/>
                            </a:rPr>
                            <a:t>START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2622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Coolant-to-Mainstream Density Ratio  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𝛒</m:t>
                                    </m:r>
                                  </m:e>
                                  <m:sub>
                                    <m:r>
                                      <a:rPr lang="en-US" sz="1600" b="1" i="0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𝐜</m:t>
                                    </m:r>
                                  </m:sub>
                                </m:sSub>
                                <m:r>
                                  <a:rPr lang="en-US" sz="1600" b="1" i="0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600" b="1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𝛒</m:t>
                                    </m:r>
                                  </m:e>
                                  <m:sub>
                                    <m:r>
                                      <a:rPr lang="en-US" sz="1600" b="1" i="0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∞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2.0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1.0 - 2.0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6003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Stage Pressure Ratio</a:t>
                          </a:r>
                          <a:r>
                            <a:rPr lang="en-US" sz="1600" b="0" kern="12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 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𝐏</m:t>
                                    </m:r>
                                  </m:e>
                                  <m:sub>
                                    <m:r>
                                      <a:rPr lang="en-US" sz="1600" b="1" i="0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𝟎</m:t>
                                    </m:r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,</m:t>
                                    </m:r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𝐢𝐧</m:t>
                                    </m:r>
                                  </m:sub>
                                </m:sSub>
                                <m:r>
                                  <a:rPr lang="en-US" sz="1600" b="1" i="0" kern="12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600" b="1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𝐏</m:t>
                                    </m:r>
                                  </m:e>
                                  <m:sub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𝟎</m:t>
                                    </m:r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,</m:t>
                                    </m:r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𝐞𝐱𝐢𝐭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>
                            <a:effectLst/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1.5 – 2.5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1906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Rotational Reynolds Number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kern="12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𝐑𝐞</m:t>
                                    </m:r>
                                  </m:e>
                                  <m:sub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2.0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7 </a:t>
                          </a: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+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baseline="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  <a:sym typeface="Symbol"/>
                            </a:rPr>
                            <a:t></a:t>
                          </a:r>
                          <a:r>
                            <a:rPr lang="en-US" sz="1600" b="1" kern="1200" baseline="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600" b="1" kern="1200" baseline="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  <a:sym typeface="Symbol"/>
                            </a:rPr>
                            <a:t>2</a:t>
                          </a: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7 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9857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Mass flow rate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0" dirty="0" err="1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lb</a:t>
                          </a:r>
                          <a:r>
                            <a:rPr lang="en-US" sz="1600" b="1" i="0" baseline="-25000" dirty="0" err="1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m</a:t>
                          </a:r>
                          <a:r>
                            <a:rPr lang="en-US" sz="1600" b="1" i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/s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25+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25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Pressure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i="0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PSIA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100’s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60-80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355101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Axial Reynolds</a:t>
                          </a:r>
                          <a:r>
                            <a:rPr lang="en-US" sz="1600" b="0" kern="12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Number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𝐑𝐞</m:t>
                                    </m:r>
                                  </m:e>
                                  <m:sub>
                                    <m:r>
                                      <a:rPr lang="en-US" sz="1600" b="1" i="0" kern="12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/>
                                        <a:ea typeface="Times New Roman"/>
                                        <a:cs typeface="Times New Roman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i="0" dirty="0">
                            <a:effectLst/>
                            <a:latin typeface="Times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3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US" sz="1600" b="1" baseline="30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3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US" sz="1600" b="1" baseline="30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32738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Turbine</a:t>
                          </a: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Inlet Temp </a:t>
                          </a:r>
                        </a:p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Secondary Coolant Temp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0" dirty="0">
                              <a:effectLst/>
                              <a:latin typeface="+mn-lt"/>
                              <a:ea typeface="Times New Roman"/>
                              <a:cs typeface="Times New Roman"/>
                              <a:sym typeface="Symbol"/>
                            </a:rPr>
                            <a:t></a:t>
                          </a:r>
                          <a:r>
                            <a:rPr lang="en-US" sz="1600" b="1" i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F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~ 2500 </a:t>
                          </a:r>
                        </a:p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~ 1000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750</a:t>
                          </a: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</a:t>
                          </a:r>
                        </a:p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40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0320077"/>
                  </p:ext>
                </p:extLst>
              </p:nvPr>
            </p:nvGraphicFramePr>
            <p:xfrm>
              <a:off x="805218" y="1059202"/>
              <a:ext cx="7235081" cy="297939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115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484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045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704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64752"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+mn-lt"/>
                              <a:ea typeface="Calibri"/>
                              <a:cs typeface="Times New Roman"/>
                            </a:rPr>
                            <a:t>Parameter at Blade Inlet</a:t>
                          </a:r>
                          <a:endParaRPr lang="en-US" sz="2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+mn-lt"/>
                              <a:ea typeface="Calibri"/>
                              <a:cs typeface="Times New Roman"/>
                            </a:rPr>
                            <a:t>Turbine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dirty="0">
                              <a:effectLst/>
                              <a:latin typeface="+mn-lt"/>
                              <a:ea typeface="Calibri"/>
                              <a:cs typeface="Times New Roman"/>
                            </a:rPr>
                            <a:t>START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2622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Coolant-to-Mainstream Density Ratio  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87831" t="-121818" r="-242328" b="-7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2.0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1.0 - 2.0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6003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Stage Pressure Ratio</a:t>
                          </a:r>
                          <a:r>
                            <a:rPr lang="en-US" sz="1600" b="0" kern="12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 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87831" t="-230189" r="-242328" b="-6377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1.5 – 2.5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1906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Rotational Reynolds Number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87831" t="-307018" r="-242328" b="-4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2.0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7 </a:t>
                          </a: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+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baseline="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  <a:sym typeface="Symbol"/>
                            </a:rPr>
                            <a:t></a:t>
                          </a:r>
                          <a:r>
                            <a:rPr lang="en-US" sz="1600" b="1" kern="1200" baseline="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600" b="1" kern="1200" baseline="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  <a:sym typeface="Symbol"/>
                            </a:rPr>
                            <a:t>2</a:t>
                          </a: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7 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9857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Mass flow rate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0" dirty="0" err="1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lb</a:t>
                          </a:r>
                          <a:r>
                            <a:rPr lang="en-US" sz="1600" b="1" i="0" baseline="-25000" dirty="0" err="1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m</a:t>
                          </a:r>
                          <a:r>
                            <a:rPr lang="en-US" sz="1600" b="1" i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/s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25+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25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Pressure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i="0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PSIA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100’s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60-80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355101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Axial Reynolds</a:t>
                          </a:r>
                          <a:r>
                            <a:rPr lang="en-US" sz="1600" b="0" kern="12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Number</a:t>
                          </a:r>
                          <a:endParaRPr lang="en-US" sz="16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87831" t="-581667" r="-242328" b="-1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3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US" sz="1600" b="1" baseline="30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3 x 10</a:t>
                          </a:r>
                          <a:r>
                            <a:rPr lang="en-US" sz="1600" b="1" kern="12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US" sz="1600" b="1" baseline="30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32738">
                    <a:tc>
                      <a:txBody>
                        <a:bodyPr/>
                        <a:lstStyle/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Turbine</a:t>
                          </a: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Inlet Temp </a:t>
                          </a:r>
                        </a:p>
                        <a:p>
                          <a:pPr marL="0" marR="0" algn="l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Secondary Coolant Temp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0" dirty="0">
                              <a:effectLst/>
                              <a:latin typeface="+mn-lt"/>
                              <a:ea typeface="Times New Roman"/>
                              <a:cs typeface="Times New Roman"/>
                              <a:sym typeface="Symbol"/>
                            </a:rPr>
                            <a:t></a:t>
                          </a:r>
                          <a:r>
                            <a:rPr lang="en-US" sz="1600" b="1" i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F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~ 2500 </a:t>
                          </a:r>
                        </a:p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~ 1000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750</a:t>
                          </a: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 </a:t>
                          </a:r>
                        </a:p>
                        <a:p>
                          <a:pPr marL="0" marR="0" algn="ctr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baseline="0" dirty="0"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40</a:t>
                          </a:r>
                          <a:endParaRPr lang="en-US" sz="1600" b="1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1972C8E-7677-4B78-946E-D79132C2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4260148"/>
            <a:ext cx="3547156" cy="239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75CB4-D7FF-4A22-91D4-9D6C0E8C4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014" y="4106205"/>
            <a:ext cx="2402583" cy="27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4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475" y="2849093"/>
            <a:ext cx="3895344" cy="3856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PSU-START utilizes a broad suite of measurement techniques to evaluate aerothermal turbine performance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13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705600" y="1143000"/>
            <a:ext cx="2182818" cy="2349616"/>
            <a:chOff x="6517049" y="576741"/>
            <a:chExt cx="2182818" cy="234961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1" t="3333" r="222" b="7778"/>
            <a:stretch/>
          </p:blipFill>
          <p:spPr>
            <a:xfrm>
              <a:off x="6517049" y="922851"/>
              <a:ext cx="2160030" cy="20035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Rectangle 39"/>
            <p:cNvSpPr/>
            <p:nvPr/>
          </p:nvSpPr>
          <p:spPr>
            <a:xfrm>
              <a:off x="6539852" y="576741"/>
              <a:ext cx="21600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Radial &amp; Circ. Traverses</a:t>
              </a:r>
              <a:endParaRPr lang="en-US" sz="1600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21199" y="915472"/>
            <a:ext cx="2438111" cy="2742128"/>
            <a:chOff x="221199" y="956846"/>
            <a:chExt cx="2438111" cy="2742128"/>
          </a:xfrm>
        </p:grpSpPr>
        <p:grpSp>
          <p:nvGrpSpPr>
            <p:cNvPr id="101" name="Group 100"/>
            <p:cNvGrpSpPr/>
            <p:nvPr/>
          </p:nvGrpSpPr>
          <p:grpSpPr>
            <a:xfrm>
              <a:off x="221199" y="1295400"/>
              <a:ext cx="2438111" cy="2403574"/>
              <a:chOff x="727508" y="1295400"/>
              <a:chExt cx="2732521" cy="2693814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727508" y="1295400"/>
                <a:ext cx="2732521" cy="2693814"/>
                <a:chOff x="670810" y="3540111"/>
                <a:chExt cx="2585242" cy="2548621"/>
              </a:xfrm>
            </p:grpSpPr>
            <p:pic>
              <p:nvPicPr>
                <p:cNvPr id="10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336659" y="3924847"/>
                  <a:ext cx="1919393" cy="21638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0810" y="3540111"/>
                  <a:ext cx="1202219" cy="163663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1873029" y="3540111"/>
                  <a:ext cx="1068325" cy="139213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873029" y="5181600"/>
                  <a:ext cx="510532" cy="27480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TextBox 102"/>
              <p:cNvSpPr txBox="1"/>
              <p:nvPr/>
            </p:nvSpPr>
            <p:spPr>
              <a:xfrm>
                <a:off x="1362862" y="3015590"/>
                <a:ext cx="68961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© UTC 2018</a:t>
                </a:r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>
              <a:off x="664796" y="956846"/>
              <a:ext cx="16738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Thermal Imaging</a:t>
              </a:r>
              <a:endParaRPr lang="en-US" sz="1600" dirty="0"/>
            </a:p>
          </p:txBody>
        </p:sp>
      </p:grpSp>
      <p:sp>
        <p:nvSpPr>
          <p:cNvPr id="149" name="Oval 148"/>
          <p:cNvSpPr/>
          <p:nvPr/>
        </p:nvSpPr>
        <p:spPr>
          <a:xfrm>
            <a:off x="4511040" y="3753242"/>
            <a:ext cx="137160" cy="132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>
            <a:off x="2667000" y="2536237"/>
            <a:ext cx="1910726" cy="1230613"/>
          </a:xfrm>
          <a:custGeom>
            <a:avLst/>
            <a:gdLst>
              <a:gd name="connsiteX0" fmla="*/ 0 w 1806766"/>
              <a:gd name="connsiteY0" fmla="*/ 0 h 804231"/>
              <a:gd name="connsiteX1" fmla="*/ 1806766 w 1806766"/>
              <a:gd name="connsiteY1" fmla="*/ 804231 h 804231"/>
              <a:gd name="connsiteX0" fmla="*/ 0 w 1806766"/>
              <a:gd name="connsiteY0" fmla="*/ 0 h 804231"/>
              <a:gd name="connsiteX1" fmla="*/ 1806766 w 1806766"/>
              <a:gd name="connsiteY1" fmla="*/ 804231 h 804231"/>
              <a:gd name="connsiteX0" fmla="*/ 0 w 1806766"/>
              <a:gd name="connsiteY0" fmla="*/ 0 h 804231"/>
              <a:gd name="connsiteX1" fmla="*/ 1806766 w 1806766"/>
              <a:gd name="connsiteY1" fmla="*/ 804231 h 80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6766" h="804231">
                <a:moveTo>
                  <a:pt x="0" y="0"/>
                </a:moveTo>
                <a:cubicBezTo>
                  <a:pt x="963975" y="78954"/>
                  <a:pt x="1663547" y="246044"/>
                  <a:pt x="1806766" y="804231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4853270" y="3615569"/>
            <a:ext cx="137160" cy="132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6200" y="3897078"/>
            <a:ext cx="3352800" cy="2896831"/>
            <a:chOff x="76200" y="3897078"/>
            <a:chExt cx="3352800" cy="2896831"/>
          </a:xfrm>
        </p:grpSpPr>
        <p:cxnSp>
          <p:nvCxnSpPr>
            <p:cNvPr id="45" name="Straight Arrow Connector 44"/>
            <p:cNvCxnSpPr>
              <a:endCxn id="61" idx="2"/>
            </p:cNvCxnSpPr>
            <p:nvPr/>
          </p:nvCxnSpPr>
          <p:spPr>
            <a:xfrm flipV="1">
              <a:off x="2521507" y="6238679"/>
              <a:ext cx="770333" cy="22944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76200" y="3897078"/>
              <a:ext cx="3352800" cy="2896831"/>
              <a:chOff x="76200" y="3897078"/>
              <a:chExt cx="3352800" cy="289683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30606" y="3897078"/>
                <a:ext cx="3198394" cy="2408080"/>
                <a:chOff x="405636" y="4093286"/>
                <a:chExt cx="3198394" cy="2408080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3466870" y="6368408"/>
                  <a:ext cx="137160" cy="13295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Arrow Connector 61"/>
                <p:cNvCxnSpPr>
                  <a:stCxn id="64" idx="3"/>
                  <a:endCxn id="61" idx="1"/>
                </p:cNvCxnSpPr>
                <p:nvPr/>
              </p:nvCxnSpPr>
              <p:spPr>
                <a:xfrm>
                  <a:off x="2356725" y="5202478"/>
                  <a:ext cx="1130232" cy="118540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ctangle 62"/>
                <p:cNvSpPr/>
                <p:nvPr/>
              </p:nvSpPr>
              <p:spPr>
                <a:xfrm>
                  <a:off x="405636" y="4093286"/>
                  <a:ext cx="21765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/>
                    <a:t>Telemetry and Slip Ring</a:t>
                  </a:r>
                </a:p>
              </p:txBody>
            </p:sp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1096" y="4424941"/>
                  <a:ext cx="1725629" cy="15550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76200" y="5892137"/>
                <a:ext cx="2556672" cy="901772"/>
                <a:chOff x="4575191" y="3972317"/>
                <a:chExt cx="4008764" cy="1413944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lum bright="70000" contrast="-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625932" y="3972317"/>
                  <a:ext cx="3918623" cy="141394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575191" y="4152623"/>
                  <a:ext cx="4008764" cy="11072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" name="Group 3"/>
          <p:cNvGrpSpPr/>
          <p:nvPr/>
        </p:nvGrpSpPr>
        <p:grpSpPr>
          <a:xfrm>
            <a:off x="4113208" y="3748527"/>
            <a:ext cx="4668823" cy="2831899"/>
            <a:chOff x="4113208" y="3748527"/>
            <a:chExt cx="4668823" cy="2831899"/>
          </a:xfrm>
        </p:grpSpPr>
        <p:grpSp>
          <p:nvGrpSpPr>
            <p:cNvPr id="86" name="Group 85"/>
            <p:cNvGrpSpPr/>
            <p:nvPr/>
          </p:nvGrpSpPr>
          <p:grpSpPr>
            <a:xfrm>
              <a:off x="4113208" y="3748527"/>
              <a:ext cx="4668823" cy="2165952"/>
              <a:chOff x="4113208" y="3503463"/>
              <a:chExt cx="4668823" cy="2165952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10"/>
              <a:srcRect l="4966" t="4966" r="4966" b="31268"/>
              <a:stretch/>
            </p:blipFill>
            <p:spPr>
              <a:xfrm>
                <a:off x="7010400" y="3986313"/>
                <a:ext cx="1771631" cy="12667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55" name="Group 54"/>
              <p:cNvGrpSpPr/>
              <p:nvPr/>
            </p:nvGrpSpPr>
            <p:grpSpPr>
              <a:xfrm>
                <a:off x="4113208" y="3503463"/>
                <a:ext cx="4634479" cy="2165952"/>
                <a:chOff x="3762282" y="3535665"/>
                <a:chExt cx="4634479" cy="216595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 flipH="1" flipV="1">
                  <a:off x="3899444" y="3602145"/>
                  <a:ext cx="2760030" cy="209947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>
                <a:xfrm>
                  <a:off x="3762282" y="3535665"/>
                  <a:ext cx="137160" cy="13295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756312" y="3673338"/>
                  <a:ext cx="16404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/>
                    <a:t>3D Printed Vanes</a:t>
                  </a:r>
                </a:p>
              </p:txBody>
            </p:sp>
          </p:grp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A672D49-C79F-4505-94A5-3F44D919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756" y="5041504"/>
              <a:ext cx="1923654" cy="153892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294813" y="1064964"/>
            <a:ext cx="2889510" cy="2550605"/>
            <a:chOff x="3294813" y="1064964"/>
            <a:chExt cx="2889510" cy="2550605"/>
          </a:xfrm>
        </p:grpSpPr>
        <p:cxnSp>
          <p:nvCxnSpPr>
            <p:cNvPr id="165" name="Straight Arrow Connector 164"/>
            <p:cNvCxnSpPr>
              <a:endCxn id="164" idx="0"/>
            </p:cNvCxnSpPr>
            <p:nvPr/>
          </p:nvCxnSpPr>
          <p:spPr>
            <a:xfrm>
              <a:off x="4707443" y="2131764"/>
              <a:ext cx="214407" cy="148380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59"/>
            <p:cNvSpPr/>
            <p:nvPr/>
          </p:nvSpPr>
          <p:spPr>
            <a:xfrm>
              <a:off x="3936654" y="1064964"/>
              <a:ext cx="16521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Heat Flux Gauges</a:t>
              </a:r>
              <a:endParaRPr lang="en-US" sz="1600" dirty="0"/>
            </a:p>
          </p:txBody>
        </p:sp>
        <p:pic>
          <p:nvPicPr>
            <p:cNvPr id="48" name="Picture 2" descr="https://lh3.googleusercontent.com/uNIvmyiwheIv8-6uEFQI-jQv4g14ekDBUyxk4ugPgMc44w2FnZfYvqhoTD2C-MlcRE3oTY-znfu91EO422M0IfIoV2-3_MZHBcvkAUzcn_6hNpHyRyCGJ4d664OmMekKPnfd56SFnYeaXx3jURGTqsEdQGqD8vCqSSi2W00_jMFHbAgm7EeTeeDpavteQVexnZbYy7s310eQ17CvbFeS3hp42-xsfYoq7PoC7KkeYtJhiMcXRrJKw__kD0AonEZF1W3QKKaQ1GWXHXH7NCYfIf80y9-PTgx2YpqT14yL_5SmHvUHeKFotrGkZTB5arr0DFcfkFiWBBPXRcO2MQVj5PYE0ytBWZxzj1kabrR0xlcaJhT3SH6YQPL7Ij4QFVrglzYYF-S6rofU8hHvs7KT7vlhKBrLTub_2PfdCgZCtvCxqXqcS49rH9u0IMWh9YvuFVrGinT_BGAFNbAQfEsXNouuR1-k93QooecJrswrWNnNlxmBTFR93auwcrnTWbQK5GyhcVvBPxtvS29WccuMhLhjS3RWI6LZ0xpIYjzUrz17T0POlq13r8Cv9yKiGCOR2vLw4vojIUinbJfwB882eQnRE-JEi344SHwKFLgxxFqAMagsZdLxI6XdAEwqU_bXifuS6E3KuirxA-24I90EqJU1tpFoeRE=w817-h1089-no">
              <a:extLst>
                <a:ext uri="{FF2B5EF4-FFF2-40B4-BE49-F238E27FC236}">
                  <a16:creationId xmlns:a16="http://schemas.microsoft.com/office/drawing/2014/main" id="{BB43D7CF-D2F8-44E8-A0A8-596CD832F6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9936" b="71809" l="30110" r="87638">
                          <a14:foregroundMark x1="91554" y1="44995" x2="91554" y2="44995"/>
                          <a14:foregroundMark x1="77479" y1="64096" x2="77479" y2="64096"/>
                          <a14:foregroundMark x1="80661" y1="62075" x2="80661" y2="62075"/>
                          <a14:foregroundMark x1="57650" y1="66024" x2="57650" y2="66024"/>
                          <a14:foregroundMark x1="69033" y1="65932" x2="69033" y2="65932"/>
                          <a14:backgroundMark x1="34149" y1="35170" x2="34149" y2="35170"/>
                          <a14:backgroundMark x1="33293" y1="40680" x2="33293" y2="40680"/>
                          <a14:backgroundMark x1="35251" y1="55831" x2="35251" y2="55831"/>
                          <a14:backgroundMark x1="41616" y1="54637" x2="41616" y2="54637"/>
                          <a14:backgroundMark x1="58874" y1="55647" x2="58874" y2="55647"/>
                          <a14:backgroundMark x1="75765" y1="57392" x2="75765" y2="57392"/>
                          <a14:backgroundMark x1="54712" y1="57668" x2="54712" y2="57668"/>
                          <a14:backgroundMark x1="53978" y1="54821" x2="53978" y2="54821"/>
                          <a14:backgroundMark x1="73684" y1="56657" x2="73684" y2="56657"/>
                          <a14:backgroundMark x1="66585" y1="49128" x2="66585" y2="49128"/>
                          <a14:backgroundMark x1="65361" y1="41414" x2="65361" y2="41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6" t="30449" r="18613" b="33406"/>
            <a:stretch/>
          </p:blipFill>
          <p:spPr bwMode="auto">
            <a:xfrm>
              <a:off x="4804703" y="1371618"/>
              <a:ext cx="1379620" cy="1352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8A0A1CB-82AC-4B6C-BBAB-73D2699A1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6" t="5525" r="9093" b="18849"/>
            <a:stretch/>
          </p:blipFill>
          <p:spPr>
            <a:xfrm rot="60000">
              <a:off x="3294813" y="1421563"/>
              <a:ext cx="1489876" cy="93780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5112895" y="2070092"/>
              <a:ext cx="109728" cy="1097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4792760" y="1424077"/>
              <a:ext cx="320135" cy="6412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792760" y="2186800"/>
              <a:ext cx="320135" cy="1906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51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film heat flux gauges represent a key constituent of the internal instrumentation development at Penn State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F4F6A-7213-4D1B-8B53-F8BCFB0E341D}"/>
              </a:ext>
            </a:extLst>
          </p:cNvPr>
          <p:cNvGraphicFramePr>
            <a:graphicFrameLocks noGrp="1"/>
          </p:cNvGraphicFramePr>
          <p:nvPr/>
        </p:nvGraphicFramePr>
        <p:xfrm>
          <a:off x="259419" y="1219200"/>
          <a:ext cx="3871313" cy="2124075"/>
        </p:xfrm>
        <a:graphic>
          <a:graphicData uri="http://schemas.openxmlformats.org/drawingml/2006/table">
            <a:tbl>
              <a:tblPr/>
              <a:tblGrid>
                <a:gridCol w="1129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Facility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Length </a:t>
                      </a:r>
                    </a:p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of Test [s]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Tests</a:t>
                      </a:r>
                    </a:p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Per Day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Cumulative</a:t>
                      </a:r>
                      <a:r>
                        <a:rPr lang="en-US" sz="15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20 year Test Time [</a:t>
                      </a:r>
                      <a:r>
                        <a:rPr lang="en-US" sz="1500" b="1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hrs</a:t>
                      </a:r>
                      <a:r>
                        <a:rPr lang="en-US" sz="15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]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OSU TTF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MIT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1.217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Oxford OTRF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3.042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VKI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3.042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5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AFRL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15.208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2929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Penn State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2929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 [</a:t>
                      </a:r>
                      <a:r>
                        <a:rPr lang="en-US" sz="1500" b="1" i="0" u="none" strike="noStrike" dirty="0" err="1">
                          <a:solidFill>
                            <a:srgbClr val="FF2929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hrs</a:t>
                      </a:r>
                      <a:r>
                        <a:rPr lang="en-US" sz="1500" b="1" i="0" u="none" strike="noStrike" dirty="0">
                          <a:solidFill>
                            <a:srgbClr val="FF2929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FF2929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FF2929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957629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AB57AFE-29E3-44A5-836E-BAC6037CE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557007"/>
            <a:ext cx="3635890" cy="15207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13976" y="5296626"/>
            <a:ext cx="3153576" cy="1464852"/>
            <a:chOff x="5488574" y="1501146"/>
            <a:chExt cx="3300851" cy="15332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A0A1CB-82AC-4B6C-BBAB-73D2699A1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6" t="9011" r="9093" b="36146"/>
            <a:stretch/>
          </p:blipFill>
          <p:spPr>
            <a:xfrm rot="60000">
              <a:off x="5488574" y="1501146"/>
              <a:ext cx="3300851" cy="150673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0DEDDD-8F81-49F3-BBD8-75ED4415F0F1}"/>
                </a:ext>
              </a:extLst>
            </p:cNvPr>
            <p:cNvCxnSpPr>
              <a:cxnSpLocks/>
            </p:cNvCxnSpPr>
            <p:nvPr/>
          </p:nvCxnSpPr>
          <p:spPr>
            <a:xfrm>
              <a:off x="6462648" y="2258093"/>
              <a:ext cx="1407208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08FFB6-CAE1-45C8-9009-6E00B8B89432}"/>
                </a:ext>
              </a:extLst>
            </p:cNvPr>
            <p:cNvSpPr txBox="1"/>
            <p:nvPr/>
          </p:nvSpPr>
          <p:spPr>
            <a:xfrm>
              <a:off x="6532629" y="2265399"/>
              <a:ext cx="13372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L = 500 µm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17194E-6BD5-435A-9516-7E7015453A61}"/>
                </a:ext>
              </a:extLst>
            </p:cNvPr>
            <p:cNvSpPr txBox="1"/>
            <p:nvPr/>
          </p:nvSpPr>
          <p:spPr>
            <a:xfrm>
              <a:off x="6532629" y="1678946"/>
              <a:ext cx="1366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2b = 90 µm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179EDC-1D5C-4E20-B560-908BC1638710}"/>
                </a:ext>
              </a:extLst>
            </p:cNvPr>
            <p:cNvCxnSpPr>
              <a:cxnSpLocks/>
            </p:cNvCxnSpPr>
            <p:nvPr/>
          </p:nvCxnSpPr>
          <p:spPr>
            <a:xfrm>
              <a:off x="6532629" y="1756331"/>
              <a:ext cx="0" cy="276122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DBAE2A-096E-49CC-8587-C14D4212308E}"/>
                </a:ext>
              </a:extLst>
            </p:cNvPr>
            <p:cNvSpPr txBox="1"/>
            <p:nvPr/>
          </p:nvSpPr>
          <p:spPr>
            <a:xfrm>
              <a:off x="6532629" y="1683037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2b = 90.51 µm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A4EC1A-036B-441B-BEEB-0002F7AAC2BD}"/>
                </a:ext>
              </a:extLst>
            </p:cNvPr>
            <p:cNvSpPr txBox="1"/>
            <p:nvPr/>
          </p:nvSpPr>
          <p:spPr>
            <a:xfrm>
              <a:off x="6529697" y="2262114"/>
              <a:ext cx="1218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 = 518 µm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032BA0-4695-4ACA-B903-8027832B6CCA}"/>
                </a:ext>
              </a:extLst>
            </p:cNvPr>
            <p:cNvGrpSpPr/>
            <p:nvPr/>
          </p:nvGrpSpPr>
          <p:grpSpPr>
            <a:xfrm>
              <a:off x="5591033" y="1763949"/>
              <a:ext cx="3152774" cy="1270459"/>
              <a:chOff x="5061912" y="4067175"/>
              <a:chExt cx="3152774" cy="127045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BEB61A8-9852-4C4F-BCB7-42CD628A23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61912" y="4067175"/>
                <a:ext cx="0" cy="12704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965B56D-B656-4690-A0E8-016B57C810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19161" y="4067175"/>
                <a:ext cx="0" cy="12704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153BCD4-568B-42DB-9F66-291FF6007A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2674" y="4067175"/>
                <a:ext cx="0" cy="12704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7A7E774-8DDE-4053-8463-5637DF382F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14686" y="4067175"/>
                <a:ext cx="0" cy="12704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8F5E196-1009-42E3-8B5D-B3CC05DBB8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1912" y="4067175"/>
                <a:ext cx="3152774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2CB54D3-3560-4831-B3CF-9649FCBDF3CE}"/>
                  </a:ext>
                </a:extLst>
              </p:cNvPr>
              <p:cNvSpPr/>
              <p:nvPr/>
            </p:nvSpPr>
            <p:spPr>
              <a:xfrm>
                <a:off x="5341802" y="4067306"/>
                <a:ext cx="2581480" cy="26387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2F0DC3-A01B-43B1-94D7-44DEC0BF4097}"/>
              </a:ext>
            </a:extLst>
          </p:cNvPr>
          <p:cNvGrpSpPr/>
          <p:nvPr/>
        </p:nvGrpSpPr>
        <p:grpSpPr>
          <a:xfrm>
            <a:off x="4572000" y="1295400"/>
            <a:ext cx="3014853" cy="2180628"/>
            <a:chOff x="6849849" y="4440443"/>
            <a:chExt cx="4015733" cy="29045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78C32A2-0AB5-4DB3-8C43-72A6E383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9849" y="4440443"/>
              <a:ext cx="3324512" cy="2239856"/>
            </a:xfrm>
            <a:prstGeom prst="rect">
              <a:avLst/>
            </a:prstGeom>
          </p:spPr>
        </p:pic>
        <p:pic>
          <p:nvPicPr>
            <p:cNvPr id="23" name="Picture 2" descr="Image result for penn state nanofabrication lab">
              <a:extLst>
                <a:ext uri="{FF2B5EF4-FFF2-40B4-BE49-F238E27FC236}">
                  <a16:creationId xmlns:a16="http://schemas.microsoft.com/office/drawing/2014/main" id="{145DF6E0-D9D4-44A0-B641-9B058CF793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8" t="16277" r="22172" b="18417"/>
            <a:stretch/>
          </p:blipFill>
          <p:spPr bwMode="auto">
            <a:xfrm>
              <a:off x="9036781" y="5821003"/>
              <a:ext cx="1828801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8ED1E9-CFF1-4FB5-A393-20FC896D517D}"/>
              </a:ext>
            </a:extLst>
          </p:cNvPr>
          <p:cNvGrpSpPr/>
          <p:nvPr/>
        </p:nvGrpSpPr>
        <p:grpSpPr>
          <a:xfrm>
            <a:off x="6959672" y="4486498"/>
            <a:ext cx="2140993" cy="1541412"/>
            <a:chOff x="624840" y="4002494"/>
            <a:chExt cx="2956285" cy="212838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167202-09DB-4331-9830-FC02B4F78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8" r="12824"/>
            <a:stretch/>
          </p:blipFill>
          <p:spPr>
            <a:xfrm>
              <a:off x="624840" y="4002494"/>
              <a:ext cx="2286000" cy="212838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DD7E43-2F6C-4312-81C9-07728760B849}"/>
                </a:ext>
              </a:extLst>
            </p:cNvPr>
            <p:cNvCxnSpPr/>
            <p:nvPr/>
          </p:nvCxnSpPr>
          <p:spPr>
            <a:xfrm>
              <a:off x="2715581" y="5056827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F50273-2409-46FA-A8E8-80EBDFAACCD8}"/>
                </a:ext>
              </a:extLst>
            </p:cNvPr>
            <p:cNvCxnSpPr>
              <a:cxnSpLocks/>
            </p:cNvCxnSpPr>
            <p:nvPr/>
          </p:nvCxnSpPr>
          <p:spPr>
            <a:xfrm>
              <a:off x="2791781" y="5056827"/>
              <a:ext cx="0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B7B14E6-C7D8-4F47-A49D-BAC0DD5D2CB9}"/>
                </a:ext>
              </a:extLst>
            </p:cNvPr>
            <p:cNvCxnSpPr/>
            <p:nvPr/>
          </p:nvCxnSpPr>
          <p:spPr>
            <a:xfrm>
              <a:off x="2715581" y="5133027"/>
              <a:ext cx="152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5A9DF4-F299-493F-8819-47B24AF888D5}"/>
                </a:ext>
              </a:extLst>
            </p:cNvPr>
            <p:cNvSpPr txBox="1"/>
            <p:nvPr/>
          </p:nvSpPr>
          <p:spPr>
            <a:xfrm>
              <a:off x="1904725" y="453720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5 µm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21B744-A1A3-4FCF-A6FB-3F091786B0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7933" y="4866057"/>
              <a:ext cx="383783" cy="2288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463864-941F-4988-B7BF-0E8AF5FEDFAF}"/>
              </a:ext>
            </a:extLst>
          </p:cNvPr>
          <p:cNvGrpSpPr/>
          <p:nvPr/>
        </p:nvGrpSpPr>
        <p:grpSpPr>
          <a:xfrm>
            <a:off x="334675" y="3739966"/>
            <a:ext cx="2074697" cy="2990125"/>
            <a:chOff x="334675" y="3739966"/>
            <a:chExt cx="2074697" cy="29901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BC4CD4-E7A7-40ED-BB2F-D2414918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675" y="3739966"/>
              <a:ext cx="2074697" cy="2802515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F4C221A-1BBA-4A33-802F-368FF8C883D2}"/>
                </a:ext>
              </a:extLst>
            </p:cNvPr>
            <p:cNvSpPr/>
            <p:nvPr/>
          </p:nvSpPr>
          <p:spPr>
            <a:xfrm>
              <a:off x="515289" y="6514647"/>
              <a:ext cx="122702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/>
                <a:t>Anthony et al. (2011)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63524" y="1046820"/>
            <a:ext cx="1374990" cy="1196881"/>
            <a:chOff x="7293720" y="1210467"/>
            <a:chExt cx="1621680" cy="1411615"/>
          </a:xfrm>
        </p:grpSpPr>
        <p:pic>
          <p:nvPicPr>
            <p:cNvPr id="2052" name="Picture 4" descr="Image result for afrl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720" y="1770982"/>
              <a:ext cx="855698" cy="8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Image result for oxford university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315" y="1583859"/>
              <a:ext cx="715085" cy="85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139" y="1210467"/>
              <a:ext cx="1472364" cy="483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48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combined effort with heat flux gauges and thermal imaging enables unprecedented validation capabilities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36953" y="1202716"/>
            <a:ext cx="3048290" cy="3005108"/>
            <a:chOff x="727508" y="1295400"/>
            <a:chExt cx="2732521" cy="2693814"/>
          </a:xfrm>
        </p:grpSpPr>
        <p:grpSp>
          <p:nvGrpSpPr>
            <p:cNvPr id="7" name="Group 6"/>
            <p:cNvGrpSpPr/>
            <p:nvPr/>
          </p:nvGrpSpPr>
          <p:grpSpPr>
            <a:xfrm>
              <a:off x="727508" y="1295400"/>
              <a:ext cx="2732521" cy="2693814"/>
              <a:chOff x="670810" y="3540111"/>
              <a:chExt cx="2585242" cy="2548621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36659" y="3924847"/>
                <a:ext cx="1919393" cy="21638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0810" y="3540111"/>
                <a:ext cx="1202219" cy="16366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1" name="Straight Connector 10"/>
              <p:cNvCxnSpPr/>
              <p:nvPr/>
            </p:nvCxnSpPr>
            <p:spPr>
              <a:xfrm>
                <a:off x="1873029" y="3540111"/>
                <a:ext cx="1068325" cy="13921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873029" y="5181600"/>
                <a:ext cx="510532" cy="2748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362862" y="3015590"/>
              <a:ext cx="6896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© UTC 2018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96000" y="4459230"/>
            <a:ext cx="2557677" cy="1689829"/>
            <a:chOff x="6222859" y="4594571"/>
            <a:chExt cx="2557677" cy="168982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2859" y="4594571"/>
              <a:ext cx="2490666" cy="14479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7336523" y="6068956"/>
              <a:ext cx="144401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800" b="1" dirty="0" err="1"/>
                <a:t>Mathison</a:t>
              </a:r>
              <a:r>
                <a:rPr lang="en-US" sz="800" b="1" dirty="0"/>
                <a:t> et al. (2012, Part II)</a:t>
              </a:r>
            </a:p>
          </p:txBody>
        </p:sp>
      </p:grpSp>
      <p:sp>
        <p:nvSpPr>
          <p:cNvPr id="37" name="Left-Right Arrow 36"/>
          <p:cNvSpPr/>
          <p:nvPr/>
        </p:nvSpPr>
        <p:spPr>
          <a:xfrm>
            <a:off x="4377234" y="2875213"/>
            <a:ext cx="1337765" cy="757062"/>
          </a:xfrm>
          <a:prstGeom prst="leftRightArrow">
            <a:avLst>
              <a:gd name="adj1" fmla="val 50000"/>
              <a:gd name="adj2" fmla="val 57211"/>
            </a:avLst>
          </a:prstGeom>
          <a:solidFill>
            <a:srgbClr val="003399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645ABC-4889-4C79-A03E-574563A6C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4" t="3915" r="7313" b="17209"/>
          <a:stretch/>
        </p:blipFill>
        <p:spPr>
          <a:xfrm>
            <a:off x="6254097" y="1377693"/>
            <a:ext cx="2399580" cy="256780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775251" y="1143000"/>
            <a:ext cx="602172" cy="1594102"/>
            <a:chOff x="7040697" y="1249382"/>
            <a:chExt cx="546946" cy="1447907"/>
          </a:xfrm>
        </p:grpSpPr>
        <p:grpSp>
          <p:nvGrpSpPr>
            <p:cNvPr id="34" name="Group 33"/>
            <p:cNvGrpSpPr/>
            <p:nvPr/>
          </p:nvGrpSpPr>
          <p:grpSpPr>
            <a:xfrm>
              <a:off x="7040702" y="1249382"/>
              <a:ext cx="546941" cy="1200442"/>
              <a:chOff x="7040702" y="1249382"/>
              <a:chExt cx="546941" cy="1200442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404763" y="2266944"/>
                <a:ext cx="182880" cy="1828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7040702" y="1249382"/>
                <a:ext cx="546941" cy="10175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/>
            <p:cNvCxnSpPr/>
            <p:nvPr/>
          </p:nvCxnSpPr>
          <p:spPr>
            <a:xfrm flipH="1">
              <a:off x="7040697" y="2449824"/>
              <a:ext cx="546946" cy="2474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DD768275-D15E-4DAE-AAA2-909499067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48072" y="1409930"/>
            <a:ext cx="1594101" cy="10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13845" y="4661471"/>
            <a:ext cx="2402371" cy="1666615"/>
            <a:chOff x="1414992" y="4631385"/>
            <a:chExt cx="2771902" cy="19229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6207" y="4631385"/>
              <a:ext cx="2680687" cy="16784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414992" y="6305775"/>
              <a:ext cx="1688084" cy="248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/>
                <a:t>Schroeder and Thole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98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AM gas turbine components with integrated sensors facilitates a disruptive technological opportunity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16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547713" y="3755642"/>
            <a:ext cx="3226898" cy="2235613"/>
            <a:chOff x="3657600" y="3258424"/>
            <a:chExt cx="3226898" cy="2235613"/>
          </a:xfrm>
        </p:grpSpPr>
        <p:pic>
          <p:nvPicPr>
            <p:cNvPr id="10" name="Picture 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3258424"/>
              <a:ext cx="3209645" cy="22026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56151" y="5293982"/>
              <a:ext cx="112834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700" b="1" dirty="0"/>
                <a:t>Mitchell et al. (2008)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15347" y="1066800"/>
            <a:ext cx="4093582" cy="1420887"/>
            <a:chOff x="261905" y="2238666"/>
            <a:chExt cx="4127147" cy="1432540"/>
          </a:xfrm>
        </p:grpSpPr>
        <p:pic>
          <p:nvPicPr>
            <p:cNvPr id="35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05" y="2244152"/>
              <a:ext cx="1586030" cy="142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Image result for additive turbine bla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745" y="2238666"/>
              <a:ext cx="1914307" cy="143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204461" y="2587710"/>
            <a:ext cx="44211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</a:rPr>
              <a:t>Additively manufactured gas turbine components enable accelerated production timelines.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4461" y="5008602"/>
            <a:ext cx="4606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</a:rPr>
              <a:t>Embedded sensors circumvent complex attachment techniques required for traditional instrumentation.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1978672" y="1822125"/>
            <a:ext cx="470905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282063" y="3545830"/>
            <a:ext cx="4126866" cy="1350288"/>
            <a:chOff x="282063" y="3505200"/>
            <a:chExt cx="4343556" cy="1421188"/>
          </a:xfrm>
        </p:grpSpPr>
        <p:pic>
          <p:nvPicPr>
            <p:cNvPr id="38" name="Picture 6" descr="Image result for mesoscrib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431" y="3505200"/>
              <a:ext cx="1421188" cy="1421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Straight Connector 41"/>
            <p:cNvCxnSpPr/>
            <p:nvPr/>
          </p:nvCxnSpPr>
          <p:spPr>
            <a:xfrm flipH="1">
              <a:off x="2596061" y="4240205"/>
              <a:ext cx="470905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7BC4CD4-E7A7-40ED-BB2F-D2414918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063" y="3533269"/>
              <a:ext cx="1015393" cy="1371600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054041" y="1219200"/>
            <a:ext cx="3768973" cy="2150402"/>
            <a:chOff x="441723" y="2638926"/>
            <a:chExt cx="3231919" cy="1843986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890339" y="3962400"/>
              <a:ext cx="2783303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ysDot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890337" y="2638926"/>
              <a:ext cx="0" cy="153202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/>
            <p:nvPr/>
          </p:nvCxnSpPr>
          <p:spPr>
            <a:xfrm flipH="1">
              <a:off x="890337" y="4170947"/>
              <a:ext cx="278330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2" name="Rectangle 61"/>
            <p:cNvSpPr/>
            <p:nvPr/>
          </p:nvSpPr>
          <p:spPr>
            <a:xfrm>
              <a:off x="441723" y="3235659"/>
              <a:ext cx="428468" cy="274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Risk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547179" y="4208859"/>
              <a:ext cx="1457413" cy="274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Development Time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1106905" y="2719137"/>
              <a:ext cx="2342148" cy="1251284"/>
            </a:xfrm>
            <a:custGeom>
              <a:avLst/>
              <a:gdLst>
                <a:gd name="connsiteX0" fmla="*/ 0 w 2253916"/>
                <a:gd name="connsiteY0" fmla="*/ 0 h 1259305"/>
                <a:gd name="connsiteX1" fmla="*/ 521369 w 2253916"/>
                <a:gd name="connsiteY1" fmla="*/ 786063 h 1259305"/>
                <a:gd name="connsiteX2" fmla="*/ 2253916 w 2253916"/>
                <a:gd name="connsiteY2" fmla="*/ 1259305 h 1259305"/>
                <a:gd name="connsiteX0" fmla="*/ 0 w 2253916"/>
                <a:gd name="connsiteY0" fmla="*/ 0 h 1259305"/>
                <a:gd name="connsiteX1" fmla="*/ 521369 w 2253916"/>
                <a:gd name="connsiteY1" fmla="*/ 786063 h 1259305"/>
                <a:gd name="connsiteX2" fmla="*/ 2253916 w 2253916"/>
                <a:gd name="connsiteY2" fmla="*/ 1259305 h 1259305"/>
                <a:gd name="connsiteX0" fmla="*/ 0 w 2253916"/>
                <a:gd name="connsiteY0" fmla="*/ 0 h 1259305"/>
                <a:gd name="connsiteX1" fmla="*/ 2253916 w 2253916"/>
                <a:gd name="connsiteY1" fmla="*/ 1259305 h 1259305"/>
                <a:gd name="connsiteX0" fmla="*/ 0 w 2253916"/>
                <a:gd name="connsiteY0" fmla="*/ 0 h 1259305"/>
                <a:gd name="connsiteX1" fmla="*/ 2253916 w 2253916"/>
                <a:gd name="connsiteY1" fmla="*/ 1259305 h 1259305"/>
                <a:gd name="connsiteX0" fmla="*/ 0 w 2253916"/>
                <a:gd name="connsiteY0" fmla="*/ 0 h 1259305"/>
                <a:gd name="connsiteX1" fmla="*/ 2253916 w 2253916"/>
                <a:gd name="connsiteY1" fmla="*/ 1259305 h 1259305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2148" h="1251284">
                  <a:moveTo>
                    <a:pt x="0" y="0"/>
                  </a:moveTo>
                  <a:cubicBezTo>
                    <a:pt x="494632" y="852904"/>
                    <a:pt x="933117" y="1224548"/>
                    <a:pt x="2342148" y="1251284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1106906" y="2731168"/>
              <a:ext cx="962526" cy="1251284"/>
            </a:xfrm>
            <a:custGeom>
              <a:avLst/>
              <a:gdLst>
                <a:gd name="connsiteX0" fmla="*/ 0 w 2253916"/>
                <a:gd name="connsiteY0" fmla="*/ 0 h 1259305"/>
                <a:gd name="connsiteX1" fmla="*/ 521369 w 2253916"/>
                <a:gd name="connsiteY1" fmla="*/ 786063 h 1259305"/>
                <a:gd name="connsiteX2" fmla="*/ 2253916 w 2253916"/>
                <a:gd name="connsiteY2" fmla="*/ 1259305 h 1259305"/>
                <a:gd name="connsiteX0" fmla="*/ 0 w 2253916"/>
                <a:gd name="connsiteY0" fmla="*/ 0 h 1259305"/>
                <a:gd name="connsiteX1" fmla="*/ 521369 w 2253916"/>
                <a:gd name="connsiteY1" fmla="*/ 786063 h 1259305"/>
                <a:gd name="connsiteX2" fmla="*/ 2253916 w 2253916"/>
                <a:gd name="connsiteY2" fmla="*/ 1259305 h 1259305"/>
                <a:gd name="connsiteX0" fmla="*/ 0 w 2253916"/>
                <a:gd name="connsiteY0" fmla="*/ 0 h 1259305"/>
                <a:gd name="connsiteX1" fmla="*/ 2253916 w 2253916"/>
                <a:gd name="connsiteY1" fmla="*/ 1259305 h 1259305"/>
                <a:gd name="connsiteX0" fmla="*/ 0 w 2253916"/>
                <a:gd name="connsiteY0" fmla="*/ 0 h 1259305"/>
                <a:gd name="connsiteX1" fmla="*/ 2253916 w 2253916"/>
                <a:gd name="connsiteY1" fmla="*/ 1259305 h 1259305"/>
                <a:gd name="connsiteX0" fmla="*/ 0 w 2253916"/>
                <a:gd name="connsiteY0" fmla="*/ 0 h 1259305"/>
                <a:gd name="connsiteX1" fmla="*/ 2253916 w 2253916"/>
                <a:gd name="connsiteY1" fmla="*/ 1259305 h 1259305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  <a:gd name="connsiteX0" fmla="*/ 0 w 2342148"/>
                <a:gd name="connsiteY0" fmla="*/ 0 h 1251284"/>
                <a:gd name="connsiteX1" fmla="*/ 2342148 w 2342148"/>
                <a:gd name="connsiteY1" fmla="*/ 1251284 h 125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2148" h="1251284">
                  <a:moveTo>
                    <a:pt x="0" y="0"/>
                  </a:moveTo>
                  <a:cubicBezTo>
                    <a:pt x="494632" y="852904"/>
                    <a:pt x="933117" y="1224548"/>
                    <a:pt x="2342148" y="1251284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068842" y="2674944"/>
              <a:ext cx="70147" cy="70147"/>
            </a:xfrm>
            <a:prstGeom prst="ellipse">
              <a:avLst/>
            </a:prstGeom>
            <a:solidFill>
              <a:sysClr val="windowText" lastClr="0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241221" y="2798948"/>
              <a:ext cx="1292272" cy="26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Traditional Parts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241221" y="3070263"/>
              <a:ext cx="1292272" cy="249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"Smart" AM Parts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H="1">
              <a:off x="1994321" y="3205668"/>
              <a:ext cx="223176" cy="401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0" name="Straight Connector 69"/>
            <p:cNvCxnSpPr/>
            <p:nvPr/>
          </p:nvCxnSpPr>
          <p:spPr>
            <a:xfrm flipH="1">
              <a:off x="1989559" y="2924047"/>
              <a:ext cx="223176" cy="401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5" name="Group 4"/>
          <p:cNvGrpSpPr/>
          <p:nvPr/>
        </p:nvGrpSpPr>
        <p:grpSpPr>
          <a:xfrm>
            <a:off x="271489" y="5834802"/>
            <a:ext cx="3873632" cy="794598"/>
            <a:chOff x="271489" y="5880203"/>
            <a:chExt cx="3873632" cy="794598"/>
          </a:xfrm>
        </p:grpSpPr>
        <p:grpSp>
          <p:nvGrpSpPr>
            <p:cNvPr id="28" name="Group 27"/>
            <p:cNvGrpSpPr/>
            <p:nvPr/>
          </p:nvGrpSpPr>
          <p:grpSpPr>
            <a:xfrm>
              <a:off x="1887108" y="5880203"/>
              <a:ext cx="2258013" cy="794598"/>
              <a:chOff x="330503" y="4336918"/>
              <a:chExt cx="3001089" cy="105608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0618DE5-8635-484F-85FA-4359ACAE4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1176" y="4489575"/>
                <a:ext cx="1020416" cy="43058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7480709-BDF7-422C-A03D-4B15E4B68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0503" y="5032916"/>
                <a:ext cx="1331238" cy="360089"/>
              </a:xfrm>
              <a:prstGeom prst="rect">
                <a:avLst/>
              </a:prstGeom>
            </p:spPr>
          </p:pic>
          <p:pic>
            <p:nvPicPr>
              <p:cNvPr id="32" name="Picture 1" descr="Old and new Penn State marks">
                <a:extLst>
                  <a:ext uri="{FF2B5EF4-FFF2-40B4-BE49-F238E27FC236}">
                    <a16:creationId xmlns:a16="http://schemas.microsoft.com/office/drawing/2014/main" id="{0E5F91D6-1136-4B7B-81FA-77585EB49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r:link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0590" y="4712690"/>
                <a:ext cx="1261104" cy="45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Image result for mesoscribe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7896" y="5084742"/>
                <a:ext cx="1213696" cy="273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E936DBC-6233-4FE0-8F03-D73FE5B16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45245"/>
              <a:stretch/>
            </p:blipFill>
            <p:spPr>
              <a:xfrm>
                <a:off x="418477" y="4336918"/>
                <a:ext cx="1155767" cy="420161"/>
              </a:xfrm>
              <a:prstGeom prst="rect">
                <a:avLst/>
              </a:prstGeom>
            </p:spPr>
          </p:pic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89" y="6155438"/>
              <a:ext cx="1778416" cy="397762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243253" y="1053190"/>
            <a:ext cx="11283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 err="1">
                <a:solidFill>
                  <a:schemeClr val="bg1"/>
                </a:solidFill>
              </a:rPr>
              <a:t>Wereszczak</a:t>
            </a:r>
            <a:r>
              <a:rPr lang="en-US" sz="700" b="1" dirty="0">
                <a:solidFill>
                  <a:schemeClr val="bg1"/>
                </a:solidFill>
              </a:rPr>
              <a:t> et al. (2002)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339066" y="2305802"/>
            <a:ext cx="11283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dirty="0"/>
              <a:t>Siemens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995238" y="4709223"/>
            <a:ext cx="11283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CVD </a:t>
            </a:r>
            <a:r>
              <a:rPr lang="en-US" sz="700" b="1" dirty="0" err="1">
                <a:solidFill>
                  <a:schemeClr val="bg1"/>
                </a:solidFill>
              </a:rPr>
              <a:t>Mesoscribe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37583" y="4841029"/>
            <a:ext cx="11283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/>
              <a:t>Anthony et al. (2011)</a:t>
            </a:r>
          </a:p>
        </p:txBody>
      </p:sp>
      <p:pic>
        <p:nvPicPr>
          <p:cNvPr id="50" name="Picture 2" descr="Sensors 19 01155 g00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b="9987"/>
          <a:stretch/>
        </p:blipFill>
        <p:spPr bwMode="auto">
          <a:xfrm>
            <a:off x="1369727" y="3572499"/>
            <a:ext cx="1002411" cy="12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1310203" y="4841029"/>
            <a:ext cx="11283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/>
              <a:t>Deng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315057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7FD2-3270-461E-BF46-C9ADF814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DOE Studies</a:t>
            </a:r>
            <a:br>
              <a:rPr lang="en-US" dirty="0"/>
            </a:br>
            <a:r>
              <a:rPr lang="en-US" dirty="0"/>
              <a:t>Part 1 cooled blade research kicked off in 2016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97068-F7C5-442A-BF8C-EB9BEF0A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42139-DCD4-4D88-9328-21C2A61A1AFA}"/>
              </a:ext>
            </a:extLst>
          </p:cNvPr>
          <p:cNvSpPr/>
          <p:nvPr/>
        </p:nvSpPr>
        <p:spPr>
          <a:xfrm>
            <a:off x="99985" y="109337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Specific goals include:</a:t>
            </a:r>
          </a:p>
          <a:p>
            <a:r>
              <a:rPr lang="en-US" sz="2000" dirty="0"/>
              <a:t>1) demonstrate increased turbine efficiency by reducing cooling flow through the systematic studies of Reynolds number, cooling flowrates, and airfoil cooling designs; </a:t>
            </a:r>
          </a:p>
          <a:p>
            <a:endParaRPr lang="en-US" sz="2000" dirty="0"/>
          </a:p>
          <a:p>
            <a:r>
              <a:rPr lang="en-US" sz="2000" dirty="0"/>
              <a:t>2) determine the appropriate scaling parameters for different testing environments including Virginia Tech, U Pitt, and DOE-NETL.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318CA-C9D7-4416-8C00-68E300283DC0}"/>
              </a:ext>
            </a:extLst>
          </p:cNvPr>
          <p:cNvSpPr txBox="1"/>
          <p:nvPr/>
        </p:nvSpPr>
        <p:spPr>
          <a:xfrm>
            <a:off x="640323" y="6323598"/>
            <a:ext cx="330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Ramesh, Ramirez, Ekkad, Alvin, 2016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2285FB6-379C-4165-8BE4-F2BDFEE3B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276326"/>
            <a:ext cx="3509046" cy="297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small, white, sitting, group&#10;&#10;Description automatically generated">
            <a:extLst>
              <a:ext uri="{FF2B5EF4-FFF2-40B4-BE49-F238E27FC236}">
                <a16:creationId xmlns:a16="http://schemas.microsoft.com/office/drawing/2014/main" id="{3453FD4D-D5FE-4DBA-A927-7354AFCDE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36" y="4052370"/>
            <a:ext cx="4300949" cy="12011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552494-4117-4C21-A742-2BFD2430A63F}"/>
              </a:ext>
            </a:extLst>
          </p:cNvPr>
          <p:cNvSpPr txBox="1"/>
          <p:nvPr/>
        </p:nvSpPr>
        <p:spPr>
          <a:xfrm>
            <a:off x="7636660" y="5288309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Ames, 2009</a:t>
            </a:r>
          </a:p>
        </p:txBody>
      </p:sp>
    </p:spTree>
    <p:extLst>
      <p:ext uri="{BB962C8B-B14F-4D97-AF65-F5344CB8AC3E}">
        <p14:creationId xmlns:p14="http://schemas.microsoft.com/office/powerpoint/2010/main" val="694073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2966" y="1087800"/>
            <a:ext cx="9144000" cy="914400"/>
          </a:xfrm>
        </p:spPr>
        <p:txBody>
          <a:bodyPr>
            <a:noAutofit/>
          </a:bodyPr>
          <a:lstStyle/>
          <a:p>
            <a:pPr lvl="0" algn="l" defTabSz="758825">
              <a:lnSpc>
                <a:spcPct val="85000"/>
              </a:lnSpc>
              <a:spcBef>
                <a:spcPts val="0"/>
              </a:spcBef>
            </a:pPr>
            <a:r>
              <a:rPr lang="en-US" sz="2400" b="1" dirty="0">
                <a:ea typeface="+mn-ea"/>
                <a:cs typeface="Arial" pitchFamily="34" charset="0"/>
              </a:rPr>
              <a:t>Based on extensive literature reviews and review from Pratt &amp; Whitney, Siemens, GE, and Solar, we have a baseline cooling scheme</a:t>
            </a:r>
            <a:br>
              <a:rPr lang="en-US" sz="2400" b="1" dirty="0">
                <a:ea typeface="+mn-ea"/>
                <a:cs typeface="Arial" pitchFamily="34" charset="0"/>
              </a:rPr>
            </a:br>
            <a:br>
              <a:rPr lang="en-US" sz="2400" b="1" dirty="0">
                <a:ea typeface="+mn-ea"/>
                <a:cs typeface="Arial" pitchFamily="34" charset="0"/>
              </a:rPr>
            </a:br>
            <a:r>
              <a:rPr lang="en-US" sz="2400" b="1" dirty="0">
                <a:solidFill>
                  <a:srgbClr val="FF0000"/>
                </a:solidFill>
                <a:ea typeface="+mn-ea"/>
                <a:cs typeface="Arial" pitchFamily="34" charset="0"/>
              </a:rPr>
              <a:t>Cooling design needed to be integrated into the Pratt &amp; Whitney  turbine airfoils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66" y="5771634"/>
            <a:ext cx="305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of J. Town, DOE-NETL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66" y="124545"/>
            <a:ext cx="881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Cooled Blade Design and Manufacturing  </a:t>
            </a:r>
          </a:p>
        </p:txBody>
      </p:sp>
      <p:sp>
        <p:nvSpPr>
          <p:cNvPr id="45" name="Content Placeholder 4"/>
          <p:cNvSpPr txBox="1">
            <a:spLocks/>
          </p:cNvSpPr>
          <p:nvPr/>
        </p:nvSpPr>
        <p:spPr>
          <a:xfrm>
            <a:off x="4805615" y="2838118"/>
            <a:ext cx="4757026" cy="3623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Mid-chord Plenums</a:t>
            </a:r>
          </a:p>
          <a:p>
            <a:pPr marL="744538" marR="0" lvl="1" indent="-2809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 leading edge source</a:t>
            </a:r>
          </a:p>
          <a:p>
            <a:pPr marL="744538" marR="0" lvl="1" indent="-2809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 trailing edge source</a:t>
            </a:r>
          </a:p>
          <a:p>
            <a:pPr marL="744538" marR="0" lvl="1" indent="-2809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 three pass serpentine</a:t>
            </a:r>
          </a:p>
          <a:p>
            <a:pPr marL="1090613" marR="0" lvl="2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Discrete ‘V’ trip strips in passages</a:t>
            </a:r>
          </a:p>
          <a:p>
            <a:pPr marL="744538" marR="0" lvl="1" indent="-2809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 treatments and cooling left to the designer for balancing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Mid-chord Film Cooling Holes</a:t>
            </a:r>
          </a:p>
          <a:p>
            <a:pPr marL="744538" marR="0" lvl="1" indent="-2809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7-7-7 shaped holes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A09157-B5B2-4988-A4C8-13479FEAE07A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222423"/>
            <a:ext cx="1295399" cy="635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2235"/>
            <a:ext cx="4887150" cy="38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4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703E-EA4B-45F5-84D3-DA9A9B05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/>
              </a:rPr>
              <a:t>Four different blades will be used in a ‘rainbow’ wheel to provide back to back comparisons</a:t>
            </a:r>
            <a:br>
              <a:rPr lang="en-US" dirty="0">
                <a:latin typeface="Calibri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BA770-2CB1-470F-BA6F-1D52D269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005436"/>
            <a:ext cx="9144793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2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0" y="6581001"/>
            <a:ext cx="37147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BD4B2-51D9-4276-AD5A-230893B186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5425" y="1127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presentation will </a:t>
            </a:r>
            <a:r>
              <a:rPr lang="en-US" sz="2800" b="1" dirty="0">
                <a:solidFill>
                  <a:srgbClr val="003399"/>
                </a:solidFill>
                <a:latin typeface="Calibri"/>
              </a:rPr>
              <a:t>provide a briefing on NEXT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06" y="1870110"/>
            <a:ext cx="4676669" cy="31177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425" y="1657376"/>
            <a:ext cx="453657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Motivation and background</a:t>
            </a:r>
          </a:p>
          <a:p>
            <a:endParaRPr lang="en-US" sz="2200" b="1" dirty="0"/>
          </a:p>
          <a:p>
            <a:r>
              <a:rPr lang="en-US" sz="2200" b="1" dirty="0"/>
              <a:t>START facility and instrumentation</a:t>
            </a:r>
          </a:p>
          <a:p>
            <a:endParaRPr lang="en-US" sz="2200" b="1" dirty="0"/>
          </a:p>
          <a:p>
            <a:r>
              <a:rPr lang="en-US" sz="2200" b="1" dirty="0"/>
              <a:t>DOE Studies:</a:t>
            </a:r>
          </a:p>
          <a:p>
            <a:r>
              <a:rPr lang="en-US" sz="2200" b="1" dirty="0"/>
              <a:t>         Part 1: Cooled blade studies</a:t>
            </a:r>
          </a:p>
          <a:p>
            <a:endParaRPr lang="en-US" sz="2200" b="1" dirty="0"/>
          </a:p>
          <a:p>
            <a:r>
              <a:rPr lang="en-US" sz="2200" b="1" dirty="0"/>
              <a:t>          Part 2: Defining </a:t>
            </a:r>
            <a:r>
              <a:rPr lang="en-US" sz="2200" b="1" dirty="0" err="1"/>
              <a:t>NExT</a:t>
            </a:r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          Part 3: </a:t>
            </a:r>
            <a:r>
              <a:rPr lang="en-US" sz="2200" b="1" dirty="0" err="1"/>
              <a:t>NExT</a:t>
            </a:r>
            <a:r>
              <a:rPr lang="en-US" sz="2200" b="1" dirty="0"/>
              <a:t> Future Studies</a:t>
            </a:r>
          </a:p>
          <a:p>
            <a:endParaRPr lang="en-US" sz="22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05117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C2F7D-7DE5-40DF-9491-29A6A13F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38847B-BA09-497F-B0AA-61BEFA9B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278" y="1273770"/>
            <a:ext cx="1260253" cy="108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7">
            <a:extLst>
              <a:ext uri="{FF2B5EF4-FFF2-40B4-BE49-F238E27FC236}">
                <a16:creationId xmlns:a16="http://schemas.microsoft.com/office/drawing/2014/main" id="{2FB4C92E-46E0-4AA0-9011-558A320A2DE1}"/>
              </a:ext>
            </a:extLst>
          </p:cNvPr>
          <p:cNvSpPr txBox="1">
            <a:spLocks/>
          </p:cNvSpPr>
          <p:nvPr/>
        </p:nvSpPr>
        <p:spPr>
          <a:xfrm>
            <a:off x="126616" y="112529"/>
            <a:ext cx="9412868" cy="113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39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Blade cooling designs were transformed from a laboratory setting into a PW proprietary blade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667AFF0-662D-4246-98B3-B411F0796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46307"/>
          <a:stretch/>
        </p:blipFill>
        <p:spPr bwMode="auto">
          <a:xfrm>
            <a:off x="1181992" y="3463746"/>
            <a:ext cx="1739669" cy="17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2B1DBD0-352B-4C26-AFA9-7917F7161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0" b="46305"/>
          <a:stretch/>
        </p:blipFill>
        <p:spPr bwMode="auto">
          <a:xfrm>
            <a:off x="2871571" y="3463746"/>
            <a:ext cx="1706854" cy="17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F49685-CBE9-4838-99DF-4777C4718AC7}"/>
              </a:ext>
            </a:extLst>
          </p:cNvPr>
          <p:cNvSpPr/>
          <p:nvPr/>
        </p:nvSpPr>
        <p:spPr>
          <a:xfrm>
            <a:off x="1281917" y="2549346"/>
            <a:ext cx="1371600" cy="533400"/>
          </a:xfrm>
          <a:prstGeom prst="rect">
            <a:avLst/>
          </a:prstGeom>
          <a:solidFill>
            <a:srgbClr val="0D0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NETL Baseline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C9AE8A-02E8-47A0-A530-AC8C840F7102}"/>
              </a:ext>
            </a:extLst>
          </p:cNvPr>
          <p:cNvSpPr/>
          <p:nvPr/>
        </p:nvSpPr>
        <p:spPr>
          <a:xfrm>
            <a:off x="3026608" y="2549345"/>
            <a:ext cx="1371600" cy="740453"/>
          </a:xfrm>
          <a:prstGeom prst="rect">
            <a:avLst/>
          </a:prstGeom>
          <a:solidFill>
            <a:srgbClr val="0D0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NETL ‘Trailing Edge’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F02A06-4CFB-4488-9E34-B483C1F1BA1E}"/>
              </a:ext>
            </a:extLst>
          </p:cNvPr>
          <p:cNvSpPr/>
          <p:nvPr/>
        </p:nvSpPr>
        <p:spPr>
          <a:xfrm>
            <a:off x="4771300" y="2549346"/>
            <a:ext cx="1371600" cy="740452"/>
          </a:xfrm>
          <a:prstGeom prst="rect">
            <a:avLst/>
          </a:prstGeom>
          <a:solidFill>
            <a:srgbClr val="0D0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NETL ‘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Antivortex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B9DF9E-67EF-4F5B-ABE5-9DFB7C945B47}"/>
              </a:ext>
            </a:extLst>
          </p:cNvPr>
          <p:cNvSpPr/>
          <p:nvPr/>
        </p:nvSpPr>
        <p:spPr>
          <a:xfrm>
            <a:off x="6515992" y="2549346"/>
            <a:ext cx="1371600" cy="740452"/>
          </a:xfrm>
          <a:prstGeom prst="rect">
            <a:avLst/>
          </a:prstGeom>
          <a:solidFill>
            <a:srgbClr val="0D0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‘Modified Baseline’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8316FDE0-C11A-4BEB-BE28-3290C660B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46307"/>
          <a:stretch/>
        </p:blipFill>
        <p:spPr bwMode="auto">
          <a:xfrm>
            <a:off x="4528335" y="3463746"/>
            <a:ext cx="1739669" cy="17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53C9D8-1648-46C8-9FF8-1318643BE37C}"/>
              </a:ext>
            </a:extLst>
          </p:cNvPr>
          <p:cNvSpPr txBox="1"/>
          <p:nvPr/>
        </p:nvSpPr>
        <p:spPr>
          <a:xfrm>
            <a:off x="1959808" y="5292546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Impingement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Diamond Pedestals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E8EBFD-89A3-4AF1-B255-6B14AFC317D3}"/>
              </a:ext>
            </a:extLst>
          </p:cNvPr>
          <p:cNvCxnSpPr/>
          <p:nvPr/>
        </p:nvCxnSpPr>
        <p:spPr>
          <a:xfrm flipH="1" flipV="1">
            <a:off x="2373230" y="4835346"/>
            <a:ext cx="1143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AC2C2B-3FA1-495B-ADC1-50998A3C36B9}"/>
              </a:ext>
            </a:extLst>
          </p:cNvPr>
          <p:cNvCxnSpPr/>
          <p:nvPr/>
        </p:nvCxnSpPr>
        <p:spPr>
          <a:xfrm flipV="1">
            <a:off x="3782930" y="5188935"/>
            <a:ext cx="317496" cy="56081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F46A7B-3887-4D32-8A46-E51D5CEB0BA3}"/>
              </a:ext>
            </a:extLst>
          </p:cNvPr>
          <p:cNvSpPr txBox="1"/>
          <p:nvPr/>
        </p:nvSpPr>
        <p:spPr>
          <a:xfrm>
            <a:off x="4332147" y="529254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Shaped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Tripod Holes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23BE78-6897-4353-B1A6-A806F0F88751}"/>
              </a:ext>
            </a:extLst>
          </p:cNvPr>
          <p:cNvCxnSpPr/>
          <p:nvPr/>
        </p:nvCxnSpPr>
        <p:spPr>
          <a:xfrm flipH="1" flipV="1">
            <a:off x="1989826" y="4537172"/>
            <a:ext cx="2950304" cy="908536"/>
          </a:xfrm>
          <a:prstGeom prst="straightConnector1">
            <a:avLst/>
          </a:prstGeom>
          <a:ln w="19050">
            <a:solidFill>
              <a:srgbClr val="0D0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7DB961-433A-4666-92E3-609640BF633A}"/>
              </a:ext>
            </a:extLst>
          </p:cNvPr>
          <p:cNvCxnSpPr>
            <a:cxnSpLocks/>
          </p:cNvCxnSpPr>
          <p:nvPr/>
        </p:nvCxnSpPr>
        <p:spPr>
          <a:xfrm flipV="1">
            <a:off x="4961626" y="3920946"/>
            <a:ext cx="269104" cy="1530626"/>
          </a:xfrm>
          <a:prstGeom prst="straightConnector1">
            <a:avLst/>
          </a:prstGeom>
          <a:ln w="19050">
            <a:solidFill>
              <a:srgbClr val="0D0D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41020FA-C3B2-4655-BE4B-D4B53ED4D195}"/>
              </a:ext>
            </a:extLst>
          </p:cNvPr>
          <p:cNvSpPr txBox="1"/>
          <p:nvPr/>
        </p:nvSpPr>
        <p:spPr>
          <a:xfrm>
            <a:off x="6104626" y="537537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Round Holes</a:t>
            </a: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5D44D369-4AA0-4856-96DA-67526CF54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46307"/>
          <a:stretch/>
        </p:blipFill>
        <p:spPr bwMode="auto">
          <a:xfrm>
            <a:off x="6303957" y="3536633"/>
            <a:ext cx="1739669" cy="17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461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FE11-2D27-4081-AB3E-F31FE617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ongoing study is evaluating internal and external blade cooling technologies under sponsorship from DOE-NETL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45F28-194A-4266-9F46-5A4D0E1C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9355" y="838200"/>
            <a:ext cx="8397188" cy="6044046"/>
            <a:chOff x="68258" y="610059"/>
            <a:chExt cx="8819382" cy="6347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484E8C-20E6-46AA-B55A-AAD84A9A6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967" b="98926" l="7059" r="90374">
                          <a14:foregroundMark x1="47914" y1="10859" x2="48021" y2="6086"/>
                          <a14:foregroundMark x1="54011" y1="11217" x2="54225" y2="5967"/>
                          <a14:foregroundMark x1="12406" y1="44630" x2="11551" y2="46420"/>
                          <a14:foregroundMark x1="12086" y1="52387" x2="7059" y2="53341"/>
                          <a14:foregroundMark x1="8235" y1="45704" x2="7059" y2="46062"/>
                          <a14:foregroundMark x1="39144" y1="89499" x2="36845" y2="96610"/>
                          <a14:foregroundMark x1="43957" y1="92482" x2="43633" y2="97446"/>
                          <a14:foregroundMark x1="88877" y1="50597" x2="90481" y2="51432"/>
                          <a14:foregroundMark x1="89626" y1="57041" x2="90374" y2="58115"/>
                          <a14:foregroundMark x1="43209" y1="95823" x2="44064" y2="98926"/>
                          <a14:foregroundMark x1="48984" y1="97255" x2="48770" y2="98807"/>
                          <a14:backgroundMark x1="9091" y1="97017" x2="16043" y2="97017"/>
                          <a14:backgroundMark x1="16043" y1="97017" x2="21711" y2="99881"/>
                          <a14:backgroundMark x1="15187" y1="98091" x2="21283" y2="99523"/>
                          <a14:backgroundMark x1="21283" y1="99523" x2="31337" y2="97733"/>
                          <a14:backgroundMark x1="43242" y1="99200" x2="48770" y2="99881"/>
                          <a14:backgroundMark x1="31337" y1="97733" x2="42201" y2="99072"/>
                          <a14:backgroundMark x1="48770" y1="99881" x2="57326" y2="99761"/>
                          <a14:backgroundMark x1="57326" y1="99761" x2="62567" y2="998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9344" y="610059"/>
              <a:ext cx="6906750" cy="619022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E4B1E5-450A-49B9-8FE0-DE5B888A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99" b="97122" l="6864" r="89863">
                          <a14:foregroundMark x1="35586" y1="5516" x2="35586" y2="5516"/>
                          <a14:foregroundMark x1="41183" y1="3118" x2="41183" y2="3118"/>
                          <a14:foregroundMark x1="47518" y1="2278" x2="47518" y2="2278"/>
                          <a14:foregroundMark x1="59873" y1="91966" x2="59873" y2="91966"/>
                          <a14:foregroundMark x1="54699" y1="93645" x2="54699" y2="93645"/>
                          <a14:foregroundMark x1="60718" y1="92206" x2="60718" y2="92206"/>
                          <a14:foregroundMark x1="61668" y1="92926" x2="60507" y2="94365"/>
                          <a14:foregroundMark x1="48363" y1="91727" x2="48469" y2="96283"/>
                          <a14:foregroundMark x1="41711" y1="94245" x2="42978" y2="96882"/>
                          <a14:foregroundMark x1="10243" y1="35971" x2="8765" y2="35372"/>
                          <a14:foregroundMark x1="10243" y1="43165" x2="7709" y2="42446"/>
                          <a14:foregroundMark x1="8976" y1="43525" x2="6864" y2="43885"/>
                          <a14:foregroundMark x1="48258" y1="94005" x2="49102" y2="97122"/>
                          <a14:backgroundMark x1="11721" y1="50360" x2="14467" y2="52038"/>
                          <a14:backgroundMark x1="54382" y1="91487" x2="52482" y2="84772"/>
                          <a14:backgroundMark x1="15206" y1="50600" x2="14256" y2="51319"/>
                          <a14:backgroundMark x1="14889" y1="51199" x2="13094" y2="53957"/>
                          <a14:backgroundMark x1="11616" y1="49760" x2="11827" y2="51918"/>
                          <a14:backgroundMark x1="11510" y1="49400" x2="9926" y2="51439"/>
                          <a14:backgroundMark x1="11088" y1="50839" x2="7603" y2="51439"/>
                        </a14:backgroundRemoval>
                      </a14:imgEffect>
                    </a14:imgLayer>
                  </a14:imgProps>
                </a:ext>
              </a:extLst>
            </a:blip>
            <a:srcRect t="51003" r="45873"/>
            <a:stretch/>
          </p:blipFill>
          <p:spPr>
            <a:xfrm>
              <a:off x="1205996" y="3894533"/>
              <a:ext cx="3821256" cy="305393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EC011C4-13B1-4E65-A1A0-404333439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99" b="97122" l="6864" r="89863">
                          <a14:foregroundMark x1="35586" y1="5516" x2="35586" y2="5516"/>
                          <a14:foregroundMark x1="41183" y1="3118" x2="41183" y2="3118"/>
                          <a14:foregroundMark x1="47518" y1="2278" x2="47518" y2="2278"/>
                          <a14:foregroundMark x1="59873" y1="91966" x2="59873" y2="91966"/>
                          <a14:foregroundMark x1="54699" y1="93645" x2="54699" y2="93645"/>
                          <a14:foregroundMark x1="60718" y1="92206" x2="60718" y2="92206"/>
                          <a14:foregroundMark x1="61668" y1="92926" x2="60507" y2="94365"/>
                          <a14:foregroundMark x1="48363" y1="91727" x2="48469" y2="96283"/>
                          <a14:foregroundMark x1="41711" y1="94245" x2="42978" y2="96882"/>
                          <a14:foregroundMark x1="10243" y1="35971" x2="8765" y2="35372"/>
                          <a14:foregroundMark x1="10243" y1="43165" x2="7709" y2="42446"/>
                          <a14:foregroundMark x1="9398" y1="50360" x2="6969" y2="49880"/>
                          <a14:foregroundMark x1="8976" y1="43525" x2="6864" y2="43885"/>
                          <a14:foregroundMark x1="48258" y1="94005" x2="49102" y2="97122"/>
                          <a14:backgroundMark x1="78141" y1="43885" x2="84477" y2="44365"/>
                          <a14:backgroundMark x1="51320" y1="89808" x2="50686" y2="87770"/>
                        </a14:backgroundRemoval>
                      </a14:imgEffect>
                    </a14:imgLayer>
                  </a14:imgProps>
                </a:ext>
              </a:extLst>
            </a:blip>
            <a:srcRect l="51277" t="44272"/>
            <a:stretch/>
          </p:blipFill>
          <p:spPr>
            <a:xfrm>
              <a:off x="4806990" y="3484494"/>
              <a:ext cx="3439817" cy="34734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8C7E57-DBBD-4D8D-8290-D111C337C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99" b="97122" l="6864" r="89863">
                          <a14:foregroundMark x1="35586" y1="5516" x2="35586" y2="5516"/>
                          <a14:foregroundMark x1="41183" y1="3118" x2="41183" y2="3118"/>
                          <a14:foregroundMark x1="47518" y1="2278" x2="47518" y2="2278"/>
                          <a14:foregroundMark x1="59873" y1="91966" x2="59873" y2="91966"/>
                          <a14:foregroundMark x1="54699" y1="93645" x2="54699" y2="93645"/>
                          <a14:foregroundMark x1="60718" y1="92206" x2="60718" y2="92206"/>
                          <a14:foregroundMark x1="61668" y1="92926" x2="60507" y2="94365"/>
                          <a14:foregroundMark x1="48363" y1="91727" x2="48469" y2="96283"/>
                          <a14:foregroundMark x1="41711" y1="94245" x2="42978" y2="96882"/>
                          <a14:foregroundMark x1="10243" y1="35971" x2="8765" y2="35372"/>
                          <a14:foregroundMark x1="10243" y1="43165" x2="7709" y2="42446"/>
                          <a14:foregroundMark x1="9398" y1="50360" x2="6969" y2="49880"/>
                          <a14:foregroundMark x1="8976" y1="43525" x2="6864" y2="43885"/>
                          <a14:foregroundMark x1="48258" y1="94005" x2="49102" y2="97122"/>
                          <a14:backgroundMark x1="80570" y1="46403" x2="87117" y2="47242"/>
                          <a14:backgroundMark x1="87117" y1="47242" x2="88490" y2="48441"/>
                          <a14:backgroundMark x1="89546" y1="47362" x2="77402" y2="49760"/>
                          <a14:backgroundMark x1="77719" y1="47602" x2="83949" y2="49520"/>
                          <a14:backgroundMark x1="83949" y1="49520" x2="83949" y2="49520"/>
                          <a14:backgroundMark x1="83633" y1="49520" x2="78458" y2="49760"/>
                          <a14:backgroundMark x1="43295" y1="16307" x2="42239" y2="3357"/>
                        </a14:backgroundRemoval>
                      </a14:imgEffect>
                    </a14:imgLayer>
                  </a14:imgProps>
                </a:ext>
              </a:extLst>
            </a:blip>
            <a:srcRect l="42476" b="50000"/>
            <a:stretch/>
          </p:blipFill>
          <p:spPr>
            <a:xfrm>
              <a:off x="4182389" y="724229"/>
              <a:ext cx="4050487" cy="310829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1C122C-29F9-4BD6-AB48-31B5EC8807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5996" y="744116"/>
              <a:ext cx="7045342" cy="3473493"/>
              <a:chOff x="676657" y="0"/>
              <a:chExt cx="7771187" cy="382183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987AC2E-ACF7-4027-8A5E-2C83297A4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99" b="97122" l="6864" r="89863">
                            <a14:foregroundMark x1="35586" y1="5516" x2="35586" y2="5516"/>
                            <a14:foregroundMark x1="41183" y1="3118" x2="41183" y2="3118"/>
                            <a14:foregroundMark x1="47518" y1="2278" x2="47518" y2="2278"/>
                            <a14:foregroundMark x1="59873" y1="91966" x2="59873" y2="91966"/>
                            <a14:foregroundMark x1="54699" y1="93645" x2="54699" y2="93645"/>
                            <a14:foregroundMark x1="60718" y1="92206" x2="60718" y2="92206"/>
                            <a14:foregroundMark x1="61668" y1="92926" x2="60507" y2="94365"/>
                            <a14:foregroundMark x1="48363" y1="91727" x2="48469" y2="96283"/>
                            <a14:foregroundMark x1="41711" y1="94245" x2="42978" y2="96882"/>
                            <a14:foregroundMark x1="10243" y1="35971" x2="8765" y2="35372"/>
                            <a14:foregroundMark x1="10243" y1="43165" x2="7709" y2="42446"/>
                            <a14:foregroundMark x1="9398" y1="50360" x2="6969" y2="49880"/>
                            <a14:foregroundMark x1="8976" y1="43525" x2="6864" y2="43885"/>
                            <a14:foregroundMark x1="48258" y1="94005" x2="49102" y2="97122"/>
                            <a14:backgroundMark x1="80570" y1="46403" x2="87117" y2="47242"/>
                            <a14:backgroundMark x1="87117" y1="47242" x2="88490" y2="48441"/>
                            <a14:backgroundMark x1="89546" y1="47362" x2="77402" y2="49760"/>
                            <a14:backgroundMark x1="77719" y1="47602" x2="83949" y2="49520"/>
                            <a14:backgroundMark x1="83949" y1="49520" x2="83949" y2="49520"/>
                            <a14:backgroundMark x1="83633" y1="49520" x2="78458" y2="49760"/>
                            <a14:backgroundMark x1="43295" y1="16307" x2="42239" y2="3357"/>
                          </a14:backgroundRemoval>
                        </a14:imgEffect>
                      </a14:imgLayer>
                    </a14:imgProps>
                  </a:ext>
                </a:extLst>
              </a:blip>
              <a:srcRect l="42476" b="50000"/>
              <a:stretch/>
            </p:blipFill>
            <p:spPr>
              <a:xfrm>
                <a:off x="3968318" y="0"/>
                <a:ext cx="4479526" cy="34290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A28F878-9D8C-41C5-BA9F-260A806998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99" b="97122" l="6864" r="89863">
                            <a14:foregroundMark x1="35586" y1="5516" x2="35586" y2="5516"/>
                            <a14:foregroundMark x1="41183" y1="3118" x2="41183" y2="3118"/>
                            <a14:foregroundMark x1="47518" y1="2278" x2="47518" y2="2278"/>
                            <a14:foregroundMark x1="59873" y1="91966" x2="59873" y2="91966"/>
                            <a14:foregroundMark x1="54699" y1="93645" x2="54699" y2="93645"/>
                            <a14:foregroundMark x1="60718" y1="92206" x2="60718" y2="92206"/>
                            <a14:foregroundMark x1="61668" y1="92926" x2="60507" y2="94365"/>
                            <a14:foregroundMark x1="48363" y1="91727" x2="48469" y2="96283"/>
                            <a14:foregroundMark x1="41711" y1="94245" x2="42978" y2="96882"/>
                            <a14:foregroundMark x1="10243" y1="35971" x2="8765" y2="35372"/>
                            <a14:foregroundMark x1="10243" y1="43165" x2="7709" y2="42446"/>
                            <a14:foregroundMark x1="9398" y1="50360" x2="6969" y2="49880"/>
                            <a14:foregroundMark x1="8976" y1="43525" x2="6864" y2="43885"/>
                            <a14:foregroundMark x1="48258" y1="94005" x2="49102" y2="97122"/>
                            <a14:backgroundMark x1="47518" y1="11511" x2="46990" y2="4317"/>
                            <a14:backgroundMark x1="46990" y1="4317" x2="46990" y2="4317"/>
                            <a14:backgroundMark x1="17635" y1="55875" x2="12777" y2="57434"/>
                          </a14:backgroundRemoval>
                        </a14:imgEffect>
                      </a14:imgLayer>
                    </a14:imgProps>
                  </a:ext>
                </a:extLst>
              </a:blip>
              <a:srcRect r="51277" b="44272"/>
              <a:stretch/>
            </p:blipFill>
            <p:spPr>
              <a:xfrm>
                <a:off x="676657" y="0"/>
                <a:ext cx="3794204" cy="3821837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18DA44-57D8-48D5-9CF7-DAFDABCCC951}"/>
                </a:ext>
              </a:extLst>
            </p:cNvPr>
            <p:cNvSpPr txBox="1"/>
            <p:nvPr/>
          </p:nvSpPr>
          <p:spPr>
            <a:xfrm>
              <a:off x="6545947" y="811638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Baseline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21E93E-362D-4703-B76F-790DC91C36BA}"/>
                </a:ext>
              </a:extLst>
            </p:cNvPr>
            <p:cNvGrpSpPr/>
            <p:nvPr/>
          </p:nvGrpSpPr>
          <p:grpSpPr>
            <a:xfrm>
              <a:off x="5233435" y="1219574"/>
              <a:ext cx="3654205" cy="1887925"/>
              <a:chOff x="5233435" y="1219574"/>
              <a:chExt cx="3654205" cy="188792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A4097B-A679-4C12-9F5B-24F3B73ACFA8}"/>
                  </a:ext>
                </a:extLst>
              </p:cNvPr>
              <p:cNvSpPr/>
              <p:nvPr/>
            </p:nvSpPr>
            <p:spPr>
              <a:xfrm>
                <a:off x="5233435" y="1219574"/>
                <a:ext cx="3654205" cy="18879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68E9EA1-3A64-46F9-A1FD-853EACD93005}"/>
                  </a:ext>
                </a:extLst>
              </p:cNvPr>
              <p:cNvGrpSpPr/>
              <p:nvPr/>
            </p:nvGrpSpPr>
            <p:grpSpPr>
              <a:xfrm>
                <a:off x="5281060" y="1339247"/>
                <a:ext cx="3606580" cy="1751005"/>
                <a:chOff x="5146767" y="370778"/>
                <a:chExt cx="3606580" cy="1751005"/>
              </a:xfrm>
            </p:grpSpPr>
            <p:pic>
              <p:nvPicPr>
                <p:cNvPr id="14" name="Picture 3">
                  <a:extLst>
                    <a:ext uri="{FF2B5EF4-FFF2-40B4-BE49-F238E27FC236}">
                      <a16:creationId xmlns:a16="http://schemas.microsoft.com/office/drawing/2014/main" id="{01D9B2BA-2BF1-4703-BCE8-9EDDD9C522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686" b="46307"/>
                <a:stretch/>
              </p:blipFill>
              <p:spPr bwMode="auto">
                <a:xfrm>
                  <a:off x="5146767" y="370778"/>
                  <a:ext cx="1762194" cy="1751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88EF70E2-46CB-420E-87DE-2B51E8D33AAE}"/>
                    </a:ext>
                  </a:extLst>
                </p:cNvPr>
                <p:cNvGrpSpPr/>
                <p:nvPr/>
              </p:nvGrpSpPr>
              <p:grpSpPr>
                <a:xfrm>
                  <a:off x="6891363" y="370778"/>
                  <a:ext cx="1861984" cy="1751005"/>
                  <a:chOff x="4433844" y="2957021"/>
                  <a:chExt cx="1861984" cy="1751005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E33C0CC5-0D40-49AC-A2BB-F4E6E03224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433844" y="2957021"/>
                    <a:ext cx="1861984" cy="1751005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EE56A065-E222-4E61-B01B-BD310652AC0E}"/>
                      </a:ext>
                    </a:extLst>
                  </p:cNvPr>
                  <p:cNvSpPr/>
                  <p:nvPr/>
                </p:nvSpPr>
                <p:spPr>
                  <a:xfrm>
                    <a:off x="5535877" y="4183059"/>
                    <a:ext cx="533400" cy="4527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054D14-8BCD-417F-99CE-5967B25BD00F}"/>
                  </a:ext>
                </a:extLst>
              </p:cNvPr>
              <p:cNvSpPr/>
              <p:nvPr/>
            </p:nvSpPr>
            <p:spPr>
              <a:xfrm>
                <a:off x="6904347" y="1816697"/>
                <a:ext cx="533400" cy="1273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00897572-C960-4528-8654-5AAEF8CD40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0" b="46305"/>
            <a:stretch/>
          </p:blipFill>
          <p:spPr bwMode="auto">
            <a:xfrm>
              <a:off x="5970375" y="4647790"/>
              <a:ext cx="1748455" cy="175480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323ADA-75B7-441C-AAF0-4F6FD925D56C}"/>
                </a:ext>
              </a:extLst>
            </p:cNvPr>
            <p:cNvSpPr txBox="1"/>
            <p:nvPr/>
          </p:nvSpPr>
          <p:spPr>
            <a:xfrm>
              <a:off x="6296936" y="6431598"/>
              <a:ext cx="1384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Trailing Edge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B365633-2B8E-4F2F-B1C3-13AB8ADBA028}"/>
                </a:ext>
              </a:extLst>
            </p:cNvPr>
            <p:cNvGrpSpPr/>
            <p:nvPr/>
          </p:nvGrpSpPr>
          <p:grpSpPr>
            <a:xfrm>
              <a:off x="1572017" y="4560768"/>
              <a:ext cx="1823786" cy="1851735"/>
              <a:chOff x="868362" y="4692316"/>
              <a:chExt cx="1623442" cy="1735607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A90FA73-9714-440A-B219-DB571BFDA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8362" y="4692316"/>
                <a:ext cx="1623442" cy="1735607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8AF17EF-27A7-44D5-8EED-58858BDCF1EF}"/>
                  </a:ext>
                </a:extLst>
              </p:cNvPr>
              <p:cNvSpPr/>
              <p:nvPr/>
            </p:nvSpPr>
            <p:spPr>
              <a:xfrm>
                <a:off x="1680083" y="5922989"/>
                <a:ext cx="352260" cy="34982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3F1721-5AFE-4935-AE97-3D230CDB68F8}"/>
                </a:ext>
              </a:extLst>
            </p:cNvPr>
            <p:cNvSpPr txBox="1"/>
            <p:nvPr/>
          </p:nvSpPr>
          <p:spPr>
            <a:xfrm>
              <a:off x="1669974" y="6424319"/>
              <a:ext cx="1277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Anti-Vortex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BE44987-2EE9-4947-85D5-030C71A29268}"/>
                </a:ext>
              </a:extLst>
            </p:cNvPr>
            <p:cNvGrpSpPr/>
            <p:nvPr/>
          </p:nvGrpSpPr>
          <p:grpSpPr>
            <a:xfrm>
              <a:off x="68258" y="1239622"/>
              <a:ext cx="4430116" cy="1901740"/>
              <a:chOff x="0" y="951853"/>
              <a:chExt cx="4430116" cy="190174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29CA78A-9ECB-4133-A33E-32BA04DD0DE2}"/>
                  </a:ext>
                </a:extLst>
              </p:cNvPr>
              <p:cNvSpPr/>
              <p:nvPr/>
            </p:nvSpPr>
            <p:spPr>
              <a:xfrm>
                <a:off x="0" y="951853"/>
                <a:ext cx="4430116" cy="188792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1181EEE-6064-41B7-A9EC-1D420B02322F}"/>
                  </a:ext>
                </a:extLst>
              </p:cNvPr>
              <p:cNvGrpSpPr/>
              <p:nvPr/>
            </p:nvGrpSpPr>
            <p:grpSpPr>
              <a:xfrm>
                <a:off x="28575" y="1071526"/>
                <a:ext cx="3625630" cy="1751005"/>
                <a:chOff x="5127717" y="370778"/>
                <a:chExt cx="3625630" cy="1751005"/>
              </a:xfrm>
            </p:grpSpPr>
            <p:pic>
              <p:nvPicPr>
                <p:cNvPr id="59" name="Picture 3">
                  <a:extLst>
                    <a:ext uri="{FF2B5EF4-FFF2-40B4-BE49-F238E27FC236}">
                      <a16:creationId xmlns:a16="http://schemas.microsoft.com/office/drawing/2014/main" id="{A6407DF1-6FDD-4687-B285-F4D6747455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686" b="46307"/>
                <a:stretch/>
              </p:blipFill>
              <p:spPr bwMode="auto">
                <a:xfrm>
                  <a:off x="5127717" y="370778"/>
                  <a:ext cx="1762194" cy="1751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D67D5DA5-60E3-4751-96AE-8AB87F78D2E0}"/>
                    </a:ext>
                  </a:extLst>
                </p:cNvPr>
                <p:cNvGrpSpPr/>
                <p:nvPr/>
              </p:nvGrpSpPr>
              <p:grpSpPr>
                <a:xfrm>
                  <a:off x="6891363" y="370778"/>
                  <a:ext cx="1861984" cy="1751005"/>
                  <a:chOff x="4433844" y="2957021"/>
                  <a:chExt cx="1861984" cy="1751005"/>
                </a:xfrm>
              </p:grpSpPr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BEB07CEB-4310-49DB-A87C-68F3CC6E39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433844" y="2957021"/>
                    <a:ext cx="1861984" cy="1751005"/>
                  </a:xfrm>
                  <a:prstGeom prst="rect">
                    <a:avLst/>
                  </a:prstGeom>
                </p:spPr>
              </p:pic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9A1C3C67-9DEF-4965-A667-9591BFD584D5}"/>
                      </a:ext>
                    </a:extLst>
                  </p:cNvPr>
                  <p:cNvSpPr/>
                  <p:nvPr/>
                </p:nvSpPr>
                <p:spPr>
                  <a:xfrm>
                    <a:off x="5535877" y="4183059"/>
                    <a:ext cx="533400" cy="4527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9358DF8-C51E-459B-9BCD-CB1A36330E18}"/>
                  </a:ext>
                </a:extLst>
              </p:cNvPr>
              <p:cNvSpPr/>
              <p:nvPr/>
            </p:nvSpPr>
            <p:spPr>
              <a:xfrm>
                <a:off x="1670912" y="1548976"/>
                <a:ext cx="533400" cy="1273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4B78FF7-FE20-4B2C-BD6B-F9457F6F7A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backgroundMark x1="28382" y1="77310" x2="28261" y2="72554"/>
                            <a14:backgroundMark x1="30556" y1="74049" x2="29348" y2="73913"/>
                          </a14:backgroundRemoval>
                        </a14:imgEffect>
                      </a14:imgLayer>
                    </a14:imgProps>
                  </a:ext>
                </a:extLst>
              </a:blip>
              <a:srcRect l="18727" t="13126" r="21466" b="18684"/>
              <a:stretch/>
            </p:blipFill>
            <p:spPr>
              <a:xfrm rot="21201523">
                <a:off x="2880979" y="1286288"/>
                <a:ext cx="1546451" cy="1567305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8D08A5B-E84C-4488-AAA2-6396AF02918D}"/>
                </a:ext>
              </a:extLst>
            </p:cNvPr>
            <p:cNvSpPr txBox="1"/>
            <p:nvPr/>
          </p:nvSpPr>
          <p:spPr>
            <a:xfrm>
              <a:off x="1014026" y="889466"/>
              <a:ext cx="1912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Modified Baseline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737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0F84-1ECD-4110-B883-2555CBE20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Significant effort and help were required to order turbine blades for the START turbine—52 weeks for over $1M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46BC4-65D5-409A-A3D1-B83A5C57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7" name="Picture 6" descr="Hitchiner Manufacturing Co., Inc.">
            <a:extLst>
              <a:ext uri="{FF2B5EF4-FFF2-40B4-BE49-F238E27FC236}">
                <a16:creationId xmlns:a16="http://schemas.microsoft.com/office/drawing/2014/main" id="{84130759-BD5D-4DD6-A5C1-DFBC3519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57" y="1771873"/>
            <a:ext cx="2368401" cy="5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1713E0-9104-4677-A397-D1AD6CA5F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" t="3848" b="1904"/>
          <a:stretch/>
        </p:blipFill>
        <p:spPr>
          <a:xfrm>
            <a:off x="304800" y="1715659"/>
            <a:ext cx="2736396" cy="17220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408FFD-E2FB-4986-B567-8FDC90609F1C}"/>
              </a:ext>
            </a:extLst>
          </p:cNvPr>
          <p:cNvSpPr txBox="1"/>
          <p:nvPr/>
        </p:nvSpPr>
        <p:spPr>
          <a:xfrm>
            <a:off x="-30480" y="1169494"/>
            <a:ext cx="3666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Step 1: Tooling/Cores/Wax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0D8334-EFC5-4C57-963F-E73E5D4C99D8}"/>
              </a:ext>
            </a:extLst>
          </p:cNvPr>
          <p:cNvCxnSpPr>
            <a:cxnSpLocks/>
          </p:cNvCxnSpPr>
          <p:nvPr/>
        </p:nvCxnSpPr>
        <p:spPr>
          <a:xfrm>
            <a:off x="3640841" y="1059975"/>
            <a:ext cx="0" cy="553564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83F7A0-AEA6-4BB8-82CF-550A86C787D6}"/>
              </a:ext>
            </a:extLst>
          </p:cNvPr>
          <p:cNvSpPr txBox="1"/>
          <p:nvPr/>
        </p:nvSpPr>
        <p:spPr>
          <a:xfrm>
            <a:off x="3875638" y="1164301"/>
            <a:ext cx="304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2: Casting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3CD9F4-D5E7-4131-8692-E173457F6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47" y="4899113"/>
            <a:ext cx="1624443" cy="1718814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029A0204-00E9-40FD-B238-358C82A05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46307"/>
          <a:stretch/>
        </p:blipFill>
        <p:spPr bwMode="auto">
          <a:xfrm>
            <a:off x="66777" y="4876801"/>
            <a:ext cx="1717628" cy="171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newDesign Tooling 1">
            <a:extLst>
              <a:ext uri="{FF2B5EF4-FFF2-40B4-BE49-F238E27FC236}">
                <a16:creationId xmlns:a16="http://schemas.microsoft.com/office/drawing/2014/main" id="{158CA270-1227-47F1-B9A8-C48C9FA2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3626024"/>
            <a:ext cx="182450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42512E-F30D-4360-AA7D-2F28BA575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258" y="3827795"/>
            <a:ext cx="1717628" cy="222371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ADD09A-13A3-49C5-B7CD-0D7FA15C0C30}"/>
              </a:ext>
            </a:extLst>
          </p:cNvPr>
          <p:cNvCxnSpPr>
            <a:cxnSpLocks/>
          </p:cNvCxnSpPr>
          <p:nvPr/>
        </p:nvCxnSpPr>
        <p:spPr>
          <a:xfrm>
            <a:off x="6248400" y="1059975"/>
            <a:ext cx="0" cy="553564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F8CE646-C36A-498F-AD3E-71688A4F9180}"/>
              </a:ext>
            </a:extLst>
          </p:cNvPr>
          <p:cNvSpPr txBox="1"/>
          <p:nvPr/>
        </p:nvSpPr>
        <p:spPr>
          <a:xfrm>
            <a:off x="6353020" y="1169493"/>
            <a:ext cx="304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3: Machining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 descr="Image result for turbine blade EDM">
            <a:extLst>
              <a:ext uri="{FF2B5EF4-FFF2-40B4-BE49-F238E27FC236}">
                <a16:creationId xmlns:a16="http://schemas.microsoft.com/office/drawing/2014/main" id="{D5CD13CC-3BFB-4272-AF7C-28DE7F87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06" y="3875913"/>
            <a:ext cx="1473623" cy="221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CD4871-7C72-49E9-B21C-95B341F282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51" y="1703578"/>
            <a:ext cx="1228012" cy="10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3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703E-EA4B-45F5-84D3-DA9A9B05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074" y="0"/>
            <a:ext cx="9144000" cy="1066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/>
              </a:rPr>
              <a:t>A subaward to Pratt and Whitney was needed for their technical support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BA770-2CB1-470F-BA6F-1D52D269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4" descr="Image result for turbine castings">
            <a:extLst>
              <a:ext uri="{FF2B5EF4-FFF2-40B4-BE49-F238E27FC236}">
                <a16:creationId xmlns:a16="http://schemas.microsoft.com/office/drawing/2014/main" id="{0EEDE69D-9FE8-4426-8BCC-BCF7A08F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61007"/>
            <a:ext cx="2997199" cy="18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38EA07-A38D-42A1-AFB3-15C24ADE5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" y="2202648"/>
            <a:ext cx="1726851" cy="14764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7A74FE-02C4-4CC5-8DF7-E7E413F6D481}"/>
              </a:ext>
            </a:extLst>
          </p:cNvPr>
          <p:cNvSpPr/>
          <p:nvPr/>
        </p:nvSpPr>
        <p:spPr>
          <a:xfrm>
            <a:off x="3124201" y="1169582"/>
            <a:ext cx="28602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Technical assistance with quoting cores, wax patterns, tooling, casting, and machining </a:t>
            </a:r>
          </a:p>
        </p:txBody>
      </p:sp>
      <p:pic>
        <p:nvPicPr>
          <p:cNvPr id="2050" name="Picture 2" descr="Image result for turbine blade quality">
            <a:extLst>
              <a:ext uri="{FF2B5EF4-FFF2-40B4-BE49-F238E27FC236}">
                <a16:creationId xmlns:a16="http://schemas.microsoft.com/office/drawing/2014/main" id="{737629E5-EEA9-49F5-8AF1-EAB5F560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62" y="3072922"/>
            <a:ext cx="29972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urbine blade core">
            <a:extLst>
              <a:ext uri="{FF2B5EF4-FFF2-40B4-BE49-F238E27FC236}">
                <a16:creationId xmlns:a16="http://schemas.microsoft.com/office/drawing/2014/main" id="{0BFC55A2-86B4-4834-9236-3439B3854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/>
          <a:stretch/>
        </p:blipFill>
        <p:spPr bwMode="auto">
          <a:xfrm>
            <a:off x="6019800" y="990599"/>
            <a:ext cx="2997198" cy="17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565220-84D8-4751-A10B-F80038427287}"/>
              </a:ext>
            </a:extLst>
          </p:cNvPr>
          <p:cNvSpPr/>
          <p:nvPr/>
        </p:nvSpPr>
        <p:spPr>
          <a:xfrm>
            <a:off x="2397281" y="4987716"/>
            <a:ext cx="23467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Visit vendors during manufacturing to ensure they are following QA/QC requirements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1CB829-E6C1-4C94-A14A-D13AB9470037}"/>
              </a:ext>
            </a:extLst>
          </p:cNvPr>
          <p:cNvSpPr/>
          <p:nvPr/>
        </p:nvSpPr>
        <p:spPr>
          <a:xfrm>
            <a:off x="3955144" y="2887285"/>
            <a:ext cx="2479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Provide quality control (QA/QC) requirements for each step in the manufacturing process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FB4B363-C1E8-4F69-B078-8EDEA739F7FE}"/>
              </a:ext>
            </a:extLst>
          </p:cNvPr>
          <p:cNvSpPr/>
          <p:nvPr/>
        </p:nvSpPr>
        <p:spPr>
          <a:xfrm rot="3215572">
            <a:off x="903308" y="4429201"/>
            <a:ext cx="1802062" cy="501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7AD731D-647C-4587-9177-8E170EAAE4BE}"/>
              </a:ext>
            </a:extLst>
          </p:cNvPr>
          <p:cNvSpPr/>
          <p:nvPr/>
        </p:nvSpPr>
        <p:spPr>
          <a:xfrm rot="692496">
            <a:off x="1766751" y="3331299"/>
            <a:ext cx="1228012" cy="501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9C7CF2A-7962-43D4-8FB0-CDCD3AFF7971}"/>
              </a:ext>
            </a:extLst>
          </p:cNvPr>
          <p:cNvSpPr/>
          <p:nvPr/>
        </p:nvSpPr>
        <p:spPr>
          <a:xfrm rot="19190014">
            <a:off x="1954677" y="2197149"/>
            <a:ext cx="1228012" cy="501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4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00" y="1363874"/>
            <a:ext cx="9017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Specific goals include: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Develop an advanced turbine geometry for US companies and institutions that provides a platform for acquiring detailed data for tool development.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Once developed, the advanced turbine can be used by the industry partners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(Part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3) to develop proprietary cooling designs, secondary seals,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etc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that can be quickly and cheaply tested.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lvl="0" indent="-457200">
              <a:buFont typeface="Arial" panose="020B0604020202020204" pitchFamily="34" charset="0"/>
              <a:buAutoNum type="arabicPeriod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Detailed baseline test data will be provided to the industry partners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Arial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Honeywell, PW, Siemens,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and Solar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 majority of the funding for the turbine development is made available by DOE.  A 20% cost share from industry partners is required.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12895F-471A-4C34-A435-D787AF9EA2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7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39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DOE Studies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Part 2 Defining National Experimental Turbine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NExT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started in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40023D-26AC-402C-8AEA-3E608BF82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" y="5901704"/>
            <a:ext cx="2071104" cy="54572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1F15C-5F4E-4189-A270-0ABDC9049B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527" y="5916235"/>
            <a:ext cx="1882645" cy="718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515AF-D23B-4042-985C-A85209B3F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10" y="5969122"/>
            <a:ext cx="1601423" cy="686050"/>
          </a:xfrm>
          <a:prstGeom prst="rect">
            <a:avLst/>
          </a:prstGeom>
        </p:spPr>
      </p:pic>
      <p:pic>
        <p:nvPicPr>
          <p:cNvPr id="12" name="Picture 4" descr="H:\DATA\STOLNICK\LOGO'S\EAGLE_CL.TIF">
            <a:extLst>
              <a:ext uri="{FF2B5EF4-FFF2-40B4-BE49-F238E27FC236}">
                <a16:creationId xmlns:a16="http://schemas.microsoft.com/office/drawing/2014/main" id="{ACAE45B9-CA96-479D-A789-E4DA67D1A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67" y="5858953"/>
            <a:ext cx="1056279" cy="9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1502E-BBB9-4BF1-A335-9288BF7EE0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558"/>
          <a:stretch/>
        </p:blipFill>
        <p:spPr>
          <a:xfrm>
            <a:off x="5587913" y="5752433"/>
            <a:ext cx="1673614" cy="8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2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588"/>
            <a:ext cx="9144000" cy="914401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The schedule has been updated for the official project kick off date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43854"/>
              </p:ext>
            </p:extLst>
          </p:nvPr>
        </p:nvGraphicFramePr>
        <p:xfrm>
          <a:off x="175006" y="1529843"/>
          <a:ext cx="8775700" cy="4461941"/>
        </p:xfrm>
        <a:graphic>
          <a:graphicData uri="http://schemas.openxmlformats.org/drawingml/2006/table">
            <a:tbl>
              <a:tblPr firstRow="1" firstCol="1" bandRow="1"/>
              <a:tblGrid>
                <a:gridCol w="914399">
                  <a:extLst>
                    <a:ext uri="{9D8B030D-6E8A-4147-A177-3AD203B41FA5}">
                      <a16:colId xmlns:a16="http://schemas.microsoft.com/office/drawing/2014/main" val="2971017635"/>
                    </a:ext>
                  </a:extLst>
                </a:gridCol>
                <a:gridCol w="7861301">
                  <a:extLst>
                    <a:ext uri="{9D8B030D-6E8A-4147-A177-3AD203B41FA5}">
                      <a16:colId xmlns:a16="http://schemas.microsoft.com/office/drawing/2014/main" val="3868581971"/>
                    </a:ext>
                  </a:extLst>
                </a:gridCol>
              </a:tblGrid>
              <a:tr h="15758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u="none" strike="noStrike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Solicit input from partners on NExT geometry and requirements </a:t>
                      </a:r>
                      <a:r>
                        <a:rPr lang="en-US" sz="2200" b="1" strike="noStrike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 turbine design vendor bidding and selection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strike="noStrike" kern="1200" baseline="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Agilis</a:t>
                      </a:r>
                      <a:r>
                        <a:rPr lang="en-US" sz="2200" b="1" strike="noStrike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kick-off to begin conceptual design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Conceptual Design Review November / December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567915"/>
                  </a:ext>
                </a:extLst>
              </a:tr>
              <a:tr h="1037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Preliminary Design Review March 2020 </a:t>
                      </a: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Detailed Design Review July  2020 </a:t>
                      </a: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Procurement of Long Lead Hardware August 2020</a:t>
                      </a: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Production definition and procurement starting August 2020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105119"/>
                  </a:ext>
                </a:extLst>
              </a:tr>
              <a:tr h="9345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Continued procurement and delivery of all </a:t>
                      </a:r>
                      <a:r>
                        <a:rPr lang="en-US" sz="2200" b="1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NExT</a:t>
                      </a: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hardware  </a:t>
                      </a: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Testing of additively manufactured blades and vanes</a:t>
                      </a: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Testing of cast blades and vanes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32931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1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Continued testing if required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9141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7096" y="1016312"/>
            <a:ext cx="542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Complete</a:t>
            </a:r>
            <a:r>
              <a:rPr lang="en-US" sz="2400" b="1" dirty="0"/>
              <a:t>            </a:t>
            </a:r>
            <a:r>
              <a:rPr lang="en-US" sz="2400" b="1" dirty="0">
                <a:solidFill>
                  <a:srgbClr val="0000FF"/>
                </a:solidFill>
              </a:rPr>
              <a:t>Upcoming Tasks</a:t>
            </a:r>
          </a:p>
        </p:txBody>
      </p:sp>
    </p:spTree>
    <p:extLst>
      <p:ext uri="{BB962C8B-B14F-4D97-AF65-F5344CB8AC3E}">
        <p14:creationId xmlns:p14="http://schemas.microsoft.com/office/powerpoint/2010/main" val="197611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5921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The partners have already provided their turbine size data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75768"/>
              </p:ext>
            </p:extLst>
          </p:nvPr>
        </p:nvGraphicFramePr>
        <p:xfrm>
          <a:off x="508317" y="984056"/>
          <a:ext cx="8127366" cy="3116326"/>
        </p:xfrm>
        <a:graphic>
          <a:graphicData uri="http://schemas.openxmlformats.org/drawingml/2006/table">
            <a:tbl>
              <a:tblPr firstRow="1" firstCol="1" bandRow="1"/>
              <a:tblGrid>
                <a:gridCol w="2619629">
                  <a:extLst>
                    <a:ext uri="{9D8B030D-6E8A-4147-A177-3AD203B41FA5}">
                      <a16:colId xmlns:a16="http://schemas.microsoft.com/office/drawing/2014/main" val="755922903"/>
                    </a:ext>
                  </a:extLst>
                </a:gridCol>
                <a:gridCol w="1602296">
                  <a:extLst>
                    <a:ext uri="{9D8B030D-6E8A-4147-A177-3AD203B41FA5}">
                      <a16:colId xmlns:a16="http://schemas.microsoft.com/office/drawing/2014/main" val="500746561"/>
                    </a:ext>
                  </a:extLst>
                </a:gridCol>
                <a:gridCol w="993966">
                  <a:extLst>
                    <a:ext uri="{9D8B030D-6E8A-4147-A177-3AD203B41FA5}">
                      <a16:colId xmlns:a16="http://schemas.microsoft.com/office/drawing/2014/main" val="180742626"/>
                    </a:ext>
                  </a:extLst>
                </a:gridCol>
                <a:gridCol w="1612265">
                  <a:extLst>
                    <a:ext uri="{9D8B030D-6E8A-4147-A177-3AD203B41FA5}">
                      <a16:colId xmlns:a16="http://schemas.microsoft.com/office/drawing/2014/main" val="3050726863"/>
                    </a:ext>
                  </a:extLst>
                </a:gridCol>
                <a:gridCol w="1299210">
                  <a:extLst>
                    <a:ext uri="{9D8B030D-6E8A-4147-A177-3AD203B41FA5}">
                      <a16:colId xmlns:a16="http://schemas.microsoft.com/office/drawing/2014/main" val="29777930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Turbine Stage Sizing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NExT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20301"/>
                  </a:ext>
                </a:extLst>
              </a:tr>
              <a:tr h="238185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en-US" sz="20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Target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60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Inlet Inner Diameter (Hub)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Inches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78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Inlet Outer Diameter (Case)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Inches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888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Hub-to-Tip Ratio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HUB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R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625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Pressure Ratio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T,IN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P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T,OUT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– 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715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Degree of Reaction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380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Flow Coefficient (Blade Inlet)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U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07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Speed Parameter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rpm / (R)</a:t>
                      </a:r>
                      <a:r>
                        <a:rPr lang="en-US" sz="16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636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Flow Parameter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lbm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/s (R)</a:t>
                      </a:r>
                      <a:r>
                        <a:rPr lang="en-US" sz="16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psia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244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Zweifel Coefficient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003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 Coefficient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U</a:t>
                      </a:r>
                      <a:r>
                        <a:rPr lang="en-US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</a:t>
                      </a:r>
                      <a:r>
                        <a:rPr lang="en-US" sz="16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358725"/>
                  </a:ext>
                </a:extLst>
              </a:tr>
            </a:tbl>
          </a:graphicData>
        </a:graphic>
      </p:graphicFrame>
      <p:pic>
        <p:nvPicPr>
          <p:cNvPr id="104" name="Picture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43" y="4386525"/>
            <a:ext cx="3693270" cy="2415294"/>
          </a:xfrm>
          <a:prstGeom prst="rect">
            <a:avLst/>
          </a:prstGeom>
        </p:spPr>
      </p:pic>
      <p:sp>
        <p:nvSpPr>
          <p:cNvPr id="105" name="Right Arrow 104"/>
          <p:cNvSpPr/>
          <p:nvPr/>
        </p:nvSpPr>
        <p:spPr>
          <a:xfrm>
            <a:off x="3127255" y="4909278"/>
            <a:ext cx="305493" cy="15739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969" y="4909278"/>
                <a:ext cx="3056286" cy="499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𝐙𝐰</m:t>
                      </m:r>
                      <m:r>
                        <a:rPr lang="en-US" sz="1400" b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𝟐</m:t>
                      </m:r>
                      <m:f>
                        <m:f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𝐬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𝐱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𝛃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e>
                      </m:func>
                      <m:d>
                        <m:d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𝐭𝐚𝐧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𝛃</m:t>
                                  </m:r>
                                </m:e>
                                <m:sub>
                                  <m: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1400" b="1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𝐭𝐚𝐧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𝛃</m:t>
                                  </m:r>
                                </m:e>
                                <m:sub>
                                  <m: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US" sz="1400" b="1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9" y="4909278"/>
                <a:ext cx="3056286" cy="4995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08597" y="5815721"/>
                <a:ext cx="1069267" cy="532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𝛙</m:t>
                      </m:r>
                      <m:r>
                        <a:rPr lang="en-US" sz="1400" b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𝚫</m:t>
                              </m:r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𝛚</m:t>
                                  </m:r>
                                  <m:r>
                                    <a:rPr lang="en-US" sz="1400" b="1" i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𝐫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b="1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97" y="5815721"/>
                <a:ext cx="1069267" cy="532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37107" y="452955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002776"/>
                </a:solidFill>
                <a:cs typeface="Calibri" pitchFamily="34" charset="0"/>
              </a:rPr>
              <a:t>Zweifel</a:t>
            </a:r>
            <a:endParaRPr lang="en-US" b="1" kern="0" dirty="0">
              <a:solidFill>
                <a:srgbClr val="002776"/>
              </a:solidFill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977" y="5493598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2776"/>
                </a:solidFill>
                <a:cs typeface="Calibri" pitchFamily="34" charset="0"/>
              </a:rPr>
              <a:t>Work Coefficient</a:t>
            </a:r>
          </a:p>
        </p:txBody>
      </p:sp>
    </p:spTree>
    <p:extLst>
      <p:ext uri="{BB962C8B-B14F-4D97-AF65-F5344CB8AC3E}">
        <p14:creationId xmlns:p14="http://schemas.microsoft.com/office/powerpoint/2010/main" val="1406415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27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 idx="4294967295"/>
          </p:nvPr>
        </p:nvSpPr>
        <p:spPr>
          <a:xfrm>
            <a:off x="0" y="1588"/>
            <a:ext cx="9153525" cy="91281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399"/>
                </a:solidFill>
                <a:cs typeface="Arial" pitchFamily="34" charset="0"/>
              </a:rPr>
              <a:t>NExT hardware will be designed to fit within the spatial envelope of the START turbine test section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2138753"/>
            <a:ext cx="8191498" cy="28613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4757736" y="5292393"/>
            <a:ext cx="565785" cy="88011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4883466" y="4241873"/>
            <a:ext cx="565785" cy="100584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5009196" y="4304738"/>
            <a:ext cx="628650" cy="942975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29"/>
          <p:cNvSpPr txBox="1"/>
          <p:nvPr/>
        </p:nvSpPr>
        <p:spPr>
          <a:xfrm>
            <a:off x="457200" y="5292393"/>
            <a:ext cx="1650772" cy="584775"/>
          </a:xfrm>
          <a:prstGeom prst="rect">
            <a:avLst/>
          </a:prstGeom>
          <a:solidFill>
            <a:srgbClr val="1F497D"/>
          </a:solidFill>
          <a:ln w="1905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Upstream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Settling Chamber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34"/>
          <p:cNvSpPr txBox="1"/>
          <p:nvPr/>
        </p:nvSpPr>
        <p:spPr>
          <a:xfrm>
            <a:off x="4725352" y="5292392"/>
            <a:ext cx="1991677" cy="584775"/>
          </a:xfrm>
          <a:prstGeom prst="rect">
            <a:avLst/>
          </a:prstGeom>
          <a:solidFill>
            <a:srgbClr val="1F497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Rotor Assembly and Bearing System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36"/>
          <p:cNvSpPr txBox="1"/>
          <p:nvPr/>
        </p:nvSpPr>
        <p:spPr>
          <a:xfrm>
            <a:off x="2367483" y="5292393"/>
            <a:ext cx="2189702" cy="830997"/>
          </a:xfrm>
          <a:prstGeom prst="rect">
            <a:avLst/>
          </a:prstGeom>
          <a:solidFill>
            <a:srgbClr val="1F497D"/>
          </a:solidFill>
          <a:ln w="1905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Test Section Inlet with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Strut Supported Core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For Cooling Air Delivery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1282586" y="3518927"/>
            <a:ext cx="2111171" cy="17734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3462334" y="3518927"/>
            <a:ext cx="1416845" cy="17734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Arrow Connector 14"/>
          <p:cNvCxnSpPr>
            <a:stCxn id="11" idx="0"/>
          </p:cNvCxnSpPr>
          <p:nvPr/>
        </p:nvCxnSpPr>
        <p:spPr>
          <a:xfrm flipV="1">
            <a:off x="5721191" y="3845634"/>
            <a:ext cx="338612" cy="14467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TextBox 29"/>
          <p:cNvSpPr txBox="1"/>
          <p:nvPr/>
        </p:nvSpPr>
        <p:spPr>
          <a:xfrm>
            <a:off x="6984707" y="5292392"/>
            <a:ext cx="1650772" cy="584775"/>
          </a:xfrm>
          <a:prstGeom prst="rect">
            <a:avLst/>
          </a:prstGeom>
          <a:solidFill>
            <a:srgbClr val="1F497D"/>
          </a:solidFill>
          <a:ln w="1905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Downstream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Settling Chamber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H="1" flipV="1">
            <a:off x="7159941" y="3956124"/>
            <a:ext cx="650152" cy="13362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Freeform 19"/>
          <p:cNvSpPr/>
          <p:nvPr/>
        </p:nvSpPr>
        <p:spPr>
          <a:xfrm>
            <a:off x="5704521" y="3096968"/>
            <a:ext cx="417195" cy="679133"/>
          </a:xfrm>
          <a:custGeom>
            <a:avLst/>
            <a:gdLst>
              <a:gd name="connsiteX0" fmla="*/ 15903 w 278296"/>
              <a:gd name="connsiteY0" fmla="*/ 0 h 453224"/>
              <a:gd name="connsiteX1" fmla="*/ 0 w 278296"/>
              <a:gd name="connsiteY1" fmla="*/ 417443 h 453224"/>
              <a:gd name="connsiteX2" fmla="*/ 258418 w 278296"/>
              <a:gd name="connsiteY2" fmla="*/ 453224 h 453224"/>
              <a:gd name="connsiteX3" fmla="*/ 278296 w 278296"/>
              <a:gd name="connsiteY3" fmla="*/ 19878 h 453224"/>
              <a:gd name="connsiteX4" fmla="*/ 15903 w 278296"/>
              <a:gd name="connsiteY4" fmla="*/ 0 h 45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96" h="453224">
                <a:moveTo>
                  <a:pt x="15903" y="0"/>
                </a:moveTo>
                <a:lnTo>
                  <a:pt x="0" y="417443"/>
                </a:lnTo>
                <a:lnTo>
                  <a:pt x="258418" y="453224"/>
                </a:lnTo>
                <a:lnTo>
                  <a:pt x="278296" y="19878"/>
                </a:lnTo>
                <a:lnTo>
                  <a:pt x="15903" y="0"/>
                </a:lnTo>
                <a:close/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42424" y="1409327"/>
            <a:ext cx="175182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NExT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Design Envelope</a:t>
            </a:r>
          </a:p>
        </p:txBody>
      </p:sp>
      <p:cxnSp>
        <p:nvCxnSpPr>
          <p:cNvPr id="27" name="Straight Connector 26"/>
          <p:cNvCxnSpPr>
            <a:endCxn id="25" idx="2"/>
          </p:cNvCxnSpPr>
          <p:nvPr/>
        </p:nvCxnSpPr>
        <p:spPr>
          <a:xfrm flipV="1">
            <a:off x="5913118" y="2055658"/>
            <a:ext cx="305219" cy="104131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928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11992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roles and responsibilities of the team provide a clear guidance on how each member is to participate 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1" y="712034"/>
            <a:ext cx="90297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sz="2000" b="1" dirty="0"/>
              <a:t>Penn State</a:t>
            </a:r>
          </a:p>
          <a:p>
            <a:r>
              <a:rPr lang="en-US" sz="2000" b="1" dirty="0"/>
              <a:t>	Overall project management</a:t>
            </a:r>
          </a:p>
          <a:p>
            <a:r>
              <a:rPr lang="en-US" sz="2000" b="1" dirty="0"/>
              <a:t>	Oversees aggregate of RFI data to provide to designer</a:t>
            </a:r>
          </a:p>
          <a:p>
            <a:r>
              <a:rPr lang="en-US" sz="2000" b="1" dirty="0"/>
              <a:t>	Defines scope of work and oversight for designer</a:t>
            </a:r>
          </a:p>
          <a:p>
            <a:endParaRPr lang="en-US" sz="2000" b="1" dirty="0"/>
          </a:p>
          <a:p>
            <a:r>
              <a:rPr lang="en-US" sz="2000" b="1" dirty="0"/>
              <a:t>Penn State / DOE</a:t>
            </a:r>
          </a:p>
          <a:p>
            <a:r>
              <a:rPr lang="en-US" sz="2000" b="1" dirty="0"/>
              <a:t>	Manages votes for all partner anonymous/confidential feedback</a:t>
            </a:r>
          </a:p>
          <a:p>
            <a:r>
              <a:rPr lang="en-US" sz="2000" b="1" dirty="0"/>
              <a:t>	Oversee resolution to potential design conflicts	</a:t>
            </a:r>
          </a:p>
          <a:p>
            <a:r>
              <a:rPr lang="en-US" sz="2000" b="1" dirty="0"/>
              <a:t>	</a:t>
            </a:r>
          </a:p>
          <a:p>
            <a:r>
              <a:rPr lang="en-US" sz="2000" b="1" dirty="0"/>
              <a:t>DOE / Industry Partners</a:t>
            </a:r>
          </a:p>
          <a:p>
            <a:r>
              <a:rPr lang="en-US" sz="2000" b="1" dirty="0"/>
              <a:t>	Provide desired NExT size, performance, and operating data</a:t>
            </a:r>
          </a:p>
          <a:p>
            <a:r>
              <a:rPr lang="en-US" sz="2000" b="1" dirty="0"/>
              <a:t>	Provide desired airfoil cooling details (vanes and blades)</a:t>
            </a:r>
          </a:p>
          <a:p>
            <a:r>
              <a:rPr lang="en-US" sz="2000" b="1" dirty="0"/>
              <a:t>	Provide feedback to all design reviews </a:t>
            </a:r>
          </a:p>
          <a:p>
            <a:endParaRPr lang="en-US" sz="2000" b="1" dirty="0"/>
          </a:p>
          <a:p>
            <a:r>
              <a:rPr lang="en-US" sz="2000" b="1" dirty="0"/>
              <a:t>Agilis Engineering Inc.</a:t>
            </a:r>
          </a:p>
          <a:p>
            <a:r>
              <a:rPr lang="en-US" sz="2000" b="1" dirty="0"/>
              <a:t>	Perform conceptual, preliminary, and detailed designs</a:t>
            </a:r>
          </a:p>
          <a:p>
            <a:r>
              <a:rPr lang="en-US" sz="2000" b="1" dirty="0"/>
              <a:t>	Perform product definition</a:t>
            </a:r>
          </a:p>
          <a:p>
            <a:r>
              <a:rPr lang="en-US" sz="2000" b="1" dirty="0"/>
              <a:t>	Procurement of all turbine hardware </a:t>
            </a:r>
          </a:p>
          <a:p>
            <a:r>
              <a:rPr lang="en-US" sz="2000" b="1" dirty="0"/>
              <a:t>                Report to partners (Kick-Off, 30%, 60%, 90% reviews)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820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44" y="1075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3399"/>
                </a:solidFill>
                <a:latin typeface="Calibri"/>
              </a:rPr>
              <a:t>The design “voting’ process will be used resolve questions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72" y="5152554"/>
            <a:ext cx="1278768" cy="1225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" y="999770"/>
            <a:ext cx="1776397" cy="468067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456" y="2236678"/>
            <a:ext cx="1992603" cy="760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746" y="3128456"/>
            <a:ext cx="1601423" cy="686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252" y="5038783"/>
            <a:ext cx="1492468" cy="1492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459" y="2148037"/>
            <a:ext cx="1037090" cy="89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87283" y="1072983"/>
            <a:ext cx="409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Present design issue to team and request vote via email to each partner  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1071154" y="1654629"/>
            <a:ext cx="1223978" cy="113838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65" y="3802217"/>
            <a:ext cx="2071104" cy="545720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2FD233-1CB2-4EF5-B8AE-90ED0AE22B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0558"/>
          <a:stretch/>
        </p:blipFill>
        <p:spPr>
          <a:xfrm>
            <a:off x="3751023" y="2849318"/>
            <a:ext cx="1673614" cy="882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E2503E-4484-4FA2-B756-85E543995F9C}"/>
              </a:ext>
            </a:extLst>
          </p:cNvPr>
          <p:cNvSpPr txBox="1"/>
          <p:nvPr/>
        </p:nvSpPr>
        <p:spPr>
          <a:xfrm>
            <a:off x="5295059" y="2793012"/>
            <a:ext cx="409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Reply with vote to Penn State only </a:t>
            </a:r>
          </a:p>
          <a:p>
            <a:r>
              <a:rPr lang="en-US" b="1" dirty="0"/>
              <a:t>by requested deadline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1630D6-0CF6-44E3-8886-6E8D8A7AC53E}"/>
              </a:ext>
            </a:extLst>
          </p:cNvPr>
          <p:cNvCxnSpPr>
            <a:cxnSpLocks/>
          </p:cNvCxnSpPr>
          <p:nvPr/>
        </p:nvCxnSpPr>
        <p:spPr>
          <a:xfrm>
            <a:off x="3002572" y="4223657"/>
            <a:ext cx="1115837" cy="9095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8901F0F-3CCF-4E57-BC26-EBB0D0B45C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832" y="671068"/>
            <a:ext cx="1278768" cy="12253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5034F2-8CBF-48B1-B4D0-1F8C421C029A}"/>
              </a:ext>
            </a:extLst>
          </p:cNvPr>
          <p:cNvSpPr txBox="1"/>
          <p:nvPr/>
        </p:nvSpPr>
        <p:spPr>
          <a:xfrm>
            <a:off x="6246347" y="5152554"/>
            <a:ext cx="267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Penn State collects votes and will provide path forward with DOE input </a:t>
            </a:r>
          </a:p>
        </p:txBody>
      </p:sp>
    </p:spTree>
    <p:extLst>
      <p:ext uri="{BB962C8B-B14F-4D97-AF65-F5344CB8AC3E}">
        <p14:creationId xmlns:p14="http://schemas.microsoft.com/office/powerpoint/2010/main" val="278138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71500" y="2110377"/>
            <a:ext cx="3962400" cy="1046747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100%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Military and Commercial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Propulsion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4595" y="2238500"/>
            <a:ext cx="1528010" cy="665747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Oil &amp; Gas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Applications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FC4C82-97C3-4DC2-817E-8D6EB0750142}"/>
              </a:ext>
            </a:extLst>
          </p:cNvPr>
          <p:cNvGrpSpPr/>
          <p:nvPr/>
        </p:nvGrpSpPr>
        <p:grpSpPr>
          <a:xfrm>
            <a:off x="0" y="0"/>
            <a:ext cx="9144000" cy="2091105"/>
            <a:chOff x="-3214632" y="435934"/>
            <a:chExt cx="9378194" cy="21673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CA1339-4981-4855-A1BA-8BD3F8878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658" t="5841" b="5108"/>
            <a:stretch/>
          </p:blipFill>
          <p:spPr>
            <a:xfrm>
              <a:off x="3227552" y="435934"/>
              <a:ext cx="2936010" cy="213360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3" name="Picture 8" descr="http://www.powerhouseengineering.com/images/dprime_images/airplane_turbin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14632" y="469639"/>
              <a:ext cx="2711711" cy="2121161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Image result for utility gas turbi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1" t="4161" r="6789" b="375"/>
            <a:stretch/>
          </p:blipFill>
          <p:spPr bwMode="auto">
            <a:xfrm>
              <a:off x="-439181" y="469639"/>
              <a:ext cx="3622306" cy="2133600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651969" y="2176835"/>
            <a:ext cx="164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24A2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34%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624A2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US electricity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1E197F-8D3D-48C3-B61F-272959F1F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200400"/>
            <a:ext cx="2972294" cy="2743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05200" y="5943600"/>
            <a:ext cx="2133600" cy="738664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62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demand for electricity from natural gas could grow by 50%.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CC1CB8-810D-4912-8AB0-F5D887CC8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276600"/>
            <a:ext cx="1447800" cy="26036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" y="5943600"/>
            <a:ext cx="2209800" cy="7386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Projections are over the next 20 years, over 40,000 new aircraft will be made.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7C1878-BDE5-4C00-BFFD-8B44A5B82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276600"/>
            <a:ext cx="2596590" cy="25880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81800" y="5943600"/>
            <a:ext cx="2133600" cy="738664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 demand for pipeline growth with new compressor stations</a:t>
            </a:r>
          </a:p>
        </p:txBody>
      </p:sp>
    </p:spTree>
    <p:extLst>
      <p:ext uri="{BB962C8B-B14F-4D97-AF65-F5344CB8AC3E}">
        <p14:creationId xmlns:p14="http://schemas.microsoft.com/office/powerpoint/2010/main" val="2213163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8B3F4-BD2E-D941-80B5-E9A5F649CB80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333F4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333F4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gray">
          <a:xfrm>
            <a:off x="2033095" y="763973"/>
            <a:ext cx="6434880" cy="517089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350" b="1" i="1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5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35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None/>
              <a:defRPr sz="1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17145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6A13"/>
              </a:buClr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93" y="1514759"/>
            <a:ext cx="2906915" cy="4391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552226" y="2529263"/>
            <a:ext cx="2238970" cy="84023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replaceable discourager seals – both rim cavities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06401" y="4625784"/>
            <a:ext cx="1897084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O-ring seals at all static leak paths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3060441" y="2211355"/>
            <a:ext cx="2062065" cy="1493453"/>
          </a:xfrm>
          <a:custGeom>
            <a:avLst/>
            <a:gdLst>
              <a:gd name="connsiteX0" fmla="*/ 0 w 2062065"/>
              <a:gd name="connsiteY0" fmla="*/ 1483567 h 1493453"/>
              <a:gd name="connsiteX1" fmla="*/ 531845 w 2062065"/>
              <a:gd name="connsiteY1" fmla="*/ 1483567 h 1493453"/>
              <a:gd name="connsiteX2" fmla="*/ 923730 w 2062065"/>
              <a:gd name="connsiteY2" fmla="*/ 1483567 h 1493453"/>
              <a:gd name="connsiteX3" fmla="*/ 1278294 w 2062065"/>
              <a:gd name="connsiteY3" fmla="*/ 1492898 h 1493453"/>
              <a:gd name="connsiteX4" fmla="*/ 1474237 w 2062065"/>
              <a:gd name="connsiteY4" fmla="*/ 1464906 h 1493453"/>
              <a:gd name="connsiteX5" fmla="*/ 1530220 w 2062065"/>
              <a:gd name="connsiteY5" fmla="*/ 1278294 h 1493453"/>
              <a:gd name="connsiteX6" fmla="*/ 1455575 w 2062065"/>
              <a:gd name="connsiteY6" fmla="*/ 1017037 h 1493453"/>
              <a:gd name="connsiteX7" fmla="*/ 1623526 w 2062065"/>
              <a:gd name="connsiteY7" fmla="*/ 839755 h 1493453"/>
              <a:gd name="connsiteX8" fmla="*/ 1744824 w 2062065"/>
              <a:gd name="connsiteY8" fmla="*/ 587829 h 1493453"/>
              <a:gd name="connsiteX9" fmla="*/ 1716832 w 2062065"/>
              <a:gd name="connsiteY9" fmla="*/ 205274 h 1493453"/>
              <a:gd name="connsiteX10" fmla="*/ 2062065 w 2062065"/>
              <a:gd name="connsiteY10" fmla="*/ 0 h 149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2065" h="1493453">
                <a:moveTo>
                  <a:pt x="0" y="1483567"/>
                </a:moveTo>
                <a:lnTo>
                  <a:pt x="531845" y="1483567"/>
                </a:lnTo>
                <a:lnTo>
                  <a:pt x="923730" y="1483567"/>
                </a:lnTo>
                <a:cubicBezTo>
                  <a:pt x="1048138" y="1485122"/>
                  <a:pt x="1186543" y="1496008"/>
                  <a:pt x="1278294" y="1492898"/>
                </a:cubicBezTo>
                <a:cubicBezTo>
                  <a:pt x="1370045" y="1489788"/>
                  <a:pt x="1432249" y="1500673"/>
                  <a:pt x="1474237" y="1464906"/>
                </a:cubicBezTo>
                <a:cubicBezTo>
                  <a:pt x="1516225" y="1429139"/>
                  <a:pt x="1533330" y="1352939"/>
                  <a:pt x="1530220" y="1278294"/>
                </a:cubicBezTo>
                <a:cubicBezTo>
                  <a:pt x="1527110" y="1203649"/>
                  <a:pt x="1440024" y="1090127"/>
                  <a:pt x="1455575" y="1017037"/>
                </a:cubicBezTo>
                <a:cubicBezTo>
                  <a:pt x="1471126" y="943947"/>
                  <a:pt x="1575318" y="911290"/>
                  <a:pt x="1623526" y="839755"/>
                </a:cubicBezTo>
                <a:cubicBezTo>
                  <a:pt x="1671734" y="768220"/>
                  <a:pt x="1729273" y="693576"/>
                  <a:pt x="1744824" y="587829"/>
                </a:cubicBezTo>
                <a:cubicBezTo>
                  <a:pt x="1760375" y="482082"/>
                  <a:pt x="1663959" y="303245"/>
                  <a:pt x="1716832" y="205274"/>
                </a:cubicBezTo>
                <a:cubicBezTo>
                  <a:pt x="1769705" y="107303"/>
                  <a:pt x="1915885" y="53651"/>
                  <a:pt x="2062065" y="0"/>
                </a:cubicBez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2999232" y="2267712"/>
            <a:ext cx="1450848" cy="938784"/>
          </a:xfrm>
          <a:custGeom>
            <a:avLst/>
            <a:gdLst>
              <a:gd name="connsiteX0" fmla="*/ 0 w 1450848"/>
              <a:gd name="connsiteY0" fmla="*/ 938784 h 938784"/>
              <a:gd name="connsiteX1" fmla="*/ 414528 w 1450848"/>
              <a:gd name="connsiteY1" fmla="*/ 914400 h 938784"/>
              <a:gd name="connsiteX2" fmla="*/ 633984 w 1450848"/>
              <a:gd name="connsiteY2" fmla="*/ 804672 h 938784"/>
              <a:gd name="connsiteX3" fmla="*/ 853440 w 1450848"/>
              <a:gd name="connsiteY3" fmla="*/ 694944 h 938784"/>
              <a:gd name="connsiteX4" fmla="*/ 963168 w 1450848"/>
              <a:gd name="connsiteY4" fmla="*/ 487680 h 938784"/>
              <a:gd name="connsiteX5" fmla="*/ 1011936 w 1450848"/>
              <a:gd name="connsiteY5" fmla="*/ 85344 h 938784"/>
              <a:gd name="connsiteX6" fmla="*/ 1450848 w 1450848"/>
              <a:gd name="connsiteY6" fmla="*/ 0 h 93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848" h="938784">
                <a:moveTo>
                  <a:pt x="0" y="938784"/>
                </a:moveTo>
                <a:cubicBezTo>
                  <a:pt x="154432" y="937768"/>
                  <a:pt x="308864" y="936752"/>
                  <a:pt x="414528" y="914400"/>
                </a:cubicBezTo>
                <a:cubicBezTo>
                  <a:pt x="520192" y="892048"/>
                  <a:pt x="633984" y="804672"/>
                  <a:pt x="633984" y="804672"/>
                </a:cubicBezTo>
                <a:cubicBezTo>
                  <a:pt x="707136" y="768096"/>
                  <a:pt x="798576" y="747776"/>
                  <a:pt x="853440" y="694944"/>
                </a:cubicBezTo>
                <a:cubicBezTo>
                  <a:pt x="908304" y="642112"/>
                  <a:pt x="936752" y="589280"/>
                  <a:pt x="963168" y="487680"/>
                </a:cubicBezTo>
                <a:cubicBezTo>
                  <a:pt x="989584" y="386080"/>
                  <a:pt x="930656" y="166624"/>
                  <a:pt x="1011936" y="85344"/>
                </a:cubicBezTo>
                <a:cubicBezTo>
                  <a:pt x="1093216" y="4064"/>
                  <a:pt x="1272032" y="2032"/>
                  <a:pt x="1450848" y="0"/>
                </a:cubicBez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547872" y="1438656"/>
            <a:ext cx="853440" cy="719328"/>
          </a:xfrm>
          <a:custGeom>
            <a:avLst/>
            <a:gdLst>
              <a:gd name="connsiteX0" fmla="*/ 0 w 853440"/>
              <a:gd name="connsiteY0" fmla="*/ 0 h 719328"/>
              <a:gd name="connsiteX1" fmla="*/ 341376 w 853440"/>
              <a:gd name="connsiteY1" fmla="*/ 109728 h 719328"/>
              <a:gd name="connsiteX2" fmla="*/ 377952 w 853440"/>
              <a:gd name="connsiteY2" fmla="*/ 402336 h 719328"/>
              <a:gd name="connsiteX3" fmla="*/ 426720 w 853440"/>
              <a:gd name="connsiteY3" fmla="*/ 585216 h 719328"/>
              <a:gd name="connsiteX4" fmla="*/ 573024 w 853440"/>
              <a:gd name="connsiteY4" fmla="*/ 682752 h 719328"/>
              <a:gd name="connsiteX5" fmla="*/ 853440 w 853440"/>
              <a:gd name="connsiteY5" fmla="*/ 719328 h 7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440" h="719328">
                <a:moveTo>
                  <a:pt x="0" y="0"/>
                </a:moveTo>
                <a:cubicBezTo>
                  <a:pt x="139192" y="21336"/>
                  <a:pt x="278384" y="42672"/>
                  <a:pt x="341376" y="109728"/>
                </a:cubicBezTo>
                <a:cubicBezTo>
                  <a:pt x="404368" y="176784"/>
                  <a:pt x="363728" y="323088"/>
                  <a:pt x="377952" y="402336"/>
                </a:cubicBezTo>
                <a:cubicBezTo>
                  <a:pt x="392176" y="481584"/>
                  <a:pt x="394208" y="538480"/>
                  <a:pt x="426720" y="585216"/>
                </a:cubicBezTo>
                <a:cubicBezTo>
                  <a:pt x="459232" y="631952"/>
                  <a:pt x="501904" y="660400"/>
                  <a:pt x="573024" y="682752"/>
                </a:cubicBezTo>
                <a:cubicBezTo>
                  <a:pt x="644144" y="705104"/>
                  <a:pt x="748792" y="712216"/>
                  <a:pt x="853440" y="719328"/>
                </a:cubicBez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254470" y="3445595"/>
            <a:ext cx="2834482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wire seals at all coverplate-to-disk interfaces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97053" y="1506621"/>
            <a:ext cx="1451625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vane OD cooling flow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789270" y="2201573"/>
            <a:ext cx="1451625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vane ID cooling flow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1" y="4039574"/>
            <a:ext cx="2135060" cy="34163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blade cooling flow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309517" y="5068180"/>
            <a:ext cx="2264739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pre-swirler for blade cooling flow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6754436" y="4302826"/>
            <a:ext cx="2221771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stepped coverplate KE seals 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2043404" y="1744824"/>
            <a:ext cx="1912776" cy="195943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2218039" y="2382852"/>
            <a:ext cx="1751981" cy="63168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 bwMode="auto">
          <a:xfrm flipV="1">
            <a:off x="2107484" y="3704807"/>
            <a:ext cx="1372833" cy="442085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 bwMode="auto">
          <a:xfrm flipV="1">
            <a:off x="2248678" y="4077475"/>
            <a:ext cx="1184987" cy="760881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 bwMode="auto">
          <a:xfrm flipH="1" flipV="1">
            <a:off x="3931297" y="3876389"/>
            <a:ext cx="2456149" cy="1320762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 bwMode="auto">
          <a:xfrm flipH="1" flipV="1">
            <a:off x="5407186" y="3294617"/>
            <a:ext cx="1347248" cy="1167143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 bwMode="auto">
          <a:xfrm flipH="1">
            <a:off x="5159371" y="2686431"/>
            <a:ext cx="1460504" cy="99076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 bwMode="auto">
          <a:xfrm flipH="1" flipV="1">
            <a:off x="5033963" y="2861608"/>
            <a:ext cx="1450812" cy="612124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gray">
          <a:xfrm>
            <a:off x="2185495" y="916373"/>
            <a:ext cx="6434880" cy="517089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350" b="1" i="1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5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35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None/>
              <a:defRPr sz="1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17145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None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  <a:buClr>
                <a:srgbClr val="FF6A13"/>
              </a:buClr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Concept Level Rig Configuration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6447987" y="1618545"/>
            <a:ext cx="2601770" cy="34163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replaceable air seal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2C2A2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 flipH="1">
            <a:off x="5318556" y="1783242"/>
            <a:ext cx="1166219" cy="128977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445000" y="1422400"/>
            <a:ext cx="1028700" cy="712392"/>
          </a:xfrm>
          <a:custGeom>
            <a:avLst/>
            <a:gdLst>
              <a:gd name="connsiteX0" fmla="*/ 0 w 1028700"/>
              <a:gd name="connsiteY0" fmla="*/ 0 h 712392"/>
              <a:gd name="connsiteX1" fmla="*/ 254000 w 1028700"/>
              <a:gd name="connsiteY1" fmla="*/ 127000 h 712392"/>
              <a:gd name="connsiteX2" fmla="*/ 355600 w 1028700"/>
              <a:gd name="connsiteY2" fmla="*/ 457200 h 712392"/>
              <a:gd name="connsiteX3" fmla="*/ 711200 w 1028700"/>
              <a:gd name="connsiteY3" fmla="*/ 685800 h 712392"/>
              <a:gd name="connsiteX4" fmla="*/ 1028700 w 1028700"/>
              <a:gd name="connsiteY4" fmla="*/ 698500 h 712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" h="712392">
                <a:moveTo>
                  <a:pt x="0" y="0"/>
                </a:moveTo>
                <a:cubicBezTo>
                  <a:pt x="97366" y="25400"/>
                  <a:pt x="194733" y="50800"/>
                  <a:pt x="254000" y="127000"/>
                </a:cubicBezTo>
                <a:cubicBezTo>
                  <a:pt x="313267" y="203200"/>
                  <a:pt x="279400" y="364067"/>
                  <a:pt x="355600" y="457200"/>
                </a:cubicBezTo>
                <a:cubicBezTo>
                  <a:pt x="431800" y="550333"/>
                  <a:pt x="599017" y="645583"/>
                  <a:pt x="711200" y="685800"/>
                </a:cubicBezTo>
                <a:cubicBezTo>
                  <a:pt x="823383" y="726017"/>
                  <a:pt x="926041" y="712258"/>
                  <a:pt x="1028700" y="698500"/>
                </a:cubicBezTo>
              </a:path>
            </a:pathLst>
          </a:custGeom>
          <a:noFill/>
          <a:ln w="12700" cap="sq" algn="ctr">
            <a:solidFill>
              <a:schemeClr val="tx2"/>
            </a:solidFill>
            <a:prstDash val="dash"/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149062" y="2218906"/>
            <a:ext cx="2994938" cy="34163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potential air seal cooling flow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Freeform 29"/>
          <p:cNvSpPr/>
          <p:nvPr/>
        </p:nvSpPr>
        <p:spPr bwMode="auto">
          <a:xfrm flipH="1" flipV="1">
            <a:off x="5142418" y="2103564"/>
            <a:ext cx="1073266" cy="279287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oval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180615" y="3237257"/>
            <a:ext cx="2106381" cy="5909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Rubber abradable seal lands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C2A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Freeform 31"/>
          <p:cNvSpPr/>
          <p:nvPr/>
        </p:nvSpPr>
        <p:spPr bwMode="auto">
          <a:xfrm flipV="1">
            <a:off x="2222585" y="3223597"/>
            <a:ext cx="1906504" cy="176532"/>
          </a:xfrm>
          <a:custGeom>
            <a:avLst/>
            <a:gdLst>
              <a:gd name="connsiteX0" fmla="*/ 0 w 1912776"/>
              <a:gd name="connsiteY0" fmla="*/ 0 h 195943"/>
              <a:gd name="connsiteX1" fmla="*/ 1912776 w 1912776"/>
              <a:gd name="connsiteY1" fmla="*/ 1959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2776" h="195943">
                <a:moveTo>
                  <a:pt x="0" y="0"/>
                </a:moveTo>
                <a:lnTo>
                  <a:pt x="1912776" y="195943"/>
                </a:lnTo>
              </a:path>
            </a:pathLst>
          </a:custGeom>
          <a:noFill/>
          <a:ln w="12700" cap="sq" algn="ctr">
            <a:solidFill>
              <a:schemeClr val="tx2"/>
            </a:solidFill>
            <a:miter lim="800000"/>
            <a:headEnd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10182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15737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6342" r="13272" b="8778"/>
          <a:stretch/>
        </p:blipFill>
        <p:spPr>
          <a:xfrm>
            <a:off x="739834" y="1363288"/>
            <a:ext cx="3657600" cy="2862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2881" r="13637" b="2240"/>
          <a:stretch/>
        </p:blipFill>
        <p:spPr>
          <a:xfrm>
            <a:off x="5207387" y="1366085"/>
            <a:ext cx="3291840" cy="2996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1" b="6714"/>
          <a:stretch/>
        </p:blipFill>
        <p:spPr>
          <a:xfrm>
            <a:off x="739834" y="4350834"/>
            <a:ext cx="3657600" cy="206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8" b="6727"/>
          <a:stretch/>
        </p:blipFill>
        <p:spPr>
          <a:xfrm>
            <a:off x="5024507" y="4362348"/>
            <a:ext cx="3657600" cy="20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0112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028135"/>
              </p:ext>
            </p:extLst>
          </p:nvPr>
        </p:nvGraphicFramePr>
        <p:xfrm>
          <a:off x="2134582" y="748886"/>
          <a:ext cx="4874835" cy="5890903"/>
        </p:xfrm>
        <a:graphic>
          <a:graphicData uri="http://schemas.openxmlformats.org/drawingml/2006/table">
            <a:tbl>
              <a:tblPr/>
              <a:tblGrid>
                <a:gridCol w="2163235">
                  <a:extLst>
                    <a:ext uri="{9D8B030D-6E8A-4147-A177-3AD203B41FA5}">
                      <a16:colId xmlns:a16="http://schemas.microsoft.com/office/drawing/2014/main" val="3829414679"/>
                    </a:ext>
                  </a:extLst>
                </a:gridCol>
                <a:gridCol w="2711600">
                  <a:extLst>
                    <a:ext uri="{9D8B030D-6E8A-4147-A177-3AD203B41FA5}">
                      <a16:colId xmlns:a16="http://schemas.microsoft.com/office/drawing/2014/main" val="2955951192"/>
                    </a:ext>
                  </a:extLst>
                </a:gridCol>
              </a:tblGrid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Geometry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85040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Vane Coordinates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X, Y, Z, Chord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549347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Blade Coordinates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X, Y, Z, Chord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980742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Vane and blade counts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X, Y, Z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573404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Turbine Architecture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Ri, Ro, Underplatform, TOBI, Disk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80587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Cooling Supply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feature data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062179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Internal Cooling 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feature data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39740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 Cooling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feature data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638790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Approach Geom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X, Y, Z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708110"/>
                  </a:ext>
                </a:extLst>
              </a:tr>
              <a:tr h="216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Design-intent tip clearance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X, Y, Z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783399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 Gas Path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37353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MGP Mass flow rate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161212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Inlet Conditions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 and T, Velocity,Tu Profiles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420053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Blade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Rotation Speeds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663539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 ratios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Pin; Pout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306671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Output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Turbine Power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682141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Exit Conditions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 and T, Velocity,Tu profiles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623290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Efficiency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 and Torque-based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337432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Secondary Flows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49095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Blade/Vane Coolant Flows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flowrate, T, P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415367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Vane Data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Static Pressures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097948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(cooled)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 flux (steady and unsteady)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475678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Spatially-resolved temps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635795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Blade Data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Static Pressures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694282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(cooled)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 flux (steady and unsteady)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64855"/>
                  </a:ext>
                </a:extLst>
              </a:tr>
              <a:tr h="226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Spatially-resolved temps</a:t>
                      </a:r>
                    </a:p>
                  </a:txBody>
                  <a:tcPr marL="8368" marR="8368" marT="83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4613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527" y="48614"/>
            <a:ext cx="591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Geometry and </a:t>
            </a:r>
            <a:r>
              <a:rPr lang="en-US" sz="2800" b="1" dirty="0">
                <a:solidFill>
                  <a:srgbClr val="003399"/>
                </a:solidFill>
                <a:latin typeface="Calibri"/>
                <a:cs typeface="Arial"/>
              </a:rPr>
              <a:t>d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proposed for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NExT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679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6D70-4B87-4539-8D57-3808B01C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250825"/>
            <a:ext cx="9055100" cy="1231900"/>
          </a:xfrm>
        </p:spPr>
        <p:txBody>
          <a:bodyPr/>
          <a:lstStyle/>
          <a:p>
            <a:r>
              <a:rPr lang="en-US" dirty="0"/>
              <a:t>A Data Management Plan has been reviewed and approved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E8D85-C2D5-4DE3-9B7F-951E2C9A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A6BFDC-3817-44F5-B2D9-C37807F72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72749"/>
              </p:ext>
            </p:extLst>
          </p:nvPr>
        </p:nvGraphicFramePr>
        <p:xfrm>
          <a:off x="95250" y="968375"/>
          <a:ext cx="8679179" cy="5142651"/>
        </p:xfrm>
        <a:graphic>
          <a:graphicData uri="http://schemas.openxmlformats.org/drawingml/2006/table">
            <a:tbl>
              <a:tblPr firstRow="1" bandRow="1"/>
              <a:tblGrid>
                <a:gridCol w="1984697">
                  <a:extLst>
                    <a:ext uri="{9D8B030D-6E8A-4147-A177-3AD203B41FA5}">
                      <a16:colId xmlns:a16="http://schemas.microsoft.com/office/drawing/2014/main" val="1911112416"/>
                    </a:ext>
                  </a:extLst>
                </a:gridCol>
                <a:gridCol w="1588972">
                  <a:extLst>
                    <a:ext uri="{9D8B030D-6E8A-4147-A177-3AD203B41FA5}">
                      <a16:colId xmlns:a16="http://schemas.microsoft.com/office/drawing/2014/main" val="860968683"/>
                    </a:ext>
                  </a:extLst>
                </a:gridCol>
                <a:gridCol w="1670696">
                  <a:extLst>
                    <a:ext uri="{9D8B030D-6E8A-4147-A177-3AD203B41FA5}">
                      <a16:colId xmlns:a16="http://schemas.microsoft.com/office/drawing/2014/main" val="3859876499"/>
                    </a:ext>
                  </a:extLst>
                </a:gridCol>
                <a:gridCol w="1470125">
                  <a:extLst>
                    <a:ext uri="{9D8B030D-6E8A-4147-A177-3AD203B41FA5}">
                      <a16:colId xmlns:a16="http://schemas.microsoft.com/office/drawing/2014/main" val="3543680692"/>
                    </a:ext>
                  </a:extLst>
                </a:gridCol>
                <a:gridCol w="1964689">
                  <a:extLst>
                    <a:ext uri="{9D8B030D-6E8A-4147-A177-3AD203B41FA5}">
                      <a16:colId xmlns:a16="http://schemas.microsoft.com/office/drawing/2014/main" val="1342507968"/>
                    </a:ext>
                  </a:extLst>
                </a:gridCol>
              </a:tblGrid>
              <a:tr h="10390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 Access Publications &amp; Dissertations*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</a:t>
                      </a:r>
                      <a:r>
                        <a:rPr lang="en-US" sz="1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Partners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PW, Solar, Honeywell, </a:t>
                      </a:r>
                      <a:r>
                        <a:rPr lang="en-US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SiemensUSA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 Government Agencies (DOE, NASA, AF, NAVAIR, FAA)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Universities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33180"/>
                  </a:ext>
                </a:extLst>
              </a:tr>
              <a:tr h="629392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Turbine Conditions (Ma, P, T, Zw, etc)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Yes—with Technology Control Plan (TCP)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282552"/>
                  </a:ext>
                </a:extLst>
              </a:tr>
              <a:tr h="4215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Airfoil Coordinates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Yes—with TCP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9580"/>
                  </a:ext>
                </a:extLst>
              </a:tr>
              <a:tr h="6293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Cooling Technologies in Blades and Vanes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664457"/>
                  </a:ext>
                </a:extLst>
              </a:tr>
              <a:tr h="52857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Steady aero loading (static pressures)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Yes—with TCP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24153"/>
                  </a:ext>
                </a:extLst>
              </a:tr>
              <a:tr h="2137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Cooling Flows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50474"/>
                  </a:ext>
                </a:extLst>
              </a:tr>
              <a:tr h="61544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Steady and unsteady thermal-aero data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Scaled Data with Trends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Scaled Data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87525"/>
                  </a:ext>
                </a:extLst>
              </a:tr>
              <a:tr h="69263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External and internal heat transfer 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Scaled Data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373838"/>
                          </a:solidFill>
                          <a:effectLst/>
                          <a:latin typeface="Calibri" panose="020F0502020204030204" pitchFamily="34" charset="0"/>
                        </a:rPr>
                        <a:t>Scaled Data</a:t>
                      </a: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325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EB3E0DB-100C-471B-B9B3-602CC9DB1AA2}"/>
              </a:ext>
            </a:extLst>
          </p:cNvPr>
          <p:cNvSpPr txBox="1"/>
          <p:nvPr/>
        </p:nvSpPr>
        <p:spPr>
          <a:xfrm>
            <a:off x="584199" y="6237843"/>
            <a:ext cx="5475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Export control classification will be completed by </a:t>
            </a:r>
            <a:r>
              <a:rPr lang="en-US" dirty="0" err="1"/>
              <a:t>Agilis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0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BF7FB1-59BC-4B4A-B6ED-F52C8BF699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700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39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DOE Studies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Part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NExT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Future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3A4D9-4DBC-4E9D-A9C5-DEE2FF156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" y="5901704"/>
            <a:ext cx="2071104" cy="54572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22F63-8BFA-4B68-92F5-19868E262D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527" y="5916235"/>
            <a:ext cx="1882645" cy="718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BB1F6-5975-48EB-A992-5EA3FA2F3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210" y="5969122"/>
            <a:ext cx="1601423" cy="686050"/>
          </a:xfrm>
          <a:prstGeom prst="rect">
            <a:avLst/>
          </a:prstGeom>
        </p:spPr>
      </p:pic>
      <p:pic>
        <p:nvPicPr>
          <p:cNvPr id="8" name="Picture 4" descr="H:\DATA\STOLNICK\LOGO'S\EAGLE_CL.TIF">
            <a:extLst>
              <a:ext uri="{FF2B5EF4-FFF2-40B4-BE49-F238E27FC236}">
                <a16:creationId xmlns:a16="http://schemas.microsoft.com/office/drawing/2014/main" id="{AD2C2136-0CC7-4CAB-A559-44587A99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67" y="5858953"/>
            <a:ext cx="1056279" cy="9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BAA6A-2F6A-4597-BD06-95FE9AA68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558"/>
          <a:stretch/>
        </p:blipFill>
        <p:spPr>
          <a:xfrm>
            <a:off x="5587913" y="5752433"/>
            <a:ext cx="1673614" cy="8827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D49464-E4A8-4D58-BF9B-7BB1A0828EBE}"/>
              </a:ext>
            </a:extLst>
          </p:cNvPr>
          <p:cNvSpPr/>
          <p:nvPr/>
        </p:nvSpPr>
        <p:spPr>
          <a:xfrm>
            <a:off x="127000" y="1654048"/>
            <a:ext cx="901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Goals for future research plans:</a:t>
            </a:r>
          </a:p>
          <a:p>
            <a:pPr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Collaborations with US universities to expand data, develop instrumentation, and provide data for computational tools.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Quick and inexpensive testing of advanced designs for the turbine manufacturing partners.</a:t>
            </a:r>
          </a:p>
        </p:txBody>
      </p:sp>
    </p:spTree>
    <p:extLst>
      <p:ext uri="{BB962C8B-B14F-4D97-AF65-F5344CB8AC3E}">
        <p14:creationId xmlns:p14="http://schemas.microsoft.com/office/powerpoint/2010/main" val="4283297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770" y="-38560"/>
            <a:ext cx="9144000" cy="110535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3399"/>
                </a:solidFill>
              </a:rPr>
              <a:t>In conclusion, we have  a three-part DOE-NETL study that will advance turbines in a timely and less expensive manner</a:t>
            </a:r>
          </a:p>
        </p:txBody>
      </p:sp>
      <p:pic>
        <p:nvPicPr>
          <p:cNvPr id="14" name="Picture 13" descr="http://www.ieaghg.org/docs/images/general_publications/DOE-FE_Co-Branded_Logo_Color.png">
            <a:extLst>
              <a:ext uri="{FF2B5EF4-FFF2-40B4-BE49-F238E27FC236}">
                <a16:creationId xmlns:a16="http://schemas.microsoft.com/office/drawing/2014/main" id="{E9B7CD07-FE5F-49B3-A574-D7E5DF70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217" y="5890874"/>
            <a:ext cx="3037954" cy="5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D4A0C-46AA-401B-9628-38F252FEE1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61" y="5453192"/>
            <a:ext cx="1320800" cy="12682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D28EE-08A4-48DD-890B-152599FC2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483" y="1536485"/>
            <a:ext cx="3196747" cy="47951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F4A2A-9D06-4519-A6B4-050908281631}"/>
              </a:ext>
            </a:extLst>
          </p:cNvPr>
          <p:cNvSpPr/>
          <p:nvPr/>
        </p:nvSpPr>
        <p:spPr>
          <a:xfrm>
            <a:off x="175127" y="1793288"/>
            <a:ext cx="553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Cooled blade using DOE-NETL cooling technologies in a proprietary vane/blade is progressing.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rgbClr val="000000"/>
                </a:solidFill>
                <a:latin typeface="Calibri"/>
                <a:cs typeface="Arial"/>
              </a:rPr>
              <a:t>NExT</a:t>
            </a:r>
            <a:r>
              <a:rPr lang="en-US" sz="2400" b="1" dirty="0">
                <a:solidFill>
                  <a:srgbClr val="000000"/>
                </a:solidFill>
                <a:latin typeface="Calibri"/>
                <a:cs typeface="Arial"/>
              </a:rPr>
              <a:t> design is underway with input from turbine partners to provide baseline data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123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60A0DE-2916-4E8C-9625-B7FCDDBC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B8A17-7B16-4DA5-9E5C-8F979B696888}"/>
              </a:ext>
            </a:extLst>
          </p:cNvPr>
          <p:cNvSpPr txBox="1"/>
          <p:nvPr/>
        </p:nvSpPr>
        <p:spPr>
          <a:xfrm>
            <a:off x="2438400" y="355600"/>
            <a:ext cx="456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Questions and Comments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/>
          <a:stretch/>
        </p:blipFill>
        <p:spPr>
          <a:xfrm>
            <a:off x="0" y="130302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8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092" y="2360951"/>
            <a:ext cx="3477718" cy="914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Supplemental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/>
          <a:p>
            <a:fld id="{98B7DDDC-4E71-47F6-827E-2936E93FFA2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22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38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182563"/>
            <a:ext cx="9144000" cy="592137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The partners provided their main gas path and cooling air flow desired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43" y="4386525"/>
            <a:ext cx="3693270" cy="241529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127255" y="4909278"/>
            <a:ext cx="305493" cy="15739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7203" y="1996228"/>
            <a:ext cx="679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Main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Gas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Path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834" y="3108451"/>
            <a:ext cx="898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Cooling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Air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Flow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455574"/>
              </p:ext>
            </p:extLst>
          </p:nvPr>
        </p:nvGraphicFramePr>
        <p:xfrm>
          <a:off x="945738" y="1164697"/>
          <a:ext cx="8136891" cy="2867025"/>
        </p:xfrm>
        <a:graphic>
          <a:graphicData uri="http://schemas.openxmlformats.org/drawingml/2006/table">
            <a:tbl>
              <a:tblPr firstRow="1" firstCol="1" bandRow="1"/>
              <a:tblGrid>
                <a:gridCol w="3272092">
                  <a:extLst>
                    <a:ext uri="{9D8B030D-6E8A-4147-A177-3AD203B41FA5}">
                      <a16:colId xmlns:a16="http://schemas.microsoft.com/office/drawing/2014/main" val="755922903"/>
                    </a:ext>
                  </a:extLst>
                </a:gridCol>
                <a:gridCol w="959358">
                  <a:extLst>
                    <a:ext uri="{9D8B030D-6E8A-4147-A177-3AD203B41FA5}">
                      <a16:colId xmlns:a16="http://schemas.microsoft.com/office/drawing/2014/main" val="500746561"/>
                    </a:ext>
                  </a:extLst>
                </a:gridCol>
                <a:gridCol w="993966">
                  <a:extLst>
                    <a:ext uri="{9D8B030D-6E8A-4147-A177-3AD203B41FA5}">
                      <a16:colId xmlns:a16="http://schemas.microsoft.com/office/drawing/2014/main" val="180742626"/>
                    </a:ext>
                  </a:extLst>
                </a:gridCol>
                <a:gridCol w="1612265">
                  <a:extLst>
                    <a:ext uri="{9D8B030D-6E8A-4147-A177-3AD203B41FA5}">
                      <a16:colId xmlns:a16="http://schemas.microsoft.com/office/drawing/2014/main" val="3050726863"/>
                    </a:ext>
                  </a:extLst>
                </a:gridCol>
                <a:gridCol w="1299210">
                  <a:extLst>
                    <a:ext uri="{9D8B030D-6E8A-4147-A177-3AD203B41FA5}">
                      <a16:colId xmlns:a16="http://schemas.microsoft.com/office/drawing/2014/main" val="29777930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Gas Path and Cooling Flow Conditions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NExT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20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en-US" sz="20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Target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60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Mach Number at Vane Inlet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(axial)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78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Mach Number at Blade Inlet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(axial)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888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Reynolds Number at Vane Inlet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 (axial)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625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Reynolds Number at Blade Inlet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 (axial)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715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Turbulence Intensity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 Vane Inlet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380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Upstream Side of Disk Purge Flow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07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Downstream Side of Disk Purge Flow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636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Disk Blade and Fir Tree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Cooling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244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Blade Outer Casing Cooling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0030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7194" y="4882891"/>
                <a:ext cx="1242584" cy="530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𝐑𝐞</m:t>
                          </m:r>
                        </m:e>
                        <m:sub>
                          <m: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𝐱</m:t>
                          </m:r>
                        </m:sub>
                      </m:sSub>
                      <m:r>
                        <a:rPr lang="en-US" sz="1400" b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𝛒</m:t>
                          </m:r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𝐱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𝐱</m:t>
                              </m:r>
                            </m:sub>
                          </m:sSub>
                        </m:num>
                        <m:den>
                          <m: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𝛍</m:t>
                          </m:r>
                        </m:den>
                      </m:f>
                    </m:oMath>
                  </m:oMathPara>
                </a14:m>
                <a:endParaRPr lang="en-US" sz="1400" b="1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94" y="4882891"/>
                <a:ext cx="1242584" cy="530786"/>
              </a:xfrm>
              <a:prstGeom prst="rect">
                <a:avLst/>
              </a:prstGeom>
              <a:blipFill>
                <a:blip r:embed="rId4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57200" y="4463754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2776"/>
                </a:solidFill>
                <a:cs typeface="Calibri" pitchFamily="34" charset="0"/>
              </a:rPr>
              <a:t>Reynolds Number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253" y="55436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2776"/>
                </a:solidFill>
                <a:cs typeface="Calibri" pitchFamily="34" charset="0"/>
              </a:rPr>
              <a:t>Mach 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52831" y="5929138"/>
                <a:ext cx="1132682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𝐌</m:t>
                      </m:r>
                      <m:r>
                        <a:rPr lang="en-US" sz="1400" b="1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sz="1400" b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𝐢𝐧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𝜸</m:t>
                              </m:r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𝑹𝑻</m:t>
                              </m:r>
                              <m:r>
                                <a:rPr lang="en-US" sz="1400" b="1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b="1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31" y="5929138"/>
                <a:ext cx="1132682" cy="553357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7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39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26988"/>
            <a:ext cx="9144000" cy="593725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The partners provided desired BLADE details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43" y="4386525"/>
            <a:ext cx="3693270" cy="241529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95514"/>
              </p:ext>
            </p:extLst>
          </p:nvPr>
        </p:nvGraphicFramePr>
        <p:xfrm>
          <a:off x="336417" y="980545"/>
          <a:ext cx="8504747" cy="2449770"/>
        </p:xfrm>
        <a:graphic>
          <a:graphicData uri="http://schemas.openxmlformats.org/drawingml/2006/table">
            <a:tbl>
              <a:tblPr firstRow="1" firstCol="1" bandRow="1"/>
              <a:tblGrid>
                <a:gridCol w="3440240">
                  <a:extLst>
                    <a:ext uri="{9D8B030D-6E8A-4147-A177-3AD203B41FA5}">
                      <a16:colId xmlns:a16="http://schemas.microsoft.com/office/drawing/2014/main" val="755922903"/>
                    </a:ext>
                  </a:extLst>
                </a:gridCol>
                <a:gridCol w="959358">
                  <a:extLst>
                    <a:ext uri="{9D8B030D-6E8A-4147-A177-3AD203B41FA5}">
                      <a16:colId xmlns:a16="http://schemas.microsoft.com/office/drawing/2014/main" val="500746561"/>
                    </a:ext>
                  </a:extLst>
                </a:gridCol>
                <a:gridCol w="993966">
                  <a:extLst>
                    <a:ext uri="{9D8B030D-6E8A-4147-A177-3AD203B41FA5}">
                      <a16:colId xmlns:a16="http://schemas.microsoft.com/office/drawing/2014/main" val="180742626"/>
                    </a:ext>
                  </a:extLst>
                </a:gridCol>
                <a:gridCol w="1811973">
                  <a:extLst>
                    <a:ext uri="{9D8B030D-6E8A-4147-A177-3AD203B41FA5}">
                      <a16:colId xmlns:a16="http://schemas.microsoft.com/office/drawing/2014/main" val="3050726863"/>
                    </a:ext>
                  </a:extLst>
                </a:gridCol>
                <a:gridCol w="1299210">
                  <a:extLst>
                    <a:ext uri="{9D8B030D-6E8A-4147-A177-3AD203B41FA5}">
                      <a16:colId xmlns:a16="http://schemas.microsoft.com/office/drawing/2014/main" val="29777930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First Stage</a:t>
                      </a:r>
                      <a:r>
                        <a:rPr lang="en-US" sz="20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Blade Features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NExT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20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en-US" sz="20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Target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60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Cooling Air Flow (Internal/External)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78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Cooling Air Flow 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MGP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888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 Face Gaps Sealed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625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Surface Roughness (Smooth/Engine)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715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Tip Clearance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Span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380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Airfoil Aspect Ratio (Span/Axial Chord)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07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Trailing Edge Blockage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63669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7770" y="3687616"/>
            <a:ext cx="3057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Trailing Edge Blockage Equation =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19581" y="3687616"/>
            <a:ext cx="4670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T.E. Thickness / [Airfoil Pitch * Cos (Exit Flow Angle)] </a:t>
            </a:r>
          </a:p>
        </p:txBody>
      </p:sp>
    </p:spTree>
    <p:extLst>
      <p:ext uri="{BB962C8B-B14F-4D97-AF65-F5344CB8AC3E}">
        <p14:creationId xmlns:p14="http://schemas.microsoft.com/office/powerpoint/2010/main" val="28893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D5E34-1F40-46C5-BA1E-875152AD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371C19-EC0E-43C2-BAFF-B39D93E88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51675"/>
              </p:ext>
            </p:extLst>
          </p:nvPr>
        </p:nvGraphicFramePr>
        <p:xfrm>
          <a:off x="0" y="1464692"/>
          <a:ext cx="9144001" cy="5393308"/>
        </p:xfrm>
        <a:graphic>
          <a:graphicData uri="http://schemas.openxmlformats.org/drawingml/2006/table">
            <a:tbl>
              <a:tblPr firstRow="1" bandRow="1"/>
              <a:tblGrid>
                <a:gridCol w="2114598">
                  <a:extLst>
                    <a:ext uri="{9D8B030D-6E8A-4147-A177-3AD203B41FA5}">
                      <a16:colId xmlns:a16="http://schemas.microsoft.com/office/drawing/2014/main" val="997584059"/>
                    </a:ext>
                  </a:extLst>
                </a:gridCol>
                <a:gridCol w="1806049">
                  <a:extLst>
                    <a:ext uri="{9D8B030D-6E8A-4147-A177-3AD203B41FA5}">
                      <a16:colId xmlns:a16="http://schemas.microsoft.com/office/drawing/2014/main" val="16973385"/>
                    </a:ext>
                  </a:extLst>
                </a:gridCol>
                <a:gridCol w="1703539">
                  <a:extLst>
                    <a:ext uri="{9D8B030D-6E8A-4147-A177-3AD203B41FA5}">
                      <a16:colId xmlns:a16="http://schemas.microsoft.com/office/drawing/2014/main" val="2690192448"/>
                    </a:ext>
                  </a:extLst>
                </a:gridCol>
                <a:gridCol w="3519815">
                  <a:extLst>
                    <a:ext uri="{9D8B030D-6E8A-4147-A177-3AD203B41FA5}">
                      <a16:colId xmlns:a16="http://schemas.microsoft.com/office/drawing/2014/main" val="2639844076"/>
                    </a:ext>
                  </a:extLst>
                </a:gridCol>
              </a:tblGrid>
              <a:tr h="783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/>
                        <a:t>Program Name</a:t>
                      </a:r>
                    </a:p>
                    <a:p>
                      <a:r>
                        <a:rPr lang="en-US" sz="2000" dirty="0"/>
                        <a:t>Original</a:t>
                      </a:r>
                      <a:r>
                        <a:rPr lang="en-US" sz="2000" baseline="0" dirty="0"/>
                        <a:t> date</a:t>
                      </a:r>
                      <a:endParaRPr lang="en-US" sz="2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/>
                        <a:t>Who</a:t>
                      </a:r>
                      <a:r>
                        <a:rPr lang="en-US" sz="2000" baseline="0" dirty="0"/>
                        <a:t> led the effort</a:t>
                      </a:r>
                      <a:endParaRPr lang="en-US" sz="2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/>
                        <a:t>Who</a:t>
                      </a:r>
                      <a:r>
                        <a:rPr lang="en-US" sz="2000" baseline="0" dirty="0"/>
                        <a:t> had access</a:t>
                      </a:r>
                      <a:endParaRPr lang="en-US" sz="20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/>
                        <a:t>What was available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26969"/>
                  </a:ext>
                </a:extLst>
              </a:tr>
              <a:tr h="649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Energy Efficient Engine</a:t>
                      </a:r>
                      <a:r>
                        <a:rPr lang="en-US" sz="2000" b="0" baseline="0" dirty="0"/>
                        <a:t> (E^3) </a:t>
                      </a:r>
                      <a:r>
                        <a:rPr lang="en-US" sz="2000" b="0" dirty="0"/>
                        <a:t>Early 1980’s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NASA / GE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GE + PW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2000" b="0" dirty="0"/>
                        <a:t>Blade/Vane geometries</a:t>
                      </a:r>
                      <a:r>
                        <a:rPr lang="en-US" sz="2000" b="0" baseline="0" dirty="0"/>
                        <a:t> and data</a:t>
                      </a:r>
                      <a:endParaRPr lang="en-US" sz="2000" b="0" dirty="0"/>
                    </a:p>
                    <a:p>
                      <a:pPr algn="l"/>
                      <a:endParaRPr lang="en-US" sz="20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52387"/>
                  </a:ext>
                </a:extLst>
              </a:tr>
              <a:tr h="659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First Vane</a:t>
                      </a:r>
                    </a:p>
                    <a:p>
                      <a:pPr algn="ctr"/>
                      <a:r>
                        <a:rPr lang="en-US" sz="2000" b="0" dirty="0"/>
                        <a:t>1995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DOE-UTSR</a:t>
                      </a:r>
                    </a:p>
                    <a:p>
                      <a:pPr algn="ctr"/>
                      <a:r>
                        <a:rPr lang="en-US" sz="2000" b="0" dirty="0"/>
                        <a:t>Thole</a:t>
                      </a:r>
                      <a:r>
                        <a:rPr lang="en-US" sz="2000" b="0" baseline="0" dirty="0"/>
                        <a:t> / Bogard</a:t>
                      </a:r>
                      <a:endParaRPr lang="en-US" sz="20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US universities/</a:t>
                      </a:r>
                    </a:p>
                    <a:p>
                      <a:pPr algn="ctr"/>
                      <a:r>
                        <a:rPr lang="en-US" sz="2000" b="0" dirty="0"/>
                        <a:t>PW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2000" b="0" baseline="0" dirty="0"/>
                        <a:t>Vane geometry and data</a:t>
                      </a:r>
                      <a:endParaRPr lang="en-US" sz="20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676735"/>
                  </a:ext>
                </a:extLst>
              </a:tr>
              <a:tr h="620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 err="1"/>
                        <a:t>HiT</a:t>
                      </a:r>
                      <a:r>
                        <a:rPr lang="en-US" sz="2000" b="0" dirty="0"/>
                        <a:t> Turbine</a:t>
                      </a:r>
                    </a:p>
                    <a:p>
                      <a:pPr algn="ctr"/>
                      <a:r>
                        <a:rPr lang="en-US" sz="2000" b="0" dirty="0"/>
                        <a:t>Mid-2000’s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AFRL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US OEMs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2000" b="0" dirty="0"/>
                        <a:t>Blade / Vane geometries </a:t>
                      </a:r>
                      <a:r>
                        <a:rPr lang="en-US" sz="2000" b="0" baseline="0" dirty="0"/>
                        <a:t>and data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81367"/>
                  </a:ext>
                </a:extLst>
              </a:tr>
              <a:tr h="625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 err="1"/>
                        <a:t>PakB</a:t>
                      </a:r>
                      <a:r>
                        <a:rPr lang="en-US" sz="2000" b="0" dirty="0"/>
                        <a:t>/</a:t>
                      </a:r>
                      <a:r>
                        <a:rPr lang="en-US" sz="2000" b="0" dirty="0" err="1"/>
                        <a:t>PakH</a:t>
                      </a:r>
                      <a:r>
                        <a:rPr lang="en-US" sz="2000" b="0" dirty="0"/>
                        <a:t>/L2F</a:t>
                      </a:r>
                      <a:r>
                        <a:rPr lang="en-US" sz="2000" b="0" baseline="0" dirty="0"/>
                        <a:t> LPT Airfoils</a:t>
                      </a:r>
                    </a:p>
                    <a:p>
                      <a:pPr algn="ctr"/>
                      <a:r>
                        <a:rPr lang="en-US" sz="2000" b="0" baseline="0" dirty="0"/>
                        <a:t>Mid-2000’s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PW / NASA / AFRL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US universities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Blade geometry and data</a:t>
                      </a:r>
                      <a:endParaRPr lang="en-US" sz="2000" b="0" dirty="0">
                        <a:effectLst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20110"/>
                  </a:ext>
                </a:extLst>
              </a:tr>
              <a:tr h="7656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baseline="0" dirty="0"/>
                        <a:t>DOE START Project</a:t>
                      </a:r>
                    </a:p>
                    <a:p>
                      <a:pPr algn="ctr"/>
                      <a:r>
                        <a:rPr lang="en-US" sz="2000" b="0" baseline="0" dirty="0"/>
                        <a:t>2015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DOE / PW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b="0" dirty="0"/>
                        <a:t>DOE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Cooling geometry and normalized 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>
                        <a:effectLst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8087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A24943-AE62-49D0-AB95-DEA4FFDA8936}"/>
              </a:ext>
            </a:extLst>
          </p:cNvPr>
          <p:cNvSpPr txBox="1"/>
          <p:nvPr/>
        </p:nvSpPr>
        <p:spPr>
          <a:xfrm>
            <a:off x="0" y="12526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Turbine “public geometries” have been sparse and are now decades old</a:t>
            </a:r>
          </a:p>
        </p:txBody>
      </p:sp>
    </p:spTree>
    <p:extLst>
      <p:ext uri="{BB962C8B-B14F-4D97-AF65-F5344CB8AC3E}">
        <p14:creationId xmlns:p14="http://schemas.microsoft.com/office/powerpoint/2010/main" val="397793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t>40</a:t>
            </a:fld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 idx="4294967295"/>
          </p:nvPr>
        </p:nvSpPr>
        <p:spPr>
          <a:xfrm>
            <a:off x="0" y="26988"/>
            <a:ext cx="9144000" cy="593725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The partners provided desired VANE details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43165"/>
              </p:ext>
            </p:extLst>
          </p:nvPr>
        </p:nvGraphicFramePr>
        <p:xfrm>
          <a:off x="336417" y="980545"/>
          <a:ext cx="8504747" cy="2478726"/>
        </p:xfrm>
        <a:graphic>
          <a:graphicData uri="http://schemas.openxmlformats.org/drawingml/2006/table">
            <a:tbl>
              <a:tblPr firstRow="1" firstCol="1" bandRow="1"/>
              <a:tblGrid>
                <a:gridCol w="3440240">
                  <a:extLst>
                    <a:ext uri="{9D8B030D-6E8A-4147-A177-3AD203B41FA5}">
                      <a16:colId xmlns:a16="http://schemas.microsoft.com/office/drawing/2014/main" val="755922903"/>
                    </a:ext>
                  </a:extLst>
                </a:gridCol>
                <a:gridCol w="959358">
                  <a:extLst>
                    <a:ext uri="{9D8B030D-6E8A-4147-A177-3AD203B41FA5}">
                      <a16:colId xmlns:a16="http://schemas.microsoft.com/office/drawing/2014/main" val="500746561"/>
                    </a:ext>
                  </a:extLst>
                </a:gridCol>
                <a:gridCol w="993966">
                  <a:extLst>
                    <a:ext uri="{9D8B030D-6E8A-4147-A177-3AD203B41FA5}">
                      <a16:colId xmlns:a16="http://schemas.microsoft.com/office/drawing/2014/main" val="180742626"/>
                    </a:ext>
                  </a:extLst>
                </a:gridCol>
                <a:gridCol w="1811973">
                  <a:extLst>
                    <a:ext uri="{9D8B030D-6E8A-4147-A177-3AD203B41FA5}">
                      <a16:colId xmlns:a16="http://schemas.microsoft.com/office/drawing/2014/main" val="3050726863"/>
                    </a:ext>
                  </a:extLst>
                </a:gridCol>
                <a:gridCol w="1299210">
                  <a:extLst>
                    <a:ext uri="{9D8B030D-6E8A-4147-A177-3AD203B41FA5}">
                      <a16:colId xmlns:a16="http://schemas.microsoft.com/office/drawing/2014/main" val="29777930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First Stage</a:t>
                      </a:r>
                      <a:r>
                        <a:rPr lang="en-US" sz="20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Vane Features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NExT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20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en-US" sz="20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Target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960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Cooling Air Flow (Internal/External)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789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Cooling Air Flow 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MGP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888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 Face Gaps Sealed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625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Surface Roughness (Smooth/Engine)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715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3D Printed Parts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Yes/No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380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Airfoil Aspect Ratio (Span/Axial Chord)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07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Trailing Edge Blockage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63669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7770" y="3687616"/>
            <a:ext cx="3057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Trailing Edge Blockage Equation =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43" y="4386525"/>
            <a:ext cx="3693270" cy="2415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9581" y="3687616"/>
            <a:ext cx="4670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T.E. Thickness / [Airfoil Pitch * Cos (Exit Flow Angle)] </a:t>
            </a:r>
          </a:p>
        </p:txBody>
      </p:sp>
    </p:spTree>
    <p:extLst>
      <p:ext uri="{BB962C8B-B14F-4D97-AF65-F5344CB8AC3E}">
        <p14:creationId xmlns:p14="http://schemas.microsoft.com/office/powerpoint/2010/main" val="3092756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6581001"/>
            <a:ext cx="41845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5CBD4B2-51D9-4276-AD5A-230893B18693}" type="slidenum">
              <a:rPr lang="en-US" sz="1200" b="1" smtClean="0">
                <a:solidFill>
                  <a:prstClr val="black"/>
                </a:solidFill>
                <a:latin typeface="Arial Black" pitchFamily="34" charset="0"/>
              </a:rPr>
              <a:pPr algn="ctr">
                <a:spcBef>
                  <a:spcPct val="50000"/>
                </a:spcBef>
                <a:defRPr/>
              </a:pPr>
              <a:t>41</a:t>
            </a:fld>
            <a:endParaRPr lang="en-US" sz="12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14400"/>
          </a:xfrm>
        </p:spPr>
        <p:txBody>
          <a:bodyPr>
            <a:noAutofit/>
          </a:bodyPr>
          <a:lstStyle/>
          <a:p>
            <a:pPr algn="l" hangingPunct="0"/>
            <a:r>
              <a:rPr lang="en-US" sz="2400" b="1" dirty="0">
                <a:solidFill>
                  <a:srgbClr val="003399"/>
                </a:solidFill>
                <a:latin typeface="+mn-lt"/>
                <a:cs typeface="Arial" pitchFamily="34" charset="0"/>
              </a:rPr>
              <a:t>Important aero and heat transfer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45449" y="1577594"/>
                <a:ext cx="1331070" cy="46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p</m:t>
                          </m:r>
                        </m:sub>
                      </m:sSub>
                      <m:r>
                        <a:rPr lang="en-US" sz="12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0,</m:t>
                              </m:r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in</m:t>
                              </m:r>
                            </m:sub>
                          </m:sSub>
                          <m:r>
                            <a:rPr lang="en-US" sz="12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0,</m:t>
                              </m:r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ex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ref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449" y="1577594"/>
                <a:ext cx="1331070" cy="46929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112730" y="4222114"/>
                <a:ext cx="2898870" cy="496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Zw</m:t>
                      </m:r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=2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s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x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d>
                        <m:d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tan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4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sz="14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14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tan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4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sz="14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730" y="4222114"/>
                <a:ext cx="2898870" cy="496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25872" y="4138634"/>
                <a:ext cx="1039002" cy="531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ωr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872" y="4138634"/>
                <a:ext cx="1039002" cy="531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296048" y="4204861"/>
                <a:ext cx="951671" cy="461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in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ωr</m:t>
                          </m:r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048" y="4204861"/>
                <a:ext cx="951671" cy="46128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17548" y="3348752"/>
                <a:ext cx="1223861" cy="530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Re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ρ</m:t>
                          </m:r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x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x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μ</m:t>
                          </m:r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548" y="3348752"/>
                <a:ext cx="1223861" cy="5307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84789" y="3307006"/>
                <a:ext cx="1106906" cy="513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Tu</m:t>
                      </m:r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u</m:t>
                              </m:r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RMS</m:t>
                              </m:r>
                            </m:sub>
                            <m:sup/>
                          </m:sSubSup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u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789" y="3307006"/>
                <a:ext cx="1106906" cy="51347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64526" y="3307006"/>
                <a:ext cx="1203791" cy="558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Re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ϕ</m:t>
                          </m:r>
                        </m:sub>
                      </m:sSub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ρω</m:t>
                          </m:r>
                          <m:sSup>
                            <m:sSup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1400" kern="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μ</m:t>
                          </m:r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526" y="3307006"/>
                <a:ext cx="1203791" cy="5582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79285" y="2015401"/>
                <a:ext cx="2668073" cy="506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en-US" sz="1200" ker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τ</m:t>
                          </m:r>
                        </m:num>
                        <m:den>
                          <m:acc>
                            <m:accPr>
                              <m:chr m:val="̇"/>
                              <m:ctrlPr>
                                <a:rPr lang="en-US" sz="12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m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12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ker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12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2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  <m:r>
                                        <a:rPr lang="en-US" sz="1200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e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x</m:t>
                                      </m:r>
                                    </m:sub>
                                  </m:sSub>
                                  <m:r>
                                    <a:rPr lang="en-US" sz="1200" ker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2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P</m:t>
                                      </m:r>
                                    </m:e>
                                    <m:sub>
                                      <m: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  <m:r>
                                        <a:rPr lang="en-US" sz="1200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i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200" kern="0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  <m:r>
                                    <a:rPr lang="en-US" sz="1200" ker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200" b="1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γ</m:t>
                                  </m:r>
                                  <m:r>
                                    <a:rPr lang="en-US" sz="12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−1)/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kern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γ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200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2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285" y="2015401"/>
                <a:ext cx="2668073" cy="506357"/>
              </a:xfrm>
              <a:prstGeom prst="rect">
                <a:avLst/>
              </a:prstGeom>
              <a:blipFill rotWithShape="1">
                <a:blip r:embed="rId10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254346" y="1289540"/>
            <a:ext cx="2414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Total-to-Total Stage Efficiency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1471" y="1301864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Stage Pressure Loss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29475" y="3044912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Reynolds Numbers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7578" y="3034169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Turbulence Intensity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16343" y="3936356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 err="1">
                <a:solidFill>
                  <a:srgbClr val="002776"/>
                </a:solidFill>
                <a:cs typeface="Calibri" pitchFamily="34" charset="0"/>
              </a:rPr>
              <a:t>Zweifel</a:t>
            </a:r>
            <a:endParaRPr lang="en-US" sz="1400" b="1" kern="0" dirty="0">
              <a:solidFill>
                <a:srgbClr val="002776"/>
              </a:solidFill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6022" y="3910478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Flow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74002" y="3910472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Loading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02326" y="2975719"/>
            <a:ext cx="6309646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2302326" y="3889643"/>
            <a:ext cx="6321162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999008" y="1298501"/>
            <a:ext cx="195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Airfoil Pressure Loading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5946" y="3140105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FLOW </a:t>
            </a:r>
          </a:p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CHARACTERIZATION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5769" y="4008878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TURBINE DESIGN </a:t>
            </a:r>
          </a:p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VALIDATION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3610" y="1637169"/>
            <a:ext cx="17043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TURBINE STAGE</a:t>
            </a:r>
          </a:p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PERFORMANCE</a:t>
            </a:r>
          </a:p>
          <a:p>
            <a:pPr algn="ctr"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CHARACTERIZATION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61649" y="2083421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Sealing Effectiveness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243155" y="1569443"/>
                <a:ext cx="2419712" cy="4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en-US" sz="12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1−(</m:t>
                              </m:r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0,</m:t>
                              </m:r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𝑒𝑥</m:t>
                              </m:r>
                            </m:sub>
                          </m:sSub>
                          <m: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0,</m:t>
                              </m:r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0,</m:t>
                                  </m:r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0,</m:t>
                                  </m:r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−1)/</m:t>
                              </m:r>
                              <m: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i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55" y="1569443"/>
                <a:ext cx="2419712" cy="492571"/>
              </a:xfrm>
              <a:prstGeom prst="rect">
                <a:avLst/>
              </a:prstGeom>
              <a:blipFill rotWithShape="1">
                <a:blip r:embed="rId11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97573" y="1557305"/>
                <a:ext cx="367537" cy="469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12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573" y="1557305"/>
                <a:ext cx="367537" cy="46942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315551" y="2372073"/>
                <a:ext cx="2056973" cy="493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</m:sub>
                      </m:sSub>
                      <m:r>
                        <a:rPr lang="en-US" sz="120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=1−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w</m:t>
                              </m:r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w</m:t>
                              </m:r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eg</m:t>
                              </m:r>
                            </m:sub>
                          </m:sSub>
                        </m:den>
                      </m:f>
                      <m:r>
                        <a:rPr lang="en-US" sz="120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χ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mgp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mgp</m:t>
                              </m:r>
                            </m:sub>
                          </m:sSub>
                        </m:den>
                      </m:f>
                      <m:r>
                        <a:rPr lang="en-US" sz="120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sz="1200" i="1" dirty="0">
                  <a:solidFill>
                    <a:srgbClr val="003399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551" y="2372073"/>
                <a:ext cx="2056973" cy="49391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4677675" y="2071920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srgbClr val="002776"/>
                </a:solidFill>
                <a:cs typeface="Calibri" pitchFamily="34" charset="0"/>
              </a:rPr>
              <a:t>Cavity Flow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838739" y="2346064"/>
                <a:ext cx="850489" cy="471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w</m:t>
                          </m:r>
                        </m:sub>
                      </m:sSub>
                      <m:r>
                        <a:rPr lang="en-US" sz="120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m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b</m:t>
                          </m:r>
                        </m:den>
                      </m:f>
                    </m:oMath>
                  </m:oMathPara>
                </a14:m>
                <a:endParaRPr lang="en-US" sz="1200" i="1" dirty="0">
                  <a:solidFill>
                    <a:srgbClr val="003399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39" y="2346064"/>
                <a:ext cx="850489" cy="471219"/>
              </a:xfrm>
              <a:prstGeom prst="rect">
                <a:avLst/>
              </a:prstGeom>
              <a:blipFill rotWithShape="1">
                <a:blip r:embed="rId14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138560" y="4201988"/>
                <a:ext cx="1107804" cy="550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M</m:t>
                      </m:r>
                      <m:r>
                        <a:rPr lang="en-US" sz="1400" kern="0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x</m:t>
                              </m:r>
                              <m: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in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  <m:r>
                                <a:rPr lang="en-US" sz="1400" i="1" kern="0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560" y="4201988"/>
                <a:ext cx="1107804" cy="550215"/>
              </a:xfrm>
              <a:prstGeom prst="rect">
                <a:avLst/>
              </a:prstGeom>
              <a:blipFill rotWithShape="1">
                <a:blip r:embed="rId15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6917440" y="4549700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prstClr val="black"/>
                </a:solidFill>
                <a:cs typeface="Arial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63097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48914" y="2553580"/>
                <a:ext cx="16754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𝐓𝐨𝐫𝐪𝐮𝐞</m:t>
                      </m:r>
                      <m:r>
                        <a:rPr lang="en-US" sz="1400" b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400" b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𝐨𝐧</m:t>
                      </m:r>
                      <m:r>
                        <a:rPr lang="en-US" sz="1400" b="1" smtClean="0">
                          <a:solidFill>
                            <a:srgbClr val="000099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400" b="1" smtClean="0">
                          <a:solidFill>
                            <a:srgbClr val="000099"/>
                          </a:solidFill>
                          <a:latin typeface="Cambria Math"/>
                        </a:rPr>
                        <m:t>𝐑𝐨𝐭𝐨𝐫</m:t>
                      </m:r>
                      <m:r>
                        <a:rPr lang="en-US" sz="1400" b="1" smtClean="0">
                          <a:solidFill>
                            <a:srgbClr val="000099"/>
                          </a:solidFill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sz="1400" b="1" dirty="0">
                  <a:solidFill>
                    <a:srgbClr val="000099"/>
                  </a:solidFill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914" y="2553580"/>
                <a:ext cx="1675459" cy="307777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034714" y="3788020"/>
            <a:ext cx="293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r = mean radius of rotor blade (2 to 3)</a:t>
            </a:r>
          </a:p>
          <a:p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97554" y="3391780"/>
            <a:ext cx="2595620" cy="310825"/>
            <a:chOff x="5212080" y="2877312"/>
            <a:chExt cx="2595620" cy="3108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12080" y="2880360"/>
                  <a:ext cx="5630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</m:acc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2080" y="2880360"/>
                  <a:ext cx="563039" cy="307777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5602224" y="2877312"/>
              <a:ext cx="2205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</a:rPr>
                <a:t>total mass flow rate (2 to 3)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79266" y="4181212"/>
                <a:ext cx="600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</m:sSub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266" y="4181212"/>
                <a:ext cx="600805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18178" y="4190356"/>
            <a:ext cx="2889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velocity in tangential direction (swirl)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217629" y="5317132"/>
                <a:ext cx="127182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𝛼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FF0000"/>
                    </a:solidFill>
                    <a:sym typeface="Symbol"/>
                  </a:rPr>
                  <a:t>  70 typically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629" y="5317132"/>
                <a:ext cx="1271823" cy="276999"/>
              </a:xfrm>
              <a:prstGeom prst="rect">
                <a:avLst/>
              </a:prstGeom>
              <a:blipFill>
                <a:blip r:embed="rId7"/>
                <a:stretch>
                  <a:fillRect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948380"/>
              </p:ext>
            </p:extLst>
          </p:nvPr>
        </p:nvGraphicFramePr>
        <p:xfrm>
          <a:off x="5964619" y="1588634"/>
          <a:ext cx="814387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9" name="Equation" r:id="rId8" imgW="723600" imgH="190440" progId="Equation.3">
                  <p:embed/>
                </p:oleObj>
              </mc:Choice>
              <mc:Fallback>
                <p:oleObj name="Equation" r:id="rId8" imgW="723600" imgH="19044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619" y="1588634"/>
                        <a:ext cx="814387" cy="2143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49240" y="1145404"/>
            <a:ext cx="1793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9"/>
                </a:solidFill>
              </a:rPr>
              <a:t>Blade velocity at hub: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88736" y="1858636"/>
            <a:ext cx="228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sym typeface="Symbol"/>
              </a:rPr>
              <a:t> = angular rotational speed</a:t>
            </a:r>
            <a:endParaRPr lang="en-US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29219" y="2989444"/>
                <a:ext cx="2166811" cy="342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acc>
                        <m:accPr>
                          <m:chr m:val="̇"/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</m:acc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219" y="2989444"/>
                <a:ext cx="2166811" cy="3425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6364224" y="5012042"/>
            <a:ext cx="484632" cy="740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30696" y="5280266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C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82512" y="5752706"/>
            <a:ext cx="4754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37376" y="5725274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C</a:t>
            </a:r>
            <a:r>
              <a:rPr lang="en-US" sz="1200" baseline="-25000" dirty="0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58000" y="5048618"/>
            <a:ext cx="0" cy="704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90944" y="5402186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C</a:t>
            </a:r>
            <a:r>
              <a:rPr lang="en-US" sz="1200" baseline="-25000" dirty="0">
                <a:solidFill>
                  <a:prstClr val="black"/>
                </a:solidFill>
                <a:sym typeface="Symbol"/>
              </a:rPr>
              <a:t></a:t>
            </a:r>
            <a:endParaRPr lang="en-US" sz="1200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369405" y="5504032"/>
                <a:ext cx="3850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𝛼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FF0000"/>
                    </a:solidFill>
                    <a:sym typeface="Symbol"/>
                  </a:rPr>
                  <a:t> 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05" y="5504032"/>
                <a:ext cx="385042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3412725" y="5280058"/>
            <a:ext cx="16500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C = absolute velocity</a:t>
            </a:r>
          </a:p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W = relative velocity</a:t>
            </a:r>
          </a:p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 = absolute flow angle</a:t>
            </a:r>
          </a:p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 = relative flow angle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ight Brace 25"/>
          <p:cNvSpPr/>
          <p:nvPr/>
        </p:nvSpPr>
        <p:spPr>
          <a:xfrm rot="16200000">
            <a:off x="3089518" y="-665055"/>
            <a:ext cx="242538" cy="258038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91158" y="209874"/>
            <a:ext cx="1468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Turbine Stage 1.0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34714" y="4939000"/>
            <a:ext cx="2665403" cy="1098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769865"/>
            <a:ext cx="48895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799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05" y="217103"/>
            <a:ext cx="6378313" cy="63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1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3299"/>
                </a:solidFill>
              </a:rPr>
              <a:t>Recent facility hardware modifications allow operation of full-scale engine airfoils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0552"/>
            <a:ext cx="4191000" cy="2755163"/>
          </a:xfrm>
          <a:prstGeom prst="rect">
            <a:avLst/>
          </a:prstGeom>
        </p:spPr>
      </p:pic>
      <p:sp>
        <p:nvSpPr>
          <p:cNvPr id="195" name="Rectangle 194"/>
          <p:cNvSpPr/>
          <p:nvPr/>
        </p:nvSpPr>
        <p:spPr>
          <a:xfrm>
            <a:off x="1787889" y="1143000"/>
            <a:ext cx="1224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Part-Span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6325853" y="1143000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Full-Span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28800" y="5221533"/>
            <a:ext cx="5835710" cy="950667"/>
            <a:chOff x="1828803" y="5152828"/>
            <a:chExt cx="5835710" cy="950667"/>
          </a:xfrm>
        </p:grpSpPr>
        <p:grpSp>
          <p:nvGrpSpPr>
            <p:cNvPr id="7" name="Group 6"/>
            <p:cNvGrpSpPr/>
            <p:nvPr/>
          </p:nvGrpSpPr>
          <p:grpSpPr>
            <a:xfrm>
              <a:off x="1828803" y="5798695"/>
              <a:ext cx="5486390" cy="304800"/>
              <a:chOff x="1524001" y="5646294"/>
              <a:chExt cx="5486390" cy="3048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524001" y="5646294"/>
                <a:ext cx="1371599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2015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95597" y="5646294"/>
                <a:ext cx="1371599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2016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67198" y="5646294"/>
                <a:ext cx="1371599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2017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638792" y="5646294"/>
                <a:ext cx="1371599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2018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828803" y="5456420"/>
              <a:ext cx="2133598" cy="304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Part-Span Operation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131625" y="5295995"/>
              <a:ext cx="2532888" cy="61482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Full-Span Operation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00866" y="5152828"/>
              <a:ext cx="1078992" cy="60839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Facility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Upgrades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615" y="1616129"/>
            <a:ext cx="4011785" cy="28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1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355" y="2166620"/>
            <a:ext cx="7415212" cy="458836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</p:pic>
      <p:sp>
        <p:nvSpPr>
          <p:cNvPr id="176" name="Rectangle 175"/>
          <p:cNvSpPr/>
          <p:nvPr/>
        </p:nvSpPr>
        <p:spPr>
          <a:xfrm>
            <a:off x="4631163" y="4795632"/>
            <a:ext cx="1509673" cy="458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0800000">
            <a:off x="4925980" y="3431556"/>
            <a:ext cx="2121408" cy="968026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16200000" flipV="1">
            <a:off x="6619814" y="3935486"/>
            <a:ext cx="404811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16200000" flipV="1">
            <a:off x="6620385" y="3934915"/>
            <a:ext cx="404811" cy="155448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7078579" y="546356"/>
            <a:ext cx="475488" cy="7783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187" y="2276718"/>
            <a:ext cx="64008" cy="421538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6137" y="2276718"/>
            <a:ext cx="45720" cy="421538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5637" y="2276718"/>
            <a:ext cx="45720" cy="421538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4017361" y="-1347462"/>
            <a:ext cx="141704" cy="726033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874751" y="1158988"/>
            <a:ext cx="13627" cy="1301372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5400000">
            <a:off x="5857952" y="1406070"/>
            <a:ext cx="509986" cy="2592983"/>
          </a:xfrm>
          <a:prstGeom prst="rect">
            <a:avLst/>
          </a:prstGeom>
          <a:solidFill>
            <a:srgbClr val="EDEE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1137536" y="2834819"/>
            <a:ext cx="1837944" cy="107899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4587" y="2872031"/>
            <a:ext cx="45719" cy="101082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80191" y="3935215"/>
            <a:ext cx="2467245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80191" y="3949504"/>
            <a:ext cx="2572021" cy="155448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39757" y="3876908"/>
            <a:ext cx="807633" cy="2929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rapezoid 23"/>
          <p:cNvSpPr/>
          <p:nvPr/>
        </p:nvSpPr>
        <p:spPr>
          <a:xfrm rot="16200000">
            <a:off x="6586457" y="3944922"/>
            <a:ext cx="238124" cy="164010"/>
          </a:xfrm>
          <a:prstGeom prst="trapezoid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rot="16200000" flipV="1">
            <a:off x="6773700" y="3946021"/>
            <a:ext cx="109424" cy="161924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 rot="5400000">
            <a:off x="1462167" y="5330577"/>
            <a:ext cx="571499" cy="1245588"/>
          </a:xfrm>
          <a:prstGeom prst="rect">
            <a:avLst/>
          </a:prstGeom>
          <a:solidFill>
            <a:srgbClr val="EDEE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5143801" y="4996188"/>
            <a:ext cx="237744" cy="121695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 rot="16200000" flipH="1">
            <a:off x="5112644" y="4855634"/>
            <a:ext cx="54864" cy="119044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 rot="5400000">
            <a:off x="1768544" y="2674535"/>
            <a:ext cx="658368" cy="14264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 rot="5400000">
            <a:off x="2657740" y="3499640"/>
            <a:ext cx="109728" cy="128016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34542" y="3431556"/>
            <a:ext cx="109728" cy="25603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34542" y="3106117"/>
            <a:ext cx="109728" cy="25603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2241648" y="3501157"/>
            <a:ext cx="104777" cy="26574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76636" y="3474419"/>
            <a:ext cx="36576" cy="18097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 rot="5400000" flipH="1">
            <a:off x="3653752" y="6217562"/>
            <a:ext cx="666750" cy="600076"/>
            <a:chOff x="3002758" y="4236245"/>
            <a:chExt cx="333375" cy="300038"/>
          </a:xfrm>
        </p:grpSpPr>
        <p:sp>
          <p:nvSpPr>
            <p:cNvPr id="37" name="Arc 36"/>
            <p:cNvSpPr/>
            <p:nvPr/>
          </p:nvSpPr>
          <p:spPr>
            <a:xfrm rot="16200000">
              <a:off x="3022999" y="4223148"/>
              <a:ext cx="300038" cy="326231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3002758" y="4393409"/>
              <a:ext cx="178593" cy="238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hord 38"/>
          <p:cNvSpPr/>
          <p:nvPr/>
        </p:nvSpPr>
        <p:spPr>
          <a:xfrm>
            <a:off x="6256912" y="3966379"/>
            <a:ext cx="485747" cy="117698"/>
          </a:xfrm>
          <a:prstGeom prst="chord">
            <a:avLst>
              <a:gd name="adj1" fmla="val 2700000"/>
              <a:gd name="adj2" fmla="val 18850207"/>
            </a:avLst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 rot="16200000" flipV="1">
            <a:off x="6554664" y="3895976"/>
            <a:ext cx="118872" cy="26193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6823487" y="3978186"/>
            <a:ext cx="36576" cy="1005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23665" y="3993524"/>
            <a:ext cx="36576" cy="18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5400000">
            <a:off x="6767126" y="1481588"/>
            <a:ext cx="6858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rot="5400000">
            <a:off x="6542612" y="3952878"/>
            <a:ext cx="18288" cy="9144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344120" y="5769748"/>
            <a:ext cx="666750" cy="600076"/>
            <a:chOff x="3002758" y="4236245"/>
            <a:chExt cx="333375" cy="300038"/>
          </a:xfrm>
        </p:grpSpPr>
        <p:sp>
          <p:nvSpPr>
            <p:cNvPr id="46" name="Arc 45"/>
            <p:cNvSpPr/>
            <p:nvPr/>
          </p:nvSpPr>
          <p:spPr>
            <a:xfrm rot="16200000">
              <a:off x="3022999" y="4223148"/>
              <a:ext cx="300038" cy="326231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3002758" y="4393409"/>
              <a:ext cx="178593" cy="238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16200000">
            <a:off x="5593737" y="6126495"/>
            <a:ext cx="164312" cy="382412"/>
            <a:chOff x="2320525" y="2800350"/>
            <a:chExt cx="82156" cy="191206"/>
          </a:xfrm>
        </p:grpSpPr>
        <p:sp>
          <p:nvSpPr>
            <p:cNvPr id="49" name="Rectangle 48"/>
            <p:cNvSpPr/>
            <p:nvPr/>
          </p:nvSpPr>
          <p:spPr>
            <a:xfrm>
              <a:off x="2320525" y="2800350"/>
              <a:ext cx="82156" cy="191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>
              <a:stCxn id="49" idx="1"/>
              <a:endCxn id="49" idx="3"/>
            </p:cNvCxnSpPr>
            <p:nvPr/>
          </p:nvCxnSpPr>
          <p:spPr>
            <a:xfrm>
              <a:off x="2320525" y="2895953"/>
              <a:ext cx="8215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1539536" y="6313819"/>
            <a:ext cx="1133856" cy="114304"/>
          </a:xfrm>
          <a:prstGeom prst="rect">
            <a:avLst/>
          </a:prstGeom>
          <a:solidFill>
            <a:srgbClr val="FFFFD9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 rot="5400000">
            <a:off x="3653752" y="5112664"/>
            <a:ext cx="666750" cy="600076"/>
            <a:chOff x="3002758" y="4236245"/>
            <a:chExt cx="333375" cy="300038"/>
          </a:xfrm>
        </p:grpSpPr>
        <p:sp>
          <p:nvSpPr>
            <p:cNvPr id="53" name="Arc 52"/>
            <p:cNvSpPr/>
            <p:nvPr/>
          </p:nvSpPr>
          <p:spPr>
            <a:xfrm rot="16200000">
              <a:off x="3022999" y="4223148"/>
              <a:ext cx="300038" cy="326231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3002758" y="4393409"/>
              <a:ext cx="178593" cy="238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6085462" y="5962894"/>
            <a:ext cx="1004164" cy="514350"/>
          </a:xfrm>
          <a:prstGeom prst="rect">
            <a:avLst/>
          </a:prstGeom>
          <a:solidFill>
            <a:srgbClr val="EDEEC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36766" y="6314501"/>
            <a:ext cx="1143000" cy="110092"/>
          </a:xfrm>
          <a:prstGeom prst="rect">
            <a:avLst/>
          </a:prstGeom>
          <a:solidFill>
            <a:srgbClr val="FFFFD9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709658" y="5424068"/>
            <a:ext cx="2204354" cy="1005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2615757" y="1987544"/>
            <a:ext cx="27432" cy="396874"/>
          </a:xfrm>
          <a:prstGeom prst="rect">
            <a:avLst/>
          </a:prstGeom>
          <a:solidFill>
            <a:srgbClr val="EDEE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 rot="5400000" flipH="1">
            <a:off x="608553" y="6199073"/>
            <a:ext cx="666750" cy="600076"/>
            <a:chOff x="3002758" y="4236245"/>
            <a:chExt cx="333375" cy="300038"/>
          </a:xfrm>
        </p:grpSpPr>
        <p:sp>
          <p:nvSpPr>
            <p:cNvPr id="60" name="Arc 59"/>
            <p:cNvSpPr/>
            <p:nvPr/>
          </p:nvSpPr>
          <p:spPr>
            <a:xfrm rot="16200000">
              <a:off x="3022999" y="4223148"/>
              <a:ext cx="300038" cy="326231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3002758" y="4393409"/>
              <a:ext cx="178593" cy="238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rot="5400000" flipH="1">
            <a:off x="5677534" y="6208037"/>
            <a:ext cx="666750" cy="600076"/>
            <a:chOff x="3002758" y="4236245"/>
            <a:chExt cx="333375" cy="300038"/>
          </a:xfrm>
        </p:grpSpPr>
        <p:sp>
          <p:nvSpPr>
            <p:cNvPr id="63" name="Arc 62"/>
            <p:cNvSpPr/>
            <p:nvPr/>
          </p:nvSpPr>
          <p:spPr>
            <a:xfrm rot="16200000">
              <a:off x="3022999" y="4223148"/>
              <a:ext cx="300038" cy="326231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3002758" y="4393409"/>
              <a:ext cx="178593" cy="238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/>
          <p:cNvCxnSpPr/>
          <p:nvPr/>
        </p:nvCxnSpPr>
        <p:spPr>
          <a:xfrm>
            <a:off x="5918493" y="5429868"/>
            <a:ext cx="2834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987223" y="5490565"/>
            <a:ext cx="188259" cy="188259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 rot="10800000">
            <a:off x="533290" y="2439543"/>
            <a:ext cx="292608" cy="566928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97988" y="4136948"/>
            <a:ext cx="1103187" cy="246221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Settling</a:t>
            </a:r>
            <a:r>
              <a:rPr kumimoji="0" lang="en-US" sz="1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Chamber</a:t>
            </a:r>
          </a:p>
        </p:txBody>
      </p:sp>
      <p:sp>
        <p:nvSpPr>
          <p:cNvPr id="69" name="Rectangle 68"/>
          <p:cNvSpPr/>
          <p:nvPr/>
        </p:nvSpPr>
        <p:spPr>
          <a:xfrm rot="16200000">
            <a:off x="4060828" y="2834502"/>
            <a:ext cx="64008" cy="726033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 rot="16200000">
            <a:off x="4807334" y="4358121"/>
            <a:ext cx="64008" cy="221284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 rot="10800000">
            <a:off x="5890009" y="5430530"/>
            <a:ext cx="64008" cy="99669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23665" y="4041148"/>
            <a:ext cx="36576" cy="18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16536" y="3993525"/>
            <a:ext cx="36576" cy="18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716536" y="4041149"/>
            <a:ext cx="36576" cy="18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614140" y="3991144"/>
            <a:ext cx="9144" cy="27432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614156" y="4036399"/>
            <a:ext cx="9144" cy="27432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752254" y="3988779"/>
            <a:ext cx="9144" cy="27432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752270" y="4036415"/>
            <a:ext cx="9144" cy="27432"/>
          </a:xfrm>
          <a:prstGeom prst="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 rot="5400000">
            <a:off x="6542628" y="4088611"/>
            <a:ext cx="18288" cy="9144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 rot="5400000">
            <a:off x="6580724" y="3952894"/>
            <a:ext cx="18288" cy="9144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 rot="5400000">
            <a:off x="6580740" y="4088627"/>
            <a:ext cx="18288" cy="9144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 rot="5400000">
            <a:off x="6557516" y="4012641"/>
            <a:ext cx="27432" cy="27432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 rot="5400000">
            <a:off x="6673832" y="3963440"/>
            <a:ext cx="27432" cy="128016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6887946" y="3917388"/>
            <a:ext cx="130302" cy="216789"/>
            <a:chOff x="485775" y="647700"/>
            <a:chExt cx="3257550" cy="5419725"/>
          </a:xfrm>
          <a:solidFill>
            <a:srgbClr val="0000FF"/>
          </a:solidFill>
        </p:grpSpPr>
        <p:sp>
          <p:nvSpPr>
            <p:cNvPr id="85" name="Rectangle 84"/>
            <p:cNvSpPr/>
            <p:nvPr/>
          </p:nvSpPr>
          <p:spPr>
            <a:xfrm>
              <a:off x="2524125" y="647700"/>
              <a:ext cx="1219200" cy="5419725"/>
            </a:xfrm>
            <a:prstGeom prst="rect">
              <a:avLst/>
            </a:prstGeom>
            <a:grpFill/>
            <a:ln w="635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114425" y="2247900"/>
              <a:ext cx="1409700" cy="2257425"/>
            </a:xfrm>
            <a:prstGeom prst="rect">
              <a:avLst/>
            </a:prstGeom>
            <a:grpFill/>
            <a:ln w="635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85775" y="3238500"/>
              <a:ext cx="133350" cy="285750"/>
            </a:xfrm>
            <a:prstGeom prst="rect">
              <a:avLst/>
            </a:prstGeom>
            <a:grpFill/>
            <a:ln w="635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52500" y="2466975"/>
              <a:ext cx="161925" cy="1819275"/>
            </a:xfrm>
            <a:prstGeom prst="rect">
              <a:avLst/>
            </a:prstGeom>
            <a:grpFill/>
            <a:ln w="635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19125" y="3143250"/>
              <a:ext cx="323850" cy="457200"/>
            </a:xfrm>
            <a:prstGeom prst="rect">
              <a:avLst/>
            </a:prstGeom>
            <a:grpFill/>
            <a:ln w="635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" name="Rectangle 89"/>
          <p:cNvSpPr/>
          <p:nvPr/>
        </p:nvSpPr>
        <p:spPr>
          <a:xfrm rot="5400000">
            <a:off x="6670118" y="3999824"/>
            <a:ext cx="36576" cy="54864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6478368" y="3967395"/>
            <a:ext cx="4297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 rot="5400000">
            <a:off x="6795944" y="4024494"/>
            <a:ext cx="64008" cy="914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 rot="5400000">
            <a:off x="6841187" y="4024494"/>
            <a:ext cx="64008" cy="914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6633149" y="3967392"/>
            <a:ext cx="0" cy="274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633165" y="4060267"/>
            <a:ext cx="0" cy="274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742691" y="3967408"/>
            <a:ext cx="0" cy="274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742707" y="4060283"/>
            <a:ext cx="0" cy="274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6645053" y="3905483"/>
            <a:ext cx="146304" cy="33334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645069" y="4110265"/>
            <a:ext cx="146304" cy="33334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6478368" y="4084077"/>
            <a:ext cx="4297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2813633" y="3501842"/>
            <a:ext cx="638167" cy="13716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3636" y="3511351"/>
            <a:ext cx="642926" cy="11887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4817830" y="4028074"/>
            <a:ext cx="307759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 rot="5400000">
            <a:off x="6493080" y="4021428"/>
            <a:ext cx="155448" cy="9144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 rot="5400000">
            <a:off x="6676880" y="3885907"/>
            <a:ext cx="18288" cy="283464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2197934" y="3358600"/>
            <a:ext cx="45719" cy="52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Block Arc 107"/>
          <p:cNvSpPr>
            <a:spLocks noChangeAspect="1"/>
          </p:cNvSpPr>
          <p:nvPr/>
        </p:nvSpPr>
        <p:spPr>
          <a:xfrm rot="5400000" flipV="1">
            <a:off x="2555467" y="3804068"/>
            <a:ext cx="249145" cy="250005"/>
          </a:xfrm>
          <a:prstGeom prst="blockArc">
            <a:avLst>
              <a:gd name="adj1" fmla="val 16081490"/>
              <a:gd name="adj2" fmla="val 0"/>
              <a:gd name="adj3" fmla="val 25000"/>
            </a:avLst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 flipV="1">
            <a:off x="2648400" y="3969648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364067" y="3984063"/>
            <a:ext cx="61913" cy="888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945092" y="2962814"/>
            <a:ext cx="578393" cy="21544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Venturi</a:t>
            </a:r>
          </a:p>
        </p:txBody>
      </p:sp>
      <p:sp>
        <p:nvSpPr>
          <p:cNvPr id="113" name="Rectangle 112"/>
          <p:cNvSpPr/>
          <p:nvPr/>
        </p:nvSpPr>
        <p:spPr>
          <a:xfrm rot="5400000">
            <a:off x="1875411" y="3029196"/>
            <a:ext cx="209551" cy="11049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 rot="5400000">
            <a:off x="1714639" y="2868414"/>
            <a:ext cx="95245" cy="51206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4010931" y="1552615"/>
            <a:ext cx="3282" cy="1050433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957194" y="1456785"/>
            <a:ext cx="0" cy="1095015"/>
          </a:xfrm>
          <a:prstGeom prst="line">
            <a:avLst/>
          </a:prstGeom>
          <a:ln w="19050">
            <a:solidFill>
              <a:srgbClr val="339933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 flipV="1">
            <a:off x="2674594" y="3969648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171129" y="4357246"/>
            <a:ext cx="939681" cy="33855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TURBINE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648055" y="5429204"/>
            <a:ext cx="960120" cy="64008"/>
          </a:xfrm>
          <a:prstGeom prst="rect">
            <a:avLst/>
          </a:prstGeom>
          <a:solidFill>
            <a:srgbClr val="EDEECE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125"/>
          <p:cNvSpPr/>
          <p:nvPr/>
        </p:nvSpPr>
        <p:spPr>
          <a:xfrm rot="5400000">
            <a:off x="1701581" y="3069679"/>
            <a:ext cx="366715" cy="619125"/>
          </a:xfrm>
          <a:prstGeom prst="rect">
            <a:avLst/>
          </a:prstGeom>
          <a:solidFill>
            <a:srgbClr val="00808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2456437" y="3110156"/>
            <a:ext cx="75054" cy="5774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165799" y="2872031"/>
            <a:ext cx="45719" cy="101082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28"/>
          <p:cNvSpPr/>
          <p:nvPr/>
        </p:nvSpPr>
        <p:spPr>
          <a:xfrm rot="16200000">
            <a:off x="2030375" y="2007449"/>
            <a:ext cx="45719" cy="1768431"/>
          </a:xfrm>
          <a:prstGeom prst="rect">
            <a:avLst/>
          </a:prstGeom>
          <a:pattFill prst="lt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 rot="16200000">
            <a:off x="2030375" y="2979000"/>
            <a:ext cx="45719" cy="17684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130"/>
          <p:cNvSpPr/>
          <p:nvPr/>
        </p:nvSpPr>
        <p:spPr>
          <a:xfrm rot="16200000" flipV="1">
            <a:off x="2226668" y="3518561"/>
            <a:ext cx="723900" cy="59489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ectangle 131"/>
          <p:cNvSpPr/>
          <p:nvPr/>
        </p:nvSpPr>
        <p:spPr>
          <a:xfrm rot="10800000" flipV="1">
            <a:off x="2636652" y="3754191"/>
            <a:ext cx="1583859" cy="6418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 flipV="1">
            <a:off x="2618569" y="3720691"/>
            <a:ext cx="27432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V="1">
            <a:off x="2558356" y="3156332"/>
            <a:ext cx="64008" cy="6400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 rot="16200000">
            <a:off x="2407483" y="3358600"/>
            <a:ext cx="45719" cy="52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ectangle 135"/>
          <p:cNvSpPr/>
          <p:nvPr/>
        </p:nvSpPr>
        <p:spPr>
          <a:xfrm rot="16200000">
            <a:off x="2278513" y="3292090"/>
            <a:ext cx="91440" cy="1828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 rot="16200000" flipV="1">
            <a:off x="2574578" y="3846617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 rot="16200000" flipV="1">
            <a:off x="2574578" y="3875192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 rot="5400000">
            <a:off x="2628614" y="3217319"/>
            <a:ext cx="109728" cy="6400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3989962" y="2958517"/>
            <a:ext cx="2657475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985199" y="2972828"/>
            <a:ext cx="2664619" cy="155448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3" name="Group 142"/>
          <p:cNvGrpSpPr/>
          <p:nvPr/>
        </p:nvGrpSpPr>
        <p:grpSpPr>
          <a:xfrm flipH="1">
            <a:off x="5035040" y="2940755"/>
            <a:ext cx="270614" cy="211578"/>
            <a:chOff x="5048250" y="3862387"/>
            <a:chExt cx="388144" cy="303468"/>
          </a:xfrm>
        </p:grpSpPr>
        <p:grpSp>
          <p:nvGrpSpPr>
            <p:cNvPr id="145" name="Group 144"/>
            <p:cNvGrpSpPr/>
            <p:nvPr/>
          </p:nvGrpSpPr>
          <p:grpSpPr>
            <a:xfrm>
              <a:off x="5050631" y="3862387"/>
              <a:ext cx="385763" cy="86773"/>
              <a:chOff x="5050631" y="3862387"/>
              <a:chExt cx="385763" cy="86773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5050631" y="3919538"/>
                <a:ext cx="49681" cy="237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5100638" y="3945731"/>
                <a:ext cx="136930" cy="1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5235187" y="3924300"/>
                <a:ext cx="201207" cy="248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Rectangle 155"/>
              <p:cNvSpPr/>
              <p:nvPr/>
            </p:nvSpPr>
            <p:spPr>
              <a:xfrm>
                <a:off x="5157788" y="3862387"/>
                <a:ext cx="27432" cy="857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 flipV="1">
              <a:off x="5048250" y="4079082"/>
              <a:ext cx="385763" cy="86773"/>
              <a:chOff x="5050631" y="3862387"/>
              <a:chExt cx="385763" cy="86773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5050631" y="3919538"/>
                <a:ext cx="49681" cy="237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100638" y="3945731"/>
                <a:ext cx="136930" cy="1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5235187" y="3924300"/>
                <a:ext cx="201207" cy="248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Rectangle 151"/>
              <p:cNvSpPr/>
              <p:nvPr/>
            </p:nvSpPr>
            <p:spPr>
              <a:xfrm>
                <a:off x="5157788" y="3862387"/>
                <a:ext cx="27432" cy="857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47" name="Straight Connector 146"/>
            <p:cNvCxnSpPr/>
            <p:nvPr/>
          </p:nvCxnSpPr>
          <p:spPr>
            <a:xfrm>
              <a:off x="5050631" y="3921919"/>
              <a:ext cx="0" cy="1857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5436394" y="3924300"/>
              <a:ext cx="0" cy="1809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7" name="Straight Connector 156"/>
          <p:cNvCxnSpPr/>
          <p:nvPr/>
        </p:nvCxnSpPr>
        <p:spPr>
          <a:xfrm>
            <a:off x="6640956" y="2834376"/>
            <a:ext cx="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Block Arc 157"/>
          <p:cNvSpPr>
            <a:spLocks noChangeAspect="1"/>
          </p:cNvSpPr>
          <p:nvPr/>
        </p:nvSpPr>
        <p:spPr>
          <a:xfrm>
            <a:off x="6368031" y="2962461"/>
            <a:ext cx="531462" cy="583410"/>
          </a:xfrm>
          <a:prstGeom prst="blockArc">
            <a:avLst>
              <a:gd name="adj1" fmla="val 16187326"/>
              <a:gd name="adj2" fmla="val 0"/>
              <a:gd name="adj3" fmla="val 32457"/>
            </a:avLst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 rot="5400000">
            <a:off x="6069888" y="2380211"/>
            <a:ext cx="376236" cy="397862"/>
          </a:xfrm>
          <a:prstGeom prst="rect">
            <a:avLst/>
          </a:prstGeom>
          <a:solidFill>
            <a:srgbClr val="EDEE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999494" y="1470014"/>
            <a:ext cx="2596896" cy="461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TextBox 161"/>
          <p:cNvSpPr txBox="1"/>
          <p:nvPr/>
        </p:nvSpPr>
        <p:spPr>
          <a:xfrm flipH="1">
            <a:off x="1040247" y="1451021"/>
            <a:ext cx="2465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Compressor #1 Cooling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800 kW</a:t>
            </a:r>
          </a:p>
        </p:txBody>
      </p:sp>
      <p:cxnSp>
        <p:nvCxnSpPr>
          <p:cNvPr id="163" name="Straight Connector 162"/>
          <p:cNvCxnSpPr/>
          <p:nvPr/>
        </p:nvCxnSpPr>
        <p:spPr>
          <a:xfrm flipH="1">
            <a:off x="3600724" y="1663031"/>
            <a:ext cx="274320" cy="0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3618060" y="1754980"/>
            <a:ext cx="210312" cy="0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/>
          <p:cNvSpPr/>
          <p:nvPr/>
        </p:nvSpPr>
        <p:spPr>
          <a:xfrm rot="5400000">
            <a:off x="4793429" y="535351"/>
            <a:ext cx="747291" cy="18756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TextBox 165"/>
          <p:cNvSpPr txBox="1"/>
          <p:nvPr/>
        </p:nvSpPr>
        <p:spPr>
          <a:xfrm flipH="1">
            <a:off x="4212058" y="1221631"/>
            <a:ext cx="1921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Turbine Cooling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200 kW</a:t>
            </a:r>
          </a:p>
        </p:txBody>
      </p:sp>
      <p:sp>
        <p:nvSpPr>
          <p:cNvPr id="167" name="Rectangle 166"/>
          <p:cNvSpPr/>
          <p:nvPr/>
        </p:nvSpPr>
        <p:spPr>
          <a:xfrm rot="10800000" flipV="1">
            <a:off x="4406070" y="3668218"/>
            <a:ext cx="2093715" cy="2743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ectangle 167"/>
          <p:cNvSpPr/>
          <p:nvPr/>
        </p:nvSpPr>
        <p:spPr>
          <a:xfrm rot="10800000" flipV="1">
            <a:off x="4477663" y="3798626"/>
            <a:ext cx="1490472" cy="2743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Block Arc 168"/>
          <p:cNvSpPr>
            <a:spLocks noChangeAspect="1"/>
          </p:cNvSpPr>
          <p:nvPr/>
        </p:nvSpPr>
        <p:spPr>
          <a:xfrm>
            <a:off x="6479420" y="3674751"/>
            <a:ext cx="117469" cy="117874"/>
          </a:xfrm>
          <a:prstGeom prst="blockArc">
            <a:avLst>
              <a:gd name="adj1" fmla="val 16081490"/>
              <a:gd name="adj2" fmla="val 0"/>
              <a:gd name="adj3" fmla="val 25000"/>
            </a:avLst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ectangle 169"/>
          <p:cNvSpPr/>
          <p:nvPr/>
        </p:nvSpPr>
        <p:spPr>
          <a:xfrm flipV="1">
            <a:off x="6499568" y="3655256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ectangle 170"/>
          <p:cNvSpPr/>
          <p:nvPr/>
        </p:nvSpPr>
        <p:spPr>
          <a:xfrm flipV="1">
            <a:off x="6518428" y="3655256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Rectangle 172"/>
          <p:cNvSpPr/>
          <p:nvPr/>
        </p:nvSpPr>
        <p:spPr>
          <a:xfrm rot="5400000" flipV="1">
            <a:off x="6491899" y="3829588"/>
            <a:ext cx="183820" cy="2743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ectangle 173"/>
          <p:cNvSpPr/>
          <p:nvPr/>
        </p:nvSpPr>
        <p:spPr>
          <a:xfrm rot="16200000" flipV="1">
            <a:off x="6575793" y="3711459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 rot="16200000" flipV="1">
            <a:off x="6575793" y="3727962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Block Arc 176"/>
          <p:cNvSpPr>
            <a:spLocks noChangeAspect="1"/>
          </p:cNvSpPr>
          <p:nvPr/>
        </p:nvSpPr>
        <p:spPr>
          <a:xfrm>
            <a:off x="5921627" y="3799948"/>
            <a:ext cx="126248" cy="126683"/>
          </a:xfrm>
          <a:prstGeom prst="blockArc">
            <a:avLst>
              <a:gd name="adj1" fmla="val 16081490"/>
              <a:gd name="adj2" fmla="val 0"/>
              <a:gd name="adj3" fmla="val 25000"/>
            </a:avLst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Rectangle 177"/>
          <p:cNvSpPr/>
          <p:nvPr/>
        </p:nvSpPr>
        <p:spPr>
          <a:xfrm flipV="1">
            <a:off x="5948904" y="3782977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ectangle 178"/>
          <p:cNvSpPr/>
          <p:nvPr/>
        </p:nvSpPr>
        <p:spPr>
          <a:xfrm flipV="1">
            <a:off x="5968551" y="3782977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Rectangle 187"/>
          <p:cNvSpPr/>
          <p:nvPr/>
        </p:nvSpPr>
        <p:spPr>
          <a:xfrm flipV="1">
            <a:off x="4521433" y="3652509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ectangle 188"/>
          <p:cNvSpPr/>
          <p:nvPr/>
        </p:nvSpPr>
        <p:spPr>
          <a:xfrm rot="10800000" flipV="1">
            <a:off x="6092178" y="4008667"/>
            <a:ext cx="241402" cy="2715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Block Arc 189"/>
          <p:cNvSpPr>
            <a:spLocks noChangeAspect="1"/>
          </p:cNvSpPr>
          <p:nvPr/>
        </p:nvSpPr>
        <p:spPr>
          <a:xfrm rot="5400000" flipV="1">
            <a:off x="6018987" y="3915781"/>
            <a:ext cx="121638" cy="122059"/>
          </a:xfrm>
          <a:prstGeom prst="blockArc">
            <a:avLst>
              <a:gd name="adj1" fmla="val 16081490"/>
              <a:gd name="adj2" fmla="val 0"/>
              <a:gd name="adj3" fmla="val 25000"/>
            </a:avLst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ectangle 190"/>
          <p:cNvSpPr/>
          <p:nvPr/>
        </p:nvSpPr>
        <p:spPr>
          <a:xfrm rot="5400000" flipH="1" flipV="1">
            <a:off x="6023312" y="3942689"/>
            <a:ext cx="18105" cy="5974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Rectangle 191"/>
          <p:cNvSpPr>
            <a:spLocks/>
          </p:cNvSpPr>
          <p:nvPr/>
        </p:nvSpPr>
        <p:spPr>
          <a:xfrm rot="10800000" flipH="1" flipV="1">
            <a:off x="6085908" y="3993255"/>
            <a:ext cx="18105" cy="5974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ectangle 192"/>
          <p:cNvSpPr>
            <a:spLocks/>
          </p:cNvSpPr>
          <p:nvPr/>
        </p:nvSpPr>
        <p:spPr>
          <a:xfrm rot="10800000" flipH="1" flipV="1">
            <a:off x="6064692" y="3993255"/>
            <a:ext cx="18105" cy="5974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Rectangle 193"/>
          <p:cNvSpPr/>
          <p:nvPr/>
        </p:nvSpPr>
        <p:spPr>
          <a:xfrm rot="5400000" flipH="1" flipV="1">
            <a:off x="6021740" y="3831106"/>
            <a:ext cx="18105" cy="59747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 rot="5400000" flipV="1">
            <a:off x="5994050" y="3909605"/>
            <a:ext cx="72420" cy="2715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195"/>
          <p:cNvSpPr/>
          <p:nvPr/>
        </p:nvSpPr>
        <p:spPr>
          <a:xfrm rot="5400000" flipH="1" flipV="1">
            <a:off x="6023312" y="3923830"/>
            <a:ext cx="18105" cy="5974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 rot="5400000" flipH="1" flipV="1">
            <a:off x="6021739" y="3849178"/>
            <a:ext cx="18105" cy="5974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ectangle 197"/>
          <p:cNvSpPr/>
          <p:nvPr/>
        </p:nvSpPr>
        <p:spPr>
          <a:xfrm flipV="1">
            <a:off x="4499856" y="3780231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Rectangle 198"/>
          <p:cNvSpPr/>
          <p:nvPr/>
        </p:nvSpPr>
        <p:spPr>
          <a:xfrm flipV="1">
            <a:off x="4499046" y="3652507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Rectangle 199"/>
          <p:cNvSpPr/>
          <p:nvPr/>
        </p:nvSpPr>
        <p:spPr>
          <a:xfrm rot="10800000" flipV="1">
            <a:off x="4365167" y="3641845"/>
            <a:ext cx="134159" cy="222422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TextBox 200"/>
          <p:cNvSpPr txBox="1"/>
          <p:nvPr/>
        </p:nvSpPr>
        <p:spPr>
          <a:xfrm rot="16200000">
            <a:off x="453215" y="2561882"/>
            <a:ext cx="43761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Motor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Starter </a:t>
            </a:r>
          </a:p>
        </p:txBody>
      </p:sp>
      <p:cxnSp>
        <p:nvCxnSpPr>
          <p:cNvPr id="203" name="Straight Connector 202"/>
          <p:cNvCxnSpPr/>
          <p:nvPr/>
        </p:nvCxnSpPr>
        <p:spPr>
          <a:xfrm>
            <a:off x="2590360" y="3189077"/>
            <a:ext cx="0" cy="28099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6683192" y="1573445"/>
            <a:ext cx="845052" cy="52322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Cooling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Tower</a:t>
            </a:r>
          </a:p>
        </p:txBody>
      </p:sp>
      <p:cxnSp>
        <p:nvCxnSpPr>
          <p:cNvPr id="206" name="Straight Connector 205"/>
          <p:cNvCxnSpPr/>
          <p:nvPr/>
        </p:nvCxnSpPr>
        <p:spPr>
          <a:xfrm flipH="1">
            <a:off x="5704464" y="3048187"/>
            <a:ext cx="307759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H="1">
            <a:off x="4596923" y="3048516"/>
            <a:ext cx="307759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3008889" y="3572116"/>
            <a:ext cx="307759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2708856" y="3784859"/>
            <a:ext cx="307759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/>
          <p:cNvSpPr/>
          <p:nvPr/>
        </p:nvSpPr>
        <p:spPr>
          <a:xfrm rot="16200000">
            <a:off x="2030375" y="2007449"/>
            <a:ext cx="45719" cy="176843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1223181" y="2438649"/>
            <a:ext cx="2290114" cy="0"/>
          </a:xfrm>
          <a:prstGeom prst="line">
            <a:avLst/>
          </a:prstGeom>
          <a:ln w="19050">
            <a:solidFill>
              <a:srgbClr val="33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>
            <a:off x="1162391" y="2405283"/>
            <a:ext cx="2644702" cy="6608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3826347" y="1754980"/>
            <a:ext cx="3165" cy="672549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6978" y="2507712"/>
            <a:ext cx="666749" cy="42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" name="Rectangle 225"/>
          <p:cNvSpPr/>
          <p:nvPr/>
        </p:nvSpPr>
        <p:spPr>
          <a:xfrm rot="5400000">
            <a:off x="7352953" y="2915545"/>
            <a:ext cx="481014" cy="146304"/>
          </a:xfrm>
          <a:prstGeom prst="rect">
            <a:avLst/>
          </a:prstGeom>
          <a:solidFill>
            <a:srgbClr val="EDEE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7" name="Straight Connector 226"/>
          <p:cNvCxnSpPr/>
          <p:nvPr/>
        </p:nvCxnSpPr>
        <p:spPr>
          <a:xfrm flipH="1">
            <a:off x="4008482" y="1548397"/>
            <a:ext cx="210312" cy="0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>
            <a:off x="3954434" y="1504491"/>
            <a:ext cx="274320" cy="0"/>
          </a:xfrm>
          <a:prstGeom prst="line">
            <a:avLst/>
          </a:prstGeom>
          <a:ln w="19050">
            <a:solidFill>
              <a:srgbClr val="339933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520856" y="2433885"/>
            <a:ext cx="1" cy="100584"/>
          </a:xfrm>
          <a:prstGeom prst="lin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3175573" y="2462464"/>
            <a:ext cx="2383" cy="201168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 flipV="1">
            <a:off x="3177958" y="2469598"/>
            <a:ext cx="702805" cy="690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Rectangle 231"/>
          <p:cNvSpPr/>
          <p:nvPr/>
        </p:nvSpPr>
        <p:spPr>
          <a:xfrm flipV="1">
            <a:off x="4161904" y="3721837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Rectangle 232"/>
          <p:cNvSpPr/>
          <p:nvPr/>
        </p:nvSpPr>
        <p:spPr>
          <a:xfrm flipV="1">
            <a:off x="4032088" y="3721841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4" name="Group 233"/>
          <p:cNvGrpSpPr/>
          <p:nvPr/>
        </p:nvGrpSpPr>
        <p:grpSpPr>
          <a:xfrm>
            <a:off x="3134880" y="3718306"/>
            <a:ext cx="474082" cy="130976"/>
            <a:chOff x="116468" y="4019659"/>
            <a:chExt cx="383413" cy="130976"/>
          </a:xfrm>
        </p:grpSpPr>
        <p:sp>
          <p:nvSpPr>
            <p:cNvPr id="235" name="Rectangle 234"/>
            <p:cNvSpPr/>
            <p:nvPr/>
          </p:nvSpPr>
          <p:spPr>
            <a:xfrm rot="10800000" flipV="1">
              <a:off x="125222" y="4049467"/>
              <a:ext cx="365760" cy="7315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 flipV="1">
              <a:off x="135515" y="4019659"/>
              <a:ext cx="18288" cy="12801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 flipV="1">
              <a:off x="192665" y="4019659"/>
              <a:ext cx="18288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 flipV="1">
              <a:off x="449840" y="4123203"/>
              <a:ext cx="18288" cy="27432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 flipV="1">
              <a:off x="481593" y="4019663"/>
              <a:ext cx="18288" cy="12801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0" name="Straight Connector 239"/>
            <p:cNvCxnSpPr/>
            <p:nvPr/>
          </p:nvCxnSpPr>
          <p:spPr>
            <a:xfrm flipV="1">
              <a:off x="175855" y="4103650"/>
              <a:ext cx="274320" cy="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V="1">
              <a:off x="175855" y="4087775"/>
              <a:ext cx="274320" cy="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175855" y="4068725"/>
              <a:ext cx="274320" cy="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ectangle 242"/>
            <p:cNvSpPr/>
            <p:nvPr/>
          </p:nvSpPr>
          <p:spPr>
            <a:xfrm flipV="1">
              <a:off x="116468" y="4019663"/>
              <a:ext cx="18288" cy="128016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4816453" y="2719607"/>
            <a:ext cx="920445" cy="276999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Flow Meter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4418011" y="2167222"/>
            <a:ext cx="973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Back Wall</a:t>
            </a:r>
          </a:p>
        </p:txBody>
      </p:sp>
      <p:sp>
        <p:nvSpPr>
          <p:cNvPr id="246" name="Rectangle 245"/>
          <p:cNvSpPr/>
          <p:nvPr/>
        </p:nvSpPr>
        <p:spPr>
          <a:xfrm rot="18095458">
            <a:off x="3394650" y="3395905"/>
            <a:ext cx="242888" cy="1238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3370870" y="3495110"/>
            <a:ext cx="137160" cy="1371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3515173" y="3267462"/>
            <a:ext cx="137160" cy="1371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3" name="Straight Connector 252"/>
          <p:cNvCxnSpPr/>
          <p:nvPr/>
        </p:nvCxnSpPr>
        <p:spPr>
          <a:xfrm>
            <a:off x="6585846" y="3784041"/>
            <a:ext cx="2378" cy="152417"/>
          </a:xfrm>
          <a:prstGeom prst="line">
            <a:avLst/>
          </a:prstGeom>
          <a:ln>
            <a:solidFill>
              <a:srgbClr val="33CC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V="1">
            <a:off x="5292070" y="3813839"/>
            <a:ext cx="145847" cy="0"/>
          </a:xfrm>
          <a:prstGeom prst="line">
            <a:avLst/>
          </a:prstGeom>
          <a:ln>
            <a:solidFill>
              <a:srgbClr val="33CC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flipV="1">
            <a:off x="5439757" y="3675645"/>
            <a:ext cx="145847" cy="0"/>
          </a:xfrm>
          <a:prstGeom prst="line">
            <a:avLst/>
          </a:prstGeom>
          <a:ln>
            <a:solidFill>
              <a:srgbClr val="33CC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V="1">
            <a:off x="6309309" y="4024540"/>
            <a:ext cx="145847" cy="0"/>
          </a:xfrm>
          <a:prstGeom prst="line">
            <a:avLst/>
          </a:prstGeom>
          <a:ln>
            <a:solidFill>
              <a:srgbClr val="33CCFF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5556826" y="4029305"/>
            <a:ext cx="307759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5072319" y="3431000"/>
            <a:ext cx="1780381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Turbine Cooling Air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2954827" y="3085568"/>
            <a:ext cx="581505" cy="400110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Roof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Intake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1361146" y="4116563"/>
            <a:ext cx="1151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COMPRESSORS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534086" y="3166766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1500 HP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Motor</a:t>
            </a:r>
          </a:p>
        </p:txBody>
      </p:sp>
      <p:sp>
        <p:nvSpPr>
          <p:cNvPr id="281" name="Rectangle 280"/>
          <p:cNvSpPr/>
          <p:nvPr/>
        </p:nvSpPr>
        <p:spPr>
          <a:xfrm rot="10800000">
            <a:off x="1130909" y="4569529"/>
            <a:ext cx="1837944" cy="107899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2887960" y="4606741"/>
            <a:ext cx="45719" cy="101082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ectangle 282"/>
          <p:cNvSpPr/>
          <p:nvPr/>
        </p:nvSpPr>
        <p:spPr>
          <a:xfrm rot="5400000">
            <a:off x="1761917" y="4409245"/>
            <a:ext cx="658368" cy="14264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ectangle 283"/>
          <p:cNvSpPr/>
          <p:nvPr/>
        </p:nvSpPr>
        <p:spPr>
          <a:xfrm rot="5400000">
            <a:off x="2651113" y="5234350"/>
            <a:ext cx="109728" cy="128016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2527915" y="5166266"/>
            <a:ext cx="109728" cy="25603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2527915" y="4840827"/>
            <a:ext cx="109728" cy="25603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ectangle 286"/>
          <p:cNvSpPr/>
          <p:nvPr/>
        </p:nvSpPr>
        <p:spPr>
          <a:xfrm rot="16200000">
            <a:off x="2235021" y="5235867"/>
            <a:ext cx="104777" cy="26574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2770009" y="5209129"/>
            <a:ext cx="36576" cy="18097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ectangle 288"/>
          <p:cNvSpPr/>
          <p:nvPr/>
        </p:nvSpPr>
        <p:spPr>
          <a:xfrm rot="16200000">
            <a:off x="2191307" y="5093310"/>
            <a:ext cx="45719" cy="52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ectangle 289"/>
          <p:cNvSpPr/>
          <p:nvPr/>
        </p:nvSpPr>
        <p:spPr>
          <a:xfrm rot="5400000">
            <a:off x="1868784" y="4763906"/>
            <a:ext cx="209551" cy="11049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ectangle 290"/>
          <p:cNvSpPr/>
          <p:nvPr/>
        </p:nvSpPr>
        <p:spPr>
          <a:xfrm rot="5400000">
            <a:off x="1708012" y="4603124"/>
            <a:ext cx="95245" cy="51206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ectangle 291"/>
          <p:cNvSpPr/>
          <p:nvPr/>
        </p:nvSpPr>
        <p:spPr>
          <a:xfrm rot="5400000">
            <a:off x="1694954" y="4804389"/>
            <a:ext cx="366715" cy="619125"/>
          </a:xfrm>
          <a:prstGeom prst="rect">
            <a:avLst/>
          </a:prstGeom>
          <a:solidFill>
            <a:srgbClr val="00808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2449810" y="4844866"/>
            <a:ext cx="75054" cy="5774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1159172" y="4606741"/>
            <a:ext cx="45719" cy="101082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ectangle 294"/>
          <p:cNvSpPr/>
          <p:nvPr/>
        </p:nvSpPr>
        <p:spPr>
          <a:xfrm rot="16200000">
            <a:off x="2023748" y="3742159"/>
            <a:ext cx="45719" cy="1768431"/>
          </a:xfrm>
          <a:prstGeom prst="rect">
            <a:avLst/>
          </a:prstGeom>
          <a:pattFill prst="lt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ectangle 295"/>
          <p:cNvSpPr/>
          <p:nvPr/>
        </p:nvSpPr>
        <p:spPr>
          <a:xfrm rot="16200000">
            <a:off x="2023748" y="4713710"/>
            <a:ext cx="45719" cy="17684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ectangle 297"/>
          <p:cNvSpPr/>
          <p:nvPr/>
        </p:nvSpPr>
        <p:spPr>
          <a:xfrm rot="16200000">
            <a:off x="2400856" y="5093310"/>
            <a:ext cx="45719" cy="521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ectangle 298"/>
          <p:cNvSpPr/>
          <p:nvPr/>
        </p:nvSpPr>
        <p:spPr>
          <a:xfrm rot="16200000">
            <a:off x="2271886" y="5026800"/>
            <a:ext cx="91440" cy="1828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ectangle 299"/>
          <p:cNvSpPr/>
          <p:nvPr/>
        </p:nvSpPr>
        <p:spPr>
          <a:xfrm rot="5400000">
            <a:off x="2621987" y="4952029"/>
            <a:ext cx="109728" cy="6400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ectangle 300"/>
          <p:cNvSpPr/>
          <p:nvPr/>
        </p:nvSpPr>
        <p:spPr>
          <a:xfrm rot="16200000">
            <a:off x="2023748" y="3742159"/>
            <a:ext cx="45719" cy="176843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1519965" y="4893981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1500 HP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  <a:cs typeface="Arial" charset="0"/>
              </a:rPr>
              <a:t>Motor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303" name="Rectangle 302"/>
          <p:cNvSpPr/>
          <p:nvPr/>
        </p:nvSpPr>
        <p:spPr>
          <a:xfrm rot="10800000">
            <a:off x="3526575" y="4302077"/>
            <a:ext cx="139719" cy="566928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4" name="Straight Connector 303"/>
          <p:cNvCxnSpPr/>
          <p:nvPr/>
        </p:nvCxnSpPr>
        <p:spPr>
          <a:xfrm flipH="1">
            <a:off x="1475172" y="2448996"/>
            <a:ext cx="0" cy="674790"/>
          </a:xfrm>
          <a:prstGeom prst="line">
            <a:avLst/>
          </a:prstGeom>
          <a:ln w="19050">
            <a:solidFill>
              <a:srgbClr val="33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1571913" y="2410565"/>
            <a:ext cx="0" cy="610925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>
            <a:off x="1573238" y="3013539"/>
            <a:ext cx="498886" cy="0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2064173" y="3013538"/>
            <a:ext cx="0" cy="1188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rot="16200000" flipH="1">
            <a:off x="2001888" y="3062571"/>
            <a:ext cx="0" cy="1188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rot="16200000" flipH="1">
            <a:off x="1526136" y="3071847"/>
            <a:ext cx="0" cy="118872"/>
          </a:xfrm>
          <a:prstGeom prst="line">
            <a:avLst/>
          </a:prstGeom>
          <a:ln w="19050"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1286993" y="2411891"/>
            <a:ext cx="0" cy="1213898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H="1">
            <a:off x="1356507" y="2434418"/>
            <a:ext cx="0" cy="1103907"/>
          </a:xfrm>
          <a:prstGeom prst="line">
            <a:avLst/>
          </a:prstGeom>
          <a:ln w="19050">
            <a:solidFill>
              <a:srgbClr val="33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rot="16200000" flipH="1">
            <a:off x="1408191" y="3486639"/>
            <a:ext cx="0" cy="118872"/>
          </a:xfrm>
          <a:prstGeom prst="line">
            <a:avLst/>
          </a:prstGeom>
          <a:ln w="19050"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1292896" y="3625789"/>
            <a:ext cx="17340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H="1" flipV="1">
            <a:off x="3761081" y="2569046"/>
            <a:ext cx="215022" cy="916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3814624" y="2623395"/>
            <a:ext cx="204816" cy="0"/>
          </a:xfrm>
          <a:prstGeom prst="line">
            <a:avLst/>
          </a:prstGeom>
          <a:ln w="19050">
            <a:solidFill>
              <a:srgbClr val="0000FF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>
            <a:off x="3768627" y="2576743"/>
            <a:ext cx="3512" cy="1086287"/>
          </a:xfrm>
          <a:prstGeom prst="line">
            <a:avLst/>
          </a:prstGeom>
          <a:ln w="19050">
            <a:solidFill>
              <a:srgbClr val="339933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3595948" y="3846345"/>
            <a:ext cx="221761" cy="1362"/>
          </a:xfrm>
          <a:prstGeom prst="line">
            <a:avLst/>
          </a:prstGeom>
          <a:ln w="19050">
            <a:solidFill>
              <a:srgbClr val="0000FF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3808376" y="2614682"/>
            <a:ext cx="0" cy="1231663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H="1">
            <a:off x="3235623" y="3677151"/>
            <a:ext cx="554167" cy="0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 flipV="1">
            <a:off x="3243162" y="3670996"/>
            <a:ext cx="0" cy="45720"/>
          </a:xfrm>
          <a:prstGeom prst="line">
            <a:avLst/>
          </a:prstGeom>
          <a:ln w="190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2" name="Group 321"/>
          <p:cNvGrpSpPr>
            <a:grpSpLocks noChangeAspect="1"/>
          </p:cNvGrpSpPr>
          <p:nvPr/>
        </p:nvGrpSpPr>
        <p:grpSpPr>
          <a:xfrm>
            <a:off x="4766274" y="3317563"/>
            <a:ext cx="117932" cy="626398"/>
            <a:chOff x="5299952" y="3141189"/>
            <a:chExt cx="182880" cy="653390"/>
          </a:xfrm>
        </p:grpSpPr>
        <p:sp>
          <p:nvSpPr>
            <p:cNvPr id="323" name="Rectangle 322"/>
            <p:cNvSpPr/>
            <p:nvPr/>
          </p:nvSpPr>
          <p:spPr>
            <a:xfrm rot="16200000" flipV="1">
              <a:off x="5066980" y="3374161"/>
              <a:ext cx="648824" cy="18288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Rectangle 323"/>
            <p:cNvSpPr>
              <a:spLocks/>
            </p:cNvSpPr>
            <p:nvPr/>
          </p:nvSpPr>
          <p:spPr>
            <a:xfrm rot="16200000" flipV="1">
              <a:off x="5070009" y="3394909"/>
              <a:ext cx="643890" cy="155449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5" name="TextBox 324"/>
          <p:cNvSpPr txBox="1"/>
          <p:nvPr/>
        </p:nvSpPr>
        <p:spPr>
          <a:xfrm>
            <a:off x="3826347" y="3309354"/>
            <a:ext cx="664284" cy="276999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By-Pass</a:t>
            </a:r>
          </a:p>
        </p:txBody>
      </p:sp>
      <p:grpSp>
        <p:nvGrpSpPr>
          <p:cNvPr id="326" name="Group 325"/>
          <p:cNvGrpSpPr>
            <a:grpSpLocks noChangeAspect="1"/>
          </p:cNvGrpSpPr>
          <p:nvPr/>
        </p:nvGrpSpPr>
        <p:grpSpPr>
          <a:xfrm rot="16200000">
            <a:off x="4341394" y="2951249"/>
            <a:ext cx="122408" cy="568939"/>
            <a:chOff x="5299952" y="3143429"/>
            <a:chExt cx="182880" cy="655629"/>
          </a:xfrm>
        </p:grpSpPr>
        <p:sp>
          <p:nvSpPr>
            <p:cNvPr id="327" name="Rectangle 326"/>
            <p:cNvSpPr/>
            <p:nvPr/>
          </p:nvSpPr>
          <p:spPr>
            <a:xfrm rot="16200000" flipV="1">
              <a:off x="5066980" y="3376401"/>
              <a:ext cx="648824" cy="18288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Rectangle 327"/>
            <p:cNvSpPr>
              <a:spLocks/>
            </p:cNvSpPr>
            <p:nvPr/>
          </p:nvSpPr>
          <p:spPr>
            <a:xfrm rot="16200000" flipV="1">
              <a:off x="5070009" y="3399389"/>
              <a:ext cx="643890" cy="155448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9" name="Block Arc 328"/>
          <p:cNvSpPr>
            <a:spLocks noChangeAspect="1"/>
          </p:cNvSpPr>
          <p:nvPr/>
        </p:nvSpPr>
        <p:spPr>
          <a:xfrm rot="10800000">
            <a:off x="3920197" y="2952261"/>
            <a:ext cx="396441" cy="337517"/>
          </a:xfrm>
          <a:prstGeom prst="blockArc">
            <a:avLst>
              <a:gd name="adj1" fmla="val 16187326"/>
              <a:gd name="adj2" fmla="val 0"/>
              <a:gd name="adj3" fmla="val 32457"/>
            </a:avLst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3894712" y="2954977"/>
            <a:ext cx="182880" cy="18288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1" name="Rectangle 330"/>
          <p:cNvSpPr/>
          <p:nvPr/>
        </p:nvSpPr>
        <p:spPr>
          <a:xfrm flipV="1">
            <a:off x="4014213" y="3722425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Rectangle 331"/>
          <p:cNvSpPr/>
          <p:nvPr/>
        </p:nvSpPr>
        <p:spPr>
          <a:xfrm flipV="1">
            <a:off x="4180866" y="3723013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Oval 332"/>
          <p:cNvSpPr/>
          <p:nvPr/>
        </p:nvSpPr>
        <p:spPr>
          <a:xfrm>
            <a:off x="4050544" y="3730104"/>
            <a:ext cx="109728" cy="10972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4" name="Rectangle 333"/>
          <p:cNvSpPr/>
          <p:nvPr/>
        </p:nvSpPr>
        <p:spPr>
          <a:xfrm flipV="1">
            <a:off x="4353139" y="3722425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Rectangle 334"/>
          <p:cNvSpPr/>
          <p:nvPr/>
        </p:nvSpPr>
        <p:spPr>
          <a:xfrm flipV="1">
            <a:off x="4226854" y="3722429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Rectangle 335"/>
          <p:cNvSpPr/>
          <p:nvPr/>
        </p:nvSpPr>
        <p:spPr>
          <a:xfrm flipV="1">
            <a:off x="4208979" y="3723013"/>
            <a:ext cx="18288" cy="12801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" name="Oval 336"/>
          <p:cNvSpPr/>
          <p:nvPr/>
        </p:nvSpPr>
        <p:spPr>
          <a:xfrm>
            <a:off x="4245310" y="3730692"/>
            <a:ext cx="109728" cy="10972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1" name="Rectangle 340"/>
          <p:cNvSpPr/>
          <p:nvPr/>
        </p:nvSpPr>
        <p:spPr>
          <a:xfrm flipV="1">
            <a:off x="4518491" y="3780194"/>
            <a:ext cx="18105" cy="6336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2" name="Rectangle 341"/>
          <p:cNvSpPr/>
          <p:nvPr/>
        </p:nvSpPr>
        <p:spPr>
          <a:xfrm rot="10800000">
            <a:off x="533815" y="5821878"/>
            <a:ext cx="292608" cy="566928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3119789" y="4433533"/>
            <a:ext cx="44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PLC</a:t>
            </a:r>
          </a:p>
        </p:txBody>
      </p:sp>
      <p:cxnSp>
        <p:nvCxnSpPr>
          <p:cNvPr id="345" name="Straight Connector 344"/>
          <p:cNvCxnSpPr/>
          <p:nvPr/>
        </p:nvCxnSpPr>
        <p:spPr>
          <a:xfrm flipH="1" flipV="1">
            <a:off x="6773544" y="963755"/>
            <a:ext cx="160561" cy="0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>
            <a:off x="7301682" y="1181690"/>
            <a:ext cx="2463" cy="294361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Rectangle 346"/>
          <p:cNvSpPr/>
          <p:nvPr/>
        </p:nvSpPr>
        <p:spPr>
          <a:xfrm rot="5400000">
            <a:off x="6291799" y="701797"/>
            <a:ext cx="475488" cy="475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6294813" y="717036"/>
            <a:ext cx="47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Well</a:t>
            </a:r>
          </a:p>
        </p:txBody>
      </p:sp>
      <p:sp>
        <p:nvSpPr>
          <p:cNvPr id="349" name="Oval 348"/>
          <p:cNvSpPr/>
          <p:nvPr/>
        </p:nvSpPr>
        <p:spPr>
          <a:xfrm>
            <a:off x="6839646" y="2416896"/>
            <a:ext cx="320040" cy="32004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1" name="Straight Connector 350"/>
          <p:cNvCxnSpPr/>
          <p:nvPr/>
        </p:nvCxnSpPr>
        <p:spPr>
          <a:xfrm>
            <a:off x="7020629" y="4097095"/>
            <a:ext cx="61507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7055809" y="3737913"/>
            <a:ext cx="448056" cy="0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 flipH="1">
            <a:off x="7021197" y="3947922"/>
            <a:ext cx="493776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flipH="1">
            <a:off x="3982812" y="2663204"/>
            <a:ext cx="454825" cy="39686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 flipH="1">
            <a:off x="7441466" y="3979832"/>
            <a:ext cx="680" cy="84242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/>
          <p:cNvSpPr txBox="1"/>
          <p:nvPr/>
        </p:nvSpPr>
        <p:spPr>
          <a:xfrm>
            <a:off x="6766270" y="714140"/>
            <a:ext cx="108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Pump Chamber</a:t>
            </a:r>
          </a:p>
        </p:txBody>
      </p:sp>
      <p:cxnSp>
        <p:nvCxnSpPr>
          <p:cNvPr id="366" name="Straight Connector 365"/>
          <p:cNvCxnSpPr/>
          <p:nvPr/>
        </p:nvCxnSpPr>
        <p:spPr>
          <a:xfrm>
            <a:off x="6694466" y="1328931"/>
            <a:ext cx="3379" cy="1295127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 rot="5400000">
            <a:off x="7869745" y="695425"/>
            <a:ext cx="475488" cy="475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" name="TextBox 367"/>
          <p:cNvSpPr txBox="1"/>
          <p:nvPr/>
        </p:nvSpPr>
        <p:spPr>
          <a:xfrm>
            <a:off x="7872758" y="710664"/>
            <a:ext cx="47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Well</a:t>
            </a:r>
          </a:p>
        </p:txBody>
      </p:sp>
      <p:cxnSp>
        <p:nvCxnSpPr>
          <p:cNvPr id="369" name="Straight Connector 368"/>
          <p:cNvCxnSpPr/>
          <p:nvPr/>
        </p:nvCxnSpPr>
        <p:spPr>
          <a:xfrm>
            <a:off x="6693252" y="2624058"/>
            <a:ext cx="157303" cy="0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TextBox 369"/>
          <p:cNvSpPr txBox="1"/>
          <p:nvPr/>
        </p:nvSpPr>
        <p:spPr>
          <a:xfrm rot="16200000">
            <a:off x="454540" y="5958414"/>
            <a:ext cx="43761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Motor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Starter </a:t>
            </a:r>
          </a:p>
        </p:txBody>
      </p:sp>
      <p:sp>
        <p:nvSpPr>
          <p:cNvPr id="372" name="Rectangle 371"/>
          <p:cNvSpPr/>
          <p:nvPr/>
        </p:nvSpPr>
        <p:spPr>
          <a:xfrm>
            <a:off x="5551228" y="5523696"/>
            <a:ext cx="186448" cy="7401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3" name="Rectangle 372"/>
          <p:cNvSpPr/>
          <p:nvPr/>
        </p:nvSpPr>
        <p:spPr>
          <a:xfrm>
            <a:off x="5274257" y="5525021"/>
            <a:ext cx="186448" cy="7401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4988011" y="5525021"/>
            <a:ext cx="186448" cy="7401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4312149" y="5509119"/>
            <a:ext cx="304391" cy="7269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9" name="Straight Connector 378"/>
          <p:cNvCxnSpPr/>
          <p:nvPr/>
        </p:nvCxnSpPr>
        <p:spPr>
          <a:xfrm flipV="1">
            <a:off x="7707353" y="960144"/>
            <a:ext cx="160561" cy="0"/>
          </a:xfrm>
          <a:prstGeom prst="line">
            <a:avLst/>
          </a:prstGeom>
          <a:ln w="190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>
          <a:xfrm flipH="1">
            <a:off x="7069104" y="1181059"/>
            <a:ext cx="0" cy="146304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/>
          <p:cNvSpPr txBox="1"/>
          <p:nvPr/>
        </p:nvSpPr>
        <p:spPr>
          <a:xfrm>
            <a:off x="6768876" y="2444727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Tank</a:t>
            </a:r>
          </a:p>
        </p:txBody>
      </p:sp>
      <p:cxnSp>
        <p:nvCxnSpPr>
          <p:cNvPr id="382" name="Straight Connector 381"/>
          <p:cNvCxnSpPr/>
          <p:nvPr/>
        </p:nvCxnSpPr>
        <p:spPr>
          <a:xfrm flipH="1" flipV="1">
            <a:off x="6583626" y="3140733"/>
            <a:ext cx="3671" cy="333686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Rectangle 382"/>
          <p:cNvSpPr/>
          <p:nvPr/>
        </p:nvSpPr>
        <p:spPr>
          <a:xfrm rot="16200000">
            <a:off x="7298528" y="2396006"/>
            <a:ext cx="184580" cy="324581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5" name="Straight Connector 384"/>
          <p:cNvCxnSpPr/>
          <p:nvPr/>
        </p:nvCxnSpPr>
        <p:spPr>
          <a:xfrm flipH="1">
            <a:off x="6697845" y="1334213"/>
            <a:ext cx="375467" cy="0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7463114" y="1545124"/>
            <a:ext cx="633730" cy="1512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H="1" flipV="1">
            <a:off x="8102984" y="1170913"/>
            <a:ext cx="0" cy="344609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TextBox 387"/>
          <p:cNvSpPr txBox="1"/>
          <p:nvPr/>
        </p:nvSpPr>
        <p:spPr>
          <a:xfrm>
            <a:off x="3320485" y="16803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389" name="TextBox 388"/>
          <p:cNvSpPr txBox="1"/>
          <p:nvPr/>
        </p:nvSpPr>
        <p:spPr>
          <a:xfrm>
            <a:off x="3170737" y="24741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390" name="TextBox 389"/>
          <p:cNvSpPr txBox="1"/>
          <p:nvPr/>
        </p:nvSpPr>
        <p:spPr>
          <a:xfrm>
            <a:off x="5850325" y="16072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117" name="Rectangle 116"/>
          <p:cNvSpPr/>
          <p:nvPr/>
        </p:nvSpPr>
        <p:spPr>
          <a:xfrm rot="16200000" flipV="1">
            <a:off x="6497807" y="3483621"/>
            <a:ext cx="648824" cy="182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>
          <a:xfrm rot="16200000" flipV="1">
            <a:off x="6500846" y="3492489"/>
            <a:ext cx="643890" cy="155448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 flipH="1" flipV="1">
            <a:off x="6828489" y="3611625"/>
            <a:ext cx="578" cy="32004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7624069" y="2407691"/>
            <a:ext cx="0" cy="1682496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6581224" y="1175947"/>
            <a:ext cx="0" cy="1783080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6406050" y="2502972"/>
            <a:ext cx="164754" cy="0"/>
          </a:xfrm>
          <a:prstGeom prst="line">
            <a:avLst/>
          </a:prstGeom>
          <a:ln w="19050">
            <a:solidFill>
              <a:srgbClr val="00B0F0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 flipH="1" flipV="1">
            <a:off x="6576794" y="3485785"/>
            <a:ext cx="151016" cy="86452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>
            <a:off x="7511830" y="3720632"/>
            <a:ext cx="0" cy="220023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/>
        </p:nvCxnSpPr>
        <p:spPr>
          <a:xfrm flipH="1" flipV="1">
            <a:off x="6908898" y="3678880"/>
            <a:ext cx="127876" cy="65185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/>
          <p:nvPr/>
        </p:nvCxnSpPr>
        <p:spPr>
          <a:xfrm flipH="1">
            <a:off x="7440980" y="4020957"/>
            <a:ext cx="95287" cy="0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>
            <a:off x="7583934" y="2558286"/>
            <a:ext cx="0" cy="1366272"/>
          </a:xfrm>
          <a:prstGeom prst="line">
            <a:avLst/>
          </a:prstGeom>
          <a:ln w="1905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7237378" y="2406965"/>
            <a:ext cx="376122" cy="0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 flipH="1">
            <a:off x="7530067" y="3917388"/>
            <a:ext cx="53867" cy="102390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H="1">
            <a:off x="7493821" y="2564726"/>
            <a:ext cx="95287" cy="0"/>
          </a:xfrm>
          <a:prstGeom prst="line">
            <a:avLst/>
          </a:prstGeom>
          <a:ln w="1905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flipH="1">
            <a:off x="7111107" y="2405803"/>
            <a:ext cx="128652" cy="59033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TextBox 403"/>
          <p:cNvSpPr txBox="1"/>
          <p:nvPr/>
        </p:nvSpPr>
        <p:spPr>
          <a:xfrm>
            <a:off x="7223028" y="2427529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Oil</a:t>
            </a:r>
          </a:p>
        </p:txBody>
      </p:sp>
      <p:sp>
        <p:nvSpPr>
          <p:cNvPr id="395" name="Rectangle 394"/>
          <p:cNvSpPr/>
          <p:nvPr/>
        </p:nvSpPr>
        <p:spPr>
          <a:xfrm>
            <a:off x="5516255" y="2355130"/>
            <a:ext cx="880271" cy="1966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5446541" y="2327008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 Treatment</a:t>
            </a:r>
          </a:p>
        </p:txBody>
      </p:sp>
      <p:cxnSp>
        <p:nvCxnSpPr>
          <p:cNvPr id="424" name="Straight Connector 423"/>
          <p:cNvCxnSpPr/>
          <p:nvPr/>
        </p:nvCxnSpPr>
        <p:spPr>
          <a:xfrm>
            <a:off x="6594263" y="2503892"/>
            <a:ext cx="89380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Rectangle 445"/>
          <p:cNvSpPr/>
          <p:nvPr/>
        </p:nvSpPr>
        <p:spPr>
          <a:xfrm>
            <a:off x="7743482" y="3742778"/>
            <a:ext cx="9525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Dynamometer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0000FF"/>
                </a:solidFill>
                <a:latin typeface="Calibri"/>
                <a:cs typeface="Arial" charset="0"/>
              </a:rPr>
              <a:t>1200 HP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Arial" charset="0"/>
              </a:rPr>
              <a:t>11000 RPM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47" name="Straight Connector 446"/>
          <p:cNvCxnSpPr/>
          <p:nvPr/>
        </p:nvCxnSpPr>
        <p:spPr>
          <a:xfrm flipH="1">
            <a:off x="6408893" y="2416856"/>
            <a:ext cx="164754" cy="0"/>
          </a:xfrm>
          <a:prstGeom prst="line">
            <a:avLst/>
          </a:prstGeom>
          <a:ln w="19050">
            <a:solidFill>
              <a:srgbClr val="00B0F0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986175" y="933869"/>
            <a:ext cx="2596896" cy="4722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TextBox 425"/>
          <p:cNvSpPr txBox="1"/>
          <p:nvPr/>
        </p:nvSpPr>
        <p:spPr>
          <a:xfrm flipH="1">
            <a:off x="1026928" y="914309"/>
            <a:ext cx="2465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Compressor #2 Cooling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800 kW</a:t>
            </a:r>
          </a:p>
        </p:txBody>
      </p:sp>
      <p:sp>
        <p:nvSpPr>
          <p:cNvPr id="428" name="TextBox 427"/>
          <p:cNvSpPr txBox="1"/>
          <p:nvPr/>
        </p:nvSpPr>
        <p:spPr>
          <a:xfrm>
            <a:off x="3314661" y="11667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cxnSp>
        <p:nvCxnSpPr>
          <p:cNvPr id="432" name="Straight Connector 431"/>
          <p:cNvCxnSpPr/>
          <p:nvPr/>
        </p:nvCxnSpPr>
        <p:spPr>
          <a:xfrm>
            <a:off x="1165479" y="2411891"/>
            <a:ext cx="0" cy="2961779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/>
        </p:nvCxnSpPr>
        <p:spPr>
          <a:xfrm>
            <a:off x="1223181" y="2429656"/>
            <a:ext cx="0" cy="2842668"/>
          </a:xfrm>
          <a:prstGeom prst="line">
            <a:avLst/>
          </a:prstGeom>
          <a:ln w="19050">
            <a:solidFill>
              <a:srgbClr val="33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/>
        </p:nvCxnSpPr>
        <p:spPr>
          <a:xfrm>
            <a:off x="1223181" y="5268322"/>
            <a:ext cx="197928" cy="0"/>
          </a:xfrm>
          <a:prstGeom prst="line">
            <a:avLst/>
          </a:prstGeom>
          <a:ln w="19050"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1169019" y="5368121"/>
            <a:ext cx="25604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/>
          <p:nvPr/>
        </p:nvCxnSpPr>
        <p:spPr>
          <a:xfrm flipV="1">
            <a:off x="1229554" y="4826391"/>
            <a:ext cx="257634" cy="0"/>
          </a:xfrm>
          <a:prstGeom prst="line">
            <a:avLst/>
          </a:prstGeom>
          <a:ln w="19050"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/>
        </p:nvCxnSpPr>
        <p:spPr>
          <a:xfrm>
            <a:off x="1237713" y="4886704"/>
            <a:ext cx="256045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/>
          <p:nvPr/>
        </p:nvCxnSpPr>
        <p:spPr>
          <a:xfrm flipH="1">
            <a:off x="3588531" y="1158988"/>
            <a:ext cx="274320" cy="0"/>
          </a:xfrm>
          <a:prstGeom prst="line">
            <a:avLst/>
          </a:prstGeom>
          <a:ln w="19050">
            <a:solidFill>
              <a:srgbClr val="339933"/>
            </a:solidFill>
            <a:prstDash val="solid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/>
          <p:cNvCxnSpPr/>
          <p:nvPr/>
        </p:nvCxnSpPr>
        <p:spPr>
          <a:xfrm>
            <a:off x="3596781" y="1244371"/>
            <a:ext cx="210312" cy="0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/>
          <p:cNvCxnSpPr/>
          <p:nvPr/>
        </p:nvCxnSpPr>
        <p:spPr>
          <a:xfrm>
            <a:off x="3824928" y="1244371"/>
            <a:ext cx="0" cy="513657"/>
          </a:xfrm>
          <a:prstGeom prst="line">
            <a:avLst/>
          </a:prstGeom>
          <a:ln w="19050">
            <a:solidFill>
              <a:srgbClr val="0000FF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0" name="Rectangle 469"/>
          <p:cNvSpPr/>
          <p:nvPr/>
        </p:nvSpPr>
        <p:spPr>
          <a:xfrm>
            <a:off x="3632450" y="3902883"/>
            <a:ext cx="497351" cy="261177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3232857" y="36355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480" name="TextBox 479"/>
          <p:cNvSpPr txBox="1"/>
          <p:nvPr/>
        </p:nvSpPr>
        <p:spPr>
          <a:xfrm>
            <a:off x="3552025" y="3884609"/>
            <a:ext cx="664188" cy="27699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Heater</a:t>
            </a:r>
          </a:p>
        </p:txBody>
      </p:sp>
      <p:sp>
        <p:nvSpPr>
          <p:cNvPr id="2" name="Trapezoid 1"/>
          <p:cNvSpPr/>
          <p:nvPr/>
        </p:nvSpPr>
        <p:spPr>
          <a:xfrm rot="16200000">
            <a:off x="3377198" y="3961129"/>
            <a:ext cx="266170" cy="141662"/>
          </a:xfrm>
          <a:prstGeom prst="trapezoid">
            <a:avLst/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Trapezoid 460"/>
          <p:cNvSpPr/>
          <p:nvPr/>
        </p:nvSpPr>
        <p:spPr>
          <a:xfrm rot="16200000">
            <a:off x="3251624" y="3954943"/>
            <a:ext cx="165726" cy="141662"/>
          </a:xfrm>
          <a:prstGeom prst="trapezoid">
            <a:avLst/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3" name="Rectangle 462"/>
          <p:cNvSpPr/>
          <p:nvPr/>
        </p:nvSpPr>
        <p:spPr>
          <a:xfrm rot="10800000" flipV="1">
            <a:off x="2793006" y="3987611"/>
            <a:ext cx="474604" cy="75026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Rectangle 466"/>
          <p:cNvSpPr/>
          <p:nvPr/>
        </p:nvSpPr>
        <p:spPr>
          <a:xfrm flipV="1">
            <a:off x="2828543" y="3968686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4" name="Trapezoid 473"/>
          <p:cNvSpPr/>
          <p:nvPr/>
        </p:nvSpPr>
        <p:spPr>
          <a:xfrm rot="5400000" flipH="1">
            <a:off x="4066834" y="3961120"/>
            <a:ext cx="257917" cy="141662"/>
          </a:xfrm>
          <a:prstGeom prst="trapezoid">
            <a:avLst/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8" name="Rectangle 477"/>
          <p:cNvSpPr/>
          <p:nvPr/>
        </p:nvSpPr>
        <p:spPr>
          <a:xfrm flipV="1">
            <a:off x="4282483" y="3922102"/>
            <a:ext cx="27432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9" name="Rectangle 478"/>
          <p:cNvSpPr/>
          <p:nvPr/>
        </p:nvSpPr>
        <p:spPr>
          <a:xfrm flipV="1">
            <a:off x="4260715" y="3922150"/>
            <a:ext cx="27432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Rectangle 468"/>
          <p:cNvSpPr/>
          <p:nvPr/>
        </p:nvSpPr>
        <p:spPr>
          <a:xfrm flipV="1">
            <a:off x="3583890" y="3876906"/>
            <a:ext cx="27432" cy="32004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" name="Rectangle 459"/>
          <p:cNvSpPr/>
          <p:nvPr/>
        </p:nvSpPr>
        <p:spPr>
          <a:xfrm flipV="1">
            <a:off x="3409429" y="3910931"/>
            <a:ext cx="27432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" name="Rectangle 461"/>
          <p:cNvSpPr/>
          <p:nvPr/>
        </p:nvSpPr>
        <p:spPr>
          <a:xfrm flipV="1">
            <a:off x="3387661" y="3910979"/>
            <a:ext cx="27432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Rectangle 467"/>
          <p:cNvSpPr/>
          <p:nvPr/>
        </p:nvSpPr>
        <p:spPr>
          <a:xfrm flipV="1">
            <a:off x="3219105" y="3969269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" name="Rectangle 471"/>
          <p:cNvSpPr/>
          <p:nvPr/>
        </p:nvSpPr>
        <p:spPr>
          <a:xfrm flipV="1">
            <a:off x="3244680" y="3969269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6" name="Rectangle 475"/>
          <p:cNvSpPr/>
          <p:nvPr/>
        </p:nvSpPr>
        <p:spPr>
          <a:xfrm flipV="1">
            <a:off x="3609974" y="3881402"/>
            <a:ext cx="27432" cy="32004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3" name="Group 482"/>
          <p:cNvGrpSpPr/>
          <p:nvPr/>
        </p:nvGrpSpPr>
        <p:grpSpPr>
          <a:xfrm>
            <a:off x="4391946" y="3923053"/>
            <a:ext cx="270614" cy="211578"/>
            <a:chOff x="5048250" y="3862387"/>
            <a:chExt cx="388144" cy="303468"/>
          </a:xfrm>
        </p:grpSpPr>
        <p:grpSp>
          <p:nvGrpSpPr>
            <p:cNvPr id="485" name="Group 484"/>
            <p:cNvGrpSpPr/>
            <p:nvPr/>
          </p:nvGrpSpPr>
          <p:grpSpPr>
            <a:xfrm>
              <a:off x="5050631" y="3862387"/>
              <a:ext cx="385763" cy="86773"/>
              <a:chOff x="5050631" y="3862387"/>
              <a:chExt cx="385763" cy="86773"/>
            </a:xfrm>
          </p:grpSpPr>
          <p:cxnSp>
            <p:nvCxnSpPr>
              <p:cNvPr id="493" name="Straight Connector 492"/>
              <p:cNvCxnSpPr/>
              <p:nvPr/>
            </p:nvCxnSpPr>
            <p:spPr>
              <a:xfrm>
                <a:off x="5050631" y="3919538"/>
                <a:ext cx="49681" cy="237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/>
              <p:cNvCxnSpPr/>
              <p:nvPr/>
            </p:nvCxnSpPr>
            <p:spPr>
              <a:xfrm>
                <a:off x="5100638" y="3945731"/>
                <a:ext cx="136930" cy="1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/>
              <p:nvPr/>
            </p:nvCxnSpPr>
            <p:spPr>
              <a:xfrm flipV="1">
                <a:off x="5235187" y="3924300"/>
                <a:ext cx="201207" cy="248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6" name="Rectangle 495"/>
              <p:cNvSpPr/>
              <p:nvPr/>
            </p:nvSpPr>
            <p:spPr>
              <a:xfrm>
                <a:off x="5157788" y="3862387"/>
                <a:ext cx="27432" cy="857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6" name="Group 485"/>
            <p:cNvGrpSpPr/>
            <p:nvPr/>
          </p:nvGrpSpPr>
          <p:grpSpPr>
            <a:xfrm flipV="1">
              <a:off x="5048250" y="4079082"/>
              <a:ext cx="385763" cy="86773"/>
              <a:chOff x="5050631" y="3862387"/>
              <a:chExt cx="385763" cy="86773"/>
            </a:xfrm>
          </p:grpSpPr>
          <p:cxnSp>
            <p:nvCxnSpPr>
              <p:cNvPr id="489" name="Straight Connector 488"/>
              <p:cNvCxnSpPr/>
              <p:nvPr/>
            </p:nvCxnSpPr>
            <p:spPr>
              <a:xfrm>
                <a:off x="5050631" y="3919538"/>
                <a:ext cx="49681" cy="237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/>
              <p:nvPr/>
            </p:nvCxnSpPr>
            <p:spPr>
              <a:xfrm>
                <a:off x="5100638" y="3945731"/>
                <a:ext cx="136930" cy="10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/>
              <p:cNvCxnSpPr/>
              <p:nvPr/>
            </p:nvCxnSpPr>
            <p:spPr>
              <a:xfrm flipV="1">
                <a:off x="5235187" y="3924300"/>
                <a:ext cx="201207" cy="248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" name="Rectangle 491"/>
              <p:cNvSpPr/>
              <p:nvPr/>
            </p:nvSpPr>
            <p:spPr>
              <a:xfrm>
                <a:off x="5157788" y="3862387"/>
                <a:ext cx="27432" cy="857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87" name="Straight Connector 486"/>
            <p:cNvCxnSpPr/>
            <p:nvPr/>
          </p:nvCxnSpPr>
          <p:spPr>
            <a:xfrm>
              <a:off x="5050631" y="3921919"/>
              <a:ext cx="0" cy="1857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5436394" y="3924300"/>
              <a:ext cx="0" cy="1809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7" name="Rectangle 496"/>
          <p:cNvSpPr/>
          <p:nvPr/>
        </p:nvSpPr>
        <p:spPr>
          <a:xfrm rot="17650778" flipV="1">
            <a:off x="2294433" y="4431996"/>
            <a:ext cx="992516" cy="574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8" name="Rectangle 497"/>
          <p:cNvSpPr/>
          <p:nvPr/>
        </p:nvSpPr>
        <p:spPr>
          <a:xfrm flipV="1">
            <a:off x="3129966" y="3966350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9" name="Rectangle 498"/>
          <p:cNvSpPr/>
          <p:nvPr/>
        </p:nvSpPr>
        <p:spPr>
          <a:xfrm flipV="1">
            <a:off x="3155541" y="3966350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Oval 296"/>
          <p:cNvSpPr/>
          <p:nvPr/>
        </p:nvSpPr>
        <p:spPr>
          <a:xfrm flipV="1">
            <a:off x="2551729" y="4891042"/>
            <a:ext cx="64008" cy="6400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0" name="Oval 499"/>
          <p:cNvSpPr/>
          <p:nvPr/>
        </p:nvSpPr>
        <p:spPr>
          <a:xfrm flipV="1">
            <a:off x="2953161" y="3991337"/>
            <a:ext cx="64008" cy="6400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804163" y="5234492"/>
            <a:ext cx="638167" cy="13716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4" name="Rectangle 503"/>
          <p:cNvSpPr/>
          <p:nvPr/>
        </p:nvSpPr>
        <p:spPr>
          <a:xfrm rot="18095458">
            <a:off x="3385180" y="5128555"/>
            <a:ext cx="242888" cy="1238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6" name="Oval 505"/>
          <p:cNvSpPr/>
          <p:nvPr/>
        </p:nvSpPr>
        <p:spPr>
          <a:xfrm>
            <a:off x="3505703" y="5000112"/>
            <a:ext cx="137160" cy="1371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7" name="TextBox 506"/>
          <p:cNvSpPr txBox="1"/>
          <p:nvPr/>
        </p:nvSpPr>
        <p:spPr>
          <a:xfrm>
            <a:off x="2945357" y="4860590"/>
            <a:ext cx="581505" cy="400110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Roof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Intake</a:t>
            </a:r>
          </a:p>
        </p:txBody>
      </p:sp>
      <p:sp>
        <p:nvSpPr>
          <p:cNvPr id="508" name="Rectangle 507"/>
          <p:cNvSpPr/>
          <p:nvPr/>
        </p:nvSpPr>
        <p:spPr>
          <a:xfrm>
            <a:off x="2817711" y="5243904"/>
            <a:ext cx="642926" cy="11887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5" name="Oval 504"/>
          <p:cNvSpPr/>
          <p:nvPr/>
        </p:nvSpPr>
        <p:spPr>
          <a:xfrm>
            <a:off x="3361400" y="5227760"/>
            <a:ext cx="137160" cy="1371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3" name="Straight Connector 502"/>
          <p:cNvCxnSpPr/>
          <p:nvPr/>
        </p:nvCxnSpPr>
        <p:spPr>
          <a:xfrm flipH="1">
            <a:off x="2925268" y="5301235"/>
            <a:ext cx="307759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/>
          <p:cNvCxnSpPr/>
          <p:nvPr/>
        </p:nvCxnSpPr>
        <p:spPr>
          <a:xfrm flipV="1">
            <a:off x="2580625" y="4590622"/>
            <a:ext cx="151819" cy="32123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extBox 454"/>
          <p:cNvSpPr txBox="1"/>
          <p:nvPr/>
        </p:nvSpPr>
        <p:spPr>
          <a:xfrm>
            <a:off x="0" y="-13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3299"/>
                </a:solidFill>
                <a:latin typeface="Calibri"/>
              </a:rPr>
              <a:t>Significant infrastructure allows steady and safe turbine operation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2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Rectangle 429"/>
          <p:cNvSpPr/>
          <p:nvPr/>
        </p:nvSpPr>
        <p:spPr>
          <a:xfrm flipV="1">
            <a:off x="2802968" y="3968686"/>
            <a:ext cx="27432" cy="109728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3" name="Flowchart: Summing Junction 522"/>
          <p:cNvSpPr/>
          <p:nvPr/>
        </p:nvSpPr>
        <p:spPr>
          <a:xfrm>
            <a:off x="2687951" y="3958636"/>
            <a:ext cx="131674" cy="131674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9" name="Group 528"/>
          <p:cNvGrpSpPr/>
          <p:nvPr/>
        </p:nvGrpSpPr>
        <p:grpSpPr>
          <a:xfrm rot="17672593">
            <a:off x="2778378" y="4189984"/>
            <a:ext cx="207575" cy="131674"/>
            <a:chOff x="3036252" y="4085226"/>
            <a:chExt cx="207575" cy="131674"/>
          </a:xfrm>
        </p:grpSpPr>
        <p:sp>
          <p:nvSpPr>
            <p:cNvPr id="524" name="Rectangle 523"/>
            <p:cNvSpPr/>
            <p:nvPr/>
          </p:nvSpPr>
          <p:spPr>
            <a:xfrm flipV="1">
              <a:off x="3036252" y="4096238"/>
              <a:ext cx="27432" cy="109728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Rectangle 524"/>
            <p:cNvSpPr/>
            <p:nvPr/>
          </p:nvSpPr>
          <p:spPr>
            <a:xfrm flipV="1">
              <a:off x="3062446" y="4096238"/>
              <a:ext cx="27432" cy="109728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 flipV="1">
              <a:off x="3216395" y="4095276"/>
              <a:ext cx="27432" cy="109728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 flipV="1">
              <a:off x="3187949" y="4096933"/>
              <a:ext cx="27432" cy="109728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Flowchart: Summing Junction 526"/>
            <p:cNvSpPr/>
            <p:nvPr/>
          </p:nvSpPr>
          <p:spPr>
            <a:xfrm>
              <a:off x="3075803" y="4085226"/>
              <a:ext cx="131674" cy="131674"/>
            </a:xfrm>
            <a:prstGeom prst="flowChartSummingJunction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1" name="Straight Connector 530"/>
          <p:cNvCxnSpPr/>
          <p:nvPr/>
        </p:nvCxnSpPr>
        <p:spPr>
          <a:xfrm>
            <a:off x="3332550" y="4030204"/>
            <a:ext cx="22860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5" name="Rectangle 534"/>
          <p:cNvSpPr/>
          <p:nvPr/>
        </p:nvSpPr>
        <p:spPr>
          <a:xfrm rot="16200000" flipV="1">
            <a:off x="6803872" y="3225204"/>
            <a:ext cx="34290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" name="Rectangle 537"/>
          <p:cNvSpPr/>
          <p:nvPr/>
        </p:nvSpPr>
        <p:spPr>
          <a:xfrm rot="16200000" flipV="1">
            <a:off x="6803598" y="3260067"/>
            <a:ext cx="34290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9" name="Rectangle 538"/>
          <p:cNvSpPr/>
          <p:nvPr/>
        </p:nvSpPr>
        <p:spPr>
          <a:xfrm rot="16200000" flipV="1">
            <a:off x="6808505" y="3413374"/>
            <a:ext cx="34290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0" name="Rectangle 539"/>
          <p:cNvSpPr/>
          <p:nvPr/>
        </p:nvSpPr>
        <p:spPr>
          <a:xfrm rot="16200000" flipV="1">
            <a:off x="6808231" y="3448237"/>
            <a:ext cx="34290" cy="228600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Flowchart: Summing Junction 536"/>
          <p:cNvSpPr>
            <a:spLocks noChangeAspect="1"/>
          </p:cNvSpPr>
          <p:nvPr/>
        </p:nvSpPr>
        <p:spPr>
          <a:xfrm rot="16200000">
            <a:off x="6725109" y="3357031"/>
            <a:ext cx="192024" cy="192024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7" name="Group 546"/>
          <p:cNvGrpSpPr/>
          <p:nvPr/>
        </p:nvGrpSpPr>
        <p:grpSpPr>
          <a:xfrm rot="16200000">
            <a:off x="4267600" y="2911529"/>
            <a:ext cx="233507" cy="257323"/>
            <a:chOff x="6216134" y="2595614"/>
            <a:chExt cx="233507" cy="257323"/>
          </a:xfrm>
        </p:grpSpPr>
        <p:sp>
          <p:nvSpPr>
            <p:cNvPr id="542" name="Rectangle 541"/>
            <p:cNvSpPr/>
            <p:nvPr/>
          </p:nvSpPr>
          <p:spPr>
            <a:xfrm rot="16200000" flipV="1">
              <a:off x="6313563" y="2498459"/>
              <a:ext cx="34290" cy="228600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Rectangle 542"/>
            <p:cNvSpPr/>
            <p:nvPr/>
          </p:nvSpPr>
          <p:spPr>
            <a:xfrm rot="16200000" flipV="1">
              <a:off x="6313289" y="2533322"/>
              <a:ext cx="34290" cy="228600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4" name="Rectangle 543"/>
            <p:cNvSpPr/>
            <p:nvPr/>
          </p:nvSpPr>
          <p:spPr>
            <a:xfrm rot="16200000" flipV="1">
              <a:off x="6318196" y="2686629"/>
              <a:ext cx="34290" cy="228600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Rectangle 544"/>
            <p:cNvSpPr/>
            <p:nvPr/>
          </p:nvSpPr>
          <p:spPr>
            <a:xfrm rot="16200000" flipV="1">
              <a:off x="6317922" y="2721492"/>
              <a:ext cx="34290" cy="228600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6" name="Flowchart: Summing Junction 545"/>
            <p:cNvSpPr>
              <a:spLocks noChangeAspect="1"/>
            </p:cNvSpPr>
            <p:nvPr/>
          </p:nvSpPr>
          <p:spPr>
            <a:xfrm rot="16200000">
              <a:off x="6234800" y="2630286"/>
              <a:ext cx="192024" cy="192024"/>
            </a:xfrm>
            <a:prstGeom prst="flowChartSummingJunction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9" name="Block Arc 548"/>
          <p:cNvSpPr>
            <a:spLocks noChangeAspect="1"/>
          </p:cNvSpPr>
          <p:nvPr/>
        </p:nvSpPr>
        <p:spPr>
          <a:xfrm>
            <a:off x="4475478" y="3178030"/>
            <a:ext cx="396441" cy="337517"/>
          </a:xfrm>
          <a:prstGeom prst="blockArc">
            <a:avLst>
              <a:gd name="adj1" fmla="val 16187326"/>
              <a:gd name="adj2" fmla="val 0"/>
              <a:gd name="adj3" fmla="val 32457"/>
            </a:avLst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0" name="Group 549"/>
          <p:cNvGrpSpPr>
            <a:grpSpLocks noChangeAspect="1"/>
          </p:cNvGrpSpPr>
          <p:nvPr/>
        </p:nvGrpSpPr>
        <p:grpSpPr>
          <a:xfrm rot="16200000">
            <a:off x="4595732" y="3285481"/>
            <a:ext cx="122408" cy="240676"/>
            <a:chOff x="5299952" y="3143429"/>
            <a:chExt cx="182880" cy="655629"/>
          </a:xfrm>
        </p:grpSpPr>
        <p:sp>
          <p:nvSpPr>
            <p:cNvPr id="551" name="Rectangle 550"/>
            <p:cNvSpPr/>
            <p:nvPr/>
          </p:nvSpPr>
          <p:spPr>
            <a:xfrm rot="16200000" flipV="1">
              <a:off x="5066980" y="3376401"/>
              <a:ext cx="648824" cy="18288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Rectangle 551"/>
            <p:cNvSpPr>
              <a:spLocks/>
            </p:cNvSpPr>
            <p:nvPr/>
          </p:nvSpPr>
          <p:spPr>
            <a:xfrm rot="16200000" flipV="1">
              <a:off x="5070009" y="3399389"/>
              <a:ext cx="643890" cy="155448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3" name="Block Arc 552"/>
          <p:cNvSpPr>
            <a:spLocks noChangeAspect="1"/>
          </p:cNvSpPr>
          <p:nvPr/>
        </p:nvSpPr>
        <p:spPr>
          <a:xfrm rot="10800000">
            <a:off x="4338771" y="3121762"/>
            <a:ext cx="396441" cy="337517"/>
          </a:xfrm>
          <a:prstGeom prst="blockArc">
            <a:avLst>
              <a:gd name="adj1" fmla="val 16187326"/>
              <a:gd name="adj2" fmla="val 0"/>
              <a:gd name="adj3" fmla="val 32457"/>
            </a:avLst>
          </a:prstGeom>
          <a:solidFill>
            <a:schemeClr val="accent2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5" name="Rectangle 554"/>
          <p:cNvSpPr/>
          <p:nvPr/>
        </p:nvSpPr>
        <p:spPr>
          <a:xfrm rot="10800000" flipV="1">
            <a:off x="4538686" y="3157982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6" name="Rectangle 555"/>
          <p:cNvSpPr/>
          <p:nvPr/>
        </p:nvSpPr>
        <p:spPr>
          <a:xfrm rot="10800000" flipV="1">
            <a:off x="4561564" y="3158162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7" name="Rectangle 556"/>
          <p:cNvSpPr/>
          <p:nvPr/>
        </p:nvSpPr>
        <p:spPr>
          <a:xfrm rot="10800000" flipV="1">
            <a:off x="4678835" y="3154941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8" name="Rectangle 557"/>
          <p:cNvSpPr/>
          <p:nvPr/>
        </p:nvSpPr>
        <p:spPr>
          <a:xfrm rot="10800000" flipV="1">
            <a:off x="4701713" y="3155121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9" name="Flowchart: Summing Junction 558"/>
          <p:cNvSpPr>
            <a:spLocks noChangeAspect="1"/>
          </p:cNvSpPr>
          <p:nvPr/>
        </p:nvSpPr>
        <p:spPr>
          <a:xfrm rot="10800000">
            <a:off x="4573343" y="3169915"/>
            <a:ext cx="126012" cy="126012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Rectangle 560"/>
          <p:cNvSpPr/>
          <p:nvPr/>
        </p:nvSpPr>
        <p:spPr>
          <a:xfrm rot="10800000" flipV="1">
            <a:off x="4538262" y="3331083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2" name="Rectangle 561"/>
          <p:cNvSpPr/>
          <p:nvPr/>
        </p:nvSpPr>
        <p:spPr>
          <a:xfrm rot="10800000" flipV="1">
            <a:off x="4561140" y="3331263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" name="Rectangle 562"/>
          <p:cNvSpPr/>
          <p:nvPr/>
        </p:nvSpPr>
        <p:spPr>
          <a:xfrm rot="10800000" flipV="1">
            <a:off x="4680792" y="3328042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4" name="Rectangle 563"/>
          <p:cNvSpPr/>
          <p:nvPr/>
        </p:nvSpPr>
        <p:spPr>
          <a:xfrm rot="10800000" flipV="1">
            <a:off x="4702905" y="3328222"/>
            <a:ext cx="22502" cy="15001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" name="Flowchart: Summing Junction 564"/>
          <p:cNvSpPr>
            <a:spLocks noChangeAspect="1"/>
          </p:cNvSpPr>
          <p:nvPr/>
        </p:nvSpPr>
        <p:spPr>
          <a:xfrm rot="10800000">
            <a:off x="4568157" y="3343016"/>
            <a:ext cx="126012" cy="126012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818587" y="2355792"/>
            <a:ext cx="402336" cy="435962"/>
          </a:xfrm>
          <a:prstGeom prst="rect">
            <a:avLst/>
          </a:prstGeom>
          <a:solidFill>
            <a:srgbClr val="EDEE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252991" y="2442162"/>
            <a:ext cx="1018612" cy="276999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Roof Exhaust</a:t>
            </a:r>
          </a:p>
        </p:txBody>
      </p:sp>
      <p:sp>
        <p:nvSpPr>
          <p:cNvPr id="572" name="Rectangle 571"/>
          <p:cNvSpPr/>
          <p:nvPr/>
        </p:nvSpPr>
        <p:spPr>
          <a:xfrm rot="5400000">
            <a:off x="7048456" y="2792202"/>
            <a:ext cx="509986" cy="495279"/>
          </a:xfrm>
          <a:prstGeom prst="rect">
            <a:avLst/>
          </a:prstGeom>
          <a:solidFill>
            <a:srgbClr val="EDEE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4" name="Flowchart: Summing Junction 573"/>
          <p:cNvSpPr>
            <a:spLocks noChangeAspect="1"/>
          </p:cNvSpPr>
          <p:nvPr/>
        </p:nvSpPr>
        <p:spPr>
          <a:xfrm rot="10800000">
            <a:off x="4602206" y="3645785"/>
            <a:ext cx="72295" cy="72295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Flowchart: Summing Junction 574"/>
          <p:cNvSpPr>
            <a:spLocks noChangeAspect="1"/>
          </p:cNvSpPr>
          <p:nvPr/>
        </p:nvSpPr>
        <p:spPr>
          <a:xfrm rot="10800000">
            <a:off x="4606374" y="3778146"/>
            <a:ext cx="72295" cy="72295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lowchart: Summing Junction 575"/>
          <p:cNvSpPr>
            <a:spLocks noChangeAspect="1"/>
          </p:cNvSpPr>
          <p:nvPr/>
        </p:nvSpPr>
        <p:spPr>
          <a:xfrm rot="10800000">
            <a:off x="7403483" y="3909788"/>
            <a:ext cx="72295" cy="72295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Flowchart: Summing Junction 576"/>
          <p:cNvSpPr>
            <a:spLocks noChangeAspect="1"/>
          </p:cNvSpPr>
          <p:nvPr/>
        </p:nvSpPr>
        <p:spPr>
          <a:xfrm rot="10800000">
            <a:off x="7402922" y="4062028"/>
            <a:ext cx="72295" cy="72295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Flowchart: Summing Junction 582"/>
          <p:cNvSpPr>
            <a:spLocks noChangeAspect="1"/>
          </p:cNvSpPr>
          <p:nvPr/>
        </p:nvSpPr>
        <p:spPr>
          <a:xfrm rot="10800000">
            <a:off x="4694463" y="4846142"/>
            <a:ext cx="145734" cy="145734"/>
          </a:xfrm>
          <a:prstGeom prst="flowChartSummingJunction">
            <a:avLst/>
          </a:prstGeom>
          <a:solidFill>
            <a:srgbClr val="00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Flowchart: Summing Junction 583"/>
          <p:cNvSpPr>
            <a:spLocks noChangeAspect="1"/>
          </p:cNvSpPr>
          <p:nvPr/>
        </p:nvSpPr>
        <p:spPr>
          <a:xfrm rot="16200000">
            <a:off x="4699061" y="5052012"/>
            <a:ext cx="145734" cy="145734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/>
          <p:cNvSpPr txBox="1"/>
          <p:nvPr/>
        </p:nvSpPr>
        <p:spPr>
          <a:xfrm>
            <a:off x="4816453" y="4800691"/>
            <a:ext cx="13083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Flow Control Valve</a:t>
            </a:r>
          </a:p>
          <a:p>
            <a:r>
              <a:rPr lang="en-US" sz="1100" b="1" dirty="0"/>
              <a:t>Fast-Acting E-Valve</a:t>
            </a:r>
          </a:p>
        </p:txBody>
      </p:sp>
      <p:sp>
        <p:nvSpPr>
          <p:cNvPr id="436" name="TextBox 435"/>
          <p:cNvSpPr txBox="1"/>
          <p:nvPr/>
        </p:nvSpPr>
        <p:spPr>
          <a:xfrm flipH="1">
            <a:off x="1292152" y="5806016"/>
            <a:ext cx="16286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99"/>
                </a:solidFill>
                <a:cs typeface="Arial" charset="0"/>
              </a:rPr>
              <a:t>COMPRESSOR ROOM </a:t>
            </a:r>
          </a:p>
          <a:p>
            <a:pPr algn="ctr"/>
            <a:r>
              <a:rPr lang="en-US" sz="1400" b="1" dirty="0">
                <a:solidFill>
                  <a:srgbClr val="000099"/>
                </a:solidFill>
                <a:cs typeface="Arial" charset="0"/>
              </a:rPr>
              <a:t>(45’ x 35’)</a:t>
            </a:r>
          </a:p>
        </p:txBody>
      </p:sp>
      <p:sp>
        <p:nvSpPr>
          <p:cNvPr id="438" name="TextBox 437"/>
          <p:cNvSpPr txBox="1"/>
          <p:nvPr/>
        </p:nvSpPr>
        <p:spPr>
          <a:xfrm>
            <a:off x="3777478" y="5753912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99"/>
                </a:solidFill>
                <a:cs typeface="Arial" charset="0"/>
              </a:rPr>
              <a:t>CONTROL ROOM</a:t>
            </a:r>
          </a:p>
          <a:p>
            <a:pPr algn="ctr"/>
            <a:r>
              <a:rPr lang="en-US" sz="1400" b="1" dirty="0">
                <a:solidFill>
                  <a:srgbClr val="000099"/>
                </a:solidFill>
                <a:cs typeface="Arial" charset="0"/>
              </a:rPr>
              <a:t>(25’ x 10’)</a:t>
            </a:r>
          </a:p>
        </p:txBody>
      </p:sp>
      <p:sp>
        <p:nvSpPr>
          <p:cNvPr id="441" name="TextBox 440"/>
          <p:cNvSpPr txBox="1"/>
          <p:nvPr/>
        </p:nvSpPr>
        <p:spPr>
          <a:xfrm flipH="1">
            <a:off x="6155029" y="5737558"/>
            <a:ext cx="1397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99"/>
                </a:solidFill>
                <a:cs typeface="Arial" charset="0"/>
              </a:rPr>
              <a:t>TEST BAY ROOM</a:t>
            </a:r>
          </a:p>
          <a:p>
            <a:pPr algn="ctr"/>
            <a:r>
              <a:rPr lang="en-US" sz="1400" b="1" dirty="0">
                <a:solidFill>
                  <a:srgbClr val="000099"/>
                </a:solidFill>
                <a:cs typeface="Arial" charset="0"/>
              </a:rPr>
              <a:t>(45’ x 40’)</a:t>
            </a:r>
          </a:p>
        </p:txBody>
      </p:sp>
      <p:sp>
        <p:nvSpPr>
          <p:cNvPr id="442" name="TextBox 441"/>
          <p:cNvSpPr txBox="1"/>
          <p:nvPr/>
        </p:nvSpPr>
        <p:spPr>
          <a:xfrm>
            <a:off x="409880" y="1942221"/>
            <a:ext cx="15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Building Exterior Wall</a:t>
            </a:r>
          </a:p>
        </p:txBody>
      </p:sp>
      <p:sp>
        <p:nvSpPr>
          <p:cNvPr id="443" name="TextBox 442"/>
          <p:cNvSpPr txBox="1"/>
          <p:nvPr/>
        </p:nvSpPr>
        <p:spPr>
          <a:xfrm>
            <a:off x="2673845" y="1896132"/>
            <a:ext cx="1200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Coolant Pipes</a:t>
            </a:r>
          </a:p>
        </p:txBody>
      </p:sp>
      <p:sp>
        <p:nvSpPr>
          <p:cNvPr id="444" name="TextBox 443"/>
          <p:cNvSpPr txBox="1"/>
          <p:nvPr/>
        </p:nvSpPr>
        <p:spPr>
          <a:xfrm flipH="1">
            <a:off x="2017226" y="2406586"/>
            <a:ext cx="135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Coolant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cs typeface="Arial" charset="0"/>
              </a:rPr>
              <a:t>System</a:t>
            </a:r>
          </a:p>
          <a:p>
            <a:pPr algn="ctr"/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7499481" y="1554223"/>
            <a:ext cx="1063112" cy="60016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cs typeface="Arial" charset="0"/>
              </a:rPr>
              <a:t>Dynamometer 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  <a:cs typeface="Arial" charset="0"/>
              </a:rPr>
              <a:t>Water System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  <a:cs typeface="Arial" charset="0"/>
              </a:rPr>
              <a:t>100 GPM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7753788" y="2276048"/>
            <a:ext cx="8386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Hydraulic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Skid for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Dyno Valves</a:t>
            </a:r>
          </a:p>
        </p:txBody>
      </p:sp>
      <p:cxnSp>
        <p:nvCxnSpPr>
          <p:cNvPr id="451" name="Straight Connector 450"/>
          <p:cNvCxnSpPr/>
          <p:nvPr/>
        </p:nvCxnSpPr>
        <p:spPr>
          <a:xfrm flipH="1" flipV="1">
            <a:off x="6583626" y="3140733"/>
            <a:ext cx="3671" cy="333686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extBox 451"/>
          <p:cNvSpPr txBox="1"/>
          <p:nvPr/>
        </p:nvSpPr>
        <p:spPr>
          <a:xfrm>
            <a:off x="5496458" y="3234015"/>
            <a:ext cx="1124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cs typeface="Arial" charset="0"/>
              </a:rPr>
              <a:t>H</a:t>
            </a:r>
            <a:r>
              <a:rPr lang="en-US" sz="900" b="1" baseline="-25000" dirty="0">
                <a:solidFill>
                  <a:prstClr val="black"/>
                </a:solidFill>
                <a:cs typeface="Arial" charset="0"/>
              </a:rPr>
              <a:t>2</a:t>
            </a:r>
            <a:r>
              <a:rPr lang="en-US" sz="900" b="1" dirty="0">
                <a:solidFill>
                  <a:prstClr val="black"/>
                </a:solidFill>
                <a:cs typeface="Arial" charset="0"/>
              </a:rPr>
              <a:t>O Pre-Treatment</a:t>
            </a:r>
          </a:p>
        </p:txBody>
      </p:sp>
      <p:sp>
        <p:nvSpPr>
          <p:cNvPr id="453" name="Oval 452"/>
          <p:cNvSpPr/>
          <p:nvPr/>
        </p:nvSpPr>
        <p:spPr>
          <a:xfrm>
            <a:off x="6223595" y="3148463"/>
            <a:ext cx="137160" cy="1371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6" name="Oval 455"/>
          <p:cNvSpPr/>
          <p:nvPr/>
        </p:nvSpPr>
        <p:spPr>
          <a:xfrm>
            <a:off x="6079333" y="3150227"/>
            <a:ext cx="137160" cy="1371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7" name="Oval 456"/>
          <p:cNvSpPr/>
          <p:nvPr/>
        </p:nvSpPr>
        <p:spPr>
          <a:xfrm>
            <a:off x="5935031" y="3150844"/>
            <a:ext cx="137160" cy="1371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8" name="Rectangle 457"/>
          <p:cNvSpPr/>
          <p:nvPr/>
        </p:nvSpPr>
        <p:spPr>
          <a:xfrm>
            <a:off x="5630055" y="3172069"/>
            <a:ext cx="294986" cy="953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59" name="Straight Connector 458"/>
          <p:cNvCxnSpPr/>
          <p:nvPr/>
        </p:nvCxnSpPr>
        <p:spPr>
          <a:xfrm>
            <a:off x="6359305" y="3178717"/>
            <a:ext cx="214756" cy="0"/>
          </a:xfrm>
          <a:prstGeom prst="line">
            <a:avLst/>
          </a:prstGeom>
          <a:ln w="12700">
            <a:solidFill>
              <a:srgbClr val="00B0F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>
            <a:stCxn id="475" idx="1"/>
          </p:cNvCxnSpPr>
          <p:nvPr/>
        </p:nvCxnSpPr>
        <p:spPr>
          <a:xfrm flipH="1" flipV="1">
            <a:off x="6355219" y="3257051"/>
            <a:ext cx="140144" cy="2523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/>
          <p:cNvCxnSpPr/>
          <p:nvPr/>
        </p:nvCxnSpPr>
        <p:spPr>
          <a:xfrm flipH="1">
            <a:off x="6162802" y="3223568"/>
            <a:ext cx="1381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/>
          <p:cNvCxnSpPr/>
          <p:nvPr/>
        </p:nvCxnSpPr>
        <p:spPr>
          <a:xfrm flipH="1">
            <a:off x="6000749" y="3224168"/>
            <a:ext cx="1381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/>
          <p:cNvCxnSpPr/>
          <p:nvPr/>
        </p:nvCxnSpPr>
        <p:spPr>
          <a:xfrm flipH="1">
            <a:off x="5834265" y="3223568"/>
            <a:ext cx="1381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5" name="Rectangle 474"/>
          <p:cNvSpPr/>
          <p:nvPr/>
        </p:nvSpPr>
        <p:spPr>
          <a:xfrm>
            <a:off x="6495363" y="3230125"/>
            <a:ext cx="52844" cy="588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76A20-C7D2-4C42-8869-3A75EF9B1B8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4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D262-AEEF-4013-AEC1-4524151D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2838"/>
          </a:xfrm>
        </p:spPr>
        <p:txBody>
          <a:bodyPr>
            <a:normAutofit/>
          </a:bodyPr>
          <a:lstStyle/>
          <a:p>
            <a:r>
              <a:rPr lang="en-US" dirty="0"/>
              <a:t>An optional path was identified to AM the blades with </a:t>
            </a:r>
            <a:r>
              <a:rPr lang="en-US" dirty="0" err="1"/>
              <a:t>Aerojet</a:t>
            </a:r>
            <a:r>
              <a:rPr lang="en-US" dirty="0"/>
              <a:t> </a:t>
            </a:r>
            <a:r>
              <a:rPr lang="en-US" dirty="0" err="1"/>
              <a:t>Rocketdyne</a:t>
            </a:r>
            <a:r>
              <a:rPr lang="en-US"/>
              <a:t>—less than 26 </a:t>
            </a:r>
            <a:r>
              <a:rPr lang="en-US" dirty="0"/>
              <a:t>weeks for less than $100K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53CCCF-A084-4E27-B36E-6C641038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C65A3C-C7F9-423E-8DC0-1F93241DA400}"/>
              </a:ext>
            </a:extLst>
          </p:cNvPr>
          <p:cNvSpPr/>
          <p:nvPr/>
        </p:nvSpPr>
        <p:spPr>
          <a:xfrm>
            <a:off x="3096052" y="1960070"/>
            <a:ext cx="59717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Aerojet Rocketdyne has experience AM printing liquid rocket engines and recently purchased 3D Material Technologies to enter into the aerospace sector</a:t>
            </a:r>
          </a:p>
          <a:p>
            <a:pPr marL="342900" indent="-342900">
              <a:buFont typeface="+mj-lt"/>
              <a:buAutoNum type="arabicPeriod" startAt="3"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8F6A0-DB3A-4564-92F7-6B5940D6A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42114" y="5203559"/>
            <a:ext cx="3071340" cy="6015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06DF9-1E95-497B-8A23-AF64D9D02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42114" y="3431433"/>
            <a:ext cx="3068486" cy="6015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58">
            <a:extLst>
              <a:ext uri="{FF2B5EF4-FFF2-40B4-BE49-F238E27FC236}">
                <a16:creationId xmlns:a16="http://schemas.microsoft.com/office/drawing/2014/main" id="{6AC4AE9B-152D-4822-AAF7-DD2B7AE538D3}"/>
              </a:ext>
            </a:extLst>
          </p:cNvPr>
          <p:cNvSpPr txBox="1"/>
          <p:nvPr/>
        </p:nvSpPr>
        <p:spPr>
          <a:xfrm>
            <a:off x="6172200" y="5981125"/>
            <a:ext cx="196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777 hole additively manufactured </a:t>
            </a:r>
          </a:p>
        </p:txBody>
      </p:sp>
      <p:sp>
        <p:nvSpPr>
          <p:cNvPr id="11" name="TextBox 58">
            <a:extLst>
              <a:ext uri="{FF2B5EF4-FFF2-40B4-BE49-F238E27FC236}">
                <a16:creationId xmlns:a16="http://schemas.microsoft.com/office/drawing/2014/main" id="{B7916AFD-FF1D-472F-913B-DBCC291A86A2}"/>
              </a:ext>
            </a:extLst>
          </p:cNvPr>
          <p:cNvSpPr txBox="1"/>
          <p:nvPr/>
        </p:nvSpPr>
        <p:spPr>
          <a:xfrm>
            <a:off x="6093714" y="4032961"/>
            <a:ext cx="196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Tripod holes  additively manufactured </a:t>
            </a:r>
          </a:p>
        </p:txBody>
      </p:sp>
      <p:pic>
        <p:nvPicPr>
          <p:cNvPr id="5122" name="Picture 2" descr="https://www.rocket.com/sites/default/files/ar_logo_temp.png">
            <a:extLst>
              <a:ext uri="{FF2B5EF4-FFF2-40B4-BE49-F238E27FC236}">
                <a16:creationId xmlns:a16="http://schemas.microsoft.com/office/drawing/2014/main" id="{632A6A3F-B8F3-434C-97F9-7F824496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8" y="1960070"/>
            <a:ext cx="2343623" cy="6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3dmaterialtech.com/images/hm_slider1.jpg">
            <a:extLst>
              <a:ext uri="{FF2B5EF4-FFF2-40B4-BE49-F238E27FC236}">
                <a16:creationId xmlns:a16="http://schemas.microsoft.com/office/drawing/2014/main" id="{3B5DDC7F-F431-469D-80BB-A39B3A806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/>
          <a:stretch/>
        </p:blipFill>
        <p:spPr bwMode="auto">
          <a:xfrm>
            <a:off x="152400" y="3693943"/>
            <a:ext cx="463412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73C28A-EADF-44D1-9C49-5DF5BCA654CB}"/>
              </a:ext>
            </a:extLst>
          </p:cNvPr>
          <p:cNvSpPr/>
          <p:nvPr/>
        </p:nvSpPr>
        <p:spPr>
          <a:xfrm>
            <a:off x="266700" y="6088847"/>
            <a:ext cx="4634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3D Material Technologies Printing Machines </a:t>
            </a:r>
          </a:p>
        </p:txBody>
      </p:sp>
    </p:spTree>
    <p:extLst>
      <p:ext uri="{BB962C8B-B14F-4D97-AF65-F5344CB8AC3E}">
        <p14:creationId xmlns:p14="http://schemas.microsoft.com/office/powerpoint/2010/main" val="388107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614CA6-1E8B-42CC-BFC2-AEB2539C6BE9}"/>
              </a:ext>
            </a:extLst>
          </p:cNvPr>
          <p:cNvSpPr/>
          <p:nvPr/>
        </p:nvSpPr>
        <p:spPr>
          <a:xfrm>
            <a:off x="0" y="1290181"/>
            <a:ext cx="4571999" cy="41098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DC23C2-CA65-4D23-BEFA-08300907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16C3F-B481-46CB-890E-5FEF4015E25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9D069-30EC-40DD-8693-B28C7943B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14560" r="5134" b="5672"/>
          <a:stretch/>
        </p:blipFill>
        <p:spPr>
          <a:xfrm>
            <a:off x="4634631" y="1349679"/>
            <a:ext cx="4509369" cy="29196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0F43323-1AE6-4437-A180-1133434D0A80}"/>
              </a:ext>
            </a:extLst>
          </p:cNvPr>
          <p:cNvSpPr txBox="1">
            <a:spLocks/>
          </p:cNvSpPr>
          <p:nvPr/>
        </p:nvSpPr>
        <p:spPr>
          <a:xfrm>
            <a:off x="62631" y="1457986"/>
            <a:ext cx="4509370" cy="275184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dirty="0">
                <a:latin typeface="+mn-lt"/>
              </a:rPr>
              <a:t>European Union has an established industry/university/government collaboration with common geometries.</a:t>
            </a:r>
            <a:endParaRPr lang="en-US" sz="3600" dirty="0"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+mn-lt"/>
              </a:rPr>
              <a:t>Some Framework Series Examples: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+mn-lt"/>
              </a:rPr>
              <a:t>1. Main Annulus Gas Path Interactions</a:t>
            </a:r>
          </a:p>
          <a:p>
            <a:pPr marL="0" indent="0">
              <a:buFont typeface="Arial" pitchFamily="34" charset="0"/>
              <a:buNone/>
            </a:pPr>
            <a:r>
              <a:rPr lang="en-US" sz="2900" dirty="0">
                <a:latin typeface="+mn-lt"/>
              </a:rPr>
              <a:t>RR, SNECMA, Karlsruhe Inst of Tech, MTU, Siemens, Darmstadt, </a:t>
            </a:r>
            <a:r>
              <a:rPr lang="en-US" sz="2900" dirty="0" err="1">
                <a:latin typeface="+mn-lt"/>
              </a:rPr>
              <a:t>etc</a:t>
            </a:r>
            <a:endParaRPr lang="en-US" sz="2900" dirty="0"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+mn-lt"/>
              </a:rPr>
              <a:t>2. FP7 FACTOR Project:</a:t>
            </a:r>
          </a:p>
          <a:p>
            <a:pPr marL="0" indent="0">
              <a:buFont typeface="Arial" pitchFamily="34" charset="0"/>
              <a:buNone/>
            </a:pPr>
            <a:r>
              <a:rPr lang="en-US" sz="2900" dirty="0">
                <a:latin typeface="+mn-lt"/>
              </a:rPr>
              <a:t>Oxford, VKI, Safran, DLR, MTU, RR, Siemens, </a:t>
            </a:r>
            <a:r>
              <a:rPr lang="en-US" sz="2900" dirty="0" err="1">
                <a:latin typeface="+mn-lt"/>
              </a:rPr>
              <a:t>etc</a:t>
            </a:r>
            <a:endParaRPr lang="en-US" sz="29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F73E4-59DB-485A-9FFE-CBD2E0518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95" t="13199" r="74090" b="76541"/>
          <a:stretch/>
        </p:blipFill>
        <p:spPr>
          <a:xfrm>
            <a:off x="1906457" y="4155764"/>
            <a:ext cx="821718" cy="1027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86FA93-3AA7-4444-954F-65DA5630F8FF}"/>
              </a:ext>
            </a:extLst>
          </p:cNvPr>
          <p:cNvSpPr txBox="1"/>
          <p:nvPr/>
        </p:nvSpPr>
        <p:spPr>
          <a:xfrm>
            <a:off x="0" y="1252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 turbine research is </a:t>
            </a:r>
            <a:r>
              <a:rPr lang="en-US" sz="2800" b="1" dirty="0">
                <a:solidFill>
                  <a:srgbClr val="003399"/>
                </a:solidFill>
                <a:latin typeface="Calibri"/>
              </a:rPr>
              <a:t>heavily supported in other nations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26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4F08E-E19C-4B49-AAA7-308E01AA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605" y="3219578"/>
            <a:ext cx="2376545" cy="1320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6581001"/>
            <a:ext cx="37147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BD4B2-51D9-4276-AD5A-230893B186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56650" cy="914400"/>
          </a:xfrm>
        </p:spPr>
        <p:txBody>
          <a:bodyPr>
            <a:noAutofit/>
          </a:bodyPr>
          <a:lstStyle/>
          <a:p>
            <a:pPr algn="l" hangingPunct="0"/>
            <a:r>
              <a:rPr lang="en-US" sz="2800" b="1" dirty="0">
                <a:solidFill>
                  <a:srgbClr val="003399"/>
                </a:solidFill>
                <a:latin typeface="+mn-lt"/>
                <a:cs typeface="Arial" pitchFamily="34" charset="0"/>
              </a:rPr>
              <a:t>Barriers for the research community to advance turbines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D85882-C5C5-48D9-A2C7-25994E401E47}"/>
              </a:ext>
            </a:extLst>
          </p:cNvPr>
          <p:cNvSpPr/>
          <p:nvPr/>
        </p:nvSpPr>
        <p:spPr>
          <a:xfrm>
            <a:off x="185737" y="1116211"/>
            <a:ext cx="5028853" cy="52629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Lack of facilities that can simulate turbine complexities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Lack of resources: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      Universities: space and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Industries:  costs and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Lack of common geometries that are not proprietary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549920B-F51F-4D96-922A-E0D2E4E95D23}"/>
              </a:ext>
            </a:extLst>
          </p:cNvPr>
          <p:cNvGrpSpPr/>
          <p:nvPr/>
        </p:nvGrpSpPr>
        <p:grpSpPr>
          <a:xfrm>
            <a:off x="5524568" y="1092353"/>
            <a:ext cx="2843408" cy="1817471"/>
            <a:chOff x="409575" y="3971925"/>
            <a:chExt cx="3514725" cy="2162175"/>
          </a:xfrm>
        </p:grpSpPr>
        <p:pic>
          <p:nvPicPr>
            <p:cNvPr id="52" name="Picture 2" descr="C:\Barringer\Post Doc\Motivational Photos\pw6000_cutaway_high.jpg">
              <a:extLst>
                <a:ext uri="{FF2B5EF4-FFF2-40B4-BE49-F238E27FC236}">
                  <a16:creationId xmlns:a16="http://schemas.microsoft.com/office/drawing/2014/main" id="{5AF8A198-C28F-403F-AEEB-774E36893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13" y="4101446"/>
              <a:ext cx="3468687" cy="2032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B04B9AF-FCD7-4E16-8AAD-B3BA81F18FDB}"/>
                </a:ext>
              </a:extLst>
            </p:cNvPr>
            <p:cNvSpPr/>
            <p:nvPr/>
          </p:nvSpPr>
          <p:spPr>
            <a:xfrm>
              <a:off x="2343150" y="4391025"/>
              <a:ext cx="838200" cy="647700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A45DFA-DCDC-4B7B-BEF9-73DF405D3FDD}"/>
                </a:ext>
              </a:extLst>
            </p:cNvPr>
            <p:cNvSpPr txBox="1"/>
            <p:nvPr/>
          </p:nvSpPr>
          <p:spPr>
            <a:xfrm>
              <a:off x="409575" y="3971925"/>
              <a:ext cx="3369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prstClr val="black"/>
                  </a:solidFill>
                </a:rPr>
                <a:t>Fan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452C611-8E96-4F57-8691-17202DCFC185}"/>
                </a:ext>
              </a:extLst>
            </p:cNvPr>
            <p:cNvSpPr txBox="1"/>
            <p:nvPr/>
          </p:nvSpPr>
          <p:spPr>
            <a:xfrm>
              <a:off x="1390650" y="3981450"/>
              <a:ext cx="6944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prstClr val="black"/>
                  </a:solidFill>
                </a:rPr>
                <a:t>Compressor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671FF45-8074-4630-A212-AE68CEE0A301}"/>
                </a:ext>
              </a:extLst>
            </p:cNvPr>
            <p:cNvSpPr txBox="1"/>
            <p:nvPr/>
          </p:nvSpPr>
          <p:spPr>
            <a:xfrm>
              <a:off x="2066925" y="3981450"/>
              <a:ext cx="6543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prstClr val="black"/>
                  </a:solidFill>
                </a:rPr>
                <a:t>Combustor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8986587-8A50-4C82-9568-E6187F8B59B8}"/>
                </a:ext>
              </a:extLst>
            </p:cNvPr>
            <p:cNvSpPr txBox="1"/>
            <p:nvPr/>
          </p:nvSpPr>
          <p:spPr>
            <a:xfrm>
              <a:off x="2676525" y="3981450"/>
              <a:ext cx="5132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prstClr val="black"/>
                  </a:solidFill>
                </a:rPr>
                <a:t>Turbine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3607026-3C56-417B-A61A-9D1596A4FEC2}"/>
                </a:ext>
              </a:extLst>
            </p:cNvPr>
            <p:cNvSpPr txBox="1"/>
            <p:nvPr/>
          </p:nvSpPr>
          <p:spPr>
            <a:xfrm>
              <a:off x="3409950" y="3971925"/>
              <a:ext cx="46358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prstClr val="black"/>
                  </a:solidFill>
                </a:rPr>
                <a:t>Nozzle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EC9B149-EB26-4729-A893-D82D81FA2FB5}"/>
                </a:ext>
              </a:extLst>
            </p:cNvPr>
            <p:cNvCxnSpPr/>
            <p:nvPr/>
          </p:nvCxnSpPr>
          <p:spPr>
            <a:xfrm>
              <a:off x="676275" y="4124325"/>
              <a:ext cx="314325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7B1B40A-3F8D-4567-A591-BF245C7D3A14}"/>
                </a:ext>
              </a:extLst>
            </p:cNvPr>
            <p:cNvCxnSpPr/>
            <p:nvPr/>
          </p:nvCxnSpPr>
          <p:spPr>
            <a:xfrm>
              <a:off x="1899786" y="4168319"/>
              <a:ext cx="148089" cy="594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371550-6100-4BD2-88E1-A85ED3F50A6A}"/>
                </a:ext>
              </a:extLst>
            </p:cNvPr>
            <p:cNvCxnSpPr/>
            <p:nvPr/>
          </p:nvCxnSpPr>
          <p:spPr>
            <a:xfrm>
              <a:off x="2385561" y="4139744"/>
              <a:ext cx="148089" cy="594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0DFB4B-B063-4BF9-B049-E134EBFBC8A1}"/>
                </a:ext>
              </a:extLst>
            </p:cNvPr>
            <p:cNvCxnSpPr>
              <a:stCxn id="57" idx="2"/>
            </p:cNvCxnSpPr>
            <p:nvPr/>
          </p:nvCxnSpPr>
          <p:spPr>
            <a:xfrm flipH="1">
              <a:off x="2809875" y="4196894"/>
              <a:ext cx="123291" cy="422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3B0FC91-92C6-434F-A6F6-2AE833EC928B}"/>
                </a:ext>
              </a:extLst>
            </p:cNvPr>
            <p:cNvCxnSpPr/>
            <p:nvPr/>
          </p:nvCxnSpPr>
          <p:spPr>
            <a:xfrm flipH="1">
              <a:off x="3314701" y="4219575"/>
              <a:ext cx="304799" cy="428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8C53B8A-4B80-428F-ADBB-71021D62BB33}"/>
                </a:ext>
              </a:extLst>
            </p:cNvPr>
            <p:cNvSpPr txBox="1"/>
            <p:nvPr/>
          </p:nvSpPr>
          <p:spPr>
            <a:xfrm>
              <a:off x="1707424" y="5765199"/>
              <a:ext cx="1001036" cy="366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99"/>
                  </a:solidFill>
                </a:rPr>
                <a:t>PW6000</a:t>
              </a: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2B7AAF14-AE0E-4508-943B-C195B5D8A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776" y="5270370"/>
            <a:ext cx="1946474" cy="1587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51752-E257-4802-938E-4434FF408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605" y="3817583"/>
            <a:ext cx="1823395" cy="12711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981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36" y="1803030"/>
            <a:ext cx="4319649" cy="3827584"/>
          </a:xfrm>
          <a:prstGeom prst="rect">
            <a:avLst/>
          </a:prstGeom>
        </p:spPr>
      </p:pic>
      <p:sp>
        <p:nvSpPr>
          <p:cNvPr id="7" name="TextBox 62"/>
          <p:cNvSpPr txBox="1"/>
          <p:nvPr/>
        </p:nvSpPr>
        <p:spPr>
          <a:xfrm>
            <a:off x="71772" y="3093530"/>
            <a:ext cx="17182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Blade Inlet </a:t>
            </a:r>
          </a:p>
          <a:p>
            <a:pPr algn="ctr" fontAlgn="base"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Reynolds Number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8" name="TextBox 62"/>
          <p:cNvSpPr txBox="1"/>
          <p:nvPr/>
        </p:nvSpPr>
        <p:spPr>
          <a:xfrm>
            <a:off x="2597216" y="6108349"/>
            <a:ext cx="23682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Rotational Reynolds Number,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9" name="TextBox 62"/>
          <p:cNvSpPr txBox="1"/>
          <p:nvPr/>
        </p:nvSpPr>
        <p:spPr>
          <a:xfrm>
            <a:off x="4684748" y="6100566"/>
            <a:ext cx="9509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Re    =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10" name="TextBox 62"/>
          <p:cNvSpPr txBox="1"/>
          <p:nvPr/>
        </p:nvSpPr>
        <p:spPr>
          <a:xfrm>
            <a:off x="4735405" y="6160607"/>
            <a:ext cx="94983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400" b="1">
                <a:solidFill>
                  <a:srgbClr val="000000"/>
                </a:solidFill>
                <a:latin typeface="Symbol"/>
                <a:ea typeface="Times New Roman"/>
              </a:rPr>
              <a:t>f </a:t>
            </a:r>
            <a:endParaRPr lang="en-US" sz="1400" kern="0">
              <a:solidFill>
                <a:sysClr val="windowText" lastClr="000000"/>
              </a:solidFill>
              <a:latin typeface="Times New Roman"/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62"/>
              <p:cNvSpPr txBox="1"/>
              <p:nvPr/>
            </p:nvSpPr>
            <p:spPr>
              <a:xfrm>
                <a:off x="5445439" y="5995035"/>
                <a:ext cx="761239" cy="420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𝛒</m:t>
                        </m:r>
                        <m:r>
                          <a:rPr lang="en-US" sz="1600" b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∙ 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𝛀</m:t>
                        </m:r>
                        <m:r>
                          <a:rPr lang="en-US" sz="1600" b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∙ </m:t>
                        </m:r>
                        <m:sSup>
                          <m:sSup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𝐑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𝛍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endParaRPr lang="en-US" sz="1600" kern="0" dirty="0">
                  <a:solidFill>
                    <a:sysClr val="windowText" lastClr="000000"/>
                  </a:solidFill>
                  <a:latin typeface="Times New Roman"/>
                  <a:ea typeface="Times New Roman"/>
                </a:endParaRPr>
              </a:p>
            </p:txBody>
          </p:sp>
        </mc:Choice>
        <mc:Fallback xmlns="">
          <p:sp>
            <p:nvSpPr>
              <p:cNvPr id="11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439" y="5995035"/>
                <a:ext cx="761239" cy="420500"/>
              </a:xfrm>
              <a:prstGeom prst="rect">
                <a:avLst/>
              </a:prstGeom>
              <a:blipFill rotWithShape="1">
                <a:blip r:embed="rId3"/>
                <a:stretch>
                  <a:fillRect l="-64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6075407" y="6044541"/>
            <a:ext cx="0" cy="46520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3" name="TextBox 62"/>
          <p:cNvSpPr txBox="1"/>
          <p:nvPr/>
        </p:nvSpPr>
        <p:spPr>
          <a:xfrm>
            <a:off x="6073454" y="6368234"/>
            <a:ext cx="9486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Hub, Purge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62"/>
              <p:cNvSpPr txBox="1"/>
              <p:nvPr/>
            </p:nvSpPr>
            <p:spPr>
              <a:xfrm>
                <a:off x="835756" y="3681355"/>
                <a:ext cx="977265" cy="384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𝛒</m:t>
                            </m:r>
                          </m:e>
                          <m:sub>
                            <m:r>
                              <a:rPr lang="en-US" sz="1600" b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∞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</m:t>
                        </m:r>
                        <m:r>
                          <a:rPr lang="en-US" sz="1600" b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∙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𝐔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𝐗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</m:t>
                        </m:r>
                        <m:r>
                          <a:rPr lang="en-US" sz="1600" b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∙</m:t>
                        </m:r>
                        <m:r>
                          <a:rPr lang="en-US" sz="1600" b="1" i="1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𝐂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𝛍</m:t>
                            </m:r>
                          </m:e>
                          <m:sub>
                            <m:r>
                              <a:rPr lang="en-US" sz="1600" b="1">
                                <a:solidFill>
                                  <a:srgbClr val="000000"/>
                                </a:solidFill>
                                <a:latin typeface="Cambria Math"/>
                                <a:ea typeface="Times New Roman"/>
                              </a:rPr>
                              <m:t>∞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endParaRPr lang="en-US" sz="1600" kern="0" dirty="0">
                  <a:solidFill>
                    <a:sysClr val="windowText" lastClr="000000"/>
                  </a:solidFill>
                  <a:latin typeface="Times New Roman"/>
                  <a:ea typeface="Times New Roman"/>
                </a:endParaRPr>
              </a:p>
            </p:txBody>
          </p:sp>
        </mc:Choice>
        <mc:Fallback xmlns="">
          <p:sp>
            <p:nvSpPr>
              <p:cNvPr id="15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56" y="3681355"/>
                <a:ext cx="977265" cy="384977"/>
              </a:xfrm>
              <a:prstGeom prst="rect">
                <a:avLst/>
              </a:prstGeom>
              <a:blipFill rotWithShape="1">
                <a:blip r:embed="rId4"/>
                <a:stretch>
                  <a:fillRect l="-5000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33"/>
          <p:cNvSpPr txBox="1"/>
          <p:nvPr/>
        </p:nvSpPr>
        <p:spPr>
          <a:xfrm>
            <a:off x="8090446" y="3067341"/>
            <a:ext cx="991859" cy="7489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PSU START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GE HGIR 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Sussex   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8072173" y="3887817"/>
            <a:ext cx="886145" cy="7489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Aachen  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ASU 1    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ASU 2   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18" name="TextBox 33"/>
          <p:cNvSpPr txBox="1"/>
          <p:nvPr/>
        </p:nvSpPr>
        <p:spPr>
          <a:xfrm>
            <a:off x="8076461" y="4692782"/>
            <a:ext cx="106753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Bath    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Purdue        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Notre Dame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NASA W6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19" name="TextBox 33"/>
          <p:cNvSpPr txBox="1"/>
          <p:nvPr/>
        </p:nvSpPr>
        <p:spPr>
          <a:xfrm>
            <a:off x="2207584" y="5573853"/>
            <a:ext cx="96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ea typeface="Times New Roman"/>
              </a:rPr>
              <a:t>1.0E+5</a:t>
            </a:r>
            <a:endParaRPr lang="en-US" sz="1400" kern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20" name="TextBox 33"/>
          <p:cNvSpPr txBox="1"/>
          <p:nvPr/>
        </p:nvSpPr>
        <p:spPr>
          <a:xfrm>
            <a:off x="3849677" y="5569803"/>
            <a:ext cx="108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ea typeface="Times New Roman"/>
              </a:rPr>
              <a:t>1.0E+6</a:t>
            </a:r>
            <a:endParaRPr lang="en-US" sz="1400" kern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21" name="TextBox 33"/>
          <p:cNvSpPr txBox="1"/>
          <p:nvPr/>
        </p:nvSpPr>
        <p:spPr>
          <a:xfrm>
            <a:off x="5486884" y="5565792"/>
            <a:ext cx="988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1.0E+7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22" name="TextBox 33"/>
          <p:cNvSpPr txBox="1"/>
          <p:nvPr/>
        </p:nvSpPr>
        <p:spPr>
          <a:xfrm>
            <a:off x="1907882" y="5384109"/>
            <a:ext cx="96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1.0E+4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23" name="TextBox 33"/>
          <p:cNvSpPr txBox="1"/>
          <p:nvPr/>
        </p:nvSpPr>
        <p:spPr>
          <a:xfrm>
            <a:off x="1897942" y="3521974"/>
            <a:ext cx="95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ea typeface="Times New Roman"/>
              </a:rPr>
              <a:t>1.0E+5</a:t>
            </a:r>
            <a:endParaRPr lang="en-US" sz="1400" kern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24" name="TextBox 33"/>
          <p:cNvSpPr txBox="1"/>
          <p:nvPr/>
        </p:nvSpPr>
        <p:spPr>
          <a:xfrm>
            <a:off x="1906500" y="1672938"/>
            <a:ext cx="95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ea typeface="Times New Roman"/>
              </a:rPr>
              <a:t>1.0E+6</a:t>
            </a:r>
            <a:endParaRPr lang="en-US" sz="1400" kern="0">
              <a:solidFill>
                <a:sysClr val="windowText" lastClr="000000"/>
              </a:solidFill>
              <a:ea typeface="Times New Roman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845869" y="2688000"/>
            <a:ext cx="0" cy="28930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 flipH="1" flipV="1">
            <a:off x="2527905" y="2686845"/>
            <a:ext cx="3317732" cy="154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9026" y="3098103"/>
            <a:ext cx="157038" cy="6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2973" y="3875837"/>
            <a:ext cx="155691" cy="73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8554" y="4709169"/>
            <a:ext cx="151612" cy="6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6581001"/>
            <a:ext cx="37147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5CBD4B2-51D9-4276-AD5A-230893B18693}" type="slidenum">
              <a:rPr lang="en-US" sz="1200" b="1" smtClean="0">
                <a:solidFill>
                  <a:prstClr val="black"/>
                </a:solidFill>
                <a:latin typeface="Arial Black" pitchFamily="34" charset="0"/>
              </a:rPr>
              <a:pPr algn="ctr">
                <a:spcBef>
                  <a:spcPct val="50000"/>
                </a:spcBef>
                <a:defRPr/>
              </a:pPr>
              <a:t>7</a:t>
            </a:fld>
            <a:endParaRPr lang="en-US" sz="12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38" name="TextBox 62"/>
          <p:cNvSpPr txBox="1"/>
          <p:nvPr/>
        </p:nvSpPr>
        <p:spPr>
          <a:xfrm>
            <a:off x="71421" y="3750000"/>
            <a:ext cx="9509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400" b="1" dirty="0">
                <a:solidFill>
                  <a:srgbClr val="000000"/>
                </a:solidFill>
                <a:ea typeface="Times New Roman"/>
              </a:rPr>
              <a:t>Re    = </a:t>
            </a:r>
            <a:endParaRPr lang="en-US" sz="14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39" name="TextBox 62"/>
          <p:cNvSpPr txBox="1"/>
          <p:nvPr/>
        </p:nvSpPr>
        <p:spPr>
          <a:xfrm>
            <a:off x="91082" y="3841037"/>
            <a:ext cx="94983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defRPr/>
            </a:pPr>
            <a:r>
              <a:rPr lang="en-US" sz="1200" b="1" dirty="0">
                <a:solidFill>
                  <a:srgbClr val="000000"/>
                </a:solidFill>
                <a:ea typeface="Times New Roman"/>
              </a:rPr>
              <a:t>X </a:t>
            </a:r>
            <a:endParaRPr lang="en-US" sz="1200" kern="0" dirty="0">
              <a:solidFill>
                <a:sysClr val="windowText" lastClr="000000"/>
              </a:solidFill>
              <a:ea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7977" y="1097443"/>
            <a:ext cx="472276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</a:rPr>
              <a:t>Axial Versus Rotational Parameter Space Comparison</a:t>
            </a:r>
          </a:p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</a:rPr>
              <a:t>(Continuous Duration Facilities) 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56650" cy="914400"/>
          </a:xfrm>
        </p:spPr>
        <p:txBody>
          <a:bodyPr>
            <a:noAutofit/>
          </a:bodyPr>
          <a:lstStyle/>
          <a:p>
            <a:pPr algn="l" hangingPunct="0"/>
            <a:r>
              <a:rPr lang="en-US" sz="2800" b="1" dirty="0">
                <a:solidFill>
                  <a:srgbClr val="003399"/>
                </a:solidFill>
                <a:latin typeface="+mn-lt"/>
                <a:cs typeface="Arial" pitchFamily="34" charset="0"/>
              </a:rPr>
              <a:t>Illustration of a lack of facilities that can simulate important turbine parameters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32973" y="2268725"/>
            <a:ext cx="293751" cy="1717929"/>
          </a:xfrm>
          <a:prstGeom prst="rect">
            <a:avLst/>
          </a:prstGeom>
          <a:gradFill>
            <a:gsLst>
              <a:gs pos="54000">
                <a:sysClr val="window" lastClr="FFFFFF">
                  <a:lumMod val="65000"/>
                </a:sysClr>
              </a:gs>
              <a:gs pos="42083">
                <a:sysClr val="window" lastClr="FFFFFF">
                  <a:lumMod val="65000"/>
                </a:sysClr>
              </a:gs>
              <a:gs pos="62000">
                <a:sysClr val="window" lastClr="FFFFFF">
                  <a:lumMod val="75000"/>
                </a:sysClr>
              </a:gs>
              <a:gs pos="95000">
                <a:srgbClr val="FFFFFF">
                  <a:alpha val="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6331830" y="2743070"/>
            <a:ext cx="29489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47" name="TextBox 33"/>
          <p:cNvSpPr txBox="1"/>
          <p:nvPr/>
        </p:nvSpPr>
        <p:spPr>
          <a:xfrm>
            <a:off x="6703535" y="2547618"/>
            <a:ext cx="831135" cy="444297"/>
          </a:xfrm>
          <a:prstGeom prst="rect">
            <a:avLst/>
          </a:prstGeom>
          <a:solidFill>
            <a:sysClr val="window" lastClr="FFFFFF"/>
          </a:solidFill>
          <a:ln w="3175">
            <a:solidFill>
              <a:sysClr val="windowText" lastClr="000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ea typeface="Times New Roman"/>
              </a:rPr>
              <a:t>Engine 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  <a:ea typeface="Times New Roman"/>
              </a:rPr>
              <a:t>High Pressure Turbines* </a:t>
            </a:r>
            <a:endParaRPr lang="en-US" sz="1000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15547" y="1801022"/>
            <a:ext cx="157290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cs typeface="Calibri" pitchFamily="34" charset="0"/>
              </a:rPr>
              <a:t>Penn State START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cs typeface="Calibri" pitchFamily="34" charset="0"/>
              </a:rPr>
              <a:t>Operating Envelope</a:t>
            </a:r>
          </a:p>
        </p:txBody>
      </p:sp>
      <p:cxnSp>
        <p:nvCxnSpPr>
          <p:cNvPr id="51" name="Straight Arrow Connector 50"/>
          <p:cNvCxnSpPr>
            <a:stCxn id="48" idx="2"/>
          </p:cNvCxnSpPr>
          <p:nvPr/>
        </p:nvCxnSpPr>
        <p:spPr>
          <a:xfrm flipH="1">
            <a:off x="5917997" y="2262687"/>
            <a:ext cx="384001" cy="3561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mond 2"/>
          <p:cNvSpPr/>
          <p:nvPr/>
        </p:nvSpPr>
        <p:spPr>
          <a:xfrm>
            <a:off x="7754100" y="5530290"/>
            <a:ext cx="109728" cy="109728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5294985" y="3641749"/>
            <a:ext cx="109728" cy="109728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38881" y="2534760"/>
            <a:ext cx="1453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Publically Available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Operating Points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03061" y="1887583"/>
            <a:ext cx="197510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cs typeface="Calibri" pitchFamily="34" charset="0"/>
              </a:rPr>
              <a:t>(Same Order of Magnitude)</a:t>
            </a:r>
          </a:p>
        </p:txBody>
      </p:sp>
    </p:spTree>
    <p:extLst>
      <p:ext uri="{BB962C8B-B14F-4D97-AF65-F5344CB8AC3E}">
        <p14:creationId xmlns:p14="http://schemas.microsoft.com/office/powerpoint/2010/main" val="49280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46BC4-65D5-409A-A3D1-B83A5C57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DDDC-4E71-47F6-827E-2936E93FFA2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408FFD-E2FB-4986-B567-8FDC90609F1C}"/>
              </a:ext>
            </a:extLst>
          </p:cNvPr>
          <p:cNvSpPr txBox="1"/>
          <p:nvPr/>
        </p:nvSpPr>
        <p:spPr>
          <a:xfrm>
            <a:off x="-18259" y="3001143"/>
            <a:ext cx="3666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Step 1: Tooling/Cores/Wax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0D8334-EFC5-4C57-963F-E73E5D4C99D8}"/>
              </a:ext>
            </a:extLst>
          </p:cNvPr>
          <p:cNvCxnSpPr>
            <a:cxnSpLocks/>
          </p:cNvCxnSpPr>
          <p:nvPr/>
        </p:nvCxnSpPr>
        <p:spPr>
          <a:xfrm>
            <a:off x="3769697" y="2818356"/>
            <a:ext cx="0" cy="388418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83F7A0-AEA6-4BB8-82CF-550A86C787D6}"/>
              </a:ext>
            </a:extLst>
          </p:cNvPr>
          <p:cNvSpPr txBox="1"/>
          <p:nvPr/>
        </p:nvSpPr>
        <p:spPr>
          <a:xfrm>
            <a:off x="3798982" y="2967335"/>
            <a:ext cx="304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2: Casting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3CD9F4-D5E7-4131-8692-E173457F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47" y="4899113"/>
            <a:ext cx="1624443" cy="17188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" descr="newDesign Tooling 1">
            <a:extLst>
              <a:ext uri="{FF2B5EF4-FFF2-40B4-BE49-F238E27FC236}">
                <a16:creationId xmlns:a16="http://schemas.microsoft.com/office/drawing/2014/main" id="{158CA270-1227-47F1-B9A8-C48C9FA2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3626024"/>
            <a:ext cx="1824508" cy="1295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42512E-F30D-4360-AA7D-2F28BA57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510" y="3787254"/>
            <a:ext cx="1717628" cy="22237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ADD09A-13A3-49C5-B7CD-0D7FA15C0C30}"/>
              </a:ext>
            </a:extLst>
          </p:cNvPr>
          <p:cNvCxnSpPr>
            <a:cxnSpLocks/>
          </p:cNvCxnSpPr>
          <p:nvPr/>
        </p:nvCxnSpPr>
        <p:spPr>
          <a:xfrm>
            <a:off x="6098087" y="2836506"/>
            <a:ext cx="0" cy="3777259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F8CE646-C36A-498F-AD3E-71688A4F9180}"/>
              </a:ext>
            </a:extLst>
          </p:cNvPr>
          <p:cNvSpPr txBox="1"/>
          <p:nvPr/>
        </p:nvSpPr>
        <p:spPr>
          <a:xfrm>
            <a:off x="6127371" y="2983885"/>
            <a:ext cx="304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3: Machining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 descr="Image result for turbine blade EDM">
            <a:extLst>
              <a:ext uri="{FF2B5EF4-FFF2-40B4-BE49-F238E27FC236}">
                <a16:creationId xmlns:a16="http://schemas.microsoft.com/office/drawing/2014/main" id="{D5CD13CC-3BFB-4272-AF7C-28DE7F87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20" y="3800537"/>
            <a:ext cx="1473623" cy="22104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7AA1D6E-F119-42BA-980B-5727DFCE9AE7}"/>
              </a:ext>
            </a:extLst>
          </p:cNvPr>
          <p:cNvSpPr txBox="1">
            <a:spLocks/>
          </p:cNvSpPr>
          <p:nvPr/>
        </p:nvSpPr>
        <p:spPr>
          <a:xfrm>
            <a:off x="0" y="3547"/>
            <a:ext cx="8998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n-US" sz="2800" b="1" dirty="0">
                <a:solidFill>
                  <a:srgbClr val="003399"/>
                </a:solidFill>
                <a:latin typeface="+mn-lt"/>
                <a:cs typeface="Arial" pitchFamily="34" charset="0"/>
              </a:rPr>
              <a:t>Illustration of costs and time that industry faces working with universities in developing new turbine designs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A7389C-5B33-4BDB-8F9D-A39C44AD28E2}"/>
              </a:ext>
            </a:extLst>
          </p:cNvPr>
          <p:cNvSpPr txBox="1"/>
          <p:nvPr/>
        </p:nvSpPr>
        <p:spPr>
          <a:xfrm>
            <a:off x="0" y="1293144"/>
            <a:ext cx="9077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including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infrastructure costs: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	Test turbine designs require ~$1M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Cast blades cost in excess of $0.6M and require 60-90 weeks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2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07D741-F2C9-4905-8F05-4BD0A0D7BCC3}"/>
              </a:ext>
            </a:extLst>
          </p:cNvPr>
          <p:cNvSpPr/>
          <p:nvPr/>
        </p:nvSpPr>
        <p:spPr>
          <a:xfrm>
            <a:off x="136294" y="2031618"/>
            <a:ext cx="923925" cy="283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0AE1A-6918-4222-9D26-C37C5EDD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was created in 2011 and has grown from a floor plan to a steady turbine research facility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1EB60-AB70-46CA-B96F-ADD19B58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7DDDC-4E71-47F6-827E-2936E93FFA2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65D4962-45AF-4A1A-B5F7-4E35BBA779B1}"/>
              </a:ext>
            </a:extLst>
          </p:cNvPr>
          <p:cNvSpPr/>
          <p:nvPr/>
        </p:nvSpPr>
        <p:spPr>
          <a:xfrm>
            <a:off x="3743813" y="1213866"/>
            <a:ext cx="1291649" cy="671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9FEB81C-B260-4629-A199-004FE475A1BF}"/>
              </a:ext>
            </a:extLst>
          </p:cNvPr>
          <p:cNvSpPr/>
          <p:nvPr/>
        </p:nvSpPr>
        <p:spPr>
          <a:xfrm>
            <a:off x="148038" y="2063624"/>
            <a:ext cx="923925" cy="198120"/>
          </a:xfrm>
          <a:custGeom>
            <a:avLst/>
            <a:gdLst/>
            <a:ahLst/>
            <a:cxnLst/>
            <a:rect l="l" t="t" r="r" b="b"/>
            <a:pathLst>
              <a:path w="923925" h="198119">
                <a:moveTo>
                  <a:pt x="0" y="0"/>
                </a:moveTo>
                <a:lnTo>
                  <a:pt x="923683" y="0"/>
                </a:lnTo>
                <a:lnTo>
                  <a:pt x="923683" y="198120"/>
                </a:lnTo>
                <a:lnTo>
                  <a:pt x="0" y="198120"/>
                </a:lnTo>
                <a:lnTo>
                  <a:pt x="0" y="0"/>
                </a:lnTo>
                <a:close/>
              </a:path>
            </a:pathLst>
          </a:custGeom>
          <a:solidFill>
            <a:srgbClr val="C5F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BAE0AFD-B598-445B-A11F-591539ABE0B0}"/>
              </a:ext>
            </a:extLst>
          </p:cNvPr>
          <p:cNvSpPr/>
          <p:nvPr/>
        </p:nvSpPr>
        <p:spPr>
          <a:xfrm>
            <a:off x="761210" y="2195907"/>
            <a:ext cx="204353" cy="11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75C79EFB-E0EA-47A8-9F3C-8A951CDD4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98380"/>
              </p:ext>
            </p:extLst>
          </p:nvPr>
        </p:nvGraphicFramePr>
        <p:xfrm>
          <a:off x="148038" y="2031618"/>
          <a:ext cx="8315325" cy="2744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4447">
                <a:tc>
                  <a:txBody>
                    <a:bodyPr/>
                    <a:lstStyle/>
                    <a:p>
                      <a:pPr algn="ctr">
                        <a:lnSpc>
                          <a:spcPts val="720"/>
                        </a:lnSpc>
                        <a:spcBef>
                          <a:spcPts val="340"/>
                        </a:spcBef>
                      </a:pPr>
                      <a:endParaRPr sz="8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2012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2013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2014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2015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2016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2017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2018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2019</a:t>
                      </a:r>
                      <a:endParaRPr sz="1000" b="1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7">
            <a:extLst>
              <a:ext uri="{FF2B5EF4-FFF2-40B4-BE49-F238E27FC236}">
                <a16:creationId xmlns:a16="http://schemas.microsoft.com/office/drawing/2014/main" id="{EABF7B76-5802-4EA0-83AB-5F612DE2745C}"/>
              </a:ext>
            </a:extLst>
          </p:cNvPr>
          <p:cNvSpPr txBox="1"/>
          <p:nvPr/>
        </p:nvSpPr>
        <p:spPr>
          <a:xfrm>
            <a:off x="1099675" y="2584705"/>
            <a:ext cx="2459990" cy="137160"/>
          </a:xfrm>
          <a:prstGeom prst="rect">
            <a:avLst/>
          </a:prstGeom>
          <a:ln w="9144">
            <a:solidFill>
              <a:srgbClr val="007EA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51840" marR="0" lvl="0" indent="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&amp;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CEFFE5A-8217-472F-879F-94A32E6CCC8A}"/>
              </a:ext>
            </a:extLst>
          </p:cNvPr>
          <p:cNvSpPr txBox="1"/>
          <p:nvPr/>
        </p:nvSpPr>
        <p:spPr>
          <a:xfrm>
            <a:off x="1099675" y="2819400"/>
            <a:ext cx="2749550" cy="137160"/>
          </a:xfrm>
          <a:prstGeom prst="rect">
            <a:avLst/>
          </a:prstGeom>
          <a:ln w="9144">
            <a:solidFill>
              <a:srgbClr val="34B7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22300" marR="0" lvl="0" indent="0" algn="l" defTabSz="914400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Facility,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cooling,</a:t>
            </a:r>
            <a:r>
              <a:rPr kumimoji="0" sz="9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compressors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03308094-283D-4F99-BDB8-46B9F3ABFACD}"/>
              </a:ext>
            </a:extLst>
          </p:cNvPr>
          <p:cNvSpPr/>
          <p:nvPr/>
        </p:nvSpPr>
        <p:spPr>
          <a:xfrm>
            <a:off x="3848970" y="2819400"/>
            <a:ext cx="1382395" cy="137160"/>
          </a:xfrm>
          <a:custGeom>
            <a:avLst/>
            <a:gdLst/>
            <a:ahLst/>
            <a:cxnLst/>
            <a:rect l="l" t="t" r="r" b="b"/>
            <a:pathLst>
              <a:path w="1382395" h="137160">
                <a:moveTo>
                  <a:pt x="0" y="0"/>
                </a:moveTo>
                <a:lnTo>
                  <a:pt x="1382267" y="0"/>
                </a:lnTo>
                <a:lnTo>
                  <a:pt x="1382267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34B78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56ADE50E-A62F-4A4B-8DF6-FF7C732B4B69}"/>
              </a:ext>
            </a:extLst>
          </p:cNvPr>
          <p:cNvSpPr txBox="1"/>
          <p:nvPr/>
        </p:nvSpPr>
        <p:spPr>
          <a:xfrm>
            <a:off x="3848970" y="2819400"/>
            <a:ext cx="1382395" cy="137160"/>
          </a:xfrm>
          <a:prstGeom prst="rect">
            <a:avLst/>
          </a:prstGeom>
          <a:ln w="9144">
            <a:solidFill>
              <a:srgbClr val="34B7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Facility</a:t>
            </a:r>
            <a:r>
              <a:rPr kumimoji="0" sz="9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upgrade</a:t>
            </a: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8B419817-6EE0-4EFB-B343-41DD935E31D0}"/>
              </a:ext>
            </a:extLst>
          </p:cNvPr>
          <p:cNvSpPr/>
          <p:nvPr/>
        </p:nvSpPr>
        <p:spPr>
          <a:xfrm>
            <a:off x="1099675" y="2383536"/>
            <a:ext cx="2555875" cy="135890"/>
          </a:xfrm>
          <a:custGeom>
            <a:avLst/>
            <a:gdLst/>
            <a:ahLst/>
            <a:cxnLst/>
            <a:rect l="l" t="t" r="r" b="b"/>
            <a:pathLst>
              <a:path w="2555875" h="135890">
                <a:moveTo>
                  <a:pt x="0" y="0"/>
                </a:moveTo>
                <a:lnTo>
                  <a:pt x="2555748" y="0"/>
                </a:lnTo>
                <a:lnTo>
                  <a:pt x="2555748" y="135636"/>
                </a:lnTo>
                <a:lnTo>
                  <a:pt x="0" y="1356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DBB0C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1BC70D33-BC03-4920-9923-634410EAC98A}"/>
              </a:ext>
            </a:extLst>
          </p:cNvPr>
          <p:cNvSpPr txBox="1"/>
          <p:nvPr/>
        </p:nvSpPr>
        <p:spPr>
          <a:xfrm>
            <a:off x="1918137" y="2367028"/>
            <a:ext cx="95059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Building,</a:t>
            </a:r>
            <a:r>
              <a:rPr kumimoji="0" sz="900" b="0" i="0" u="none" strike="noStrike" kern="1200" cap="none" spc="-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electrical</a:t>
            </a: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827E24F9-BC06-4F92-AD98-7FEFB4575D40}"/>
              </a:ext>
            </a:extLst>
          </p:cNvPr>
          <p:cNvSpPr/>
          <p:nvPr/>
        </p:nvSpPr>
        <p:spPr>
          <a:xfrm>
            <a:off x="3559411" y="2584705"/>
            <a:ext cx="1975485" cy="137160"/>
          </a:xfrm>
          <a:custGeom>
            <a:avLst/>
            <a:gdLst/>
            <a:ahLst/>
            <a:cxnLst/>
            <a:rect l="l" t="t" r="r" b="b"/>
            <a:pathLst>
              <a:path w="1975485" h="137159">
                <a:moveTo>
                  <a:pt x="0" y="0"/>
                </a:moveTo>
                <a:lnTo>
                  <a:pt x="1975104" y="0"/>
                </a:lnTo>
                <a:lnTo>
                  <a:pt x="1975104" y="137160"/>
                </a:lnTo>
                <a:lnTo>
                  <a:pt x="0" y="1371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7EA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4422FD40-8D9F-48FE-85F2-39BB7689F81B}"/>
              </a:ext>
            </a:extLst>
          </p:cNvPr>
          <p:cNvSpPr txBox="1"/>
          <p:nvPr/>
        </p:nvSpPr>
        <p:spPr>
          <a:xfrm>
            <a:off x="3559411" y="2584705"/>
            <a:ext cx="1975485" cy="141064"/>
          </a:xfrm>
          <a:prstGeom prst="rect">
            <a:avLst/>
          </a:prstGeom>
          <a:ln w="9144">
            <a:solidFill>
              <a:srgbClr val="007EA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60680" marR="0" lvl="0" indent="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Part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Span,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 I</a:t>
            </a:r>
            <a:r>
              <a:rPr kumimoji="0" sz="9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5F6C9E5F-F491-44B2-8B75-13FD4EF9D8CA}"/>
              </a:ext>
            </a:extLst>
          </p:cNvPr>
          <p:cNvSpPr/>
          <p:nvPr/>
        </p:nvSpPr>
        <p:spPr>
          <a:xfrm>
            <a:off x="919842" y="3189733"/>
            <a:ext cx="871727" cy="510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C87A5A9F-035F-46E5-8273-C0607B339703}"/>
              </a:ext>
            </a:extLst>
          </p:cNvPr>
          <p:cNvSpPr txBox="1"/>
          <p:nvPr/>
        </p:nvSpPr>
        <p:spPr>
          <a:xfrm>
            <a:off x="5231238" y="2819400"/>
            <a:ext cx="3159760" cy="137160"/>
          </a:xfrm>
          <a:prstGeom prst="rect">
            <a:avLst/>
          </a:prstGeom>
          <a:ln w="9144">
            <a:solidFill>
              <a:srgbClr val="34B7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9490" marR="0" lvl="0" indent="0" algn="l" defTabSz="914400" rtl="0" eaLnBrk="1" fontAlgn="auto" latinLnBrk="0" hangingPunct="1">
              <a:lnSpc>
                <a:spcPts val="10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Cooled Blade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023F2521-FD28-492F-8DF1-CF397B0A8409}"/>
              </a:ext>
            </a:extLst>
          </p:cNvPr>
          <p:cNvSpPr txBox="1"/>
          <p:nvPr/>
        </p:nvSpPr>
        <p:spPr>
          <a:xfrm>
            <a:off x="5534514" y="2584705"/>
            <a:ext cx="2856230" cy="137160"/>
          </a:xfrm>
          <a:prstGeom prst="rect">
            <a:avLst/>
          </a:prstGeom>
          <a:ln w="9144">
            <a:solidFill>
              <a:srgbClr val="007EA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8170" marR="0" lvl="0" indent="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Span,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 II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Testing,</a:t>
            </a:r>
            <a:r>
              <a:rPr kumimoji="0" sz="9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FAA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ECC4F284-51B5-48C7-9F94-330DFE2BA20C}"/>
              </a:ext>
            </a:extLst>
          </p:cNvPr>
          <p:cNvSpPr txBox="1"/>
          <p:nvPr/>
        </p:nvSpPr>
        <p:spPr>
          <a:xfrm>
            <a:off x="590278" y="2322424"/>
            <a:ext cx="470700" cy="670696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PSU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P&amp;W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BD68B250-185A-4000-9B23-24CBCEC4C9BC}"/>
              </a:ext>
            </a:extLst>
          </p:cNvPr>
          <p:cNvSpPr/>
          <p:nvPr/>
        </p:nvSpPr>
        <p:spPr>
          <a:xfrm>
            <a:off x="935083" y="4585717"/>
            <a:ext cx="998219" cy="708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A4DCFF6E-E303-4015-AAC8-09FC4B32AAA5}"/>
              </a:ext>
            </a:extLst>
          </p:cNvPr>
          <p:cNvSpPr/>
          <p:nvPr/>
        </p:nvSpPr>
        <p:spPr>
          <a:xfrm>
            <a:off x="928986" y="4579621"/>
            <a:ext cx="1010919" cy="721360"/>
          </a:xfrm>
          <a:custGeom>
            <a:avLst/>
            <a:gdLst/>
            <a:ahLst/>
            <a:cxnLst/>
            <a:rect l="l" t="t" r="r" b="b"/>
            <a:pathLst>
              <a:path w="1010919" h="721360">
                <a:moveTo>
                  <a:pt x="0" y="0"/>
                </a:moveTo>
                <a:lnTo>
                  <a:pt x="1010412" y="0"/>
                </a:lnTo>
                <a:lnTo>
                  <a:pt x="1010412" y="720851"/>
                </a:lnTo>
                <a:lnTo>
                  <a:pt x="0" y="720851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4D98920C-74ED-4E6B-B113-D68E63075D5E}"/>
              </a:ext>
            </a:extLst>
          </p:cNvPr>
          <p:cNvSpPr/>
          <p:nvPr/>
        </p:nvSpPr>
        <p:spPr>
          <a:xfrm>
            <a:off x="935083" y="5379721"/>
            <a:ext cx="998219" cy="729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EC29B5CF-099E-4EF2-886C-E84A22F99050}"/>
              </a:ext>
            </a:extLst>
          </p:cNvPr>
          <p:cNvSpPr/>
          <p:nvPr/>
        </p:nvSpPr>
        <p:spPr>
          <a:xfrm>
            <a:off x="928976" y="5373624"/>
            <a:ext cx="1010919" cy="742315"/>
          </a:xfrm>
          <a:custGeom>
            <a:avLst/>
            <a:gdLst/>
            <a:ahLst/>
            <a:cxnLst/>
            <a:rect l="l" t="t" r="r" b="b"/>
            <a:pathLst>
              <a:path w="1010919" h="742314">
                <a:moveTo>
                  <a:pt x="1010423" y="0"/>
                </a:moveTo>
                <a:lnTo>
                  <a:pt x="1010423" y="742196"/>
                </a:lnTo>
                <a:lnTo>
                  <a:pt x="0" y="742196"/>
                </a:lnTo>
                <a:lnTo>
                  <a:pt x="0" y="0"/>
                </a:lnTo>
                <a:lnTo>
                  <a:pt x="1010423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9EAC582C-1D34-4BF3-9C54-DD8C3CE0B2E7}"/>
              </a:ext>
            </a:extLst>
          </p:cNvPr>
          <p:cNvSpPr/>
          <p:nvPr/>
        </p:nvSpPr>
        <p:spPr>
          <a:xfrm>
            <a:off x="2058271" y="4319016"/>
            <a:ext cx="737615" cy="9845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6C612093-2BD6-438D-AA44-53F802887191}"/>
              </a:ext>
            </a:extLst>
          </p:cNvPr>
          <p:cNvSpPr/>
          <p:nvPr/>
        </p:nvSpPr>
        <p:spPr>
          <a:xfrm>
            <a:off x="2052166" y="4312921"/>
            <a:ext cx="749935" cy="996950"/>
          </a:xfrm>
          <a:custGeom>
            <a:avLst/>
            <a:gdLst/>
            <a:ahLst/>
            <a:cxnLst/>
            <a:rect l="l" t="t" r="r" b="b"/>
            <a:pathLst>
              <a:path w="749935" h="996950">
                <a:moveTo>
                  <a:pt x="749816" y="0"/>
                </a:moveTo>
                <a:lnTo>
                  <a:pt x="749816" y="996706"/>
                </a:lnTo>
                <a:lnTo>
                  <a:pt x="0" y="996706"/>
                </a:lnTo>
                <a:lnTo>
                  <a:pt x="0" y="0"/>
                </a:lnTo>
                <a:lnTo>
                  <a:pt x="749816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20FE103C-866D-465E-AE93-3B48054D61A9}"/>
              </a:ext>
            </a:extLst>
          </p:cNvPr>
          <p:cNvSpPr/>
          <p:nvPr/>
        </p:nvSpPr>
        <p:spPr>
          <a:xfrm>
            <a:off x="2050651" y="3785616"/>
            <a:ext cx="747585" cy="3768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id="{1452ABA1-1673-4C80-BC55-9E9AADA82E4D}"/>
              </a:ext>
            </a:extLst>
          </p:cNvPr>
          <p:cNvSpPr/>
          <p:nvPr/>
        </p:nvSpPr>
        <p:spPr>
          <a:xfrm>
            <a:off x="2044554" y="3779521"/>
            <a:ext cx="760730" cy="388620"/>
          </a:xfrm>
          <a:custGeom>
            <a:avLst/>
            <a:gdLst/>
            <a:ahLst/>
            <a:cxnLst/>
            <a:rect l="l" t="t" r="r" b="b"/>
            <a:pathLst>
              <a:path w="760730" h="388619">
                <a:moveTo>
                  <a:pt x="0" y="0"/>
                </a:moveTo>
                <a:lnTo>
                  <a:pt x="760476" y="0"/>
                </a:lnTo>
                <a:lnTo>
                  <a:pt x="760476" y="388619"/>
                </a:lnTo>
                <a:lnTo>
                  <a:pt x="0" y="38861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id="{B59432A9-3585-4041-944D-049F73359E56}"/>
              </a:ext>
            </a:extLst>
          </p:cNvPr>
          <p:cNvSpPr/>
          <p:nvPr/>
        </p:nvSpPr>
        <p:spPr>
          <a:xfrm>
            <a:off x="2904091" y="3782568"/>
            <a:ext cx="943355" cy="7071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5651C8B8-20C5-4465-B5B1-E9D7D9E2CEB1}"/>
              </a:ext>
            </a:extLst>
          </p:cNvPr>
          <p:cNvSpPr/>
          <p:nvPr/>
        </p:nvSpPr>
        <p:spPr>
          <a:xfrm>
            <a:off x="2897995" y="3776472"/>
            <a:ext cx="955675" cy="719455"/>
          </a:xfrm>
          <a:custGeom>
            <a:avLst/>
            <a:gdLst/>
            <a:ahLst/>
            <a:cxnLst/>
            <a:rect l="l" t="t" r="r" b="b"/>
            <a:pathLst>
              <a:path w="955675" h="719454">
                <a:moveTo>
                  <a:pt x="0" y="0"/>
                </a:moveTo>
                <a:lnTo>
                  <a:pt x="955547" y="0"/>
                </a:lnTo>
                <a:lnTo>
                  <a:pt x="955547" y="719327"/>
                </a:lnTo>
                <a:lnTo>
                  <a:pt x="0" y="719327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C80159AE-C128-4BA6-838F-839D45B93796}"/>
              </a:ext>
            </a:extLst>
          </p:cNvPr>
          <p:cNvSpPr/>
          <p:nvPr/>
        </p:nvSpPr>
        <p:spPr>
          <a:xfrm>
            <a:off x="2896470" y="5443729"/>
            <a:ext cx="976883" cy="6431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803A7E7D-C91B-4F76-8877-056B9372A27E}"/>
              </a:ext>
            </a:extLst>
          </p:cNvPr>
          <p:cNvSpPr/>
          <p:nvPr/>
        </p:nvSpPr>
        <p:spPr>
          <a:xfrm>
            <a:off x="2890375" y="5437633"/>
            <a:ext cx="989330" cy="655320"/>
          </a:xfrm>
          <a:custGeom>
            <a:avLst/>
            <a:gdLst/>
            <a:ahLst/>
            <a:cxnLst/>
            <a:rect l="l" t="t" r="r" b="b"/>
            <a:pathLst>
              <a:path w="989329" h="655320">
                <a:moveTo>
                  <a:pt x="0" y="0"/>
                </a:moveTo>
                <a:lnTo>
                  <a:pt x="989076" y="0"/>
                </a:lnTo>
                <a:lnTo>
                  <a:pt x="989076" y="655320"/>
                </a:lnTo>
                <a:lnTo>
                  <a:pt x="0" y="655320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5478A91D-C85B-4A65-AFB3-BE9FA2E139DD}"/>
              </a:ext>
            </a:extLst>
          </p:cNvPr>
          <p:cNvSpPr/>
          <p:nvPr/>
        </p:nvSpPr>
        <p:spPr>
          <a:xfrm>
            <a:off x="3931267" y="3157728"/>
            <a:ext cx="882395" cy="5744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2">
            <a:extLst>
              <a:ext uri="{FF2B5EF4-FFF2-40B4-BE49-F238E27FC236}">
                <a16:creationId xmlns:a16="http://schemas.microsoft.com/office/drawing/2014/main" id="{F2940A1E-66F0-4EE9-99FD-4A8EEB82566E}"/>
              </a:ext>
            </a:extLst>
          </p:cNvPr>
          <p:cNvSpPr/>
          <p:nvPr/>
        </p:nvSpPr>
        <p:spPr>
          <a:xfrm>
            <a:off x="3952603" y="5457444"/>
            <a:ext cx="905255" cy="630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bject 33">
            <a:extLst>
              <a:ext uri="{FF2B5EF4-FFF2-40B4-BE49-F238E27FC236}">
                <a16:creationId xmlns:a16="http://schemas.microsoft.com/office/drawing/2014/main" id="{AA104345-B738-4116-8050-51FC91E5588A}"/>
              </a:ext>
            </a:extLst>
          </p:cNvPr>
          <p:cNvSpPr/>
          <p:nvPr/>
        </p:nvSpPr>
        <p:spPr>
          <a:xfrm>
            <a:off x="3946506" y="5451348"/>
            <a:ext cx="917575" cy="643255"/>
          </a:xfrm>
          <a:custGeom>
            <a:avLst/>
            <a:gdLst/>
            <a:ahLst/>
            <a:cxnLst/>
            <a:rect l="l" t="t" r="r" b="b"/>
            <a:pathLst>
              <a:path w="917575" h="643254">
                <a:moveTo>
                  <a:pt x="0" y="0"/>
                </a:moveTo>
                <a:lnTo>
                  <a:pt x="917448" y="0"/>
                </a:lnTo>
                <a:lnTo>
                  <a:pt x="917448" y="643128"/>
                </a:lnTo>
                <a:lnTo>
                  <a:pt x="0" y="64312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bject 34">
            <a:extLst>
              <a:ext uri="{FF2B5EF4-FFF2-40B4-BE49-F238E27FC236}">
                <a16:creationId xmlns:a16="http://schemas.microsoft.com/office/drawing/2014/main" id="{BD25BA6F-E064-478D-AFD8-1327556AC3ED}"/>
              </a:ext>
            </a:extLst>
          </p:cNvPr>
          <p:cNvSpPr/>
          <p:nvPr/>
        </p:nvSpPr>
        <p:spPr>
          <a:xfrm>
            <a:off x="3957174" y="4799077"/>
            <a:ext cx="880871" cy="5456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35702323-C3B9-49AC-93E2-7083BDEC786A}"/>
              </a:ext>
            </a:extLst>
          </p:cNvPr>
          <p:cNvSpPr/>
          <p:nvPr/>
        </p:nvSpPr>
        <p:spPr>
          <a:xfrm>
            <a:off x="3951079" y="4792980"/>
            <a:ext cx="893444" cy="558165"/>
          </a:xfrm>
          <a:custGeom>
            <a:avLst/>
            <a:gdLst/>
            <a:ahLst/>
            <a:cxnLst/>
            <a:rect l="l" t="t" r="r" b="b"/>
            <a:pathLst>
              <a:path w="893445" h="558164">
                <a:moveTo>
                  <a:pt x="0" y="0"/>
                </a:moveTo>
                <a:lnTo>
                  <a:pt x="893063" y="0"/>
                </a:lnTo>
                <a:lnTo>
                  <a:pt x="893063" y="557783"/>
                </a:lnTo>
                <a:lnTo>
                  <a:pt x="0" y="557783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91E15D62-2FCC-4971-B5F9-72FB1A01E49F}"/>
              </a:ext>
            </a:extLst>
          </p:cNvPr>
          <p:cNvSpPr/>
          <p:nvPr/>
        </p:nvSpPr>
        <p:spPr>
          <a:xfrm>
            <a:off x="3975462" y="3781044"/>
            <a:ext cx="826007" cy="9068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2EAFA292-CF5D-44B2-A68B-AD90D4D84F12}"/>
              </a:ext>
            </a:extLst>
          </p:cNvPr>
          <p:cNvSpPr/>
          <p:nvPr/>
        </p:nvSpPr>
        <p:spPr>
          <a:xfrm>
            <a:off x="3969367" y="3774949"/>
            <a:ext cx="838200" cy="917575"/>
          </a:xfrm>
          <a:custGeom>
            <a:avLst/>
            <a:gdLst/>
            <a:ahLst/>
            <a:cxnLst/>
            <a:rect l="l" t="t" r="r" b="b"/>
            <a:pathLst>
              <a:path w="838200" h="917575">
                <a:moveTo>
                  <a:pt x="0" y="0"/>
                </a:moveTo>
                <a:lnTo>
                  <a:pt x="838200" y="0"/>
                </a:lnTo>
                <a:lnTo>
                  <a:pt x="838200" y="917447"/>
                </a:lnTo>
                <a:lnTo>
                  <a:pt x="0" y="917447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bject 38">
            <a:extLst>
              <a:ext uri="{FF2B5EF4-FFF2-40B4-BE49-F238E27FC236}">
                <a16:creationId xmlns:a16="http://schemas.microsoft.com/office/drawing/2014/main" id="{C75F8A10-91C2-45D7-8939-480439C15472}"/>
              </a:ext>
            </a:extLst>
          </p:cNvPr>
          <p:cNvSpPr/>
          <p:nvPr/>
        </p:nvSpPr>
        <p:spPr>
          <a:xfrm>
            <a:off x="4934058" y="3777997"/>
            <a:ext cx="704087" cy="1059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4C6B8171-A575-4868-93B9-5D11360ACA9E}"/>
              </a:ext>
            </a:extLst>
          </p:cNvPr>
          <p:cNvSpPr/>
          <p:nvPr/>
        </p:nvSpPr>
        <p:spPr>
          <a:xfrm>
            <a:off x="4927962" y="3771903"/>
            <a:ext cx="716280" cy="1071880"/>
          </a:xfrm>
          <a:custGeom>
            <a:avLst/>
            <a:gdLst/>
            <a:ahLst/>
            <a:cxnLst/>
            <a:rect l="l" t="t" r="r" b="b"/>
            <a:pathLst>
              <a:path w="716279" h="1071879">
                <a:moveTo>
                  <a:pt x="0" y="1071369"/>
                </a:moveTo>
                <a:lnTo>
                  <a:pt x="0" y="0"/>
                </a:lnTo>
                <a:lnTo>
                  <a:pt x="716278" y="0"/>
                </a:lnTo>
                <a:lnTo>
                  <a:pt x="716278" y="1071369"/>
                </a:lnTo>
                <a:lnTo>
                  <a:pt x="0" y="1071369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bject 40">
            <a:extLst>
              <a:ext uri="{FF2B5EF4-FFF2-40B4-BE49-F238E27FC236}">
                <a16:creationId xmlns:a16="http://schemas.microsoft.com/office/drawing/2014/main" id="{E04F8565-1ADA-4CF7-BD14-B3D779E18107}"/>
              </a:ext>
            </a:extLst>
          </p:cNvPr>
          <p:cNvSpPr/>
          <p:nvPr/>
        </p:nvSpPr>
        <p:spPr>
          <a:xfrm>
            <a:off x="6804007" y="3040381"/>
            <a:ext cx="1656587" cy="6598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827CBBA3-434B-45CD-8BDA-5B679972E15D}"/>
              </a:ext>
            </a:extLst>
          </p:cNvPr>
          <p:cNvSpPr/>
          <p:nvPr/>
        </p:nvSpPr>
        <p:spPr>
          <a:xfrm>
            <a:off x="4952347" y="5510785"/>
            <a:ext cx="684275" cy="5654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bject 42">
            <a:extLst>
              <a:ext uri="{FF2B5EF4-FFF2-40B4-BE49-F238E27FC236}">
                <a16:creationId xmlns:a16="http://schemas.microsoft.com/office/drawing/2014/main" id="{20E5D1BE-4FEB-4E02-9A18-E62DF817096A}"/>
              </a:ext>
            </a:extLst>
          </p:cNvPr>
          <p:cNvSpPr/>
          <p:nvPr/>
        </p:nvSpPr>
        <p:spPr>
          <a:xfrm>
            <a:off x="4946250" y="5504688"/>
            <a:ext cx="696595" cy="577850"/>
          </a:xfrm>
          <a:custGeom>
            <a:avLst/>
            <a:gdLst/>
            <a:ahLst/>
            <a:cxnLst/>
            <a:rect l="l" t="t" r="r" b="b"/>
            <a:pathLst>
              <a:path w="696595" h="577850">
                <a:moveTo>
                  <a:pt x="0" y="0"/>
                </a:moveTo>
                <a:lnTo>
                  <a:pt x="696468" y="0"/>
                </a:lnTo>
                <a:lnTo>
                  <a:pt x="696468" y="577596"/>
                </a:lnTo>
                <a:lnTo>
                  <a:pt x="0" y="57759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bject 43">
            <a:extLst>
              <a:ext uri="{FF2B5EF4-FFF2-40B4-BE49-F238E27FC236}">
                <a16:creationId xmlns:a16="http://schemas.microsoft.com/office/drawing/2014/main" id="{ED957529-6B4F-4591-9666-A37D3FCC807D}"/>
              </a:ext>
            </a:extLst>
          </p:cNvPr>
          <p:cNvSpPr/>
          <p:nvPr/>
        </p:nvSpPr>
        <p:spPr>
          <a:xfrm>
            <a:off x="6674467" y="5332489"/>
            <a:ext cx="862342" cy="7436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bject 44">
            <a:extLst>
              <a:ext uri="{FF2B5EF4-FFF2-40B4-BE49-F238E27FC236}">
                <a16:creationId xmlns:a16="http://schemas.microsoft.com/office/drawing/2014/main" id="{FEBA952D-7BE0-4280-856F-7EFCF1E25A32}"/>
              </a:ext>
            </a:extLst>
          </p:cNvPr>
          <p:cNvSpPr/>
          <p:nvPr/>
        </p:nvSpPr>
        <p:spPr>
          <a:xfrm>
            <a:off x="6668371" y="5326380"/>
            <a:ext cx="876300" cy="756285"/>
          </a:xfrm>
          <a:custGeom>
            <a:avLst/>
            <a:gdLst/>
            <a:ahLst/>
            <a:cxnLst/>
            <a:rect l="l" t="t" r="r" b="b"/>
            <a:pathLst>
              <a:path w="876300" h="756285">
                <a:moveTo>
                  <a:pt x="0" y="0"/>
                </a:moveTo>
                <a:lnTo>
                  <a:pt x="876300" y="0"/>
                </a:lnTo>
                <a:lnTo>
                  <a:pt x="876300" y="755903"/>
                </a:lnTo>
                <a:lnTo>
                  <a:pt x="0" y="755903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bject 45">
            <a:extLst>
              <a:ext uri="{FF2B5EF4-FFF2-40B4-BE49-F238E27FC236}">
                <a16:creationId xmlns:a16="http://schemas.microsoft.com/office/drawing/2014/main" id="{C4B561ED-D863-4463-B802-072BAB9D6346}"/>
              </a:ext>
            </a:extLst>
          </p:cNvPr>
          <p:cNvSpPr/>
          <p:nvPr/>
        </p:nvSpPr>
        <p:spPr>
          <a:xfrm>
            <a:off x="7805274" y="3764281"/>
            <a:ext cx="802739" cy="70720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bject 46">
            <a:extLst>
              <a:ext uri="{FF2B5EF4-FFF2-40B4-BE49-F238E27FC236}">
                <a16:creationId xmlns:a16="http://schemas.microsoft.com/office/drawing/2014/main" id="{044FAC3A-AF04-4183-B565-E1FD6869F341}"/>
              </a:ext>
            </a:extLst>
          </p:cNvPr>
          <p:cNvSpPr/>
          <p:nvPr/>
        </p:nvSpPr>
        <p:spPr>
          <a:xfrm>
            <a:off x="7799179" y="3758184"/>
            <a:ext cx="815340" cy="719455"/>
          </a:xfrm>
          <a:custGeom>
            <a:avLst/>
            <a:gdLst/>
            <a:ahLst/>
            <a:cxnLst/>
            <a:rect l="l" t="t" r="r" b="b"/>
            <a:pathLst>
              <a:path w="815340" h="719454">
                <a:moveTo>
                  <a:pt x="0" y="0"/>
                </a:moveTo>
                <a:lnTo>
                  <a:pt x="815340" y="0"/>
                </a:lnTo>
                <a:lnTo>
                  <a:pt x="815340" y="719327"/>
                </a:lnTo>
                <a:lnTo>
                  <a:pt x="0" y="719327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bject 47">
            <a:extLst>
              <a:ext uri="{FF2B5EF4-FFF2-40B4-BE49-F238E27FC236}">
                <a16:creationId xmlns:a16="http://schemas.microsoft.com/office/drawing/2014/main" id="{2D82A4D5-07F7-4892-AB5C-929DA3C6A28B}"/>
              </a:ext>
            </a:extLst>
          </p:cNvPr>
          <p:cNvSpPr/>
          <p:nvPr/>
        </p:nvSpPr>
        <p:spPr>
          <a:xfrm>
            <a:off x="1867770" y="3364993"/>
            <a:ext cx="1979930" cy="140335"/>
          </a:xfrm>
          <a:custGeom>
            <a:avLst/>
            <a:gdLst/>
            <a:ahLst/>
            <a:cxnLst/>
            <a:rect l="l" t="t" r="r" b="b"/>
            <a:pathLst>
              <a:path w="1979929" h="140335">
                <a:moveTo>
                  <a:pt x="1909572" y="0"/>
                </a:moveTo>
                <a:lnTo>
                  <a:pt x="1909572" y="35051"/>
                </a:lnTo>
                <a:lnTo>
                  <a:pt x="0" y="35051"/>
                </a:lnTo>
                <a:lnTo>
                  <a:pt x="0" y="105155"/>
                </a:lnTo>
                <a:lnTo>
                  <a:pt x="1909572" y="105155"/>
                </a:lnTo>
                <a:lnTo>
                  <a:pt x="1909572" y="140207"/>
                </a:lnTo>
                <a:lnTo>
                  <a:pt x="1979676" y="70103"/>
                </a:lnTo>
                <a:lnTo>
                  <a:pt x="190957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bject 48">
            <a:extLst>
              <a:ext uri="{FF2B5EF4-FFF2-40B4-BE49-F238E27FC236}">
                <a16:creationId xmlns:a16="http://schemas.microsoft.com/office/drawing/2014/main" id="{CA7D7063-8303-4038-87FC-47A7950B457F}"/>
              </a:ext>
            </a:extLst>
          </p:cNvPr>
          <p:cNvSpPr/>
          <p:nvPr/>
        </p:nvSpPr>
        <p:spPr>
          <a:xfrm>
            <a:off x="4847191" y="3331465"/>
            <a:ext cx="1978660" cy="140335"/>
          </a:xfrm>
          <a:custGeom>
            <a:avLst/>
            <a:gdLst/>
            <a:ahLst/>
            <a:cxnLst/>
            <a:rect l="l" t="t" r="r" b="b"/>
            <a:pathLst>
              <a:path w="1978659" h="140335">
                <a:moveTo>
                  <a:pt x="1908048" y="0"/>
                </a:moveTo>
                <a:lnTo>
                  <a:pt x="1908048" y="35051"/>
                </a:lnTo>
                <a:lnTo>
                  <a:pt x="0" y="35051"/>
                </a:lnTo>
                <a:lnTo>
                  <a:pt x="0" y="105155"/>
                </a:lnTo>
                <a:lnTo>
                  <a:pt x="1908048" y="105155"/>
                </a:lnTo>
                <a:lnTo>
                  <a:pt x="1908048" y="140207"/>
                </a:lnTo>
                <a:lnTo>
                  <a:pt x="1978152" y="70103"/>
                </a:lnTo>
                <a:lnTo>
                  <a:pt x="190804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bject 49">
            <a:extLst>
              <a:ext uri="{FF2B5EF4-FFF2-40B4-BE49-F238E27FC236}">
                <a16:creationId xmlns:a16="http://schemas.microsoft.com/office/drawing/2014/main" id="{F6B01551-004B-4995-A879-B8385FC48291}"/>
              </a:ext>
            </a:extLst>
          </p:cNvPr>
          <p:cNvSpPr/>
          <p:nvPr/>
        </p:nvSpPr>
        <p:spPr>
          <a:xfrm>
            <a:off x="5737206" y="3761233"/>
            <a:ext cx="839723" cy="6294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3" name="object 51">
            <a:extLst>
              <a:ext uri="{FF2B5EF4-FFF2-40B4-BE49-F238E27FC236}">
                <a16:creationId xmlns:a16="http://schemas.microsoft.com/office/drawing/2014/main" id="{74EBEA21-74B8-4B9C-8974-03D085B28BDA}"/>
              </a:ext>
            </a:extLst>
          </p:cNvPr>
          <p:cNvGraphicFramePr>
            <a:graphicFrameLocks noGrp="1"/>
          </p:cNvGraphicFramePr>
          <p:nvPr/>
        </p:nvGraphicFramePr>
        <p:xfrm>
          <a:off x="5714347" y="3752088"/>
          <a:ext cx="859790" cy="1812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9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0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" name="object 52">
            <a:extLst>
              <a:ext uri="{FF2B5EF4-FFF2-40B4-BE49-F238E27FC236}">
                <a16:creationId xmlns:a16="http://schemas.microsoft.com/office/drawing/2014/main" id="{32941D75-5047-4B97-8E8F-E3A72D1ED292}"/>
              </a:ext>
            </a:extLst>
          </p:cNvPr>
          <p:cNvSpPr/>
          <p:nvPr/>
        </p:nvSpPr>
        <p:spPr>
          <a:xfrm>
            <a:off x="6657703" y="3771901"/>
            <a:ext cx="899159" cy="60045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bject 53">
            <a:extLst>
              <a:ext uri="{FF2B5EF4-FFF2-40B4-BE49-F238E27FC236}">
                <a16:creationId xmlns:a16="http://schemas.microsoft.com/office/drawing/2014/main" id="{CE26DBB3-7A98-43CF-A77D-2F5FE2849855}"/>
              </a:ext>
            </a:extLst>
          </p:cNvPr>
          <p:cNvSpPr/>
          <p:nvPr/>
        </p:nvSpPr>
        <p:spPr>
          <a:xfrm>
            <a:off x="6651607" y="3765805"/>
            <a:ext cx="911860" cy="612775"/>
          </a:xfrm>
          <a:custGeom>
            <a:avLst/>
            <a:gdLst/>
            <a:ahLst/>
            <a:cxnLst/>
            <a:rect l="l" t="t" r="r" b="b"/>
            <a:pathLst>
              <a:path w="911859" h="612775">
                <a:moveTo>
                  <a:pt x="0" y="0"/>
                </a:moveTo>
                <a:lnTo>
                  <a:pt x="911351" y="0"/>
                </a:lnTo>
                <a:lnTo>
                  <a:pt x="911351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bject 54">
            <a:extLst>
              <a:ext uri="{FF2B5EF4-FFF2-40B4-BE49-F238E27FC236}">
                <a16:creationId xmlns:a16="http://schemas.microsoft.com/office/drawing/2014/main" id="{EA6D0983-323B-4EDA-B76E-29827863A223}"/>
              </a:ext>
            </a:extLst>
          </p:cNvPr>
          <p:cNvSpPr/>
          <p:nvPr/>
        </p:nvSpPr>
        <p:spPr>
          <a:xfrm>
            <a:off x="1060219" y="1135635"/>
            <a:ext cx="908303" cy="7848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bject 55">
            <a:extLst>
              <a:ext uri="{FF2B5EF4-FFF2-40B4-BE49-F238E27FC236}">
                <a16:creationId xmlns:a16="http://schemas.microsoft.com/office/drawing/2014/main" id="{38FCDA6A-249A-41F9-9D95-F967E94B9D7E}"/>
              </a:ext>
            </a:extLst>
          </p:cNvPr>
          <p:cNvSpPr/>
          <p:nvPr/>
        </p:nvSpPr>
        <p:spPr>
          <a:xfrm>
            <a:off x="6092667" y="1371728"/>
            <a:ext cx="2364349" cy="4271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bject 56">
            <a:extLst>
              <a:ext uri="{FF2B5EF4-FFF2-40B4-BE49-F238E27FC236}">
                <a16:creationId xmlns:a16="http://schemas.microsoft.com/office/drawing/2014/main" id="{2F2BF45E-29C2-47B1-A77C-EBBE508F28A7}"/>
              </a:ext>
            </a:extLst>
          </p:cNvPr>
          <p:cNvSpPr/>
          <p:nvPr/>
        </p:nvSpPr>
        <p:spPr>
          <a:xfrm>
            <a:off x="7655922" y="5295900"/>
            <a:ext cx="1208722" cy="7699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id="{BD9A7D86-AFB6-4B40-B84E-4D8D48045E4C}"/>
              </a:ext>
            </a:extLst>
          </p:cNvPr>
          <p:cNvSpPr/>
          <p:nvPr/>
        </p:nvSpPr>
        <p:spPr>
          <a:xfrm>
            <a:off x="7646017" y="5285994"/>
            <a:ext cx="1228725" cy="789940"/>
          </a:xfrm>
          <a:custGeom>
            <a:avLst/>
            <a:gdLst/>
            <a:ahLst/>
            <a:cxnLst/>
            <a:rect l="l" t="t" r="r" b="b"/>
            <a:pathLst>
              <a:path w="1228725" h="789939">
                <a:moveTo>
                  <a:pt x="0" y="0"/>
                </a:moveTo>
                <a:lnTo>
                  <a:pt x="1228344" y="0"/>
                </a:lnTo>
                <a:lnTo>
                  <a:pt x="1228344" y="789432"/>
                </a:lnTo>
                <a:lnTo>
                  <a:pt x="0" y="78943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bject 58">
            <a:extLst>
              <a:ext uri="{FF2B5EF4-FFF2-40B4-BE49-F238E27FC236}">
                <a16:creationId xmlns:a16="http://schemas.microsoft.com/office/drawing/2014/main" id="{24BC346D-A22F-4EA4-9142-A4814F56A190}"/>
              </a:ext>
            </a:extLst>
          </p:cNvPr>
          <p:cNvSpPr/>
          <p:nvPr/>
        </p:nvSpPr>
        <p:spPr>
          <a:xfrm>
            <a:off x="1986642" y="5495544"/>
            <a:ext cx="838200" cy="60050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bject 59">
            <a:extLst>
              <a:ext uri="{FF2B5EF4-FFF2-40B4-BE49-F238E27FC236}">
                <a16:creationId xmlns:a16="http://schemas.microsoft.com/office/drawing/2014/main" id="{A82CD0D5-AF70-4C6F-BA0F-728E31C59C28}"/>
              </a:ext>
            </a:extLst>
          </p:cNvPr>
          <p:cNvSpPr/>
          <p:nvPr/>
        </p:nvSpPr>
        <p:spPr>
          <a:xfrm>
            <a:off x="1976736" y="5485638"/>
            <a:ext cx="858519" cy="620395"/>
          </a:xfrm>
          <a:custGeom>
            <a:avLst/>
            <a:gdLst/>
            <a:ahLst/>
            <a:cxnLst/>
            <a:rect l="l" t="t" r="r" b="b"/>
            <a:pathLst>
              <a:path w="858519" h="620395">
                <a:moveTo>
                  <a:pt x="0" y="0"/>
                </a:moveTo>
                <a:lnTo>
                  <a:pt x="858012" y="0"/>
                </a:lnTo>
                <a:lnTo>
                  <a:pt x="858012" y="620268"/>
                </a:lnTo>
                <a:lnTo>
                  <a:pt x="0" y="620268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bject 60">
            <a:extLst>
              <a:ext uri="{FF2B5EF4-FFF2-40B4-BE49-F238E27FC236}">
                <a16:creationId xmlns:a16="http://schemas.microsoft.com/office/drawing/2014/main" id="{4A37C32B-F7DC-41C9-A45E-F56085D04FF8}"/>
              </a:ext>
            </a:extLst>
          </p:cNvPr>
          <p:cNvSpPr/>
          <p:nvPr/>
        </p:nvSpPr>
        <p:spPr>
          <a:xfrm>
            <a:off x="2899519" y="4572000"/>
            <a:ext cx="951280" cy="69342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bject 61">
            <a:extLst>
              <a:ext uri="{FF2B5EF4-FFF2-40B4-BE49-F238E27FC236}">
                <a16:creationId xmlns:a16="http://schemas.microsoft.com/office/drawing/2014/main" id="{20FB2AF8-C3B6-44F8-898B-65D87EAC4B50}"/>
              </a:ext>
            </a:extLst>
          </p:cNvPr>
          <p:cNvSpPr/>
          <p:nvPr/>
        </p:nvSpPr>
        <p:spPr>
          <a:xfrm>
            <a:off x="2889613" y="4562094"/>
            <a:ext cx="970915" cy="713740"/>
          </a:xfrm>
          <a:custGeom>
            <a:avLst/>
            <a:gdLst/>
            <a:ahLst/>
            <a:cxnLst/>
            <a:rect l="l" t="t" r="r" b="b"/>
            <a:pathLst>
              <a:path w="970914" h="713739">
                <a:moveTo>
                  <a:pt x="0" y="0"/>
                </a:moveTo>
                <a:lnTo>
                  <a:pt x="970788" y="0"/>
                </a:lnTo>
                <a:lnTo>
                  <a:pt x="970788" y="713232"/>
                </a:lnTo>
                <a:lnTo>
                  <a:pt x="0" y="713232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bject 62">
            <a:extLst>
              <a:ext uri="{FF2B5EF4-FFF2-40B4-BE49-F238E27FC236}">
                <a16:creationId xmlns:a16="http://schemas.microsoft.com/office/drawing/2014/main" id="{AAC0A673-A164-41B3-9058-FEFAEF96DF23}"/>
              </a:ext>
            </a:extLst>
          </p:cNvPr>
          <p:cNvSpPr/>
          <p:nvPr/>
        </p:nvSpPr>
        <p:spPr>
          <a:xfrm>
            <a:off x="938130" y="3779521"/>
            <a:ext cx="897635" cy="7223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bject 63">
            <a:extLst>
              <a:ext uri="{FF2B5EF4-FFF2-40B4-BE49-F238E27FC236}">
                <a16:creationId xmlns:a16="http://schemas.microsoft.com/office/drawing/2014/main" id="{26D79243-1A00-41D3-8E41-E455F4F6ADF5}"/>
              </a:ext>
            </a:extLst>
          </p:cNvPr>
          <p:cNvSpPr/>
          <p:nvPr/>
        </p:nvSpPr>
        <p:spPr>
          <a:xfrm>
            <a:off x="928225" y="3769615"/>
            <a:ext cx="917575" cy="742315"/>
          </a:xfrm>
          <a:custGeom>
            <a:avLst/>
            <a:gdLst/>
            <a:ahLst/>
            <a:cxnLst/>
            <a:rect l="l" t="t" r="r" b="b"/>
            <a:pathLst>
              <a:path w="917575" h="742314">
                <a:moveTo>
                  <a:pt x="0" y="0"/>
                </a:moveTo>
                <a:lnTo>
                  <a:pt x="917447" y="0"/>
                </a:lnTo>
                <a:lnTo>
                  <a:pt x="917447" y="742188"/>
                </a:lnTo>
                <a:lnTo>
                  <a:pt x="0" y="742188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bject 64">
            <a:extLst>
              <a:ext uri="{FF2B5EF4-FFF2-40B4-BE49-F238E27FC236}">
                <a16:creationId xmlns:a16="http://schemas.microsoft.com/office/drawing/2014/main" id="{472D2DCE-1574-43DB-849D-ED81A5E8396C}"/>
              </a:ext>
            </a:extLst>
          </p:cNvPr>
          <p:cNvSpPr/>
          <p:nvPr/>
        </p:nvSpPr>
        <p:spPr>
          <a:xfrm>
            <a:off x="5706726" y="5059680"/>
            <a:ext cx="896111" cy="5029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bject 65">
            <a:extLst>
              <a:ext uri="{FF2B5EF4-FFF2-40B4-BE49-F238E27FC236}">
                <a16:creationId xmlns:a16="http://schemas.microsoft.com/office/drawing/2014/main" id="{36EE514A-EC68-48E6-BDCB-2EFEA1CFB10D}"/>
              </a:ext>
            </a:extLst>
          </p:cNvPr>
          <p:cNvSpPr/>
          <p:nvPr/>
        </p:nvSpPr>
        <p:spPr>
          <a:xfrm>
            <a:off x="7701643" y="4564380"/>
            <a:ext cx="1154844" cy="56769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bject 66">
            <a:extLst>
              <a:ext uri="{FF2B5EF4-FFF2-40B4-BE49-F238E27FC236}">
                <a16:creationId xmlns:a16="http://schemas.microsoft.com/office/drawing/2014/main" id="{6D1CB86C-5057-4110-A5B6-03F21E348F0C}"/>
              </a:ext>
            </a:extLst>
          </p:cNvPr>
          <p:cNvSpPr/>
          <p:nvPr/>
        </p:nvSpPr>
        <p:spPr>
          <a:xfrm>
            <a:off x="7691736" y="4554474"/>
            <a:ext cx="1173480" cy="586740"/>
          </a:xfrm>
          <a:custGeom>
            <a:avLst/>
            <a:gdLst/>
            <a:ahLst/>
            <a:cxnLst/>
            <a:rect l="l" t="t" r="r" b="b"/>
            <a:pathLst>
              <a:path w="1173479" h="586739">
                <a:moveTo>
                  <a:pt x="0" y="0"/>
                </a:moveTo>
                <a:lnTo>
                  <a:pt x="1173479" y="0"/>
                </a:lnTo>
                <a:lnTo>
                  <a:pt x="1173479" y="586739"/>
                </a:lnTo>
                <a:lnTo>
                  <a:pt x="0" y="586739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bject 67">
            <a:extLst>
              <a:ext uri="{FF2B5EF4-FFF2-40B4-BE49-F238E27FC236}">
                <a16:creationId xmlns:a16="http://schemas.microsoft.com/office/drawing/2014/main" id="{3F156849-BFC8-4280-B087-8FE9C072FE22}"/>
              </a:ext>
            </a:extLst>
          </p:cNvPr>
          <p:cNvSpPr/>
          <p:nvPr/>
        </p:nvSpPr>
        <p:spPr>
          <a:xfrm>
            <a:off x="6663798" y="4495801"/>
            <a:ext cx="914398" cy="60502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bject 68">
            <a:extLst>
              <a:ext uri="{FF2B5EF4-FFF2-40B4-BE49-F238E27FC236}">
                <a16:creationId xmlns:a16="http://schemas.microsoft.com/office/drawing/2014/main" id="{1DAD9D24-02F2-4A7D-9EFA-1889C31518E7}"/>
              </a:ext>
            </a:extLst>
          </p:cNvPr>
          <p:cNvSpPr/>
          <p:nvPr/>
        </p:nvSpPr>
        <p:spPr>
          <a:xfrm>
            <a:off x="6657703" y="4489704"/>
            <a:ext cx="927100" cy="617220"/>
          </a:xfrm>
          <a:custGeom>
            <a:avLst/>
            <a:gdLst/>
            <a:ahLst/>
            <a:cxnLst/>
            <a:rect l="l" t="t" r="r" b="b"/>
            <a:pathLst>
              <a:path w="927100" h="617220">
                <a:moveTo>
                  <a:pt x="0" y="0"/>
                </a:moveTo>
                <a:lnTo>
                  <a:pt x="926592" y="0"/>
                </a:lnTo>
                <a:lnTo>
                  <a:pt x="926592" y="617219"/>
                </a:lnTo>
                <a:lnTo>
                  <a:pt x="0" y="61721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bject 69">
            <a:extLst>
              <a:ext uri="{FF2B5EF4-FFF2-40B4-BE49-F238E27FC236}">
                <a16:creationId xmlns:a16="http://schemas.microsoft.com/office/drawing/2014/main" id="{F7BBB0AE-7046-4B9D-BC26-AB705828C785}"/>
              </a:ext>
            </a:extLst>
          </p:cNvPr>
          <p:cNvSpPr/>
          <p:nvPr/>
        </p:nvSpPr>
        <p:spPr>
          <a:xfrm>
            <a:off x="5753971" y="5615941"/>
            <a:ext cx="661415" cy="46786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bject 70">
            <a:extLst>
              <a:ext uri="{FF2B5EF4-FFF2-40B4-BE49-F238E27FC236}">
                <a16:creationId xmlns:a16="http://schemas.microsoft.com/office/drawing/2014/main" id="{C425FA2A-3C7F-40F2-B6B7-6232DF57381B}"/>
              </a:ext>
            </a:extLst>
          </p:cNvPr>
          <p:cNvSpPr/>
          <p:nvPr/>
        </p:nvSpPr>
        <p:spPr>
          <a:xfrm>
            <a:off x="4917295" y="4919473"/>
            <a:ext cx="743711" cy="49682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bject 71">
            <a:extLst>
              <a:ext uri="{FF2B5EF4-FFF2-40B4-BE49-F238E27FC236}">
                <a16:creationId xmlns:a16="http://schemas.microsoft.com/office/drawing/2014/main" id="{190590C5-D687-43E0-A2D6-1EE11F8E688E}"/>
              </a:ext>
            </a:extLst>
          </p:cNvPr>
          <p:cNvSpPr/>
          <p:nvPr/>
        </p:nvSpPr>
        <p:spPr>
          <a:xfrm>
            <a:off x="4911199" y="4913377"/>
            <a:ext cx="756285" cy="509270"/>
          </a:xfrm>
          <a:custGeom>
            <a:avLst/>
            <a:gdLst/>
            <a:ahLst/>
            <a:cxnLst/>
            <a:rect l="l" t="t" r="r" b="b"/>
            <a:pathLst>
              <a:path w="756285" h="509270">
                <a:moveTo>
                  <a:pt x="0" y="0"/>
                </a:moveTo>
                <a:lnTo>
                  <a:pt x="755903" y="0"/>
                </a:lnTo>
                <a:lnTo>
                  <a:pt x="755903" y="509015"/>
                </a:lnTo>
                <a:lnTo>
                  <a:pt x="0" y="509015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bject 72">
            <a:extLst>
              <a:ext uri="{FF2B5EF4-FFF2-40B4-BE49-F238E27FC236}">
                <a16:creationId xmlns:a16="http://schemas.microsoft.com/office/drawing/2014/main" id="{496799E6-4414-4CA9-9189-EBD4092F1EDA}"/>
              </a:ext>
            </a:extLst>
          </p:cNvPr>
          <p:cNvSpPr/>
          <p:nvPr/>
        </p:nvSpPr>
        <p:spPr>
          <a:xfrm>
            <a:off x="5731111" y="4428744"/>
            <a:ext cx="842882" cy="56861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bject 73">
            <a:extLst>
              <a:ext uri="{FF2B5EF4-FFF2-40B4-BE49-F238E27FC236}">
                <a16:creationId xmlns:a16="http://schemas.microsoft.com/office/drawing/2014/main" id="{860DF5FF-D3CC-4208-9350-DC17871EC6BF}"/>
              </a:ext>
            </a:extLst>
          </p:cNvPr>
          <p:cNvSpPr txBox="1"/>
          <p:nvPr/>
        </p:nvSpPr>
        <p:spPr>
          <a:xfrm>
            <a:off x="5862462" y="2343205"/>
            <a:ext cx="6026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</a:t>
            </a:r>
            <a:r>
              <a:rPr kumimoji="0" sz="1100" b="0" i="0" u="none" strike="noStrike" kern="120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FDBAB4-CC57-4AB5-B2D7-7FDC9CC274F5}"/>
              </a:ext>
            </a:extLst>
          </p:cNvPr>
          <p:cNvSpPr txBox="1"/>
          <p:nvPr/>
        </p:nvSpPr>
        <p:spPr>
          <a:xfrm>
            <a:off x="326773" y="200805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751171800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518_Duality_Agilis_PPT_Template_Rev3">
  <a:themeElements>
    <a:clrScheme name="Duality">
      <a:dk1>
        <a:srgbClr val="101820"/>
      </a:dk1>
      <a:lt1>
        <a:sysClr val="window" lastClr="FFFFFF"/>
      </a:lt1>
      <a:dk2>
        <a:srgbClr val="2C2A29"/>
      </a:dk2>
      <a:lt2>
        <a:srgbClr val="E3DED1"/>
      </a:lt2>
      <a:accent1>
        <a:srgbClr val="333F48"/>
      </a:accent1>
      <a:accent2>
        <a:srgbClr val="FF6A13"/>
      </a:accent2>
      <a:accent3>
        <a:srgbClr val="7C878E"/>
      </a:accent3>
      <a:accent4>
        <a:srgbClr val="1D252D"/>
      </a:accent4>
      <a:accent5>
        <a:srgbClr val="C1C6C8"/>
      </a:accent5>
      <a:accent6>
        <a:srgbClr val="0077C8"/>
      </a:accent6>
      <a:hlink>
        <a:srgbClr val="604878"/>
      </a:hlink>
      <a:folHlink>
        <a:srgbClr val="4E8542"/>
      </a:folHlink>
    </a:clrScheme>
    <a:fontScheme name="Custom 1">
      <a:majorFont>
        <a:latin typeface="Calibri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square" lIns="0" rIns="0" anchor="ctr"/>
      <a:lstStyle>
        <a:defPPr>
          <a:spcBef>
            <a:spcPts val="1080"/>
          </a:spcBef>
          <a:defRPr sz="1600" b="1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 anchor="t" anchorCtr="0">
        <a:noAutofit/>
      </a:bodyPr>
      <a:lstStyle>
        <a:defPPr>
          <a:defRPr dirty="0" smtClean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C8BEE0A-0448-4F89-9FC4-8EE712EEF21C}" vid="{94A4E98B-9B42-4FF7-9412-0F7B9B3EB32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enn State">
      <a:dk1>
        <a:srgbClr val="000000"/>
      </a:dk1>
      <a:lt1>
        <a:srgbClr val="FFFFFF"/>
      </a:lt1>
      <a:dk2>
        <a:srgbClr val="041E41"/>
      </a:dk2>
      <a:lt2>
        <a:srgbClr val="B8D6E6"/>
      </a:lt2>
      <a:accent1>
        <a:srgbClr val="009CDE"/>
      </a:accent1>
      <a:accent2>
        <a:srgbClr val="1E407C"/>
      </a:accent2>
      <a:accent3>
        <a:srgbClr val="A3AAAD"/>
      </a:accent3>
      <a:accent4>
        <a:srgbClr val="83B1D4"/>
      </a:accent4>
      <a:accent5>
        <a:srgbClr val="3EA39E"/>
      </a:accent5>
      <a:accent6>
        <a:srgbClr val="305470"/>
      </a:accent6>
      <a:hlink>
        <a:srgbClr val="64B8B6"/>
      </a:hlink>
      <a:folHlink>
        <a:srgbClr val="7D4C7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Assertion Evidence Design Master">
  <a:themeElements>
    <a:clrScheme name="2_Assertion Evidence Desig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ssertion Evidence Design Master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Assertion Evidence Desig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ssertion Evidence Design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ssertion Evidence Design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6601</TotalTime>
  <Words>3359</Words>
  <Application>Microsoft Office PowerPoint</Application>
  <PresentationFormat>On-screen Show (4:3)</PresentationFormat>
  <Paragraphs>870</Paragraphs>
  <Slides>46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Arial</vt:lpstr>
      <vt:lpstr>Arial Black</vt:lpstr>
      <vt:lpstr>Calibri</vt:lpstr>
      <vt:lpstr>Cambria Math</vt:lpstr>
      <vt:lpstr>Symbol</vt:lpstr>
      <vt:lpstr>Times</vt:lpstr>
      <vt:lpstr>Times New Roman</vt:lpstr>
      <vt:lpstr>4_Office Theme</vt:lpstr>
      <vt:lpstr>16518_Duality_Agilis_PPT_Template_Rev3</vt:lpstr>
      <vt:lpstr>3_Office Theme</vt:lpstr>
      <vt:lpstr>Office Theme</vt:lpstr>
      <vt:lpstr>5_Office Theme</vt:lpstr>
      <vt:lpstr>4_Assertion Evidence Design Master</vt:lpstr>
      <vt:lpstr>Equation</vt:lpstr>
      <vt:lpstr>National Experimental Turbine (NExT)</vt:lpstr>
      <vt:lpstr>PowerPoint Presentation</vt:lpstr>
      <vt:lpstr>PowerPoint Presentation</vt:lpstr>
      <vt:lpstr>PowerPoint Presentation</vt:lpstr>
      <vt:lpstr>PowerPoint Presentation</vt:lpstr>
      <vt:lpstr>Barriers for the research community to advance turbines</vt:lpstr>
      <vt:lpstr>Illustration of a lack of facilities that can simulate important turbine parameters</vt:lpstr>
      <vt:lpstr>PowerPoint Presentation</vt:lpstr>
      <vt:lpstr>START was created in 2011 and has grown from a floor plan to a steady turbine research facility</vt:lpstr>
      <vt:lpstr>The START Lab was founded on four pillars of research emphasis to benefit the gas turbine community</vt:lpstr>
      <vt:lpstr>START is a continuous-duration turbine research facility capable of simulating engine-representative test parameters</vt:lpstr>
      <vt:lpstr>Several flow conditions in the main gas path and secondary air system are matched to engine relevant parameters</vt:lpstr>
      <vt:lpstr>PSU-START utilizes a broad suite of measurement techniques to evaluate aerothermal turbine performance</vt:lpstr>
      <vt:lpstr>Thin film heat flux gauges represent a key constituent of the internal instrumentation development at Penn State</vt:lpstr>
      <vt:lpstr>A combined effort with heat flux gauges and thermal imaging enables unprecedented validation capabilities</vt:lpstr>
      <vt:lpstr>Introducing AM gas turbine components with integrated sensors facilitates a disruptive technological opportunity</vt:lpstr>
      <vt:lpstr>DOE Studies Part 1 cooled blade research kicked off in 2016 </vt:lpstr>
      <vt:lpstr>Based on extensive literature reviews and review from Pratt &amp; Whitney, Siemens, GE, and Solar, we have a baseline cooling scheme  Cooling design needed to be integrated into the Pratt &amp; Whitney  turbine airfoils</vt:lpstr>
      <vt:lpstr>Four different blades will be used in a ‘rainbow’ wheel to provide back to back comparisons </vt:lpstr>
      <vt:lpstr>PowerPoint Presentation</vt:lpstr>
      <vt:lpstr>An ongoing study is evaluating internal and external blade cooling technologies under sponsorship from DOE-NETL</vt:lpstr>
      <vt:lpstr>Significant effort and help were required to order turbine blades for the START turbine—52 weeks for over $1M</vt:lpstr>
      <vt:lpstr>A subaward to Pratt and Whitney was needed for their technical support</vt:lpstr>
      <vt:lpstr>PowerPoint Presentation</vt:lpstr>
      <vt:lpstr>The schedule has been updated for the official project kick off date</vt:lpstr>
      <vt:lpstr>The partners have already provided their turbine size data</vt:lpstr>
      <vt:lpstr>NExT hardware will be designed to fit within the spatial envelope of the START turbine test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Data Management Plan has been reviewed and approved</vt:lpstr>
      <vt:lpstr>PowerPoint Presentation</vt:lpstr>
      <vt:lpstr>In conclusion, we have  a three-part DOE-NETL study that will advance turbines in a timely and less expensive manner</vt:lpstr>
      <vt:lpstr>PowerPoint Presentation</vt:lpstr>
      <vt:lpstr>Supplemental Slides</vt:lpstr>
      <vt:lpstr>The partners provided their main gas path and cooling air flow desired conditions</vt:lpstr>
      <vt:lpstr>The partners provided desired BLADE details</vt:lpstr>
      <vt:lpstr>The partners provided desired VANE details</vt:lpstr>
      <vt:lpstr>Important aero and heat transfer parameters</vt:lpstr>
      <vt:lpstr>PowerPoint Presentation</vt:lpstr>
      <vt:lpstr>PowerPoint Presentation</vt:lpstr>
      <vt:lpstr>Recent facility hardware modifications allow operation of full-scale engine airfoils</vt:lpstr>
      <vt:lpstr>PowerPoint Presentation</vt:lpstr>
      <vt:lpstr>An optional path was identified to AM the blades with Aerojet Rocketdyne—less than 26 weeks for less than $100K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 A Berdanier</dc:creator>
  <cp:lastModifiedBy>Karen Lockhart</cp:lastModifiedBy>
  <cp:revision>453</cp:revision>
  <dcterms:created xsi:type="dcterms:W3CDTF">2015-07-22T17:09:20Z</dcterms:created>
  <dcterms:modified xsi:type="dcterms:W3CDTF">2019-11-14T16:14:44Z</dcterms:modified>
</cp:coreProperties>
</file>