
<file path=[Content_Types].xml><?xml version="1.0" encoding="utf-8"?>
<Types xmlns="http://schemas.openxmlformats.org/package/2006/content-types">
  <Default Extension="bin" ContentType="image/pn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1407" r:id="rId2"/>
    <p:sldId id="1418" r:id="rId3"/>
    <p:sldId id="1116" r:id="rId4"/>
    <p:sldId id="1117" r:id="rId5"/>
    <p:sldId id="1135" r:id="rId6"/>
    <p:sldId id="1413" r:id="rId7"/>
    <p:sldId id="1414" r:id="rId8"/>
    <p:sldId id="1415" r:id="rId9"/>
    <p:sldId id="1397" r:id="rId10"/>
    <p:sldId id="1416" r:id="rId11"/>
    <p:sldId id="1382" r:id="rId12"/>
    <p:sldId id="1408" r:id="rId13"/>
    <p:sldId id="1410" r:id="rId14"/>
    <p:sldId id="1402" r:id="rId15"/>
    <p:sldId id="1129" r:id="rId16"/>
    <p:sldId id="1412" r:id="rId17"/>
    <p:sldId id="573" r:id="rId18"/>
    <p:sldId id="1409" r:id="rId19"/>
    <p:sldId id="1419" r:id="rId20"/>
    <p:sldId id="295" r:id="rId21"/>
  </p:sldIdLst>
  <p:sldSz cx="12192000" cy="6858000"/>
  <p:notesSz cx="7010400" cy="92964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68" autoAdjust="0"/>
    <p:restoredTop sz="82366" autoAdjust="0"/>
  </p:normalViewPr>
  <p:slideViewPr>
    <p:cSldViewPr snapToGrid="0" showGuides="1">
      <p:cViewPr varScale="1">
        <p:scale>
          <a:sx n="44" d="100"/>
          <a:sy n="44" d="100"/>
        </p:scale>
        <p:origin x="703" y="3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2382" y="-211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53D9E9-DDBA-479E-A511-8F3C20D96735}" type="doc">
      <dgm:prSet loTypeId="urn:microsoft.com/office/officeart/2005/8/layout/vList5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3D9668B-751C-4EA3-8A6F-19C5005DBD0E}">
      <dgm:prSet phldrT="[Text]"/>
      <dgm:spPr/>
      <dgm:t>
        <a:bodyPr/>
        <a:lstStyle/>
        <a:p>
          <a:r>
            <a:rPr lang="en-US" b="1" dirty="0"/>
            <a:t>Advanced Combustion Turbines</a:t>
          </a:r>
        </a:p>
      </dgm:t>
    </dgm:pt>
    <dgm:pt modelId="{C31ED0BC-102F-4C51-8342-EF9D2FC46667}" type="parTrans" cxnId="{89CF41DE-65C9-4EEF-8125-1696F5C21398}">
      <dgm:prSet/>
      <dgm:spPr/>
      <dgm:t>
        <a:bodyPr/>
        <a:lstStyle/>
        <a:p>
          <a:endParaRPr lang="en-US"/>
        </a:p>
      </dgm:t>
    </dgm:pt>
    <dgm:pt modelId="{9B52F50B-803A-4314-A253-983FE8E006F2}" type="sibTrans" cxnId="{89CF41DE-65C9-4EEF-8125-1696F5C21398}">
      <dgm:prSet/>
      <dgm:spPr/>
      <dgm:t>
        <a:bodyPr/>
        <a:lstStyle/>
        <a:p>
          <a:endParaRPr lang="en-US"/>
        </a:p>
      </dgm:t>
    </dgm:pt>
    <dgm:pt modelId="{0A8A0BCE-4A69-42D9-8007-C6023B580241}">
      <dgm:prSet phldrT="[Text]" custT="1"/>
      <dgm:spPr/>
      <dgm:t>
        <a:bodyPr/>
        <a:lstStyle/>
        <a:p>
          <a:r>
            <a:rPr lang="en-US" sz="1600" dirty="0"/>
            <a:t>CC efficiency -65% (LHV, NG benchmark, turbine inlet temperature (TIT) of 3,100°F</a:t>
          </a:r>
        </a:p>
      </dgm:t>
    </dgm:pt>
    <dgm:pt modelId="{FFF67827-A8A5-4770-A039-6B8C6DC4A6DB}" type="parTrans" cxnId="{32FF9D2D-A95A-4F51-A6DA-38FF2AE738AB}">
      <dgm:prSet/>
      <dgm:spPr/>
      <dgm:t>
        <a:bodyPr/>
        <a:lstStyle/>
        <a:p>
          <a:endParaRPr lang="en-US"/>
        </a:p>
      </dgm:t>
    </dgm:pt>
    <dgm:pt modelId="{890D7E94-0D9E-47E3-A76B-D9A5ECF7C6BC}" type="sibTrans" cxnId="{32FF9D2D-A95A-4F51-A6DA-38FF2AE738AB}">
      <dgm:prSet/>
      <dgm:spPr/>
      <dgm:t>
        <a:bodyPr/>
        <a:lstStyle/>
        <a:p>
          <a:endParaRPr lang="en-US"/>
        </a:p>
      </dgm:t>
    </dgm:pt>
    <dgm:pt modelId="{6E58A15B-8D5B-49F4-A4D6-C8F53DD62934}">
      <dgm:prSet phldrT="[Text]" custT="1"/>
      <dgm:spPr/>
      <dgm:t>
        <a:bodyPr/>
        <a:lstStyle/>
        <a:p>
          <a:r>
            <a:rPr lang="en-US" sz="1600" dirty="0"/>
            <a:t>Syngas, NG, H2 Fuels (IGCC, NGCC)</a:t>
          </a:r>
        </a:p>
      </dgm:t>
    </dgm:pt>
    <dgm:pt modelId="{FD7A790A-5491-4825-B853-919064FC8C10}" type="parTrans" cxnId="{833EC771-DDC1-4451-911A-1E079ABFBB50}">
      <dgm:prSet/>
      <dgm:spPr/>
      <dgm:t>
        <a:bodyPr/>
        <a:lstStyle/>
        <a:p>
          <a:endParaRPr lang="en-US"/>
        </a:p>
      </dgm:t>
    </dgm:pt>
    <dgm:pt modelId="{853FC6A7-08D1-4C86-AFE7-1BE8E66D552E}" type="sibTrans" cxnId="{833EC771-DDC1-4451-911A-1E079ABFBB50}">
      <dgm:prSet/>
      <dgm:spPr/>
      <dgm:t>
        <a:bodyPr/>
        <a:lstStyle/>
        <a:p>
          <a:endParaRPr lang="en-US"/>
        </a:p>
      </dgm:t>
    </dgm:pt>
    <dgm:pt modelId="{8253BFF2-8BE1-4ED1-A32C-A0BA7CC514FD}">
      <dgm:prSet phldrT="[Text]"/>
      <dgm:spPr/>
      <dgm:t>
        <a:bodyPr/>
        <a:lstStyle/>
        <a:p>
          <a:r>
            <a:rPr lang="en-US" b="1" dirty="0"/>
            <a:t>Pressure Gain Combustion</a:t>
          </a:r>
        </a:p>
      </dgm:t>
    </dgm:pt>
    <dgm:pt modelId="{A8EDA377-5B3D-46E6-B95A-71ABA1B497B4}" type="parTrans" cxnId="{0EE966FF-110F-49F5-B05B-8DC527946D04}">
      <dgm:prSet/>
      <dgm:spPr/>
      <dgm:t>
        <a:bodyPr/>
        <a:lstStyle/>
        <a:p>
          <a:endParaRPr lang="en-US"/>
        </a:p>
      </dgm:t>
    </dgm:pt>
    <dgm:pt modelId="{E2DF7073-BF4C-4B1D-B086-8EE61FE8DA39}" type="sibTrans" cxnId="{0EE966FF-110F-49F5-B05B-8DC527946D04}">
      <dgm:prSet/>
      <dgm:spPr/>
      <dgm:t>
        <a:bodyPr/>
        <a:lstStyle/>
        <a:p>
          <a:endParaRPr lang="en-US"/>
        </a:p>
      </dgm:t>
    </dgm:pt>
    <dgm:pt modelId="{5099A319-B0C9-4C90-BA8B-0299511D74BC}">
      <dgm:prSet phldrT="[Text]" custT="1"/>
      <dgm:spPr/>
      <dgm:t>
        <a:bodyPr/>
        <a:lstStyle/>
        <a:p>
          <a:r>
            <a:rPr lang="en-US" sz="1600" dirty="0"/>
            <a:t>Alternate pathway to high efficiency</a:t>
          </a:r>
        </a:p>
      </dgm:t>
    </dgm:pt>
    <dgm:pt modelId="{24E12BA6-38F7-4055-90AB-16CE7C212924}" type="parTrans" cxnId="{D1E46E2E-D758-42F7-80DD-ECCC6EEDB30E}">
      <dgm:prSet/>
      <dgm:spPr/>
      <dgm:t>
        <a:bodyPr/>
        <a:lstStyle/>
        <a:p>
          <a:endParaRPr lang="en-US"/>
        </a:p>
      </dgm:t>
    </dgm:pt>
    <dgm:pt modelId="{C245DF78-102D-404C-A903-2301823F09D2}" type="sibTrans" cxnId="{D1E46E2E-D758-42F7-80DD-ECCC6EEDB30E}">
      <dgm:prSet/>
      <dgm:spPr/>
      <dgm:t>
        <a:bodyPr/>
        <a:lstStyle/>
        <a:p>
          <a:endParaRPr lang="en-US"/>
        </a:p>
      </dgm:t>
    </dgm:pt>
    <dgm:pt modelId="{207D71A9-8D9E-4FE3-9CE5-048C3ED7443A}">
      <dgm:prSet phldrT="[Text]" custT="1"/>
      <dgm:spPr/>
      <dgm:t>
        <a:bodyPr/>
        <a:lstStyle/>
        <a:p>
          <a:r>
            <a:rPr lang="en-US" sz="1600" dirty="0"/>
            <a:t>TRL 2~3 (higher risk, long term, high pay back)</a:t>
          </a:r>
        </a:p>
      </dgm:t>
    </dgm:pt>
    <dgm:pt modelId="{50A0F666-2287-45DA-A92A-4504FB86DE6C}" type="parTrans" cxnId="{E6C8EF1B-DA7E-4B28-AB27-FEC2010BFECB}">
      <dgm:prSet/>
      <dgm:spPr/>
      <dgm:t>
        <a:bodyPr/>
        <a:lstStyle/>
        <a:p>
          <a:endParaRPr lang="en-US"/>
        </a:p>
      </dgm:t>
    </dgm:pt>
    <dgm:pt modelId="{E4E6D336-1525-4667-B6A9-9DD3862D46BF}" type="sibTrans" cxnId="{E6C8EF1B-DA7E-4B28-AB27-FEC2010BFECB}">
      <dgm:prSet/>
      <dgm:spPr/>
      <dgm:t>
        <a:bodyPr/>
        <a:lstStyle/>
        <a:p>
          <a:endParaRPr lang="en-US"/>
        </a:p>
      </dgm:t>
    </dgm:pt>
    <dgm:pt modelId="{E165FFA2-DEFC-4F18-A0C0-960E6B3F9891}">
      <dgm:prSet phldrT="[Text]"/>
      <dgm:spPr/>
      <dgm:t>
        <a:bodyPr/>
        <a:lstStyle/>
        <a:p>
          <a:r>
            <a:rPr lang="en-US" b="1" dirty="0"/>
            <a:t>Supercritical CO2 Turbomachinery</a:t>
          </a:r>
        </a:p>
      </dgm:t>
    </dgm:pt>
    <dgm:pt modelId="{23435276-D52F-4F5F-814C-B00D58A8A766}" type="parTrans" cxnId="{3A275992-5BF1-4C15-B2CD-296D7B45CD76}">
      <dgm:prSet/>
      <dgm:spPr/>
      <dgm:t>
        <a:bodyPr/>
        <a:lstStyle/>
        <a:p>
          <a:endParaRPr lang="en-US"/>
        </a:p>
      </dgm:t>
    </dgm:pt>
    <dgm:pt modelId="{3A21382B-A764-4924-8B67-567F0125A2E3}" type="sibTrans" cxnId="{3A275992-5BF1-4C15-B2CD-296D7B45CD76}">
      <dgm:prSet/>
      <dgm:spPr/>
      <dgm:t>
        <a:bodyPr/>
        <a:lstStyle/>
        <a:p>
          <a:endParaRPr lang="en-US"/>
        </a:p>
      </dgm:t>
    </dgm:pt>
    <dgm:pt modelId="{0444474D-16E9-42FE-9E12-4FA898012A2E}">
      <dgm:prSet phldrT="[Text]" custT="1"/>
      <dgm:spPr/>
      <dgm:t>
        <a:bodyPr/>
        <a:lstStyle/>
        <a:p>
          <a:r>
            <a:rPr lang="en-US" sz="1600" dirty="0"/>
            <a:t>sCO</a:t>
          </a:r>
          <a:r>
            <a:rPr lang="en-US" sz="1600" baseline="-25000" dirty="0"/>
            <a:t>2</a:t>
          </a:r>
          <a:r>
            <a:rPr lang="en-US" sz="1600" dirty="0"/>
            <a:t> turbines for indirect and direct applications</a:t>
          </a:r>
        </a:p>
      </dgm:t>
    </dgm:pt>
    <dgm:pt modelId="{B162FD7F-A920-4E6C-AFB4-331EC6059CD4}" type="parTrans" cxnId="{DC3303C9-2FB7-4489-800B-E9F7EAA3DD78}">
      <dgm:prSet/>
      <dgm:spPr/>
      <dgm:t>
        <a:bodyPr/>
        <a:lstStyle/>
        <a:p>
          <a:endParaRPr lang="en-US"/>
        </a:p>
      </dgm:t>
    </dgm:pt>
    <dgm:pt modelId="{802956B2-4527-4F5E-BD4E-7EE7BEC0A1E9}" type="sibTrans" cxnId="{DC3303C9-2FB7-4489-800B-E9F7EAA3DD78}">
      <dgm:prSet/>
      <dgm:spPr/>
      <dgm:t>
        <a:bodyPr/>
        <a:lstStyle/>
        <a:p>
          <a:endParaRPr lang="en-US"/>
        </a:p>
      </dgm:t>
    </dgm:pt>
    <dgm:pt modelId="{6E9BED62-8C3D-4443-84E0-B35A1F5F04ED}">
      <dgm:prSet phldrT="[Text]" custT="1"/>
      <dgm:spPr/>
      <dgm:t>
        <a:bodyPr/>
        <a:lstStyle/>
        <a:p>
          <a:r>
            <a:rPr lang="en-US" sz="1600" dirty="0"/>
            <a:t>Oxy-combustion</a:t>
          </a:r>
        </a:p>
      </dgm:t>
    </dgm:pt>
    <dgm:pt modelId="{877891AA-B3BC-489E-BCA2-5F35F4E05EB2}" type="parTrans" cxnId="{9D447382-7637-496A-AF40-9C9F16F58C33}">
      <dgm:prSet/>
      <dgm:spPr/>
      <dgm:t>
        <a:bodyPr/>
        <a:lstStyle/>
        <a:p>
          <a:endParaRPr lang="en-US"/>
        </a:p>
      </dgm:t>
    </dgm:pt>
    <dgm:pt modelId="{25078003-6308-4168-B3D3-7B3C1C66E168}" type="sibTrans" cxnId="{9D447382-7637-496A-AF40-9C9F16F58C33}">
      <dgm:prSet/>
      <dgm:spPr/>
      <dgm:t>
        <a:bodyPr/>
        <a:lstStyle/>
        <a:p>
          <a:endParaRPr lang="en-US"/>
        </a:p>
      </dgm:t>
    </dgm:pt>
    <dgm:pt modelId="{E407899B-620C-4F0F-B4F3-0C2679D42354}">
      <dgm:prSet phldrT="[Text]"/>
      <dgm:spPr/>
      <dgm:t>
        <a:bodyPr/>
        <a:lstStyle/>
        <a:p>
          <a:r>
            <a:rPr lang="en-US" b="1" dirty="0"/>
            <a:t>Modular Turbine Based Hybrid Heat Engines</a:t>
          </a:r>
        </a:p>
      </dgm:t>
    </dgm:pt>
    <dgm:pt modelId="{65945B37-CA3B-471F-B8EA-E6B5299408C1}" type="parTrans" cxnId="{062CA3A4-040E-49D1-8FDA-B2E7C8BBC7F1}">
      <dgm:prSet/>
      <dgm:spPr/>
      <dgm:t>
        <a:bodyPr/>
        <a:lstStyle/>
        <a:p>
          <a:endParaRPr lang="en-US"/>
        </a:p>
      </dgm:t>
    </dgm:pt>
    <dgm:pt modelId="{329CBD65-BE09-4085-B7DE-B79BF56C508D}" type="sibTrans" cxnId="{062CA3A4-040E-49D1-8FDA-B2E7C8BBC7F1}">
      <dgm:prSet/>
      <dgm:spPr/>
      <dgm:t>
        <a:bodyPr/>
        <a:lstStyle/>
        <a:p>
          <a:endParaRPr lang="en-US"/>
        </a:p>
      </dgm:t>
    </dgm:pt>
    <dgm:pt modelId="{A4F076EE-D3BF-4BC0-8EB4-16D45573154A}">
      <dgm:prSet phldrT="[Text]" custT="1"/>
      <dgm:spPr/>
      <dgm:t>
        <a:bodyPr/>
        <a:lstStyle/>
        <a:p>
          <a:r>
            <a:rPr lang="en-US" sz="1600" dirty="0"/>
            <a:t>Supporting </a:t>
          </a:r>
          <a:r>
            <a:rPr lang="en-US" sz="1800" dirty="0"/>
            <a:t>modular</a:t>
          </a:r>
          <a:r>
            <a:rPr lang="en-US" sz="1600" dirty="0"/>
            <a:t> coal systems </a:t>
          </a:r>
          <a:r>
            <a:rPr lang="en-US" sz="1800" dirty="0"/>
            <a:t>and</a:t>
          </a:r>
          <a:r>
            <a:rPr lang="en-US" sz="1600" dirty="0"/>
            <a:t> stranded gas assets</a:t>
          </a:r>
        </a:p>
      </dgm:t>
    </dgm:pt>
    <dgm:pt modelId="{47CE9C2A-2B01-446A-9A55-B1687561B46F}" type="parTrans" cxnId="{53D2B2DE-4BB7-4888-970E-BCD670FD8C9D}">
      <dgm:prSet/>
      <dgm:spPr/>
      <dgm:t>
        <a:bodyPr/>
        <a:lstStyle/>
        <a:p>
          <a:endParaRPr lang="en-US"/>
        </a:p>
      </dgm:t>
    </dgm:pt>
    <dgm:pt modelId="{2CA0DAEB-205B-4BF0-AC42-E7CEFA6B8777}" type="sibTrans" cxnId="{53D2B2DE-4BB7-4888-970E-BCD670FD8C9D}">
      <dgm:prSet/>
      <dgm:spPr/>
      <dgm:t>
        <a:bodyPr/>
        <a:lstStyle/>
        <a:p>
          <a:endParaRPr lang="en-US"/>
        </a:p>
      </dgm:t>
    </dgm:pt>
    <dgm:pt modelId="{5DDBC60D-6189-4130-B5E3-6E7F90D630E7}">
      <dgm:prSet phldrT="[Text]"/>
      <dgm:spPr/>
      <dgm:t>
        <a:bodyPr/>
        <a:lstStyle/>
        <a:p>
          <a:r>
            <a:rPr lang="en-US" b="1" dirty="0"/>
            <a:t>Steam Turbines</a:t>
          </a:r>
        </a:p>
      </dgm:t>
    </dgm:pt>
    <dgm:pt modelId="{B59B2D88-AB79-4999-9897-3B965BD3FC0A}" type="parTrans" cxnId="{F0666FDA-2973-458C-A63E-D38BDA3E098C}">
      <dgm:prSet/>
      <dgm:spPr/>
      <dgm:t>
        <a:bodyPr/>
        <a:lstStyle/>
        <a:p>
          <a:endParaRPr lang="en-US"/>
        </a:p>
      </dgm:t>
    </dgm:pt>
    <dgm:pt modelId="{F9CA0C5F-3AC4-4C30-9770-105365200E1C}" type="sibTrans" cxnId="{F0666FDA-2973-458C-A63E-D38BDA3E098C}">
      <dgm:prSet/>
      <dgm:spPr/>
      <dgm:t>
        <a:bodyPr/>
        <a:lstStyle/>
        <a:p>
          <a:endParaRPr lang="en-US"/>
        </a:p>
      </dgm:t>
    </dgm:pt>
    <dgm:pt modelId="{DE912614-A0F7-4651-932B-F22C44502463}">
      <dgm:prSet phldrT="[Text]" custT="1"/>
      <dgm:spPr/>
      <dgm:t>
        <a:bodyPr/>
        <a:lstStyle/>
        <a:p>
          <a:r>
            <a:rPr lang="en-US" sz="1600" dirty="0"/>
            <a:t>Additive manufacturing technologies for maintenance, repair, and upgrading</a:t>
          </a:r>
        </a:p>
      </dgm:t>
    </dgm:pt>
    <dgm:pt modelId="{6F904950-1CE8-481C-8D39-FEF79B03DBAD}" type="parTrans" cxnId="{0E1AF867-D433-48EF-816A-2EE9DEE58540}">
      <dgm:prSet/>
      <dgm:spPr/>
      <dgm:t>
        <a:bodyPr/>
        <a:lstStyle/>
        <a:p>
          <a:endParaRPr lang="en-US"/>
        </a:p>
      </dgm:t>
    </dgm:pt>
    <dgm:pt modelId="{1D561285-A7FF-4166-A2CD-B5817B677EC4}" type="sibTrans" cxnId="{0E1AF867-D433-48EF-816A-2EE9DEE58540}">
      <dgm:prSet/>
      <dgm:spPr/>
      <dgm:t>
        <a:bodyPr/>
        <a:lstStyle/>
        <a:p>
          <a:endParaRPr lang="en-US"/>
        </a:p>
      </dgm:t>
    </dgm:pt>
    <dgm:pt modelId="{EEF33912-C8D1-4EE8-8232-63598AB0CF6A}" type="pres">
      <dgm:prSet presAssocID="{9353D9E9-DDBA-479E-A511-8F3C20D96735}" presName="Name0" presStyleCnt="0">
        <dgm:presLayoutVars>
          <dgm:dir/>
          <dgm:animLvl val="lvl"/>
          <dgm:resizeHandles val="exact"/>
        </dgm:presLayoutVars>
      </dgm:prSet>
      <dgm:spPr/>
    </dgm:pt>
    <dgm:pt modelId="{273AF234-6797-4E27-BFD4-D87DBB581B8C}" type="pres">
      <dgm:prSet presAssocID="{A3D9668B-751C-4EA3-8A6F-19C5005DBD0E}" presName="linNode" presStyleCnt="0"/>
      <dgm:spPr/>
    </dgm:pt>
    <dgm:pt modelId="{038E4F07-62ED-4DA0-9B22-3FC30BE554E2}" type="pres">
      <dgm:prSet presAssocID="{A3D9668B-751C-4EA3-8A6F-19C5005DBD0E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D0A1EBE5-CB72-4523-86DF-83F94DD51917}" type="pres">
      <dgm:prSet presAssocID="{A3D9668B-751C-4EA3-8A6F-19C5005DBD0E}" presName="descendantText" presStyleLbl="alignAccFollowNode1" presStyleIdx="0" presStyleCnt="5" custLinFactNeighborX="-978">
        <dgm:presLayoutVars>
          <dgm:bulletEnabled val="1"/>
        </dgm:presLayoutVars>
      </dgm:prSet>
      <dgm:spPr/>
    </dgm:pt>
    <dgm:pt modelId="{BCB1E024-BBF8-4355-950B-5A9748E21F50}" type="pres">
      <dgm:prSet presAssocID="{9B52F50B-803A-4314-A253-983FE8E006F2}" presName="sp" presStyleCnt="0"/>
      <dgm:spPr/>
    </dgm:pt>
    <dgm:pt modelId="{CFACE7FD-3B04-49FC-81F0-2F84BBE4D7DD}" type="pres">
      <dgm:prSet presAssocID="{8253BFF2-8BE1-4ED1-A32C-A0BA7CC514FD}" presName="linNode" presStyleCnt="0"/>
      <dgm:spPr/>
    </dgm:pt>
    <dgm:pt modelId="{85605AA9-D81B-487A-BE12-4FFDB65447BB}" type="pres">
      <dgm:prSet presAssocID="{8253BFF2-8BE1-4ED1-A32C-A0BA7CC514FD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23519C5E-850C-4E9D-8296-E8F569910B58}" type="pres">
      <dgm:prSet presAssocID="{8253BFF2-8BE1-4ED1-A32C-A0BA7CC514FD}" presName="descendantText" presStyleLbl="alignAccFollowNode1" presStyleIdx="1" presStyleCnt="5" custLinFactNeighborX="-978" custLinFactNeighborY="-1241">
        <dgm:presLayoutVars>
          <dgm:bulletEnabled val="1"/>
        </dgm:presLayoutVars>
      </dgm:prSet>
      <dgm:spPr/>
    </dgm:pt>
    <dgm:pt modelId="{E8BD3B45-641D-4849-B158-3A5CE923FC51}" type="pres">
      <dgm:prSet presAssocID="{E2DF7073-BF4C-4B1D-B086-8EE61FE8DA39}" presName="sp" presStyleCnt="0"/>
      <dgm:spPr/>
    </dgm:pt>
    <dgm:pt modelId="{90F6E5E7-C0A7-435F-B2A2-FF1524EE8693}" type="pres">
      <dgm:prSet presAssocID="{E165FFA2-DEFC-4F18-A0C0-960E6B3F9891}" presName="linNode" presStyleCnt="0"/>
      <dgm:spPr/>
    </dgm:pt>
    <dgm:pt modelId="{9BE9F6A5-12CA-46CE-8303-FD7F95B579A5}" type="pres">
      <dgm:prSet presAssocID="{E165FFA2-DEFC-4F18-A0C0-960E6B3F9891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0B987DC4-694B-4501-A8D0-39A7D5C02AB0}" type="pres">
      <dgm:prSet presAssocID="{E165FFA2-DEFC-4F18-A0C0-960E6B3F9891}" presName="descendantText" presStyleLbl="alignAccFollowNode1" presStyleIdx="2" presStyleCnt="5" custLinFactNeighborX="-978">
        <dgm:presLayoutVars>
          <dgm:bulletEnabled val="1"/>
        </dgm:presLayoutVars>
      </dgm:prSet>
      <dgm:spPr/>
    </dgm:pt>
    <dgm:pt modelId="{A0EBF5E3-5185-44A9-97B7-2F91A57BDD81}" type="pres">
      <dgm:prSet presAssocID="{3A21382B-A764-4924-8B67-567F0125A2E3}" presName="sp" presStyleCnt="0"/>
      <dgm:spPr/>
    </dgm:pt>
    <dgm:pt modelId="{0225E247-0C31-4B15-AAF6-782583A2BB62}" type="pres">
      <dgm:prSet presAssocID="{E407899B-620C-4F0F-B4F3-0C2679D42354}" presName="linNode" presStyleCnt="0"/>
      <dgm:spPr/>
    </dgm:pt>
    <dgm:pt modelId="{2A1A8968-1832-4F7A-83BA-AFAED58550C5}" type="pres">
      <dgm:prSet presAssocID="{E407899B-620C-4F0F-B4F3-0C2679D42354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C9CE2BF4-76BF-42A3-990E-374B790CCAE0}" type="pres">
      <dgm:prSet presAssocID="{E407899B-620C-4F0F-B4F3-0C2679D42354}" presName="descendantText" presStyleLbl="alignAccFollowNode1" presStyleIdx="3" presStyleCnt="5" custLinFactNeighborX="-978">
        <dgm:presLayoutVars>
          <dgm:bulletEnabled val="1"/>
        </dgm:presLayoutVars>
      </dgm:prSet>
      <dgm:spPr/>
    </dgm:pt>
    <dgm:pt modelId="{42E41E92-6D28-4B20-81D0-CC0D8585D205}" type="pres">
      <dgm:prSet presAssocID="{329CBD65-BE09-4085-B7DE-B79BF56C508D}" presName="sp" presStyleCnt="0"/>
      <dgm:spPr/>
    </dgm:pt>
    <dgm:pt modelId="{F26B58DC-68D3-473A-92E0-677844FCE855}" type="pres">
      <dgm:prSet presAssocID="{5DDBC60D-6189-4130-B5E3-6E7F90D630E7}" presName="linNode" presStyleCnt="0"/>
      <dgm:spPr/>
    </dgm:pt>
    <dgm:pt modelId="{3367D130-B4E6-482F-B093-EBA8E43DF288}" type="pres">
      <dgm:prSet presAssocID="{5DDBC60D-6189-4130-B5E3-6E7F90D630E7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77BC3231-5F38-431D-9185-C14F4EE08382}" type="pres">
      <dgm:prSet presAssocID="{5DDBC60D-6189-4130-B5E3-6E7F90D630E7}" presName="descendantText" presStyleLbl="alignAccFollowNode1" presStyleIdx="4" presStyleCnt="5" custLinFactNeighborX="-978">
        <dgm:presLayoutVars>
          <dgm:bulletEnabled val="1"/>
        </dgm:presLayoutVars>
      </dgm:prSet>
      <dgm:spPr/>
    </dgm:pt>
  </dgm:ptLst>
  <dgm:cxnLst>
    <dgm:cxn modelId="{EDEDF913-8305-4643-9EA1-1BD8A7CB6F94}" type="presOf" srcId="{E165FFA2-DEFC-4F18-A0C0-960E6B3F9891}" destId="{9BE9F6A5-12CA-46CE-8303-FD7F95B579A5}" srcOrd="0" destOrd="0" presId="urn:microsoft.com/office/officeart/2005/8/layout/vList5"/>
    <dgm:cxn modelId="{E6C8EF1B-DA7E-4B28-AB27-FEC2010BFECB}" srcId="{8253BFF2-8BE1-4ED1-A32C-A0BA7CC514FD}" destId="{207D71A9-8D9E-4FE3-9CE5-048C3ED7443A}" srcOrd="1" destOrd="0" parTransId="{50A0F666-2287-45DA-A92A-4504FB86DE6C}" sibTransId="{E4E6D336-1525-4667-B6A9-9DD3862D46BF}"/>
    <dgm:cxn modelId="{3F037D1F-C4E9-433B-A1AA-F7C6CE028AFD}" type="presOf" srcId="{6E58A15B-8D5B-49F4-A4D6-C8F53DD62934}" destId="{D0A1EBE5-CB72-4523-86DF-83F94DD51917}" srcOrd="0" destOrd="1" presId="urn:microsoft.com/office/officeart/2005/8/layout/vList5"/>
    <dgm:cxn modelId="{32FF9D2D-A95A-4F51-A6DA-38FF2AE738AB}" srcId="{A3D9668B-751C-4EA3-8A6F-19C5005DBD0E}" destId="{0A8A0BCE-4A69-42D9-8007-C6023B580241}" srcOrd="0" destOrd="0" parTransId="{FFF67827-A8A5-4770-A039-6B8C6DC4A6DB}" sibTransId="{890D7E94-0D9E-47E3-A76B-D9A5ECF7C6BC}"/>
    <dgm:cxn modelId="{D1E46E2E-D758-42F7-80DD-ECCC6EEDB30E}" srcId="{8253BFF2-8BE1-4ED1-A32C-A0BA7CC514FD}" destId="{5099A319-B0C9-4C90-BA8B-0299511D74BC}" srcOrd="0" destOrd="0" parTransId="{24E12BA6-38F7-4055-90AB-16CE7C212924}" sibTransId="{C245DF78-102D-404C-A903-2301823F09D2}"/>
    <dgm:cxn modelId="{0E1AF867-D433-48EF-816A-2EE9DEE58540}" srcId="{5DDBC60D-6189-4130-B5E3-6E7F90D630E7}" destId="{DE912614-A0F7-4651-932B-F22C44502463}" srcOrd="0" destOrd="0" parTransId="{6F904950-1CE8-481C-8D39-FEF79B03DBAD}" sibTransId="{1D561285-A7FF-4166-A2CD-B5817B677EC4}"/>
    <dgm:cxn modelId="{F322954D-34E2-4CBF-8C95-C7FAACD0F799}" type="presOf" srcId="{E407899B-620C-4F0F-B4F3-0C2679D42354}" destId="{2A1A8968-1832-4F7A-83BA-AFAED58550C5}" srcOrd="0" destOrd="0" presId="urn:microsoft.com/office/officeart/2005/8/layout/vList5"/>
    <dgm:cxn modelId="{833EC771-DDC1-4451-911A-1E079ABFBB50}" srcId="{A3D9668B-751C-4EA3-8A6F-19C5005DBD0E}" destId="{6E58A15B-8D5B-49F4-A4D6-C8F53DD62934}" srcOrd="1" destOrd="0" parTransId="{FD7A790A-5491-4825-B853-919064FC8C10}" sibTransId="{853FC6A7-08D1-4C86-AFE7-1BE8E66D552E}"/>
    <dgm:cxn modelId="{9D447382-7637-496A-AF40-9C9F16F58C33}" srcId="{E165FFA2-DEFC-4F18-A0C0-960E6B3F9891}" destId="{6E9BED62-8C3D-4443-84E0-B35A1F5F04ED}" srcOrd="1" destOrd="0" parTransId="{877891AA-B3BC-489E-BCA2-5F35F4E05EB2}" sibTransId="{25078003-6308-4168-B3D3-7B3C1C66E168}"/>
    <dgm:cxn modelId="{B639448B-ACB4-4F56-B09E-DF19194CB4B6}" type="presOf" srcId="{0A8A0BCE-4A69-42D9-8007-C6023B580241}" destId="{D0A1EBE5-CB72-4523-86DF-83F94DD51917}" srcOrd="0" destOrd="0" presId="urn:microsoft.com/office/officeart/2005/8/layout/vList5"/>
    <dgm:cxn modelId="{432A4E8E-4D88-4B97-A6D4-1DBC96D0FA69}" type="presOf" srcId="{DE912614-A0F7-4651-932B-F22C44502463}" destId="{77BC3231-5F38-431D-9185-C14F4EE08382}" srcOrd="0" destOrd="0" presId="urn:microsoft.com/office/officeart/2005/8/layout/vList5"/>
    <dgm:cxn modelId="{4186A88E-D064-456F-ACB7-E37CA9E2DC78}" type="presOf" srcId="{5DDBC60D-6189-4130-B5E3-6E7F90D630E7}" destId="{3367D130-B4E6-482F-B093-EBA8E43DF288}" srcOrd="0" destOrd="0" presId="urn:microsoft.com/office/officeart/2005/8/layout/vList5"/>
    <dgm:cxn modelId="{3A275992-5BF1-4C15-B2CD-296D7B45CD76}" srcId="{9353D9E9-DDBA-479E-A511-8F3C20D96735}" destId="{E165FFA2-DEFC-4F18-A0C0-960E6B3F9891}" srcOrd="2" destOrd="0" parTransId="{23435276-D52F-4F5F-814C-B00D58A8A766}" sibTransId="{3A21382B-A764-4924-8B67-567F0125A2E3}"/>
    <dgm:cxn modelId="{36BE01A0-ACDD-47B6-814A-6E5612322CCF}" type="presOf" srcId="{A4F076EE-D3BF-4BC0-8EB4-16D45573154A}" destId="{C9CE2BF4-76BF-42A3-990E-374B790CCAE0}" srcOrd="0" destOrd="0" presId="urn:microsoft.com/office/officeart/2005/8/layout/vList5"/>
    <dgm:cxn modelId="{062CA3A4-040E-49D1-8FDA-B2E7C8BBC7F1}" srcId="{9353D9E9-DDBA-479E-A511-8F3C20D96735}" destId="{E407899B-620C-4F0F-B4F3-0C2679D42354}" srcOrd="3" destOrd="0" parTransId="{65945B37-CA3B-471F-B8EA-E6B5299408C1}" sibTransId="{329CBD65-BE09-4085-B7DE-B79BF56C508D}"/>
    <dgm:cxn modelId="{DC3303C9-2FB7-4489-800B-E9F7EAA3DD78}" srcId="{E165FFA2-DEFC-4F18-A0C0-960E6B3F9891}" destId="{0444474D-16E9-42FE-9E12-4FA898012A2E}" srcOrd="0" destOrd="0" parTransId="{B162FD7F-A920-4E6C-AFB4-331EC6059CD4}" sibTransId="{802956B2-4527-4F5E-BD4E-7EE7BEC0A1E9}"/>
    <dgm:cxn modelId="{A8319ED7-6218-4119-B95F-1C34079E4EDE}" type="presOf" srcId="{0444474D-16E9-42FE-9E12-4FA898012A2E}" destId="{0B987DC4-694B-4501-A8D0-39A7D5C02AB0}" srcOrd="0" destOrd="0" presId="urn:microsoft.com/office/officeart/2005/8/layout/vList5"/>
    <dgm:cxn modelId="{F0666FDA-2973-458C-A63E-D38BDA3E098C}" srcId="{9353D9E9-DDBA-479E-A511-8F3C20D96735}" destId="{5DDBC60D-6189-4130-B5E3-6E7F90D630E7}" srcOrd="4" destOrd="0" parTransId="{B59B2D88-AB79-4999-9897-3B965BD3FC0A}" sibTransId="{F9CA0C5F-3AC4-4C30-9770-105365200E1C}"/>
    <dgm:cxn modelId="{1A7BC0DD-B70F-4F3B-B9E8-DBAF4CEBEB16}" type="presOf" srcId="{6E9BED62-8C3D-4443-84E0-B35A1F5F04ED}" destId="{0B987DC4-694B-4501-A8D0-39A7D5C02AB0}" srcOrd="0" destOrd="1" presId="urn:microsoft.com/office/officeart/2005/8/layout/vList5"/>
    <dgm:cxn modelId="{89CF41DE-65C9-4EEF-8125-1696F5C21398}" srcId="{9353D9E9-DDBA-479E-A511-8F3C20D96735}" destId="{A3D9668B-751C-4EA3-8A6F-19C5005DBD0E}" srcOrd="0" destOrd="0" parTransId="{C31ED0BC-102F-4C51-8342-EF9D2FC46667}" sibTransId="{9B52F50B-803A-4314-A253-983FE8E006F2}"/>
    <dgm:cxn modelId="{53D2B2DE-4BB7-4888-970E-BCD670FD8C9D}" srcId="{E407899B-620C-4F0F-B4F3-0C2679D42354}" destId="{A4F076EE-D3BF-4BC0-8EB4-16D45573154A}" srcOrd="0" destOrd="0" parTransId="{47CE9C2A-2B01-446A-9A55-B1687561B46F}" sibTransId="{2CA0DAEB-205B-4BF0-AC42-E7CEFA6B8777}"/>
    <dgm:cxn modelId="{DD30ABE8-3AEB-44A1-A463-E6891162A265}" type="presOf" srcId="{9353D9E9-DDBA-479E-A511-8F3C20D96735}" destId="{EEF33912-C8D1-4EE8-8232-63598AB0CF6A}" srcOrd="0" destOrd="0" presId="urn:microsoft.com/office/officeart/2005/8/layout/vList5"/>
    <dgm:cxn modelId="{4339A5EC-76EA-4275-9CDB-F722F8F07BF0}" type="presOf" srcId="{5099A319-B0C9-4C90-BA8B-0299511D74BC}" destId="{23519C5E-850C-4E9D-8296-E8F569910B58}" srcOrd="0" destOrd="0" presId="urn:microsoft.com/office/officeart/2005/8/layout/vList5"/>
    <dgm:cxn modelId="{5ABC4DF4-6E25-4529-93D7-C841D3BC9EEC}" type="presOf" srcId="{8253BFF2-8BE1-4ED1-A32C-A0BA7CC514FD}" destId="{85605AA9-D81B-487A-BE12-4FFDB65447BB}" srcOrd="0" destOrd="0" presId="urn:microsoft.com/office/officeart/2005/8/layout/vList5"/>
    <dgm:cxn modelId="{51F913FB-C1F6-4491-9FA5-00762F133B7B}" type="presOf" srcId="{207D71A9-8D9E-4FE3-9CE5-048C3ED7443A}" destId="{23519C5E-850C-4E9D-8296-E8F569910B58}" srcOrd="0" destOrd="1" presId="urn:microsoft.com/office/officeart/2005/8/layout/vList5"/>
    <dgm:cxn modelId="{748226FF-780D-4391-9030-A8BC2CAB3435}" type="presOf" srcId="{A3D9668B-751C-4EA3-8A6F-19C5005DBD0E}" destId="{038E4F07-62ED-4DA0-9B22-3FC30BE554E2}" srcOrd="0" destOrd="0" presId="urn:microsoft.com/office/officeart/2005/8/layout/vList5"/>
    <dgm:cxn modelId="{0EE966FF-110F-49F5-B05B-8DC527946D04}" srcId="{9353D9E9-DDBA-479E-A511-8F3C20D96735}" destId="{8253BFF2-8BE1-4ED1-A32C-A0BA7CC514FD}" srcOrd="1" destOrd="0" parTransId="{A8EDA377-5B3D-46E6-B95A-71ABA1B497B4}" sibTransId="{E2DF7073-BF4C-4B1D-B086-8EE61FE8DA39}"/>
    <dgm:cxn modelId="{FF6F84C9-C23F-4462-B5CB-E2673707BC40}" type="presParOf" srcId="{EEF33912-C8D1-4EE8-8232-63598AB0CF6A}" destId="{273AF234-6797-4E27-BFD4-D87DBB581B8C}" srcOrd="0" destOrd="0" presId="urn:microsoft.com/office/officeart/2005/8/layout/vList5"/>
    <dgm:cxn modelId="{0F78B853-04C9-49CA-A95E-A49D82E6D20E}" type="presParOf" srcId="{273AF234-6797-4E27-BFD4-D87DBB581B8C}" destId="{038E4F07-62ED-4DA0-9B22-3FC30BE554E2}" srcOrd="0" destOrd="0" presId="urn:microsoft.com/office/officeart/2005/8/layout/vList5"/>
    <dgm:cxn modelId="{72CB60DB-427C-4257-A5F5-9B396F001FEC}" type="presParOf" srcId="{273AF234-6797-4E27-BFD4-D87DBB581B8C}" destId="{D0A1EBE5-CB72-4523-86DF-83F94DD51917}" srcOrd="1" destOrd="0" presId="urn:microsoft.com/office/officeart/2005/8/layout/vList5"/>
    <dgm:cxn modelId="{1ED1612F-ABCC-4A65-BF17-B9553085EE2A}" type="presParOf" srcId="{EEF33912-C8D1-4EE8-8232-63598AB0CF6A}" destId="{BCB1E024-BBF8-4355-950B-5A9748E21F50}" srcOrd="1" destOrd="0" presId="urn:microsoft.com/office/officeart/2005/8/layout/vList5"/>
    <dgm:cxn modelId="{105D9853-10E4-4FD4-A5CE-BAC0FDAE62D3}" type="presParOf" srcId="{EEF33912-C8D1-4EE8-8232-63598AB0CF6A}" destId="{CFACE7FD-3B04-49FC-81F0-2F84BBE4D7DD}" srcOrd="2" destOrd="0" presId="urn:microsoft.com/office/officeart/2005/8/layout/vList5"/>
    <dgm:cxn modelId="{B34EDF04-94D3-48EE-B3A0-0FA85C73FA56}" type="presParOf" srcId="{CFACE7FD-3B04-49FC-81F0-2F84BBE4D7DD}" destId="{85605AA9-D81B-487A-BE12-4FFDB65447BB}" srcOrd="0" destOrd="0" presId="urn:microsoft.com/office/officeart/2005/8/layout/vList5"/>
    <dgm:cxn modelId="{CC81EC09-0ECC-45C7-8877-8D06FFCD7A10}" type="presParOf" srcId="{CFACE7FD-3B04-49FC-81F0-2F84BBE4D7DD}" destId="{23519C5E-850C-4E9D-8296-E8F569910B58}" srcOrd="1" destOrd="0" presId="urn:microsoft.com/office/officeart/2005/8/layout/vList5"/>
    <dgm:cxn modelId="{4EB83680-C042-4552-81FA-D11AB445A2A8}" type="presParOf" srcId="{EEF33912-C8D1-4EE8-8232-63598AB0CF6A}" destId="{E8BD3B45-641D-4849-B158-3A5CE923FC51}" srcOrd="3" destOrd="0" presId="urn:microsoft.com/office/officeart/2005/8/layout/vList5"/>
    <dgm:cxn modelId="{D00C8BC5-9175-48AB-9810-F44AA39157EC}" type="presParOf" srcId="{EEF33912-C8D1-4EE8-8232-63598AB0CF6A}" destId="{90F6E5E7-C0A7-435F-B2A2-FF1524EE8693}" srcOrd="4" destOrd="0" presId="urn:microsoft.com/office/officeart/2005/8/layout/vList5"/>
    <dgm:cxn modelId="{448DA2AE-D340-4066-878B-AD041E045EE9}" type="presParOf" srcId="{90F6E5E7-C0A7-435F-B2A2-FF1524EE8693}" destId="{9BE9F6A5-12CA-46CE-8303-FD7F95B579A5}" srcOrd="0" destOrd="0" presId="urn:microsoft.com/office/officeart/2005/8/layout/vList5"/>
    <dgm:cxn modelId="{3D17820B-14D4-4BBA-8BF3-108D8D0DC9D1}" type="presParOf" srcId="{90F6E5E7-C0A7-435F-B2A2-FF1524EE8693}" destId="{0B987DC4-694B-4501-A8D0-39A7D5C02AB0}" srcOrd="1" destOrd="0" presId="urn:microsoft.com/office/officeart/2005/8/layout/vList5"/>
    <dgm:cxn modelId="{D6275CFA-C25D-4285-BE3F-4E95DA418D46}" type="presParOf" srcId="{EEF33912-C8D1-4EE8-8232-63598AB0CF6A}" destId="{A0EBF5E3-5185-44A9-97B7-2F91A57BDD81}" srcOrd="5" destOrd="0" presId="urn:microsoft.com/office/officeart/2005/8/layout/vList5"/>
    <dgm:cxn modelId="{DFDF56CC-4348-439A-9143-B71FDE8E3D21}" type="presParOf" srcId="{EEF33912-C8D1-4EE8-8232-63598AB0CF6A}" destId="{0225E247-0C31-4B15-AAF6-782583A2BB62}" srcOrd="6" destOrd="0" presId="urn:microsoft.com/office/officeart/2005/8/layout/vList5"/>
    <dgm:cxn modelId="{58F170A0-0FB2-4EB5-A2FD-3052D0EF27F0}" type="presParOf" srcId="{0225E247-0C31-4B15-AAF6-782583A2BB62}" destId="{2A1A8968-1832-4F7A-83BA-AFAED58550C5}" srcOrd="0" destOrd="0" presId="urn:microsoft.com/office/officeart/2005/8/layout/vList5"/>
    <dgm:cxn modelId="{10CA80BF-AF98-4289-BF77-D8B912A48097}" type="presParOf" srcId="{0225E247-0C31-4B15-AAF6-782583A2BB62}" destId="{C9CE2BF4-76BF-42A3-990E-374B790CCAE0}" srcOrd="1" destOrd="0" presId="urn:microsoft.com/office/officeart/2005/8/layout/vList5"/>
    <dgm:cxn modelId="{8297BA7A-F6B5-4507-A151-F56A569E0CBB}" type="presParOf" srcId="{EEF33912-C8D1-4EE8-8232-63598AB0CF6A}" destId="{42E41E92-6D28-4B20-81D0-CC0D8585D205}" srcOrd="7" destOrd="0" presId="urn:microsoft.com/office/officeart/2005/8/layout/vList5"/>
    <dgm:cxn modelId="{07289EEC-6E0D-4CBB-985F-5E40D4A8B5F2}" type="presParOf" srcId="{EEF33912-C8D1-4EE8-8232-63598AB0CF6A}" destId="{F26B58DC-68D3-473A-92E0-677844FCE855}" srcOrd="8" destOrd="0" presId="urn:microsoft.com/office/officeart/2005/8/layout/vList5"/>
    <dgm:cxn modelId="{EF3AA96B-2316-47DC-824D-C506E3C1AEDF}" type="presParOf" srcId="{F26B58DC-68D3-473A-92E0-677844FCE855}" destId="{3367D130-B4E6-482F-B093-EBA8E43DF288}" srcOrd="0" destOrd="0" presId="urn:microsoft.com/office/officeart/2005/8/layout/vList5"/>
    <dgm:cxn modelId="{33DC44B7-E615-4A58-BFEB-25F69E98A07D}" type="presParOf" srcId="{F26B58DC-68D3-473A-92E0-677844FCE855}" destId="{77BC3231-5F38-431D-9185-C14F4EE0838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A1EBE5-CB72-4523-86DF-83F94DD51917}">
      <dsp:nvSpPr>
        <dsp:cNvPr id="0" name=""/>
        <dsp:cNvSpPr/>
      </dsp:nvSpPr>
      <dsp:spPr>
        <a:xfrm rot="5400000">
          <a:off x="5154427" y="-2134745"/>
          <a:ext cx="775519" cy="524332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CC efficiency -65% (LHV, NG benchmark, turbine inlet temperature (TIT) of 3,100°F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Syngas, NG, H2 Fuels (IGCC, NGCC)</a:t>
          </a:r>
        </a:p>
      </dsp:txBody>
      <dsp:txXfrm rot="-5400000">
        <a:off x="2920525" y="137015"/>
        <a:ext cx="5205466" cy="699803"/>
      </dsp:txXfrm>
    </dsp:sp>
    <dsp:sp modelId="{038E4F07-62ED-4DA0-9B22-3FC30BE554E2}">
      <dsp:nvSpPr>
        <dsp:cNvPr id="0" name=""/>
        <dsp:cNvSpPr/>
      </dsp:nvSpPr>
      <dsp:spPr>
        <a:xfrm>
          <a:off x="0" y="2217"/>
          <a:ext cx="2949370" cy="96939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Advanced Combustion Turbines</a:t>
          </a:r>
        </a:p>
      </dsp:txBody>
      <dsp:txXfrm>
        <a:off x="47322" y="49539"/>
        <a:ext cx="2854726" cy="874755"/>
      </dsp:txXfrm>
    </dsp:sp>
    <dsp:sp modelId="{23519C5E-850C-4E9D-8296-E8F569910B58}">
      <dsp:nvSpPr>
        <dsp:cNvPr id="0" name=""/>
        <dsp:cNvSpPr/>
      </dsp:nvSpPr>
      <dsp:spPr>
        <a:xfrm rot="5400000">
          <a:off x="5154427" y="-1126500"/>
          <a:ext cx="775519" cy="5243324"/>
        </a:xfrm>
        <a:prstGeom prst="round2SameRect">
          <a:avLst/>
        </a:prstGeom>
        <a:solidFill>
          <a:schemeClr val="accent5">
            <a:tint val="40000"/>
            <a:alpha val="90000"/>
            <a:hueOff val="-1684941"/>
            <a:satOff val="-5708"/>
            <a:lumOff val="-732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1684941"/>
              <a:satOff val="-5708"/>
              <a:lumOff val="-73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Alternate pathway to high efficiency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TRL 2~3 (higher risk, long term, high pay back)</a:t>
          </a:r>
        </a:p>
      </dsp:txBody>
      <dsp:txXfrm rot="-5400000">
        <a:off x="2920525" y="1145260"/>
        <a:ext cx="5205466" cy="699803"/>
      </dsp:txXfrm>
    </dsp:sp>
    <dsp:sp modelId="{85605AA9-D81B-487A-BE12-4FFDB65447BB}">
      <dsp:nvSpPr>
        <dsp:cNvPr id="0" name=""/>
        <dsp:cNvSpPr/>
      </dsp:nvSpPr>
      <dsp:spPr>
        <a:xfrm>
          <a:off x="0" y="1020086"/>
          <a:ext cx="2949370" cy="969399"/>
        </a:xfrm>
        <a:prstGeom prst="round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Pressure Gain Combustion</a:t>
          </a:r>
        </a:p>
      </dsp:txBody>
      <dsp:txXfrm>
        <a:off x="47322" y="1067408"/>
        <a:ext cx="2854726" cy="874755"/>
      </dsp:txXfrm>
    </dsp:sp>
    <dsp:sp modelId="{0B987DC4-694B-4501-A8D0-39A7D5C02AB0}">
      <dsp:nvSpPr>
        <dsp:cNvPr id="0" name=""/>
        <dsp:cNvSpPr/>
      </dsp:nvSpPr>
      <dsp:spPr>
        <a:xfrm rot="5400000">
          <a:off x="5154427" y="-99006"/>
          <a:ext cx="775519" cy="5243324"/>
        </a:xfrm>
        <a:prstGeom prst="round2Same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sCO</a:t>
          </a:r>
          <a:r>
            <a:rPr lang="en-US" sz="1600" kern="1200" baseline="-25000" dirty="0"/>
            <a:t>2</a:t>
          </a:r>
          <a:r>
            <a:rPr lang="en-US" sz="1600" kern="1200" dirty="0"/>
            <a:t> turbines for indirect and direct applications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Oxy-combustion</a:t>
          </a:r>
        </a:p>
      </dsp:txBody>
      <dsp:txXfrm rot="-5400000">
        <a:off x="2920525" y="2172754"/>
        <a:ext cx="5205466" cy="699803"/>
      </dsp:txXfrm>
    </dsp:sp>
    <dsp:sp modelId="{9BE9F6A5-12CA-46CE-8303-FD7F95B579A5}">
      <dsp:nvSpPr>
        <dsp:cNvPr id="0" name=""/>
        <dsp:cNvSpPr/>
      </dsp:nvSpPr>
      <dsp:spPr>
        <a:xfrm>
          <a:off x="0" y="2037956"/>
          <a:ext cx="2949370" cy="969399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Supercritical CO2 Turbomachinery</a:t>
          </a:r>
        </a:p>
      </dsp:txBody>
      <dsp:txXfrm>
        <a:off x="47322" y="2085278"/>
        <a:ext cx="2854726" cy="874755"/>
      </dsp:txXfrm>
    </dsp:sp>
    <dsp:sp modelId="{C9CE2BF4-76BF-42A3-990E-374B790CCAE0}">
      <dsp:nvSpPr>
        <dsp:cNvPr id="0" name=""/>
        <dsp:cNvSpPr/>
      </dsp:nvSpPr>
      <dsp:spPr>
        <a:xfrm rot="5400000">
          <a:off x="5154427" y="918863"/>
          <a:ext cx="775519" cy="5243324"/>
        </a:xfrm>
        <a:prstGeom prst="round2SameRect">
          <a:avLst/>
        </a:prstGeom>
        <a:solidFill>
          <a:schemeClr val="accent5">
            <a:tint val="40000"/>
            <a:alpha val="90000"/>
            <a:hueOff val="-5054821"/>
            <a:satOff val="-17124"/>
            <a:lumOff val="-2196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5054821"/>
              <a:satOff val="-17124"/>
              <a:lumOff val="-219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Supporting </a:t>
          </a:r>
          <a:r>
            <a:rPr lang="en-US" sz="1800" kern="1200" dirty="0"/>
            <a:t>modular</a:t>
          </a:r>
          <a:r>
            <a:rPr lang="en-US" sz="1600" kern="1200" dirty="0"/>
            <a:t> coal systems </a:t>
          </a:r>
          <a:r>
            <a:rPr lang="en-US" sz="1800" kern="1200" dirty="0"/>
            <a:t>and</a:t>
          </a:r>
          <a:r>
            <a:rPr lang="en-US" sz="1600" kern="1200" dirty="0"/>
            <a:t> stranded gas assets</a:t>
          </a:r>
        </a:p>
      </dsp:txBody>
      <dsp:txXfrm rot="-5400000">
        <a:off x="2920525" y="3190623"/>
        <a:ext cx="5205466" cy="699803"/>
      </dsp:txXfrm>
    </dsp:sp>
    <dsp:sp modelId="{2A1A8968-1832-4F7A-83BA-AFAED58550C5}">
      <dsp:nvSpPr>
        <dsp:cNvPr id="0" name=""/>
        <dsp:cNvSpPr/>
      </dsp:nvSpPr>
      <dsp:spPr>
        <a:xfrm>
          <a:off x="0" y="3055825"/>
          <a:ext cx="2949370" cy="969399"/>
        </a:xfrm>
        <a:prstGeom prst="roundRect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Modular Turbine Based Hybrid Heat Engines</a:t>
          </a:r>
        </a:p>
      </dsp:txBody>
      <dsp:txXfrm>
        <a:off x="47322" y="3103147"/>
        <a:ext cx="2854726" cy="874755"/>
      </dsp:txXfrm>
    </dsp:sp>
    <dsp:sp modelId="{77BC3231-5F38-431D-9185-C14F4EE08382}">
      <dsp:nvSpPr>
        <dsp:cNvPr id="0" name=""/>
        <dsp:cNvSpPr/>
      </dsp:nvSpPr>
      <dsp:spPr>
        <a:xfrm rot="5400000">
          <a:off x="5154427" y="1936732"/>
          <a:ext cx="775519" cy="5243324"/>
        </a:xfrm>
        <a:prstGeom prst="round2Same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Additive manufacturing technologies for maintenance, repair, and upgrading</a:t>
          </a:r>
        </a:p>
      </dsp:txBody>
      <dsp:txXfrm rot="-5400000">
        <a:off x="2920525" y="4208492"/>
        <a:ext cx="5205466" cy="699803"/>
      </dsp:txXfrm>
    </dsp:sp>
    <dsp:sp modelId="{3367D130-B4E6-482F-B093-EBA8E43DF288}">
      <dsp:nvSpPr>
        <dsp:cNvPr id="0" name=""/>
        <dsp:cNvSpPr/>
      </dsp:nvSpPr>
      <dsp:spPr>
        <a:xfrm>
          <a:off x="0" y="4073695"/>
          <a:ext cx="2949370" cy="969399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Steam Turbines</a:t>
          </a:r>
        </a:p>
      </dsp:txBody>
      <dsp:txXfrm>
        <a:off x="47322" y="4121017"/>
        <a:ext cx="2854726" cy="8747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D8E13B-F777-45F8-BC8A-2EA55D5C1A53}" type="datetimeFigureOut">
              <a:rPr lang="en-US" smtClean="0"/>
              <a:t>11/14/2019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128413D-5829-498F-87C3-EFE6879027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6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8413D-5829-498F-87C3-EFE68790277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253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659795-EB27-4DF1-B43E-A4863FA1132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50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8413D-5829-498F-87C3-EFE68790277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789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8413D-5829-498F-87C3-EFE68790277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287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8413D-5829-498F-87C3-EFE68790277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598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8413D-5829-498F-87C3-EFE68790277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99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8413D-5829-498F-87C3-EFE68790277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581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8413D-5829-498F-87C3-EFE68790277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678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8413D-5829-498F-87C3-EFE68790277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02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5311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8413D-5829-498F-87C3-EFE68790277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803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8413D-5829-498F-87C3-EFE68790277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2720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D7893-45D1-7F45-B0BF-8C09AECC2D9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09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E92A-DD2B-DF4D-8AAA-116F2DDAB69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755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E92A-DD2B-DF4D-8AAA-116F2DDAB69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443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E92A-DD2B-DF4D-8AAA-116F2DDAB69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780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6976C-3132-B348-B821-52465511F32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480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8413D-5829-498F-87C3-EFE68790277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751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8413D-5829-498F-87C3-EFE68790277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442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70073-667C-4A3E-920A-ACB85A9BC9F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781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bin"/><Relationship Id="rId3" Type="http://schemas.openxmlformats.org/officeDocument/2006/relationships/tags" Target="../tags/tag5.xml"/><Relationship Id="rId7" Type="http://schemas.openxmlformats.org/officeDocument/2006/relationships/image" Target="../media/image1.bin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237554"/>
            <a:ext cx="12192000" cy="4620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270628" y="285430"/>
            <a:ext cx="9033029" cy="919232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Master Cover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628" y="1208302"/>
            <a:ext cx="9033029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099" y="284249"/>
            <a:ext cx="2307273" cy="917977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0" y="2239990"/>
            <a:ext cx="12192000" cy="0"/>
          </a:xfrm>
          <a:prstGeom prst="line">
            <a:avLst/>
          </a:prstGeom>
          <a:ln w="317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1FE1B-DFC9-4F1F-A0E3-1591BAF824A0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915150" y="1658858"/>
            <a:ext cx="5160963" cy="284242"/>
          </a:xfrm>
          <a:prstGeom prst="rect">
            <a:avLst/>
          </a:prstGeom>
        </p:spPr>
        <p:txBody>
          <a:bodyPr/>
          <a:lstStyle>
            <a:lvl1pPr algn="l">
              <a:spcBef>
                <a:spcPts val="200"/>
              </a:spcBef>
              <a:defRPr sz="1400" b="1" i="1"/>
            </a:lvl1pPr>
          </a:lstStyle>
          <a:p>
            <a:pPr lvl="0"/>
            <a:r>
              <a:rPr lang="en-US" dirty="0"/>
              <a:t>NETL Presenter’s Name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E494581-0B25-475D-A228-1638172171C0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6915150" y="1943100"/>
            <a:ext cx="5160963" cy="275745"/>
          </a:xfrm>
          <a:prstGeom prst="rect">
            <a:avLst/>
          </a:prstGeom>
        </p:spPr>
        <p:txBody>
          <a:bodyPr/>
          <a:lstStyle>
            <a:lvl1pPr algn="l">
              <a:spcBef>
                <a:spcPts val="200"/>
              </a:spcBef>
              <a:defRPr sz="1400" i="1"/>
            </a:lvl1pPr>
          </a:lstStyle>
          <a:p>
            <a:pPr lvl="0"/>
            <a:r>
              <a:rPr lang="en-US" dirty="0"/>
              <a:t>NETL Presenter’s Title/Office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712CBE-C3C2-4BCA-BE64-F63C88DA8FD2}"/>
              </a:ext>
            </a:extLst>
          </p:cNvPr>
          <p:cNvSpPr txBox="1"/>
          <p:nvPr userDrawn="1"/>
        </p:nvSpPr>
        <p:spPr>
          <a:xfrm>
            <a:off x="46892" y="5981232"/>
            <a:ext cx="153697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i="1" u="none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Presentation to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1C11D97-687E-4C98-AF16-A6BF317B543D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442520" y="6321690"/>
            <a:ext cx="4653480" cy="314260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Month Day, Year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906A8-711F-4DBE-A6F7-CFA4055643EC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5"/>
            </p:custDataLst>
          </p:nvPr>
        </p:nvSpPr>
        <p:spPr>
          <a:xfrm>
            <a:off x="1442520" y="6010340"/>
            <a:ext cx="8768280" cy="278668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[Audience Name]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650" y="6337699"/>
            <a:ext cx="1431208" cy="34838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56874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50280" y="1161258"/>
            <a:ext cx="5801267" cy="480715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7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271633" y="1161258"/>
            <a:ext cx="5618628" cy="48071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image here</a:t>
            </a:r>
          </a:p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47BA0DB-A86D-42CE-86A1-1ACFFEE86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1F24A6-C84B-4DD6-92B7-4E5A0D07C12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558C38D-D668-4CC4-9CB8-AD307C1F9938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D3F725-15B5-4F8D-8373-AE0AC18380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246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193467" y="1168878"/>
            <a:ext cx="3735237" cy="477302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/>
          </p:nvPr>
        </p:nvSpPr>
        <p:spPr>
          <a:xfrm>
            <a:off x="8116308" y="1167740"/>
            <a:ext cx="3735237" cy="477302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dirty="0" smtClean="0">
                <a:latin typeface="Century Gothic" panose="020B0502020202020204" pitchFamily="34" charset="0"/>
              </a:defRPr>
            </a:lvl1pPr>
            <a:lvl2pPr>
              <a:defRPr lang="en-US" sz="2000" dirty="0" smtClean="0">
                <a:latin typeface="Century Gothic" panose="020B0502020202020204" pitchFamily="34" charset="0"/>
              </a:defRPr>
            </a:lvl2pPr>
            <a:lvl3pPr>
              <a:defRPr lang="en-US" sz="1800" dirty="0" smtClean="0">
                <a:latin typeface="Century Gothic" panose="020B0502020202020204" pitchFamily="34" charset="0"/>
              </a:defRPr>
            </a:lvl3pPr>
            <a:lvl4pPr>
              <a:defRPr lang="en-US" sz="1600" dirty="0" smtClean="0">
                <a:latin typeface="Century Gothic" panose="020B0502020202020204" pitchFamily="34" charset="0"/>
              </a:defRPr>
            </a:lvl4pPr>
            <a:lvl5pPr>
              <a:defRPr lang="en-US" sz="1600" dirty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09956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802386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270370" y="1168433"/>
            <a:ext cx="3735388" cy="4765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A759549-4AD5-4A57-A705-ACFC43CC45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2034F-6775-404D-9722-23160086F01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530C9CC-073B-4D41-9BEE-742F65383FBA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ADB024-2AC8-49AD-9B6A-CB8E7D8A681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780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5F9E09F9-3C42-4EAB-B94D-76302601D8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417AF7-7163-4F0B-A6B2-0DBA03273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939" y="315803"/>
            <a:ext cx="5461324" cy="199698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6000" b="1"/>
            </a:lvl1pPr>
          </a:lstStyle>
          <a:p>
            <a:r>
              <a:rPr lang="en-US" dirty="0"/>
              <a:t>[Insert headline]</a:t>
            </a: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58F3E0BE-5B18-4FB8-8397-19CF1286AE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25912" y="6373368"/>
            <a:ext cx="1207008" cy="29260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="0"/>
            </a:lvl1pPr>
          </a:lstStyle>
          <a:p>
            <a:pPr lvl="0"/>
            <a:r>
              <a:rPr lang="en-US" dirty="0"/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48F51-671A-470B-B43F-5B9D4C23EC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00" y="3279608"/>
            <a:ext cx="640080" cy="6400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BE746E-E4E8-4A20-A382-5D2265D36220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74" y="3861369"/>
            <a:ext cx="640080" cy="6400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F25787-BF7B-44AD-AF1E-D47853B45391}"/>
              </a:ext>
            </a:extLst>
          </p:cNvPr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50" y="4459767"/>
            <a:ext cx="640080" cy="6400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A8F0104-2F30-4661-87D5-402DE9C1D8FA}"/>
              </a:ext>
            </a:extLst>
          </p:cNvPr>
          <p:cNvSpPr/>
          <p:nvPr userDrawn="1"/>
        </p:nvSpPr>
        <p:spPr>
          <a:xfrm>
            <a:off x="147056" y="2758581"/>
            <a:ext cx="3278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VISIT US AT:  </a:t>
            </a:r>
            <a:r>
              <a:rPr lang="en-US" sz="1600" b="1" dirty="0">
                <a:solidFill>
                  <a:srgbClr val="F7932B"/>
                </a:solidFill>
                <a:latin typeface="Century Gothic" panose="020B0502020202020204" pitchFamily="34" charset="0"/>
              </a:rPr>
              <a:t>www.NETL.DOE.gov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1E7EF0-2693-4EED-B5A9-325A31D30890}"/>
              </a:ext>
            </a:extLst>
          </p:cNvPr>
          <p:cNvSpPr/>
          <p:nvPr userDrawn="1"/>
        </p:nvSpPr>
        <p:spPr>
          <a:xfrm>
            <a:off x="651001" y="4615637"/>
            <a:ext cx="40959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@NationalEnergyTechnologyLaboratory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C034DC-99D8-4BE2-8889-D74F45150443}"/>
              </a:ext>
            </a:extLst>
          </p:cNvPr>
          <p:cNvSpPr/>
          <p:nvPr userDrawn="1"/>
        </p:nvSpPr>
        <p:spPr>
          <a:xfrm>
            <a:off x="651000" y="3431976"/>
            <a:ext cx="13003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@NETL_DOE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BC4024-931C-4653-B10B-CE8039C94AAF}"/>
              </a:ext>
            </a:extLst>
          </p:cNvPr>
          <p:cNvSpPr/>
          <p:nvPr userDrawn="1"/>
        </p:nvSpPr>
        <p:spPr>
          <a:xfrm>
            <a:off x="651000" y="4014366"/>
            <a:ext cx="13003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@NETL_DOE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476F9019-FA1A-4FAA-A83C-18E0DF2FAA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2228" y="5738543"/>
            <a:ext cx="4171707" cy="274320"/>
          </a:xfrm>
          <a:prstGeom prst="rect">
            <a:avLst/>
          </a:prstGeom>
        </p:spPr>
        <p:txBody>
          <a:bodyPr lIns="0" tIns="0" bIns="0" anchor="b">
            <a:normAutofit/>
          </a:bodyPr>
          <a:lstStyle>
            <a:lvl1pPr marL="0" indent="0">
              <a:buFont typeface="Segoe UI" panose="020B0502040204020203" pitchFamily="34" charset="0"/>
              <a:buChar char="​"/>
              <a:defRPr sz="16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add contact name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D7446446-DB2C-4247-AA31-2675DEAA47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9464" y="6066078"/>
            <a:ext cx="4171707" cy="612535"/>
          </a:xfrm>
          <a:prstGeom prst="rect">
            <a:avLst/>
          </a:prstGeom>
        </p:spPr>
        <p:txBody>
          <a:bodyPr lIns="0" tIns="0" bIns="0" anchor="t">
            <a:normAutofit/>
          </a:bodyPr>
          <a:lstStyle>
            <a:lvl1pPr marL="0" indent="0">
              <a:buFont typeface="Segoe UI" panose="020B0502040204020203" pitchFamily="34" charset="0"/>
              <a:buChar char="​"/>
              <a:defRPr sz="16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 dirty="0"/>
              <a:t>Click to add contact information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E4F8AC-9B7D-4AAD-A0A2-AC30C00ABCCF}"/>
              </a:ext>
            </a:extLst>
          </p:cNvPr>
          <p:cNvSpPr/>
          <p:nvPr userDrawn="1"/>
        </p:nvSpPr>
        <p:spPr>
          <a:xfrm>
            <a:off x="147056" y="5429122"/>
            <a:ext cx="1233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CONTACT:</a:t>
            </a:r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8C2E58-4B6C-4F07-A902-A4303E045AB2}"/>
              </a:ext>
            </a:extLst>
          </p:cNvPr>
          <p:cNvCxnSpPr>
            <a:cxnSpLocks/>
          </p:cNvCxnSpPr>
          <p:nvPr userDrawn="1"/>
        </p:nvCxnSpPr>
        <p:spPr>
          <a:xfrm>
            <a:off x="259464" y="2350116"/>
            <a:ext cx="5317552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198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5F9E09F9-3C42-4EAB-B94D-76302601D8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417AF7-7163-4F0B-A6B2-0DBA03273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939" y="315803"/>
            <a:ext cx="5461324" cy="199698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>
              <a:defRPr sz="6000" b="1"/>
            </a:lvl1pPr>
          </a:lstStyle>
          <a:p>
            <a:r>
              <a:rPr lang="en-US" dirty="0"/>
              <a:t>[Insert headline]</a:t>
            </a: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58F3E0BE-5B18-4FB8-8397-19CF1286AE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25912" y="6373368"/>
            <a:ext cx="1207008" cy="29260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="0"/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8F0104-2F30-4661-87D5-402DE9C1D8FA}"/>
              </a:ext>
            </a:extLst>
          </p:cNvPr>
          <p:cNvSpPr/>
          <p:nvPr userDrawn="1"/>
        </p:nvSpPr>
        <p:spPr>
          <a:xfrm>
            <a:off x="147056" y="2758581"/>
            <a:ext cx="3278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VISIT US AT:  </a:t>
            </a:r>
            <a:r>
              <a:rPr lang="en-US" sz="1600" b="1" dirty="0">
                <a:solidFill>
                  <a:srgbClr val="F7932B"/>
                </a:solidFill>
                <a:latin typeface="Century Gothic" panose="020B0502020202020204" pitchFamily="34" charset="0"/>
              </a:rPr>
              <a:t>www.NETL.DOE.gov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8C2E58-4B6C-4F07-A902-A4303E045AB2}"/>
              </a:ext>
            </a:extLst>
          </p:cNvPr>
          <p:cNvCxnSpPr>
            <a:cxnSpLocks/>
          </p:cNvCxnSpPr>
          <p:nvPr userDrawn="1"/>
        </p:nvCxnSpPr>
        <p:spPr>
          <a:xfrm>
            <a:off x="259464" y="2350116"/>
            <a:ext cx="5317552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292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0627" y="1168878"/>
            <a:ext cx="11580921" cy="4827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0" kern="1200" dirty="0">
                <a:solidFill>
                  <a:srgbClr val="98C93D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1448581" y="6350000"/>
            <a:ext cx="434734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5DE7415-DF8C-4BC6-BBC4-CC76222A40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0628" y="225764"/>
            <a:ext cx="11580921" cy="60098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300" b="0" kern="1200" cap="small" baseline="0" dirty="0">
                <a:solidFill>
                  <a:srgbClr val="373838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Master Page Title 1</a:t>
            </a:r>
          </a:p>
        </p:txBody>
      </p:sp>
    </p:spTree>
    <p:extLst>
      <p:ext uri="{BB962C8B-B14F-4D97-AF65-F5344CB8AC3E}">
        <p14:creationId xmlns:p14="http://schemas.microsoft.com/office/powerpoint/2010/main" val="355039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0" y="772668"/>
            <a:ext cx="12192000" cy="0"/>
          </a:xfrm>
          <a:prstGeom prst="line">
            <a:avLst/>
          </a:prstGeom>
          <a:ln w="2540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60268"/>
            <a:ext cx="11580921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87606"/>
            <a:ext cx="11580921" cy="373510"/>
          </a:xfr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sp>
        <p:nvSpPr>
          <p:cNvPr id="14" name="Freeform 13"/>
          <p:cNvSpPr/>
          <p:nvPr userDrawn="1"/>
        </p:nvSpPr>
        <p:spPr>
          <a:xfrm flipH="1">
            <a:off x="0" y="6163463"/>
            <a:ext cx="12192000" cy="587871"/>
          </a:xfrm>
          <a:custGeom>
            <a:avLst/>
            <a:gdLst>
              <a:gd name="connsiteX0" fmla="*/ 1 w 12192000"/>
              <a:gd name="connsiteY0" fmla="*/ 0 h 587871"/>
              <a:gd name="connsiteX1" fmla="*/ 1491123 w 12192000"/>
              <a:gd name="connsiteY1" fmla="*/ 0 h 587871"/>
              <a:gd name="connsiteX2" fmla="*/ 1589103 w 12192000"/>
              <a:gd name="connsiteY2" fmla="*/ 97980 h 587871"/>
              <a:gd name="connsiteX3" fmla="*/ 1589103 w 12192000"/>
              <a:gd name="connsiteY3" fmla="*/ 537303 h 587871"/>
              <a:gd name="connsiteX4" fmla="*/ 12192000 w 12192000"/>
              <a:gd name="connsiteY4" fmla="*/ 537303 h 587871"/>
              <a:gd name="connsiteX5" fmla="*/ 12192000 w 12192000"/>
              <a:gd name="connsiteY5" fmla="*/ 583477 h 587871"/>
              <a:gd name="connsiteX6" fmla="*/ 1589103 w 12192000"/>
              <a:gd name="connsiteY6" fmla="*/ 583477 h 587871"/>
              <a:gd name="connsiteX7" fmla="*/ 1589103 w 12192000"/>
              <a:gd name="connsiteY7" fmla="*/ 587871 h 587871"/>
              <a:gd name="connsiteX8" fmla="*/ 1 w 12192000"/>
              <a:gd name="connsiteY8" fmla="*/ 587871 h 587871"/>
              <a:gd name="connsiteX9" fmla="*/ 1 w 12192000"/>
              <a:gd name="connsiteY9" fmla="*/ 583477 h 587871"/>
              <a:gd name="connsiteX10" fmla="*/ 0 w 12192000"/>
              <a:gd name="connsiteY10" fmla="*/ 583477 h 587871"/>
              <a:gd name="connsiteX11" fmla="*/ 0 w 12192000"/>
              <a:gd name="connsiteY11" fmla="*/ 537303 h 587871"/>
              <a:gd name="connsiteX12" fmla="*/ 1 w 12192000"/>
              <a:gd name="connsiteY12" fmla="*/ 537303 h 58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587871">
                <a:moveTo>
                  <a:pt x="1" y="0"/>
                </a:moveTo>
                <a:lnTo>
                  <a:pt x="1491123" y="0"/>
                </a:lnTo>
                <a:cubicBezTo>
                  <a:pt x="1545236" y="0"/>
                  <a:pt x="1589103" y="43867"/>
                  <a:pt x="1589103" y="97980"/>
                </a:cubicBezTo>
                <a:lnTo>
                  <a:pt x="1589103" y="537303"/>
                </a:lnTo>
                <a:lnTo>
                  <a:pt x="12192000" y="537303"/>
                </a:lnTo>
                <a:lnTo>
                  <a:pt x="12192000" y="583477"/>
                </a:lnTo>
                <a:lnTo>
                  <a:pt x="1589103" y="583477"/>
                </a:lnTo>
                <a:lnTo>
                  <a:pt x="1589103" y="587871"/>
                </a:lnTo>
                <a:lnTo>
                  <a:pt x="1" y="587871"/>
                </a:lnTo>
                <a:lnTo>
                  <a:pt x="1" y="583477"/>
                </a:lnTo>
                <a:lnTo>
                  <a:pt x="0" y="583477"/>
                </a:lnTo>
                <a:lnTo>
                  <a:pt x="0" y="537303"/>
                </a:lnTo>
                <a:lnTo>
                  <a:pt x="1" y="537303"/>
                </a:lnTo>
                <a:close/>
              </a:path>
            </a:pathLst>
          </a:custGeom>
          <a:gradFill>
            <a:gsLst>
              <a:gs pos="76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 userDrawn="1"/>
        </p:nvSpPr>
        <p:spPr>
          <a:xfrm>
            <a:off x="183740" y="6359945"/>
            <a:ext cx="434734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>
                <a:solidFill>
                  <a:srgbClr val="373838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rgbClr val="373838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932"/>
          <a:stretch/>
        </p:blipFill>
        <p:spPr>
          <a:xfrm>
            <a:off x="10672861" y="6231640"/>
            <a:ext cx="1149659" cy="44873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697" y="6217126"/>
            <a:ext cx="1829619" cy="44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41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>
            <a:off x="-50800" y="1175826"/>
            <a:ext cx="12280900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27" y="1544980"/>
            <a:ext cx="11580921" cy="4010336"/>
          </a:xfrm>
        </p:spPr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 userDrawn="1"/>
        </p:nvSpPr>
        <p:spPr>
          <a:xfrm>
            <a:off x="11448581" y="6350000"/>
            <a:ext cx="434734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146034"/>
            <a:ext cx="8810273" cy="1134678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2859935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584B9-CF16-4F1A-8120-62B967643F7F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9157-B5B2-4988-A4C8-13479FEAE0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751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0627" y="1168878"/>
            <a:ext cx="11580921" cy="4827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1448581" y="6350000"/>
            <a:ext cx="434734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9F257B9-99D0-42CE-97CF-7670FE3325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9875" y="140076"/>
            <a:ext cx="9588500" cy="622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/>
            </a:lvl1pPr>
          </a:lstStyle>
          <a:p>
            <a:pPr lvl="0"/>
            <a:r>
              <a:rPr lang="en-US" dirty="0"/>
              <a:t>Master Page Title</a:t>
            </a:r>
          </a:p>
        </p:txBody>
      </p:sp>
    </p:spTree>
    <p:extLst>
      <p:ext uri="{BB962C8B-B14F-4D97-AF65-F5344CB8AC3E}">
        <p14:creationId xmlns:p14="http://schemas.microsoft.com/office/powerpoint/2010/main" val="2325416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27" y="1544980"/>
            <a:ext cx="11580921" cy="4010336"/>
          </a:xfrm>
        </p:spPr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60268"/>
            <a:ext cx="11580921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52" name="Rectangle 51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 userDrawn="1"/>
        </p:nvSpPr>
        <p:spPr>
          <a:xfrm>
            <a:off x="11448581" y="6350000"/>
            <a:ext cx="434734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3443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70627" y="1168878"/>
            <a:ext cx="11580921" cy="482797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77DC4-18C7-4A68-8918-D979F70F69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D390063-3279-473E-9C81-A81F139E21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7A343-A79E-463A-977A-59F23D319189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DD2D5C-73ED-4C16-9EE0-B380D143C95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913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448581" y="6350000"/>
            <a:ext cx="434734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3FE0F-22A6-4E71-8263-3777C1351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9875" y="140076"/>
            <a:ext cx="9588500" cy="622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/>
            </a:lvl1pPr>
          </a:lstStyle>
          <a:p>
            <a:pPr lvl="0"/>
            <a:r>
              <a:rPr lang="en-US" dirty="0"/>
              <a:t>Master Page Title</a:t>
            </a:r>
          </a:p>
        </p:txBody>
      </p:sp>
    </p:spTree>
    <p:extLst>
      <p:ext uri="{BB962C8B-B14F-4D97-AF65-F5344CB8AC3E}">
        <p14:creationId xmlns:p14="http://schemas.microsoft.com/office/powerpoint/2010/main" val="1873421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 flipH="1">
            <a:off x="53265" y="-9526"/>
            <a:ext cx="70560" cy="6858001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42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1186755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70627" y="1634981"/>
            <a:ext cx="11580921" cy="436187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7" y="1223825"/>
            <a:ext cx="11580921" cy="411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77DC4-18C7-4A68-8918-D979F70F69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15293"/>
            <a:ext cx="9587749" cy="1052207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 with two lines </a:t>
            </a:r>
            <a:br>
              <a:rPr lang="en-US" dirty="0"/>
            </a:b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D390063-3279-473E-9C81-A81F139E21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7A343-A79E-463A-977A-59F23D319189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DD2D5C-73ED-4C16-9EE0-B380D143C95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998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1352872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70627" y="1755257"/>
            <a:ext cx="11580921" cy="424159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6" y="1381747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77DC4-18C7-4A68-8918-D979F70F69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82243"/>
            <a:ext cx="9587749" cy="1244014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 with three lines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D390063-3279-473E-9C81-A81F139E21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7A343-A79E-463A-977A-59F23D319189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DD2D5C-73ED-4C16-9EE0-B380D143C95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077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70626" y="1168878"/>
            <a:ext cx="5724731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6126816" y="1168878"/>
            <a:ext cx="5724731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06552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1BED5FE6-695A-4985-860B-33490E288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4767C7-7916-46E6-B1B4-EA02119E3A6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B39DF72-61CB-47ED-BC56-C20154AE9E19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80636-5903-4645-B4CC-380E0F075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503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193467" y="1168878"/>
            <a:ext cx="3735237" cy="477302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6"/>
          </p:nvPr>
        </p:nvSpPr>
        <p:spPr>
          <a:xfrm>
            <a:off x="270626" y="1168878"/>
            <a:ext cx="3735237" cy="477302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7"/>
          </p:nvPr>
        </p:nvSpPr>
        <p:spPr>
          <a:xfrm>
            <a:off x="8116308" y="1167740"/>
            <a:ext cx="3735237" cy="4773026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lang="en-US" dirty="0" smtClean="0">
                <a:latin typeface="Century Gothic" panose="020B0502020202020204" pitchFamily="34" charset="0"/>
              </a:defRPr>
            </a:lvl1pPr>
            <a:lvl2pPr>
              <a:defRPr lang="en-US" dirty="0" smtClean="0">
                <a:latin typeface="Century Gothic" panose="020B0502020202020204" pitchFamily="34" charset="0"/>
              </a:defRPr>
            </a:lvl2pPr>
            <a:lvl3pPr>
              <a:defRPr lang="en-US" dirty="0" smtClean="0">
                <a:latin typeface="Century Gothic" panose="020B0502020202020204" pitchFamily="34" charset="0"/>
              </a:defRPr>
            </a:lvl3pPr>
            <a:lvl4pPr>
              <a:defRPr lang="en-US" dirty="0" smtClean="0">
                <a:latin typeface="Century Gothic" panose="020B0502020202020204" pitchFamily="34" charset="0"/>
              </a:defRPr>
            </a:lvl4pPr>
            <a:lvl5pPr>
              <a:defRPr lang="en-US" dirty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09956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802386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1DD3E295-16E2-4037-AA10-3CF534FE9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B6584B-D296-4912-85BA-9EE0C53775A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A481E97-D05E-4E98-9740-95FD5FB93D9C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EA7FEF-A0D6-4700-B189-1BE34F49F15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879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70627" y="1168878"/>
            <a:ext cx="2762133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4"/>
          </p:nvPr>
        </p:nvSpPr>
        <p:spPr>
          <a:xfrm>
            <a:off x="9089414" y="1168878"/>
            <a:ext cx="2762133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5"/>
          </p:nvPr>
        </p:nvSpPr>
        <p:spPr>
          <a:xfrm>
            <a:off x="3205591" y="1168877"/>
            <a:ext cx="2762133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6"/>
          </p:nvPr>
        </p:nvSpPr>
        <p:spPr>
          <a:xfrm>
            <a:off x="6154450" y="1168877"/>
            <a:ext cx="2762133" cy="478269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0"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11658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>
            <a:off x="6063091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9006840" y="1168877"/>
            <a:ext cx="0" cy="478269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21D82C1E-4C77-414B-B92E-999D395E3F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00A900-0372-4144-BACE-0E84B67F7E4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609CC54-EB1F-47EE-A2C8-C47C96DED9CB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D198C-B28F-41D9-9430-F472C9C20F2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935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F7932B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7DD57E2-0574-433F-BC43-601C1EAE08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626" y="134544"/>
            <a:ext cx="9587749" cy="602548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r>
              <a:rPr lang="en-US" dirty="0"/>
              <a:t>Master Page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7830CF-9F3D-44B1-8AFC-000E352163D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9F4B730-B1B5-4027-AAB2-01210603ABD8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92C0DA-F991-4453-B8B7-C8241C3895E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63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898F69-5377-4FD2-8E19-829B3A678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C55F1-D96B-4180-BD0A-C4FC8C6D50D3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ECC842-4AC6-4635-9324-68220813E6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832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mpower - DO NOT DELETE!!!" hidden="1">
            <a:extLst>
              <a:ext uri="{FF2B5EF4-FFF2-40B4-BE49-F238E27FC236}">
                <a16:creationId xmlns:a16="http://schemas.microsoft.com/office/drawing/2014/main" id="{BE686F26-3C5E-4C80-B73E-D735C38A1B48}"/>
              </a:ext>
            </a:extLst>
          </p:cNvPr>
          <p:cNvSpPr/>
          <p:nvPr userDrawn="1">
            <p:custDataLst>
              <p:tags r:id="rId23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E2D95-B2C0-4BD9-BE45-84A0D1E24A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2053" y="6356350"/>
            <a:ext cx="1947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8E786E92-6100-433E-AFC0-831EBFA7EFBE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3FCDC0-6E73-4FC3-A6C2-A35745C43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9565" y="6356350"/>
            <a:ext cx="390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6CBE36CA-A7C6-4838-9ACB-C8D30B8F2C6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1CA0F03F-E00A-4C2A-9A59-33C0EC75F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CFD660-D469-4135-8BF2-27A82240D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87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5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3" r:id="rId20"/>
    <p:sldLayoutId id="2147483684" r:id="rId2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1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.bin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4.xml"/><Relationship Id="rId6" Type="http://schemas.openxmlformats.org/officeDocument/2006/relationships/image" Target="../media/image2.bin"/><Relationship Id="rId5" Type="http://schemas.microsoft.com/office/2007/relationships/hdphoto" Target="../media/hdphoto1.wdp"/><Relationship Id="rId4" Type="http://schemas.openxmlformats.org/officeDocument/2006/relationships/image" Target="../media/image42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Relationship Id="rId5" Type="http://schemas.openxmlformats.org/officeDocument/2006/relationships/image" Target="../media/image21.png"/><Relationship Id="rId4" Type="http://schemas.openxmlformats.org/officeDocument/2006/relationships/hyperlink" Target="https://www.epa.gov/ghgemissions/inventory-us-greenhouse-gas-emissions-and-sink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160767F-69D6-414D-BF93-61ECFA1A10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598" r="598"/>
          <a:stretch>
            <a:fillRect/>
          </a:stretch>
        </p:blipFill>
        <p:spPr>
          <a:xfrm>
            <a:off x="0" y="2211750"/>
            <a:ext cx="12192000" cy="462044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B5C953F-7E5B-4D50-97DA-36685E492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628" y="285430"/>
            <a:ext cx="9316134" cy="919232"/>
          </a:xfrm>
        </p:spPr>
        <p:txBody>
          <a:bodyPr>
            <a:noAutofit/>
          </a:bodyPr>
          <a:lstStyle/>
          <a:p>
            <a:r>
              <a:rPr lang="en-US" sz="3200" dirty="0"/>
              <a:t>US DOE Advanced Turbines Program Overview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086A4D0-DA6E-40F7-B52B-C452A3FE7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628" y="1236882"/>
            <a:ext cx="9033029" cy="3735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420DC7-69A0-4B18-A78A-6413E51C0E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0628" y="1679038"/>
            <a:ext cx="5160963" cy="284242"/>
          </a:xfrm>
        </p:spPr>
        <p:txBody>
          <a:bodyPr>
            <a:noAutofit/>
          </a:bodyPr>
          <a:lstStyle/>
          <a:p>
            <a:r>
              <a:rPr lang="en-US" sz="1800" b="0" dirty="0"/>
              <a:t>Rich Dennis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E4606B-0267-4E4E-BA5C-243EF85A7B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628" y="1936005"/>
            <a:ext cx="7891595" cy="275745"/>
          </a:xfrm>
        </p:spPr>
        <p:txBody>
          <a:bodyPr>
            <a:noAutofit/>
          </a:bodyPr>
          <a:lstStyle/>
          <a:p>
            <a:r>
              <a:rPr lang="en-US" sz="1800" dirty="0"/>
              <a:t>Advanced Turbines and sCO2 Power Cycles Technology Manager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632E19-F925-4E76-88FE-84261BE0E9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2519" y="6380064"/>
            <a:ext cx="4653480" cy="314260"/>
          </a:xfrm>
        </p:spPr>
        <p:txBody>
          <a:bodyPr/>
          <a:lstStyle/>
          <a:p>
            <a:r>
              <a:rPr lang="en-US" dirty="0"/>
              <a:t>November 5, 2019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C55632-0225-4655-A14E-36A174DCCD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2519" y="6010339"/>
            <a:ext cx="9000891" cy="409711"/>
          </a:xfrm>
        </p:spPr>
        <p:txBody>
          <a:bodyPr>
            <a:noAutofit/>
          </a:bodyPr>
          <a:lstStyle/>
          <a:p>
            <a:r>
              <a:rPr lang="en-US" sz="2800" dirty="0"/>
              <a:t>2019 UTSR Workshop and Program Review Meeting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7786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4E850A-83C9-4413-B9E6-247D00ED9A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9875" y="267628"/>
            <a:ext cx="9588500" cy="494747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</a:rPr>
              <a:t>Carbon Capture and Storage Value Chain</a:t>
            </a:r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E8606D-5CAA-4B97-933D-C2AFB998DE2B}"/>
              </a:ext>
            </a:extLst>
          </p:cNvPr>
          <p:cNvGrpSpPr>
            <a:grpSpLocks noChangeAspect="1"/>
          </p:cNvGrpSpPr>
          <p:nvPr/>
        </p:nvGrpSpPr>
        <p:grpSpPr>
          <a:xfrm>
            <a:off x="50800" y="1235704"/>
            <a:ext cx="12090400" cy="2130783"/>
            <a:chOff x="1179307" y="1409734"/>
            <a:chExt cx="9500257" cy="17451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0C59A07-4D0D-4CB5-AA3B-F8540302EC1D}"/>
                </a:ext>
              </a:extLst>
            </p:cNvPr>
            <p:cNvGrpSpPr/>
            <p:nvPr/>
          </p:nvGrpSpPr>
          <p:grpSpPr>
            <a:xfrm>
              <a:off x="8934736" y="1409734"/>
              <a:ext cx="1744828" cy="1745113"/>
              <a:chOff x="8821079" y="1321722"/>
              <a:chExt cx="1744828" cy="1745113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0468554A-C979-44BB-8DD4-C58A1D987E06}"/>
                  </a:ext>
                </a:extLst>
              </p:cNvPr>
              <p:cNvSpPr/>
              <p:nvPr/>
            </p:nvSpPr>
            <p:spPr>
              <a:xfrm>
                <a:off x="8821079" y="1321722"/>
                <a:ext cx="1744828" cy="1745113"/>
              </a:xfrm>
              <a:prstGeom prst="ellipse">
                <a:avLst/>
              </a:prstGeom>
              <a:solidFill>
                <a:srgbClr val="93C33B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2000" b="1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E7E5127-3B97-4B17-BB68-41CF0E879718}"/>
                  </a:ext>
                </a:extLst>
              </p:cNvPr>
              <p:cNvSpPr/>
              <p:nvPr/>
            </p:nvSpPr>
            <p:spPr>
              <a:xfrm>
                <a:off x="8878652" y="1379902"/>
                <a:ext cx="1628753" cy="1628752"/>
              </a:xfrm>
              <a:custGeom>
                <a:avLst/>
                <a:gdLst>
                  <a:gd name="connsiteX0" fmla="*/ 0 w 1628753"/>
                  <a:gd name="connsiteY0" fmla="*/ 814376 h 1628752"/>
                  <a:gd name="connsiteX1" fmla="*/ 814377 w 1628753"/>
                  <a:gd name="connsiteY1" fmla="*/ 0 h 1628752"/>
                  <a:gd name="connsiteX2" fmla="*/ 1628754 w 1628753"/>
                  <a:gd name="connsiteY2" fmla="*/ 814376 h 1628752"/>
                  <a:gd name="connsiteX3" fmla="*/ 814377 w 1628753"/>
                  <a:gd name="connsiteY3" fmla="*/ 1628752 h 1628752"/>
                  <a:gd name="connsiteX4" fmla="*/ 0 w 1628753"/>
                  <a:gd name="connsiteY4" fmla="*/ 814376 h 1628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8753" h="1628752">
                    <a:moveTo>
                      <a:pt x="0" y="814376"/>
                    </a:moveTo>
                    <a:cubicBezTo>
                      <a:pt x="0" y="364609"/>
                      <a:pt x="364609" y="0"/>
                      <a:pt x="814377" y="0"/>
                    </a:cubicBezTo>
                    <a:cubicBezTo>
                      <a:pt x="1264145" y="0"/>
                      <a:pt x="1628754" y="364609"/>
                      <a:pt x="1628754" y="814376"/>
                    </a:cubicBezTo>
                    <a:cubicBezTo>
                      <a:pt x="1628754" y="1264143"/>
                      <a:pt x="1264145" y="1628752"/>
                      <a:pt x="814377" y="1628752"/>
                    </a:cubicBezTo>
                    <a:cubicBezTo>
                      <a:pt x="364609" y="1628752"/>
                      <a:pt x="0" y="1264143"/>
                      <a:pt x="0" y="814376"/>
                    </a:cubicBezTo>
                    <a:close/>
                  </a:path>
                </a:pathLst>
              </a:custGeom>
              <a:blipFill dpi="0" rotWithShape="0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50857" tIns="250503" rIns="249928" bIns="250503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600" b="1" kern="1200" dirty="0">
                  <a:solidFill>
                    <a:schemeClr val="tx1"/>
                  </a:solidFill>
                  <a:highlight>
                    <a:srgbClr val="C0C0C0"/>
                  </a:highlight>
                  <a:latin typeface="Century Gothic" panose="020B0502020202020204" pitchFamily="34" charset="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CADDA94-8E48-4333-AB7E-B83EED5B91D0}"/>
                  </a:ext>
                </a:extLst>
              </p:cNvPr>
              <p:cNvSpPr/>
              <p:nvPr/>
            </p:nvSpPr>
            <p:spPr>
              <a:xfrm>
                <a:off x="8879677" y="2047044"/>
                <a:ext cx="1627632" cy="275199"/>
              </a:xfrm>
              <a:custGeom>
                <a:avLst/>
                <a:gdLst>
                  <a:gd name="connsiteX0" fmla="*/ 22759 w 1627632"/>
                  <a:gd name="connsiteY0" fmla="*/ 0 h 275199"/>
                  <a:gd name="connsiteX1" fmla="*/ 1613659 w 1627632"/>
                  <a:gd name="connsiteY1" fmla="*/ 0 h 275199"/>
                  <a:gd name="connsiteX2" fmla="*/ 1623430 w 1627632"/>
                  <a:gd name="connsiteY2" fmla="*/ 64026 h 275199"/>
                  <a:gd name="connsiteX3" fmla="*/ 1627632 w 1627632"/>
                  <a:gd name="connsiteY3" fmla="*/ 147234 h 275199"/>
                  <a:gd name="connsiteX4" fmla="*/ 1623430 w 1627632"/>
                  <a:gd name="connsiteY4" fmla="*/ 230442 h 275199"/>
                  <a:gd name="connsiteX5" fmla="*/ 1616600 w 1627632"/>
                  <a:gd name="connsiteY5" fmla="*/ 275199 h 275199"/>
                  <a:gd name="connsiteX6" fmla="*/ 22759 w 1627632"/>
                  <a:gd name="connsiteY6" fmla="*/ 275199 h 275199"/>
                  <a:gd name="connsiteX7" fmla="*/ 10660 w 1627632"/>
                  <a:gd name="connsiteY7" fmla="*/ 272756 h 275199"/>
                  <a:gd name="connsiteX8" fmla="*/ 4202 w 1627632"/>
                  <a:gd name="connsiteY8" fmla="*/ 230442 h 275199"/>
                  <a:gd name="connsiteX9" fmla="*/ 0 w 1627632"/>
                  <a:gd name="connsiteY9" fmla="*/ 147234 h 275199"/>
                  <a:gd name="connsiteX10" fmla="*/ 4202 w 1627632"/>
                  <a:gd name="connsiteY10" fmla="*/ 64026 h 275199"/>
                  <a:gd name="connsiteX11" fmla="*/ 13694 w 1627632"/>
                  <a:gd name="connsiteY11" fmla="*/ 1830 h 275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27632" h="275199">
                    <a:moveTo>
                      <a:pt x="22759" y="0"/>
                    </a:moveTo>
                    <a:lnTo>
                      <a:pt x="1613659" y="0"/>
                    </a:lnTo>
                    <a:lnTo>
                      <a:pt x="1623430" y="64026"/>
                    </a:lnTo>
                    <a:cubicBezTo>
                      <a:pt x="1626209" y="91384"/>
                      <a:pt x="1627632" y="119143"/>
                      <a:pt x="1627632" y="147234"/>
                    </a:cubicBezTo>
                    <a:cubicBezTo>
                      <a:pt x="1627632" y="175325"/>
                      <a:pt x="1626209" y="203084"/>
                      <a:pt x="1623430" y="230442"/>
                    </a:cubicBezTo>
                    <a:lnTo>
                      <a:pt x="1616600" y="275199"/>
                    </a:lnTo>
                    <a:lnTo>
                      <a:pt x="22759" y="275199"/>
                    </a:lnTo>
                    <a:lnTo>
                      <a:pt x="10660" y="272756"/>
                    </a:lnTo>
                    <a:lnTo>
                      <a:pt x="4202" y="230442"/>
                    </a:lnTo>
                    <a:cubicBezTo>
                      <a:pt x="1423" y="203084"/>
                      <a:pt x="0" y="175325"/>
                      <a:pt x="0" y="147234"/>
                    </a:cubicBezTo>
                    <a:cubicBezTo>
                      <a:pt x="0" y="119143"/>
                      <a:pt x="1423" y="91384"/>
                      <a:pt x="4202" y="64026"/>
                    </a:cubicBezTo>
                    <a:lnTo>
                      <a:pt x="13694" y="1830"/>
                    </a:lnTo>
                    <a:close/>
                  </a:path>
                </a:pathLst>
              </a:custGeom>
              <a:solidFill>
                <a:schemeClr val="tx1">
                  <a:alpha val="6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 defTabSz="622300">
                  <a:spcBef>
                    <a:spcPct val="0"/>
                  </a:spcBef>
                </a:pPr>
                <a:r>
                  <a:rPr lang="en-US" sz="1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Monitoring (5%)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3FF6429-68A7-4629-A1FC-33FC3AFA76E9}"/>
                </a:ext>
              </a:extLst>
            </p:cNvPr>
            <p:cNvGrpSpPr/>
            <p:nvPr/>
          </p:nvGrpSpPr>
          <p:grpSpPr>
            <a:xfrm>
              <a:off x="6995878" y="1409977"/>
              <a:ext cx="1744626" cy="1744626"/>
              <a:chOff x="7016922" y="1321812"/>
              <a:chExt cx="1744626" cy="1744626"/>
            </a:xfrm>
          </p:grpSpPr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E80E4959-38BE-44DC-BA50-F49DF2B3E768}"/>
                  </a:ext>
                </a:extLst>
              </p:cNvPr>
              <p:cNvSpPr/>
              <p:nvPr/>
            </p:nvSpPr>
            <p:spPr>
              <a:xfrm rot="2700000">
                <a:off x="7016922" y="1321812"/>
                <a:ext cx="1744626" cy="1744626"/>
              </a:xfrm>
              <a:prstGeom prst="teardrop">
                <a:avLst>
                  <a:gd name="adj" fmla="val 100000"/>
                </a:avLst>
              </a:prstGeom>
              <a:solidFill>
                <a:srgbClr val="93C33B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2000" b="1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3C8B3E6-E0EA-4041-BC09-02AFA081D986}"/>
                  </a:ext>
                </a:extLst>
              </p:cNvPr>
              <p:cNvSpPr/>
              <p:nvPr/>
            </p:nvSpPr>
            <p:spPr>
              <a:xfrm>
                <a:off x="7074859" y="1379749"/>
                <a:ext cx="1628753" cy="1628752"/>
              </a:xfrm>
              <a:custGeom>
                <a:avLst/>
                <a:gdLst>
                  <a:gd name="connsiteX0" fmla="*/ 0 w 1628753"/>
                  <a:gd name="connsiteY0" fmla="*/ 814376 h 1628752"/>
                  <a:gd name="connsiteX1" fmla="*/ 814377 w 1628753"/>
                  <a:gd name="connsiteY1" fmla="*/ 0 h 1628752"/>
                  <a:gd name="connsiteX2" fmla="*/ 1628754 w 1628753"/>
                  <a:gd name="connsiteY2" fmla="*/ 814376 h 1628752"/>
                  <a:gd name="connsiteX3" fmla="*/ 814377 w 1628753"/>
                  <a:gd name="connsiteY3" fmla="*/ 1628752 h 1628752"/>
                  <a:gd name="connsiteX4" fmla="*/ 0 w 1628753"/>
                  <a:gd name="connsiteY4" fmla="*/ 814376 h 1628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8753" h="1628752">
                    <a:moveTo>
                      <a:pt x="0" y="814376"/>
                    </a:moveTo>
                    <a:cubicBezTo>
                      <a:pt x="0" y="364609"/>
                      <a:pt x="364609" y="0"/>
                      <a:pt x="814377" y="0"/>
                    </a:cubicBezTo>
                    <a:cubicBezTo>
                      <a:pt x="1264145" y="0"/>
                      <a:pt x="1628754" y="364609"/>
                      <a:pt x="1628754" y="814376"/>
                    </a:cubicBezTo>
                    <a:cubicBezTo>
                      <a:pt x="1628754" y="1264143"/>
                      <a:pt x="1264145" y="1628752"/>
                      <a:pt x="814377" y="1628752"/>
                    </a:cubicBezTo>
                    <a:cubicBezTo>
                      <a:pt x="364609" y="1628752"/>
                      <a:pt x="0" y="1264143"/>
                      <a:pt x="0" y="814376"/>
                    </a:cubicBezTo>
                    <a:close/>
                  </a:path>
                </a:pathLst>
              </a:custGeom>
              <a:blipFill dpi="0" rotWithShape="0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9929" tIns="250503" rIns="250856" bIns="250503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600" b="1" kern="1200" dirty="0">
                  <a:solidFill>
                    <a:schemeClr val="tx1"/>
                  </a:solidFill>
                  <a:highlight>
                    <a:srgbClr val="C0C0C0"/>
                  </a:highlight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8B8E489-473E-4647-8EB1-3BBB2641B1E7}"/>
                  </a:ext>
                </a:extLst>
              </p:cNvPr>
              <p:cNvSpPr/>
              <p:nvPr/>
            </p:nvSpPr>
            <p:spPr>
              <a:xfrm>
                <a:off x="7075419" y="2056526"/>
                <a:ext cx="1627632" cy="275199"/>
              </a:xfrm>
              <a:custGeom>
                <a:avLst/>
                <a:gdLst>
                  <a:gd name="connsiteX0" fmla="*/ 13950 w 1627632"/>
                  <a:gd name="connsiteY0" fmla="*/ 0 h 275199"/>
                  <a:gd name="connsiteX1" fmla="*/ 1613682 w 1627632"/>
                  <a:gd name="connsiteY1" fmla="*/ 0 h 275199"/>
                  <a:gd name="connsiteX2" fmla="*/ 1623430 w 1627632"/>
                  <a:gd name="connsiteY2" fmla="*/ 63872 h 275199"/>
                  <a:gd name="connsiteX3" fmla="*/ 1627632 w 1627632"/>
                  <a:gd name="connsiteY3" fmla="*/ 147080 h 275199"/>
                  <a:gd name="connsiteX4" fmla="*/ 1623430 w 1627632"/>
                  <a:gd name="connsiteY4" fmla="*/ 230288 h 275199"/>
                  <a:gd name="connsiteX5" fmla="*/ 1616576 w 1627632"/>
                  <a:gd name="connsiteY5" fmla="*/ 275199 h 275199"/>
                  <a:gd name="connsiteX6" fmla="*/ 11056 w 1627632"/>
                  <a:gd name="connsiteY6" fmla="*/ 275199 h 275199"/>
                  <a:gd name="connsiteX7" fmla="*/ 4202 w 1627632"/>
                  <a:gd name="connsiteY7" fmla="*/ 230288 h 275199"/>
                  <a:gd name="connsiteX8" fmla="*/ 0 w 1627632"/>
                  <a:gd name="connsiteY8" fmla="*/ 147080 h 275199"/>
                  <a:gd name="connsiteX9" fmla="*/ 4202 w 1627632"/>
                  <a:gd name="connsiteY9" fmla="*/ 63872 h 275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27632" h="275199">
                    <a:moveTo>
                      <a:pt x="13950" y="0"/>
                    </a:moveTo>
                    <a:lnTo>
                      <a:pt x="1613682" y="0"/>
                    </a:lnTo>
                    <a:lnTo>
                      <a:pt x="1623430" y="63872"/>
                    </a:lnTo>
                    <a:cubicBezTo>
                      <a:pt x="1626209" y="91230"/>
                      <a:pt x="1627632" y="118989"/>
                      <a:pt x="1627632" y="147080"/>
                    </a:cubicBezTo>
                    <a:cubicBezTo>
                      <a:pt x="1627632" y="175171"/>
                      <a:pt x="1626209" y="202930"/>
                      <a:pt x="1623430" y="230288"/>
                    </a:cubicBezTo>
                    <a:lnTo>
                      <a:pt x="1616576" y="275199"/>
                    </a:lnTo>
                    <a:lnTo>
                      <a:pt x="11056" y="275199"/>
                    </a:lnTo>
                    <a:lnTo>
                      <a:pt x="4202" y="230288"/>
                    </a:lnTo>
                    <a:cubicBezTo>
                      <a:pt x="1424" y="202930"/>
                      <a:pt x="0" y="175171"/>
                      <a:pt x="0" y="147080"/>
                    </a:cubicBezTo>
                    <a:cubicBezTo>
                      <a:pt x="0" y="118989"/>
                      <a:pt x="1424" y="91230"/>
                      <a:pt x="4202" y="63872"/>
                    </a:cubicBezTo>
                    <a:close/>
                  </a:path>
                </a:pathLst>
              </a:custGeom>
              <a:solidFill>
                <a:schemeClr val="tx1">
                  <a:alpha val="6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 defTabSz="622300">
                  <a:spcBef>
                    <a:spcPct val="0"/>
                  </a:spcBef>
                </a:pPr>
                <a:r>
                  <a:rPr lang="en-US" sz="1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Storage (8%)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13BF7CB-FA9E-43E6-BEA0-A2737AF802D0}"/>
                </a:ext>
              </a:extLst>
            </p:cNvPr>
            <p:cNvGrpSpPr/>
            <p:nvPr/>
          </p:nvGrpSpPr>
          <p:grpSpPr>
            <a:xfrm>
              <a:off x="5057021" y="1409977"/>
              <a:ext cx="1744626" cy="1744626"/>
              <a:chOff x="5214521" y="1321812"/>
              <a:chExt cx="1744626" cy="1744626"/>
            </a:xfrm>
          </p:grpSpPr>
          <p:sp>
            <p:nvSpPr>
              <p:cNvPr id="17" name="Teardrop 16">
                <a:extLst>
                  <a:ext uri="{FF2B5EF4-FFF2-40B4-BE49-F238E27FC236}">
                    <a16:creationId xmlns:a16="http://schemas.microsoft.com/office/drawing/2014/main" id="{845D63EA-18A0-475D-B89C-5EFF0BAE0D34}"/>
                  </a:ext>
                </a:extLst>
              </p:cNvPr>
              <p:cNvSpPr/>
              <p:nvPr/>
            </p:nvSpPr>
            <p:spPr>
              <a:xfrm rot="2700000">
                <a:off x="5214521" y="1321812"/>
                <a:ext cx="1744626" cy="1744626"/>
              </a:xfrm>
              <a:prstGeom prst="teardrop">
                <a:avLst>
                  <a:gd name="adj" fmla="val 100000"/>
                </a:avLst>
              </a:prstGeom>
              <a:solidFill>
                <a:srgbClr val="93C33B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2000" b="1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F8B7E780-1017-498B-8A07-B050C16BF0AE}"/>
                  </a:ext>
                </a:extLst>
              </p:cNvPr>
              <p:cNvSpPr/>
              <p:nvPr/>
            </p:nvSpPr>
            <p:spPr>
              <a:xfrm>
                <a:off x="5272922" y="1379902"/>
                <a:ext cx="1628753" cy="1628752"/>
              </a:xfrm>
              <a:custGeom>
                <a:avLst/>
                <a:gdLst>
                  <a:gd name="connsiteX0" fmla="*/ 0 w 1628753"/>
                  <a:gd name="connsiteY0" fmla="*/ 814376 h 1628752"/>
                  <a:gd name="connsiteX1" fmla="*/ 814377 w 1628753"/>
                  <a:gd name="connsiteY1" fmla="*/ 0 h 1628752"/>
                  <a:gd name="connsiteX2" fmla="*/ 1628754 w 1628753"/>
                  <a:gd name="connsiteY2" fmla="*/ 814376 h 1628752"/>
                  <a:gd name="connsiteX3" fmla="*/ 814377 w 1628753"/>
                  <a:gd name="connsiteY3" fmla="*/ 1628752 h 1628752"/>
                  <a:gd name="connsiteX4" fmla="*/ 0 w 1628753"/>
                  <a:gd name="connsiteY4" fmla="*/ 814376 h 1628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8753" h="1628752">
                    <a:moveTo>
                      <a:pt x="0" y="814376"/>
                    </a:moveTo>
                    <a:cubicBezTo>
                      <a:pt x="0" y="364609"/>
                      <a:pt x="364609" y="0"/>
                      <a:pt x="814377" y="0"/>
                    </a:cubicBezTo>
                    <a:cubicBezTo>
                      <a:pt x="1264145" y="0"/>
                      <a:pt x="1628754" y="364609"/>
                      <a:pt x="1628754" y="814376"/>
                    </a:cubicBezTo>
                    <a:cubicBezTo>
                      <a:pt x="1628754" y="1264143"/>
                      <a:pt x="1264145" y="1628752"/>
                      <a:pt x="814377" y="1628752"/>
                    </a:cubicBezTo>
                    <a:cubicBezTo>
                      <a:pt x="364609" y="1628752"/>
                      <a:pt x="0" y="1264143"/>
                      <a:pt x="0" y="814376"/>
                    </a:cubicBezTo>
                    <a:close/>
                  </a:path>
                </a:pathLst>
              </a:custGeom>
              <a:blipFill dpi="0" rotWithShape="0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9928" tIns="250503" rIns="250857" bIns="250503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600" b="1" kern="1200" dirty="0">
                  <a:solidFill>
                    <a:schemeClr val="tx1"/>
                  </a:solidFill>
                  <a:highlight>
                    <a:srgbClr val="C0C0C0"/>
                  </a:highlight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3C046C5-5824-40A2-BA75-E45C09E1AB0D}"/>
                  </a:ext>
                </a:extLst>
              </p:cNvPr>
              <p:cNvSpPr/>
              <p:nvPr/>
            </p:nvSpPr>
            <p:spPr>
              <a:xfrm>
                <a:off x="5266642" y="2047045"/>
                <a:ext cx="1637304" cy="275199"/>
              </a:xfrm>
              <a:custGeom>
                <a:avLst/>
                <a:gdLst>
                  <a:gd name="connsiteX0" fmla="*/ 29244 w 1637304"/>
                  <a:gd name="connsiteY0" fmla="*/ 0 h 275199"/>
                  <a:gd name="connsiteX1" fmla="*/ 1605978 w 1637304"/>
                  <a:gd name="connsiteY1" fmla="*/ 0 h 275199"/>
                  <a:gd name="connsiteX2" fmla="*/ 1624772 w 1637304"/>
                  <a:gd name="connsiteY2" fmla="*/ 3794 h 275199"/>
                  <a:gd name="connsiteX3" fmla="*/ 1633078 w 1637304"/>
                  <a:gd name="connsiteY3" fmla="*/ 58216 h 275199"/>
                  <a:gd name="connsiteX4" fmla="*/ 1637304 w 1637304"/>
                  <a:gd name="connsiteY4" fmla="*/ 141918 h 275199"/>
                  <a:gd name="connsiteX5" fmla="*/ 1633078 w 1637304"/>
                  <a:gd name="connsiteY5" fmla="*/ 225621 h 275199"/>
                  <a:gd name="connsiteX6" fmla="*/ 1626132 w 1637304"/>
                  <a:gd name="connsiteY6" fmla="*/ 271130 h 275199"/>
                  <a:gd name="connsiteX7" fmla="*/ 1605978 w 1637304"/>
                  <a:gd name="connsiteY7" fmla="*/ 275199 h 275199"/>
                  <a:gd name="connsiteX8" fmla="*/ 29244 w 1637304"/>
                  <a:gd name="connsiteY8" fmla="*/ 275199 h 275199"/>
                  <a:gd name="connsiteX9" fmla="*/ 11239 w 1637304"/>
                  <a:gd name="connsiteY9" fmla="*/ 271564 h 275199"/>
                  <a:gd name="connsiteX10" fmla="*/ 4227 w 1637304"/>
                  <a:gd name="connsiteY10" fmla="*/ 225621 h 275199"/>
                  <a:gd name="connsiteX11" fmla="*/ 0 w 1637304"/>
                  <a:gd name="connsiteY11" fmla="*/ 141918 h 275199"/>
                  <a:gd name="connsiteX12" fmla="*/ 4227 w 1637304"/>
                  <a:gd name="connsiteY12" fmla="*/ 58216 h 275199"/>
                  <a:gd name="connsiteX13" fmla="*/ 12599 w 1637304"/>
                  <a:gd name="connsiteY13" fmla="*/ 3361 h 275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37304" h="275199">
                    <a:moveTo>
                      <a:pt x="29244" y="0"/>
                    </a:moveTo>
                    <a:lnTo>
                      <a:pt x="1605978" y="0"/>
                    </a:lnTo>
                    <a:lnTo>
                      <a:pt x="1624772" y="3794"/>
                    </a:lnTo>
                    <a:lnTo>
                      <a:pt x="1633078" y="58216"/>
                    </a:lnTo>
                    <a:cubicBezTo>
                      <a:pt x="1635873" y="85736"/>
                      <a:pt x="1637304" y="113660"/>
                      <a:pt x="1637304" y="141918"/>
                    </a:cubicBezTo>
                    <a:cubicBezTo>
                      <a:pt x="1637304" y="170176"/>
                      <a:pt x="1635873" y="198100"/>
                      <a:pt x="1633078" y="225621"/>
                    </a:cubicBezTo>
                    <a:lnTo>
                      <a:pt x="1626132" y="271130"/>
                    </a:lnTo>
                    <a:lnTo>
                      <a:pt x="1605978" y="275199"/>
                    </a:lnTo>
                    <a:lnTo>
                      <a:pt x="29244" y="275199"/>
                    </a:lnTo>
                    <a:lnTo>
                      <a:pt x="11239" y="271564"/>
                    </a:lnTo>
                    <a:lnTo>
                      <a:pt x="4227" y="225621"/>
                    </a:lnTo>
                    <a:cubicBezTo>
                      <a:pt x="1432" y="198100"/>
                      <a:pt x="0" y="170176"/>
                      <a:pt x="0" y="141918"/>
                    </a:cubicBezTo>
                    <a:cubicBezTo>
                      <a:pt x="0" y="113660"/>
                      <a:pt x="1432" y="85736"/>
                      <a:pt x="4227" y="58216"/>
                    </a:cubicBezTo>
                    <a:lnTo>
                      <a:pt x="12599" y="3361"/>
                    </a:lnTo>
                    <a:close/>
                  </a:path>
                </a:pathLst>
              </a:custGeom>
              <a:solidFill>
                <a:schemeClr val="tx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 defTabSz="622300">
                  <a:spcBef>
                    <a:spcPct val="0"/>
                  </a:spcBef>
                </a:pPr>
                <a:r>
                  <a:rPr lang="en-US" sz="1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Transportation (3%)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5A50358-477A-4A6E-B90A-86B3558D8628}"/>
                </a:ext>
              </a:extLst>
            </p:cNvPr>
            <p:cNvGrpSpPr/>
            <p:nvPr/>
          </p:nvGrpSpPr>
          <p:grpSpPr>
            <a:xfrm>
              <a:off x="3118164" y="1409977"/>
              <a:ext cx="1744626" cy="1744626"/>
              <a:chOff x="3220735" y="1321812"/>
              <a:chExt cx="1744626" cy="1744626"/>
            </a:xfrm>
          </p:grpSpPr>
          <p:sp>
            <p:nvSpPr>
              <p:cNvPr id="14" name="Teardrop 13">
                <a:extLst>
                  <a:ext uri="{FF2B5EF4-FFF2-40B4-BE49-F238E27FC236}">
                    <a16:creationId xmlns:a16="http://schemas.microsoft.com/office/drawing/2014/main" id="{40211BFE-02CB-48C9-A8FA-F775F7ED796C}"/>
                  </a:ext>
                </a:extLst>
              </p:cNvPr>
              <p:cNvSpPr/>
              <p:nvPr/>
            </p:nvSpPr>
            <p:spPr>
              <a:xfrm rot="2700000">
                <a:off x="3220735" y="1321812"/>
                <a:ext cx="1744626" cy="1744626"/>
              </a:xfrm>
              <a:prstGeom prst="teardrop">
                <a:avLst>
                  <a:gd name="adj" fmla="val 100000"/>
                </a:avLst>
              </a:prstGeom>
              <a:solidFill>
                <a:srgbClr val="93C33B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2000" b="1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18219AE-3D99-4758-9D26-BB161ACF7F7C}"/>
                  </a:ext>
                </a:extLst>
              </p:cNvPr>
              <p:cNvSpPr/>
              <p:nvPr/>
            </p:nvSpPr>
            <p:spPr>
              <a:xfrm>
                <a:off x="3279135" y="1379902"/>
                <a:ext cx="1628753" cy="1628752"/>
              </a:xfrm>
              <a:custGeom>
                <a:avLst/>
                <a:gdLst>
                  <a:gd name="connsiteX0" fmla="*/ 0 w 1628753"/>
                  <a:gd name="connsiteY0" fmla="*/ 814376 h 1628752"/>
                  <a:gd name="connsiteX1" fmla="*/ 814377 w 1628753"/>
                  <a:gd name="connsiteY1" fmla="*/ 0 h 1628752"/>
                  <a:gd name="connsiteX2" fmla="*/ 1628754 w 1628753"/>
                  <a:gd name="connsiteY2" fmla="*/ 814376 h 1628752"/>
                  <a:gd name="connsiteX3" fmla="*/ 814377 w 1628753"/>
                  <a:gd name="connsiteY3" fmla="*/ 1628752 h 1628752"/>
                  <a:gd name="connsiteX4" fmla="*/ 0 w 1628753"/>
                  <a:gd name="connsiteY4" fmla="*/ 814376 h 1628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8753" h="1628752">
                    <a:moveTo>
                      <a:pt x="0" y="814376"/>
                    </a:moveTo>
                    <a:cubicBezTo>
                      <a:pt x="0" y="364609"/>
                      <a:pt x="364609" y="0"/>
                      <a:pt x="814377" y="0"/>
                    </a:cubicBezTo>
                    <a:cubicBezTo>
                      <a:pt x="1264145" y="0"/>
                      <a:pt x="1628754" y="364609"/>
                      <a:pt x="1628754" y="814376"/>
                    </a:cubicBezTo>
                    <a:cubicBezTo>
                      <a:pt x="1628754" y="1264143"/>
                      <a:pt x="1264145" y="1628752"/>
                      <a:pt x="814377" y="1628752"/>
                    </a:cubicBezTo>
                    <a:cubicBezTo>
                      <a:pt x="364609" y="1628752"/>
                      <a:pt x="0" y="1264143"/>
                      <a:pt x="0" y="814376"/>
                    </a:cubicBezTo>
                    <a:close/>
                  </a:path>
                </a:pathLst>
              </a:custGeom>
              <a:blipFill dpi="0" rotWithShape="0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50858" tIns="250503" rIns="249927" bIns="250503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600" b="1" kern="1200" dirty="0">
                  <a:highlight>
                    <a:srgbClr val="C0C0C0"/>
                  </a:highlight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8A7762E-D3C5-46F5-8BB8-F830935C38AE}"/>
                  </a:ext>
                </a:extLst>
              </p:cNvPr>
              <p:cNvSpPr/>
              <p:nvPr/>
            </p:nvSpPr>
            <p:spPr>
              <a:xfrm>
                <a:off x="3279232" y="2056527"/>
                <a:ext cx="1627632" cy="275199"/>
              </a:xfrm>
              <a:custGeom>
                <a:avLst/>
                <a:gdLst>
                  <a:gd name="connsiteX0" fmla="*/ 25886 w 1627632"/>
                  <a:gd name="connsiteY0" fmla="*/ 0 h 275199"/>
                  <a:gd name="connsiteX1" fmla="*/ 1595392 w 1627632"/>
                  <a:gd name="connsiteY1" fmla="*/ 0 h 275199"/>
                  <a:gd name="connsiteX2" fmla="*/ 1615757 w 1627632"/>
                  <a:gd name="connsiteY2" fmla="*/ 4111 h 275199"/>
                  <a:gd name="connsiteX3" fmla="*/ 1623431 w 1627632"/>
                  <a:gd name="connsiteY3" fmla="*/ 54391 h 275199"/>
                  <a:gd name="connsiteX4" fmla="*/ 1627632 w 1627632"/>
                  <a:gd name="connsiteY4" fmla="*/ 137599 h 275199"/>
                  <a:gd name="connsiteX5" fmla="*/ 1623431 w 1627632"/>
                  <a:gd name="connsiteY5" fmla="*/ 220807 h 275199"/>
                  <a:gd name="connsiteX6" fmla="*/ 1615757 w 1627632"/>
                  <a:gd name="connsiteY6" fmla="*/ 271088 h 275199"/>
                  <a:gd name="connsiteX7" fmla="*/ 1595392 w 1627632"/>
                  <a:gd name="connsiteY7" fmla="*/ 275199 h 275199"/>
                  <a:gd name="connsiteX8" fmla="*/ 25886 w 1627632"/>
                  <a:gd name="connsiteY8" fmla="*/ 275199 h 275199"/>
                  <a:gd name="connsiteX9" fmla="*/ 12078 w 1627632"/>
                  <a:gd name="connsiteY9" fmla="*/ 272411 h 275199"/>
                  <a:gd name="connsiteX10" fmla="*/ 4202 w 1627632"/>
                  <a:gd name="connsiteY10" fmla="*/ 220807 h 275199"/>
                  <a:gd name="connsiteX11" fmla="*/ 0 w 1627632"/>
                  <a:gd name="connsiteY11" fmla="*/ 137599 h 275199"/>
                  <a:gd name="connsiteX12" fmla="*/ 4202 w 1627632"/>
                  <a:gd name="connsiteY12" fmla="*/ 54391 h 275199"/>
                  <a:gd name="connsiteX13" fmla="*/ 12077 w 1627632"/>
                  <a:gd name="connsiteY13" fmla="*/ 2788 h 275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7632" h="275199">
                    <a:moveTo>
                      <a:pt x="25886" y="0"/>
                    </a:moveTo>
                    <a:lnTo>
                      <a:pt x="1595392" y="0"/>
                    </a:lnTo>
                    <a:lnTo>
                      <a:pt x="1615757" y="4111"/>
                    </a:lnTo>
                    <a:lnTo>
                      <a:pt x="1623431" y="54391"/>
                    </a:lnTo>
                    <a:cubicBezTo>
                      <a:pt x="1626209" y="81749"/>
                      <a:pt x="1627632" y="109508"/>
                      <a:pt x="1627632" y="137599"/>
                    </a:cubicBezTo>
                    <a:cubicBezTo>
                      <a:pt x="1627632" y="165690"/>
                      <a:pt x="1626209" y="193449"/>
                      <a:pt x="1623431" y="220807"/>
                    </a:cubicBezTo>
                    <a:lnTo>
                      <a:pt x="1615757" y="271088"/>
                    </a:lnTo>
                    <a:lnTo>
                      <a:pt x="1595392" y="275199"/>
                    </a:lnTo>
                    <a:lnTo>
                      <a:pt x="25886" y="275199"/>
                    </a:lnTo>
                    <a:lnTo>
                      <a:pt x="12078" y="272411"/>
                    </a:lnTo>
                    <a:lnTo>
                      <a:pt x="4202" y="220807"/>
                    </a:lnTo>
                    <a:cubicBezTo>
                      <a:pt x="1423" y="193449"/>
                      <a:pt x="0" y="165690"/>
                      <a:pt x="0" y="137599"/>
                    </a:cubicBezTo>
                    <a:cubicBezTo>
                      <a:pt x="0" y="109508"/>
                      <a:pt x="1423" y="81749"/>
                      <a:pt x="4202" y="54391"/>
                    </a:cubicBezTo>
                    <a:lnTo>
                      <a:pt x="12077" y="2788"/>
                    </a:lnTo>
                    <a:close/>
                  </a:path>
                </a:pathLst>
              </a:custGeom>
              <a:solidFill>
                <a:schemeClr val="tx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Century Gothic" panose="020B0502020202020204" pitchFamily="34" charset="0"/>
                  </a:rPr>
                  <a:t>Compression (11%)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45EA7FF-63A4-4E82-B61F-E8530144D227}"/>
                </a:ext>
              </a:extLst>
            </p:cNvPr>
            <p:cNvGrpSpPr/>
            <p:nvPr/>
          </p:nvGrpSpPr>
          <p:grpSpPr>
            <a:xfrm>
              <a:off x="1179307" y="1409977"/>
              <a:ext cx="1744626" cy="1744626"/>
              <a:chOff x="1488336" y="1321812"/>
              <a:chExt cx="1744626" cy="1744626"/>
            </a:xfrm>
          </p:grpSpPr>
          <p:sp>
            <p:nvSpPr>
              <p:cNvPr id="11" name="Teardrop 10">
                <a:extLst>
                  <a:ext uri="{FF2B5EF4-FFF2-40B4-BE49-F238E27FC236}">
                    <a16:creationId xmlns:a16="http://schemas.microsoft.com/office/drawing/2014/main" id="{5DA080BC-335C-41CC-86D5-F225F7E02089}"/>
                  </a:ext>
                </a:extLst>
              </p:cNvPr>
              <p:cNvSpPr/>
              <p:nvPr/>
            </p:nvSpPr>
            <p:spPr>
              <a:xfrm rot="2700000">
                <a:off x="1488336" y="1321812"/>
                <a:ext cx="1744626" cy="1744626"/>
              </a:xfrm>
              <a:prstGeom prst="teardrop">
                <a:avLst>
                  <a:gd name="adj" fmla="val 100000"/>
                </a:avLst>
              </a:prstGeom>
              <a:solidFill>
                <a:srgbClr val="93C33B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2000" b="1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E5162AA-F961-4CF2-AE1A-C4052A2F6173}"/>
                  </a:ext>
                </a:extLst>
              </p:cNvPr>
              <p:cNvSpPr/>
              <p:nvPr/>
            </p:nvSpPr>
            <p:spPr>
              <a:xfrm>
                <a:off x="1546737" y="1379902"/>
                <a:ext cx="1628753" cy="1628752"/>
              </a:xfrm>
              <a:custGeom>
                <a:avLst/>
                <a:gdLst>
                  <a:gd name="connsiteX0" fmla="*/ 0 w 1628753"/>
                  <a:gd name="connsiteY0" fmla="*/ 814376 h 1628752"/>
                  <a:gd name="connsiteX1" fmla="*/ 814377 w 1628753"/>
                  <a:gd name="connsiteY1" fmla="*/ 0 h 1628752"/>
                  <a:gd name="connsiteX2" fmla="*/ 1628754 w 1628753"/>
                  <a:gd name="connsiteY2" fmla="*/ 814376 h 1628752"/>
                  <a:gd name="connsiteX3" fmla="*/ 814377 w 1628753"/>
                  <a:gd name="connsiteY3" fmla="*/ 1628752 h 1628752"/>
                  <a:gd name="connsiteX4" fmla="*/ 0 w 1628753"/>
                  <a:gd name="connsiteY4" fmla="*/ 814376 h 1628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8753" h="1628752">
                    <a:moveTo>
                      <a:pt x="0" y="814376"/>
                    </a:moveTo>
                    <a:cubicBezTo>
                      <a:pt x="0" y="364609"/>
                      <a:pt x="364609" y="0"/>
                      <a:pt x="814377" y="0"/>
                    </a:cubicBezTo>
                    <a:cubicBezTo>
                      <a:pt x="1264145" y="0"/>
                      <a:pt x="1628754" y="364609"/>
                      <a:pt x="1628754" y="814376"/>
                    </a:cubicBezTo>
                    <a:cubicBezTo>
                      <a:pt x="1628754" y="1264143"/>
                      <a:pt x="1264145" y="1628752"/>
                      <a:pt x="814377" y="1628752"/>
                    </a:cubicBezTo>
                    <a:cubicBezTo>
                      <a:pt x="364609" y="1628752"/>
                      <a:pt x="0" y="1264143"/>
                      <a:pt x="0" y="814376"/>
                    </a:cubicBezTo>
                    <a:close/>
                  </a:path>
                </a:pathLst>
              </a:custGeom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50857" tIns="250503" rIns="249928" bIns="250503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600" b="1" kern="12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3896479-9567-45F1-9C35-6D19E1C3D01B}"/>
                  </a:ext>
                </a:extLst>
              </p:cNvPr>
              <p:cNvSpPr/>
              <p:nvPr/>
            </p:nvSpPr>
            <p:spPr>
              <a:xfrm>
                <a:off x="1546736" y="2056526"/>
                <a:ext cx="1628754" cy="275199"/>
              </a:xfrm>
              <a:custGeom>
                <a:avLst/>
                <a:gdLst>
                  <a:gd name="connsiteX0" fmla="*/ 30934 w 1628754"/>
                  <a:gd name="connsiteY0" fmla="*/ 0 h 275199"/>
                  <a:gd name="connsiteX1" fmla="*/ 1599417 w 1628754"/>
                  <a:gd name="connsiteY1" fmla="*/ 0 h 275199"/>
                  <a:gd name="connsiteX2" fmla="*/ 1616769 w 1628754"/>
                  <a:gd name="connsiteY2" fmla="*/ 3503 h 275199"/>
                  <a:gd name="connsiteX3" fmla="*/ 1624550 w 1628754"/>
                  <a:gd name="connsiteY3" fmla="*/ 54487 h 275199"/>
                  <a:gd name="connsiteX4" fmla="*/ 1628754 w 1628754"/>
                  <a:gd name="connsiteY4" fmla="*/ 137752 h 275199"/>
                  <a:gd name="connsiteX5" fmla="*/ 1624550 w 1628754"/>
                  <a:gd name="connsiteY5" fmla="*/ 221017 h 275199"/>
                  <a:gd name="connsiteX6" fmla="*/ 1616817 w 1628754"/>
                  <a:gd name="connsiteY6" fmla="*/ 271686 h 275199"/>
                  <a:gd name="connsiteX7" fmla="*/ 1599417 w 1628754"/>
                  <a:gd name="connsiteY7" fmla="*/ 275199 h 275199"/>
                  <a:gd name="connsiteX8" fmla="*/ 30934 w 1628754"/>
                  <a:gd name="connsiteY8" fmla="*/ 275199 h 275199"/>
                  <a:gd name="connsiteX9" fmla="*/ 11887 w 1628754"/>
                  <a:gd name="connsiteY9" fmla="*/ 271354 h 275199"/>
                  <a:gd name="connsiteX10" fmla="*/ 4205 w 1628754"/>
                  <a:gd name="connsiteY10" fmla="*/ 221017 h 275199"/>
                  <a:gd name="connsiteX11" fmla="*/ 0 w 1628754"/>
                  <a:gd name="connsiteY11" fmla="*/ 137752 h 275199"/>
                  <a:gd name="connsiteX12" fmla="*/ 4205 w 1628754"/>
                  <a:gd name="connsiteY12" fmla="*/ 54487 h 275199"/>
                  <a:gd name="connsiteX13" fmla="*/ 11935 w 1628754"/>
                  <a:gd name="connsiteY13" fmla="*/ 3836 h 275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8754" h="275199">
                    <a:moveTo>
                      <a:pt x="30934" y="0"/>
                    </a:moveTo>
                    <a:lnTo>
                      <a:pt x="1599417" y="0"/>
                    </a:lnTo>
                    <a:lnTo>
                      <a:pt x="1616769" y="3503"/>
                    </a:lnTo>
                    <a:lnTo>
                      <a:pt x="1624550" y="54487"/>
                    </a:lnTo>
                    <a:cubicBezTo>
                      <a:pt x="1627330" y="81864"/>
                      <a:pt x="1628754" y="109642"/>
                      <a:pt x="1628754" y="137752"/>
                    </a:cubicBezTo>
                    <a:cubicBezTo>
                      <a:pt x="1628754" y="165863"/>
                      <a:pt x="1627330" y="193640"/>
                      <a:pt x="1624550" y="221017"/>
                    </a:cubicBezTo>
                    <a:lnTo>
                      <a:pt x="1616817" y="271686"/>
                    </a:lnTo>
                    <a:lnTo>
                      <a:pt x="1599417" y="275199"/>
                    </a:lnTo>
                    <a:lnTo>
                      <a:pt x="30934" y="275199"/>
                    </a:lnTo>
                    <a:lnTo>
                      <a:pt x="11887" y="271354"/>
                    </a:lnTo>
                    <a:lnTo>
                      <a:pt x="4205" y="221017"/>
                    </a:lnTo>
                    <a:cubicBezTo>
                      <a:pt x="1424" y="193640"/>
                      <a:pt x="0" y="165863"/>
                      <a:pt x="0" y="137752"/>
                    </a:cubicBezTo>
                    <a:cubicBezTo>
                      <a:pt x="0" y="109642"/>
                      <a:pt x="1424" y="81864"/>
                      <a:pt x="4205" y="54487"/>
                    </a:cubicBezTo>
                    <a:lnTo>
                      <a:pt x="11935" y="3836"/>
                    </a:lnTo>
                    <a:close/>
                  </a:path>
                </a:pathLst>
              </a:custGeom>
              <a:solidFill>
                <a:schemeClr val="tx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400" b="1" dirty="0">
                    <a:latin typeface="Century Gothic" panose="020B0502020202020204" pitchFamily="34" charset="0"/>
                  </a:rPr>
                  <a:t>Capture (73%)</a:t>
                </a:r>
              </a:p>
            </p:txBody>
          </p:sp>
        </p:grpSp>
      </p:grpSp>
      <p:sp>
        <p:nvSpPr>
          <p:cNvPr id="26" name="TextBox 4">
            <a:extLst>
              <a:ext uri="{FF2B5EF4-FFF2-40B4-BE49-F238E27FC236}">
                <a16:creationId xmlns:a16="http://schemas.microsoft.com/office/drawing/2014/main" id="{B5B77C7D-2940-46C7-84B3-642E2CB2F267}"/>
              </a:ext>
            </a:extLst>
          </p:cNvPr>
          <p:cNvSpPr txBox="1"/>
          <p:nvPr/>
        </p:nvSpPr>
        <p:spPr>
          <a:xfrm>
            <a:off x="1831976" y="6493549"/>
            <a:ext cx="8026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Century Gothic" panose="020B0502020202020204" pitchFamily="34" charset="0"/>
              </a:rPr>
              <a:t>Source: NETL, Cost and Performance Baseline for Fossil Energy Plants, Revision 3, July 2015</a:t>
            </a:r>
          </a:p>
        </p:txBody>
      </p:sp>
      <p:graphicFrame>
        <p:nvGraphicFramePr>
          <p:cNvPr id="27" name="Colums alternating">
            <a:extLst>
              <a:ext uri="{FF2B5EF4-FFF2-40B4-BE49-F238E27FC236}">
                <a16:creationId xmlns:a16="http://schemas.microsoft.com/office/drawing/2014/main" id="{03208C1A-4E21-4FB9-B236-B733559F4287}"/>
              </a:ext>
            </a:extLst>
          </p:cNvPr>
          <p:cNvGraphicFramePr>
            <a:graphicFrameLocks noGrp="1"/>
          </p:cNvGraphicFramePr>
          <p:nvPr>
            <p:ph idx="1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14134315"/>
              </p:ext>
            </p:extLst>
          </p:nvPr>
        </p:nvGraphicFramePr>
        <p:xfrm>
          <a:off x="269875" y="3725080"/>
          <a:ext cx="6037991" cy="2380260"/>
        </p:xfrm>
        <a:graphic>
          <a:graphicData uri="http://schemas.openxmlformats.org/drawingml/2006/table">
            <a:tbl>
              <a:tblPr firstRow="1" bandCol="1">
                <a:tableStyleId>{93296810-A885-4BE3-A3E7-6D5BEEA58F35}</a:tableStyleId>
              </a:tblPr>
              <a:tblGrid>
                <a:gridCol w="4154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7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4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4892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j-lt"/>
                        </a:rPr>
                        <a:t>Net Power Output (MWe)</a:t>
                      </a:r>
                    </a:p>
                  </a:txBody>
                  <a:tcPr marL="73508" marR="7350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j-lt"/>
                        </a:rPr>
                        <a:t>650</a:t>
                      </a:r>
                    </a:p>
                  </a:txBody>
                  <a:tcPr marL="73508" marR="73508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j-lt"/>
                        </a:rPr>
                        <a:t>650</a:t>
                      </a:r>
                    </a:p>
                  </a:txBody>
                  <a:tcPr marL="73508" marR="7350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842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j-lt"/>
                        </a:rPr>
                        <a:t>TOC ($/kW)</a:t>
                      </a:r>
                    </a:p>
                  </a:txBody>
                  <a:tcPr marL="73508" marR="7350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j-lt"/>
                        </a:rPr>
                        <a:t>2,099</a:t>
                      </a:r>
                    </a:p>
                  </a:txBody>
                  <a:tcPr marL="73508" marR="73508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j-lt"/>
                        </a:rPr>
                        <a:t>3,800</a:t>
                      </a:r>
                    </a:p>
                  </a:txBody>
                  <a:tcPr marL="73508" marR="7350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842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j-lt"/>
                        </a:rPr>
                        <a:t>LCOE ($/MWh)</a:t>
                      </a:r>
                    </a:p>
                  </a:txBody>
                  <a:tcPr marL="73508" marR="7350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j-lt"/>
                        </a:rPr>
                        <a:t>64.4</a:t>
                      </a:r>
                    </a:p>
                  </a:txBody>
                  <a:tcPr marL="73508" marR="73508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j-lt"/>
                        </a:rPr>
                        <a:t>114.3</a:t>
                      </a:r>
                    </a:p>
                  </a:txBody>
                  <a:tcPr marL="73508" marR="7350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842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j-lt"/>
                        </a:rPr>
                        <a:t>Nominal CO</a:t>
                      </a:r>
                      <a:r>
                        <a:rPr lang="en-US" sz="2400" b="0" baseline="-25000" dirty="0">
                          <a:latin typeface="+mj-lt"/>
                        </a:rPr>
                        <a:t>2</a:t>
                      </a:r>
                      <a:r>
                        <a:rPr lang="en-US" sz="2400" b="0" dirty="0">
                          <a:latin typeface="+mj-lt"/>
                        </a:rPr>
                        <a:t> Capture (%)</a:t>
                      </a:r>
                    </a:p>
                  </a:txBody>
                  <a:tcPr marL="73508" marR="7350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j-lt"/>
                        </a:rPr>
                        <a:t>0</a:t>
                      </a:r>
                    </a:p>
                  </a:txBody>
                  <a:tcPr marL="73508" marR="73508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j-lt"/>
                        </a:rPr>
                        <a:t>90%</a:t>
                      </a:r>
                    </a:p>
                  </a:txBody>
                  <a:tcPr marL="73508" marR="7350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3842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j-lt"/>
                        </a:rPr>
                        <a:t>CO</a:t>
                      </a:r>
                      <a:r>
                        <a:rPr lang="en-US" sz="2400" b="0" baseline="-25000" dirty="0">
                          <a:latin typeface="+mj-lt"/>
                        </a:rPr>
                        <a:t>2</a:t>
                      </a:r>
                      <a:r>
                        <a:rPr lang="en-US" sz="2400" b="0" dirty="0">
                          <a:latin typeface="+mj-lt"/>
                        </a:rPr>
                        <a:t> capture cost ($/ton)</a:t>
                      </a:r>
                    </a:p>
                  </a:txBody>
                  <a:tcPr marL="73508" marR="7350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j-lt"/>
                        </a:rPr>
                        <a:t>0</a:t>
                      </a:r>
                    </a:p>
                  </a:txBody>
                  <a:tcPr marL="73508" marR="73508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+mj-lt"/>
                        </a:rPr>
                        <a:t>60</a:t>
                      </a:r>
                    </a:p>
                  </a:txBody>
                  <a:tcPr marL="73508" marR="7350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51E23CD-0271-4462-9EAF-FEF55880A79D}"/>
              </a:ext>
            </a:extLst>
          </p:cNvPr>
          <p:cNvSpPr txBox="1"/>
          <p:nvPr/>
        </p:nvSpPr>
        <p:spPr>
          <a:xfrm>
            <a:off x="6419898" y="4258061"/>
            <a:ext cx="5721302" cy="15696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400" dirty="0"/>
              <a:t>Nominal 650MWe Supercritical PC with Single Reheat (3,500 psig/1,100°F /1,100°F) w/o &amp; w/ capture with Cansolv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8126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77B209C-5303-4F0A-B2DA-99BFDE5DB5D2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/>
              <a:t>Focused Research in Key Technology Areas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721718-232B-410A-80E4-F8D90BE08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626" y="134544"/>
            <a:ext cx="9587749" cy="60254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Advanced Turbines Program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3011728-0151-45E6-9141-86FA3DCB80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99460"/>
              </p:ext>
            </p:extLst>
          </p:nvPr>
        </p:nvGraphicFramePr>
        <p:xfrm>
          <a:off x="270626" y="1138921"/>
          <a:ext cx="8192695" cy="5045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F8751-C6EB-4553-B7A8-738359B4800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BE36CA-A7C6-4838-9ACB-C8D30B8F2C6D}" type="slidenum">
              <a:rPr lang="en-US" smtClean="0"/>
              <a:pPr/>
              <a:t>11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6018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62FB3B-AF37-4325-89F9-F9A3C585F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28" y="1168878"/>
            <a:ext cx="10382684" cy="4427692"/>
          </a:xfrm>
        </p:spPr>
        <p:txBody>
          <a:bodyPr>
            <a:noAutofit/>
          </a:bodyPr>
          <a:lstStyle/>
          <a:p>
            <a:r>
              <a:rPr lang="en-US" dirty="0"/>
              <a:t>Pressure Gain Combustion</a:t>
            </a:r>
          </a:p>
          <a:p>
            <a:pPr lvl="1"/>
            <a:r>
              <a:rPr lang="en-US" dirty="0"/>
              <a:t>University of Michigan - Pressure Gain, Stability, and Operability of Methane/Syngas Based RDEs Under Steady and Transient Conditions</a:t>
            </a:r>
          </a:p>
          <a:p>
            <a:r>
              <a:rPr lang="en-US" dirty="0"/>
              <a:t>Adv. Materials Develop. for Hot Gas Path Turbine</a:t>
            </a:r>
          </a:p>
          <a:p>
            <a:pPr lvl="1"/>
            <a:r>
              <a:rPr lang="en-US" dirty="0"/>
              <a:t>PSU - Develop. of Additive Mfg. for Ceramic Matrix Composite Vanes</a:t>
            </a:r>
          </a:p>
          <a:p>
            <a:pPr lvl="1"/>
            <a:r>
              <a:rPr lang="en-US" dirty="0"/>
              <a:t>AZ State University – A Multiphysics Simulation Platform for Damage, Environmental Degradation, &amp; Life Prediction of CMCs in Extreme Env.</a:t>
            </a:r>
          </a:p>
          <a:p>
            <a:r>
              <a:rPr lang="en-US" dirty="0"/>
              <a:t>Adv. Mfg. Develop. for Hot Gas Path Turbine</a:t>
            </a:r>
          </a:p>
          <a:p>
            <a:pPr lvl="1"/>
            <a:r>
              <a:rPr lang="en-US" dirty="0"/>
              <a:t>University of Texas at Austin - Integrated Turbine Component Cooling Designs Facilitated by Additive Manufacturing and Optimization</a:t>
            </a:r>
          </a:p>
          <a:p>
            <a:pPr lvl="1"/>
            <a:r>
              <a:rPr lang="en-US" dirty="0"/>
              <a:t>University of Pittsburgh - An Effective Quality Assurance Method for Additively Manufactured Gas Turbine Metallic Components via Machine Learning 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672CD63A-0AF7-414D-8C76-822A334D3052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A90910-56D2-4BB3-9857-70BA0A8DC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FY 2019 UTSR FOA Successful Applicants</a:t>
            </a:r>
          </a:p>
        </p:txBody>
      </p:sp>
    </p:spTree>
    <p:extLst>
      <p:ext uri="{BB962C8B-B14F-4D97-AF65-F5344CB8AC3E}">
        <p14:creationId xmlns:p14="http://schemas.microsoft.com/office/powerpoint/2010/main" val="3793661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62FB3B-AF37-4325-89F9-F9A3C585F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27" y="1168878"/>
            <a:ext cx="9490317" cy="2103127"/>
          </a:xfrm>
        </p:spPr>
        <p:txBody>
          <a:bodyPr/>
          <a:lstStyle/>
          <a:p>
            <a:r>
              <a:rPr lang="en-US" dirty="0"/>
              <a:t>sCO</a:t>
            </a:r>
            <a:r>
              <a:rPr lang="en-US" baseline="-25000" dirty="0"/>
              <a:t>2</a:t>
            </a:r>
            <a:r>
              <a:rPr lang="en-US" dirty="0"/>
              <a:t> Power Cycle Development</a:t>
            </a:r>
          </a:p>
          <a:p>
            <a:pPr lvl="1"/>
            <a:r>
              <a:rPr lang="en-US" dirty="0"/>
              <a:t>GA Tech - Advanced Model Development for LES of Oxy-Combustion and Supercritical Carbon Dioxide Power Cycles</a:t>
            </a:r>
          </a:p>
          <a:p>
            <a:r>
              <a:rPr lang="en-US" dirty="0"/>
              <a:t>FE Power Generation with Large-Scale Energy Storage</a:t>
            </a:r>
          </a:p>
          <a:p>
            <a:pPr lvl="1"/>
            <a:r>
              <a:rPr lang="en-US" dirty="0"/>
              <a:t>WVU - Techno-Economic Optimization of Advanced Energy Plants with Integrated Thermal, Mechanical, and Electro-Chemical Storage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A60DA951-E044-47C3-9985-0ABD19251F6B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A90910-56D2-4BB3-9857-70BA0A8DC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95" y="88136"/>
            <a:ext cx="9587749" cy="602548"/>
          </a:xfrm>
        </p:spPr>
        <p:txBody>
          <a:bodyPr>
            <a:noAutofit/>
          </a:bodyPr>
          <a:lstStyle/>
          <a:p>
            <a:r>
              <a:rPr lang="en-US" sz="2800" dirty="0"/>
              <a:t>FY 2019 UTSR (Cont.) and Steam Turbine FOAs Successful Applicants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82C6E1-2B05-4D16-841A-A92AC1D3CAD5}"/>
              </a:ext>
            </a:extLst>
          </p:cNvPr>
          <p:cNvCxnSpPr/>
          <p:nvPr/>
        </p:nvCxnSpPr>
        <p:spPr>
          <a:xfrm>
            <a:off x="270627" y="3538801"/>
            <a:ext cx="10377889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17D2635-715D-4712-9D21-93DF779421DF}"/>
              </a:ext>
            </a:extLst>
          </p:cNvPr>
          <p:cNvSpPr txBox="1">
            <a:spLocks/>
          </p:cNvSpPr>
          <p:nvPr/>
        </p:nvSpPr>
        <p:spPr>
          <a:xfrm>
            <a:off x="270626" y="3976792"/>
            <a:ext cx="9490317" cy="2103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FY 2019 Steam Turbine FOA</a:t>
            </a:r>
          </a:p>
          <a:p>
            <a:pPr lvl="1"/>
            <a:r>
              <a:rPr lang="en-US" dirty="0"/>
              <a:t>GE Research - Improve Performance and Cost for Steam Turbine Maintenance, Repair, and Overhaul Using Additive Manufacturing</a:t>
            </a:r>
          </a:p>
          <a:p>
            <a:pPr lvl="1"/>
            <a:r>
              <a:rPr lang="en-US" dirty="0"/>
              <a:t>Siemens - Ensemble Manufacturing Techniques for Steam Turbine Components Across Length Scales</a:t>
            </a:r>
          </a:p>
        </p:txBody>
      </p:sp>
    </p:spTree>
    <p:extLst>
      <p:ext uri="{BB962C8B-B14F-4D97-AF65-F5344CB8AC3E}">
        <p14:creationId xmlns:p14="http://schemas.microsoft.com/office/powerpoint/2010/main" val="3540057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26" y="1378198"/>
            <a:ext cx="6174241" cy="4827976"/>
          </a:xfrm>
        </p:spPr>
        <p:txBody>
          <a:bodyPr>
            <a:normAutofit fontScale="92500" lnSpcReduction="10000"/>
          </a:bodyPr>
          <a:lstStyle/>
          <a:p>
            <a:r>
              <a:rPr lang="en-US" sz="3000" b="1" dirty="0">
                <a:latin typeface="Century Gothic" panose="020B0502020202020204" pitchFamily="34" charset="0"/>
              </a:rPr>
              <a:t>Advanced Combustion Turbines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>
                <a:latin typeface="Century Gothic" panose="020B0502020202020204" pitchFamily="34" charset="0"/>
              </a:rPr>
              <a:t>Hot section R&amp;D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/>
              <a:t>Advanced Mfg, Cooling, materials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>
                <a:latin typeface="Century Gothic" panose="020B0502020202020204" pitchFamily="34" charset="0"/>
              </a:rPr>
              <a:t>GE, Siemens, UTRC</a:t>
            </a:r>
          </a:p>
          <a:p>
            <a:pPr lvl="1"/>
            <a:endParaRPr lang="en-US" sz="2600" dirty="0">
              <a:latin typeface="Century Gothic" panose="020B0502020202020204" pitchFamily="34" charset="0"/>
            </a:endParaRPr>
          </a:p>
          <a:p>
            <a:r>
              <a:rPr lang="en-US" sz="3000" b="1" dirty="0">
                <a:latin typeface="Century Gothic" panose="020B0502020202020204" pitchFamily="34" charset="0"/>
              </a:rPr>
              <a:t>Oxy-fuel SCO2 Turbines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/>
              <a:t>Oxy-fuel Comb. Turbines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/>
              <a:t>SwRI</a:t>
            </a:r>
          </a:p>
          <a:p>
            <a:pPr lvl="1"/>
            <a:endParaRPr lang="en-US" sz="2600" dirty="0"/>
          </a:p>
          <a:p>
            <a:r>
              <a:rPr lang="en-US" sz="3000" b="1" dirty="0"/>
              <a:t>Modular Hybrid Heat Engines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/>
              <a:t>Supporting high eff. Low Capex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/>
              <a:t>Bechtel, Echogen, GTI, GE, SwRI</a:t>
            </a:r>
            <a:endParaRPr lang="en-US" sz="3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3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r>
              <a:rPr lang="en-US" dirty="0"/>
              <a:t>3 Areas of Interest (AOI) - Ph II selection in FY20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>
            <a:noAutofit/>
          </a:bodyPr>
          <a:lstStyle/>
          <a:p>
            <a:r>
              <a:rPr lang="en-US" dirty="0"/>
              <a:t>2018 AT FOA Phase I Awards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2F2FBE-8D6A-4875-B3BD-2B4023688F86}"/>
              </a:ext>
            </a:extLst>
          </p:cNvPr>
          <p:cNvSpPr txBox="1"/>
          <p:nvPr/>
        </p:nvSpPr>
        <p:spPr>
          <a:xfrm>
            <a:off x="6753340" y="2248955"/>
            <a:ext cx="4891489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vert="horz" wrap="square" rtlCol="0">
            <a:spAutoFit/>
          </a:bodyPr>
          <a:lstStyle/>
          <a:p>
            <a:pPr marL="457200" indent="-45720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i="1" u="none" baseline="0" dirty="0">
                <a:solidFill>
                  <a:schemeClr val="bg1"/>
                </a:solidFill>
                <a:latin typeface="Calibri" panose="020F0502020204030204" pitchFamily="34" charset="0"/>
              </a:rPr>
              <a:t>Closing the gap on 65 % CC</a:t>
            </a:r>
          </a:p>
          <a:p>
            <a:pPr marL="457200" indent="-45720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i="1" u="none" baseline="0" dirty="0">
                <a:solidFill>
                  <a:schemeClr val="bg1"/>
                </a:solidFill>
                <a:latin typeface="Calibri" panose="020F0502020204030204" pitchFamily="34" charset="0"/>
              </a:rPr>
              <a:t>FE </a:t>
            </a:r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</a:rPr>
              <a:t>o</a:t>
            </a:r>
            <a:r>
              <a:rPr lang="en-US" sz="2800" b="1" i="1" u="none" baseline="0" dirty="0">
                <a:solidFill>
                  <a:schemeClr val="bg1"/>
                </a:solidFill>
                <a:latin typeface="Calibri" panose="020F0502020204030204" pitchFamily="34" charset="0"/>
              </a:rPr>
              <a:t>ptions for low </a:t>
            </a:r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</a:rPr>
              <a:t>CO</a:t>
            </a:r>
            <a:r>
              <a:rPr lang="en-US" sz="2800" b="1" i="1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endParaRPr lang="en-US" sz="2800" b="1" i="1" u="none" baseline="-25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457200" indent="-45720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i="1" u="none" baseline="0" dirty="0">
                <a:solidFill>
                  <a:schemeClr val="bg1"/>
                </a:solidFill>
                <a:latin typeface="Calibri" panose="020F0502020204030204" pitchFamily="34" charset="0"/>
              </a:rPr>
              <a:t>Modular power cycles</a:t>
            </a:r>
          </a:p>
          <a:p>
            <a:pPr marL="457200" indent="-45720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</a:rPr>
              <a:t>Supports coal FIRST</a:t>
            </a:r>
            <a:endParaRPr lang="en-US" sz="2800" b="1" i="1" u="none" baseline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9841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47B243-228B-4F2E-84F5-42E58A93EA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9" t="32066"/>
          <a:stretch/>
        </p:blipFill>
        <p:spPr>
          <a:xfrm>
            <a:off x="6337301" y="1397357"/>
            <a:ext cx="5854700" cy="48511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272C79-81E1-40E0-BFEA-B520D3E0B563}"/>
              </a:ext>
            </a:extLst>
          </p:cNvPr>
          <p:cNvSpPr/>
          <p:nvPr/>
        </p:nvSpPr>
        <p:spPr>
          <a:xfrm rot="5400000">
            <a:off x="6896244" y="838414"/>
            <a:ext cx="4851110" cy="5969000"/>
          </a:xfrm>
          <a:prstGeom prst="rect">
            <a:avLst/>
          </a:prstGeom>
          <a:gradFill flip="none" rotWithShape="1">
            <a:gsLst>
              <a:gs pos="27000">
                <a:schemeClr val="bg1"/>
              </a:gs>
              <a:gs pos="100000">
                <a:srgbClr val="000000">
                  <a:alpha val="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9BC7FF2-1C04-4B0C-9BC0-7255E43DACD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b="1" dirty="0">
              <a:solidFill>
                <a:srgbClr val="F7932B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6A5641-B7D4-446C-96C2-C6689BE0E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010" y="177101"/>
            <a:ext cx="11580921" cy="600980"/>
          </a:xfrm>
        </p:spPr>
        <p:txBody>
          <a:bodyPr lIns="91440" tIns="45720" rIns="91440" bIns="45720" anchor="b"/>
          <a:lstStyle/>
          <a:p>
            <a:r>
              <a:rPr lang="en-US" cap="none" dirty="0"/>
              <a:t>Opportunities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E228C1B-7234-4517-816B-D796FFF3C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575" y="1352999"/>
            <a:ext cx="8727925" cy="4397805"/>
          </a:xfrm>
        </p:spPr>
        <p:txBody>
          <a:bodyPr>
            <a:noAutofit/>
          </a:bodyPr>
          <a:lstStyle/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</a:rPr>
              <a:t>Gas Turbine Hot Section</a:t>
            </a: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</a:rPr>
              <a:t>Pressure Gain Combustion </a:t>
            </a: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</a:rPr>
              <a:t>Supercritical CO</a:t>
            </a:r>
            <a:r>
              <a:rPr lang="en-US" sz="3200" baseline="-25000" dirty="0">
                <a:solidFill>
                  <a:schemeClr val="dk1"/>
                </a:solidFill>
              </a:rPr>
              <a:t>2</a:t>
            </a:r>
            <a:r>
              <a:rPr lang="en-US" sz="3200" dirty="0">
                <a:solidFill>
                  <a:schemeClr val="dk1"/>
                </a:solidFill>
              </a:rPr>
              <a:t> Power Cycles</a:t>
            </a: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dk1"/>
                </a:solidFill>
              </a:rPr>
              <a:t>Modular Power Cycles</a:t>
            </a: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dk1"/>
              </a:solidFill>
            </a:endParaRP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dk1"/>
                </a:solidFill>
              </a:rPr>
              <a:t>H</a:t>
            </a:r>
            <a:r>
              <a:rPr lang="pt-BR" sz="3200" baseline="-25000" dirty="0">
                <a:solidFill>
                  <a:schemeClr val="dk1"/>
                </a:solidFill>
              </a:rPr>
              <a:t>2</a:t>
            </a:r>
            <a:r>
              <a:rPr lang="pt-BR" sz="3200" dirty="0">
                <a:solidFill>
                  <a:schemeClr val="dk1"/>
                </a:solidFill>
              </a:rPr>
              <a:t> as a Carbon Neutral Fuel</a:t>
            </a: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</a:rPr>
              <a:t>Energy Storage</a:t>
            </a: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</a:rPr>
              <a:t>Artificial Intelligence &amp; Machine Learning</a:t>
            </a: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</a:rPr>
              <a:t>Next Generation Materials</a:t>
            </a: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</a:rPr>
              <a:t>Advanced Manufacturing </a:t>
            </a: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dk1"/>
              </a:solidFill>
            </a:endParaRP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dk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AFDE3B-259B-446D-A599-17A692D779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2" t="5796" b="11310"/>
          <a:stretch/>
        </p:blipFill>
        <p:spPr>
          <a:xfrm>
            <a:off x="8705440" y="2193287"/>
            <a:ext cx="4606081" cy="3806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470B51-7166-419E-BEE1-F059EBD390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" r="1545" b="14511"/>
          <a:stretch/>
        </p:blipFill>
        <p:spPr>
          <a:xfrm>
            <a:off x="7759700" y="3601825"/>
            <a:ext cx="4432300" cy="26466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9104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A92887-536B-49E1-A4AC-DA4487D20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26" y="1168878"/>
            <a:ext cx="7419147" cy="279719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Export control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Open access publishing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Power cycle support to Coal FIRST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START Rig platform for UTSR R&amp;D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A32DCB-18A2-4CFA-B802-54CCB26883A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745E3C-9186-4542-918A-43BE55FE74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Program Awareness</a:t>
            </a:r>
          </a:p>
        </p:txBody>
      </p:sp>
    </p:spTree>
    <p:extLst>
      <p:ext uri="{BB962C8B-B14F-4D97-AF65-F5344CB8AC3E}">
        <p14:creationId xmlns:p14="http://schemas.microsoft.com/office/powerpoint/2010/main" val="2320480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317171" y="-126287"/>
            <a:ext cx="9144000" cy="761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spcAft>
                <a:spcPts val="220"/>
              </a:spcAft>
            </a:pPr>
            <a:endParaRPr lang="en-US" sz="2800" b="1" dirty="0">
              <a:solidFill>
                <a:srgbClr val="003399"/>
              </a:solidFill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t="22464" r="8286"/>
          <a:stretch/>
        </p:blipFill>
        <p:spPr>
          <a:xfrm>
            <a:off x="441339" y="3836240"/>
            <a:ext cx="3110110" cy="2384198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160" y="1306477"/>
            <a:ext cx="1274766" cy="1224079"/>
          </a:xfrm>
          <a:prstGeom prst="rect">
            <a:avLst/>
          </a:prstGeom>
        </p:spPr>
      </p:pic>
      <p:pic>
        <p:nvPicPr>
          <p:cNvPr id="10" name="Picture 9" descr="http://www.ieaghg.org/docs/images/general_publications/DOE-FE_Co-Branded_Logo_Color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5064" y="2777682"/>
            <a:ext cx="2264142" cy="40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3624" y="1299904"/>
            <a:ext cx="1589089" cy="137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6937" y="1128508"/>
            <a:ext cx="4114800" cy="27617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962" y="1151591"/>
            <a:ext cx="3186864" cy="26846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0380" y="4223624"/>
            <a:ext cx="2641876" cy="1978277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8740921" y="3836240"/>
            <a:ext cx="223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One Stage Turbine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3971357" y="3429000"/>
            <a:ext cx="433767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Features</a:t>
            </a:r>
          </a:p>
          <a:p>
            <a:pPr marL="119063" indent="-119063">
              <a:buFontTx/>
              <a:buChar char="-"/>
            </a:pPr>
            <a:r>
              <a:rPr lang="en-US" sz="1600" dirty="0">
                <a:solidFill>
                  <a:prstClr val="black"/>
                </a:solidFill>
              </a:rPr>
              <a:t>Steady operation</a:t>
            </a:r>
          </a:p>
          <a:p>
            <a:pPr marL="119063" indent="-119063">
              <a:buFontTx/>
              <a:buChar char="-"/>
            </a:pPr>
            <a:r>
              <a:rPr lang="en-US" sz="1600" dirty="0">
                <a:solidFill>
                  <a:prstClr val="black"/>
                </a:solidFill>
              </a:rPr>
              <a:t>Transient simulations</a:t>
            </a:r>
          </a:p>
          <a:p>
            <a:pPr marL="119063" indent="-119063">
              <a:buFontTx/>
              <a:buChar char="-"/>
            </a:pPr>
            <a:r>
              <a:rPr lang="en-US" sz="1600" dirty="0">
                <a:solidFill>
                  <a:prstClr val="black"/>
                </a:solidFill>
              </a:rPr>
              <a:t>Mag bearing for eccentricity</a:t>
            </a:r>
          </a:p>
          <a:p>
            <a:pPr marL="119063" indent="-119063">
              <a:buFontTx/>
              <a:buChar char="-"/>
            </a:pPr>
            <a:r>
              <a:rPr lang="en-US" sz="1600" dirty="0">
                <a:solidFill>
                  <a:prstClr val="black"/>
                </a:solidFill>
              </a:rPr>
              <a:t>Add. mfg. for sensor integration</a:t>
            </a:r>
          </a:p>
          <a:p>
            <a:r>
              <a:rPr lang="en-US" b="1" dirty="0"/>
              <a:t>Instrumentation</a:t>
            </a:r>
          </a:p>
          <a:p>
            <a:pPr marL="119063" indent="-119063">
              <a:buFontTx/>
              <a:buChar char="-"/>
            </a:pPr>
            <a:r>
              <a:rPr lang="en-US" sz="1600" dirty="0"/>
              <a:t>Heat flux gages</a:t>
            </a:r>
          </a:p>
          <a:p>
            <a:pPr marL="119063" indent="-119063">
              <a:buFontTx/>
              <a:buChar char="-"/>
            </a:pPr>
            <a:r>
              <a:rPr lang="en-US" sz="1600" dirty="0"/>
              <a:t>Thermal imaging</a:t>
            </a:r>
          </a:p>
          <a:p>
            <a:pPr marL="119063" indent="-119063">
              <a:buFontTx/>
              <a:buChar char="-"/>
            </a:pPr>
            <a:r>
              <a:rPr lang="en-US" sz="1600" dirty="0"/>
              <a:t>Blade tip sensors</a:t>
            </a:r>
          </a:p>
          <a:p>
            <a:pPr marL="119063" indent="-119063">
              <a:buFontTx/>
              <a:buChar char="-"/>
            </a:pPr>
            <a:r>
              <a:rPr lang="en-US" sz="1600" dirty="0"/>
              <a:t>Fast-responding pressure</a:t>
            </a:r>
          </a:p>
          <a:p>
            <a:pPr marL="119063" indent="-119063">
              <a:buFontTx/>
              <a:buChar char="-"/>
            </a:pPr>
            <a:r>
              <a:rPr lang="en-US" sz="1600" dirty="0"/>
              <a:t>Species sensing for cavities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4FE87ED-A905-4E99-BB78-2ECC3C8B225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70628" y="795190"/>
            <a:ext cx="11580921" cy="3564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BA82079-56FD-4623-84CC-5F8655E85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626" y="134544"/>
            <a:ext cx="9587749" cy="602548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</a:rPr>
              <a:t>START Facility As a Platform for UTSR Research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72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ubtitle 21">
            <a:extLst>
              <a:ext uri="{FF2B5EF4-FFF2-40B4-BE49-F238E27FC236}">
                <a16:creationId xmlns:a16="http://schemas.microsoft.com/office/drawing/2014/main" id="{54129626-8059-40F1-8B12-2949187A4E6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Events</a:t>
            </a: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 flipH="1">
            <a:off x="6103209" y="1151591"/>
            <a:ext cx="646" cy="5078755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0"/>
          <p:cNvSpPr txBox="1">
            <a:spLocks/>
          </p:cNvSpPr>
          <p:nvPr/>
        </p:nvSpPr>
        <p:spPr>
          <a:xfrm>
            <a:off x="1588886" y="3527269"/>
            <a:ext cx="4572000" cy="2896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b="1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94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061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6" y="3604576"/>
            <a:ext cx="1372379" cy="14272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2580" y="3718049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2020 UNIVERSITY TURBINE SYSTEMS RESEARCH WORKSHOP</a:t>
            </a:r>
          </a:p>
          <a:p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November 2020</a:t>
            </a:r>
          </a:p>
          <a:p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State College, PA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88993" y="1174923"/>
            <a:ext cx="44580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TURBO EXPO</a:t>
            </a:r>
          </a:p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Turbomachinery Technical Conference &amp; Exposition</a:t>
            </a:r>
          </a:p>
          <a:p>
            <a:r>
              <a:rPr lang="en-US" sz="1200" b="1" i="1" dirty="0">
                <a:solidFill>
                  <a:schemeClr val="tx2">
                    <a:lumMod val="50000"/>
                  </a:schemeClr>
                </a:solidFill>
              </a:rPr>
              <a:t>Presented by the ASME International Gas Turbine Institute</a:t>
            </a:r>
            <a:endParaRPr lang="en-US" sz="1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3648" y="2445206"/>
            <a:ext cx="44580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CONFERENCE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June 22 - 26, 2020 </a:t>
            </a:r>
          </a:p>
        </p:txBody>
      </p:sp>
      <p:cxnSp>
        <p:nvCxnSpPr>
          <p:cNvPr id="36" name="Straight Connector 35"/>
          <p:cNvCxnSpPr>
            <a:cxnSpLocks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65628" y="3036544"/>
            <a:ext cx="5354295" cy="338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 ExCeL London Convention Center, London, England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4DB2C39-9590-40C6-99F6-C58A06041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8" y="1192476"/>
            <a:ext cx="1223365" cy="1223365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1B13EF1D-4CFD-4EF2-AA23-82166209718F}"/>
              </a:ext>
            </a:extLst>
          </p:cNvPr>
          <p:cNvSpPr/>
          <p:nvPr/>
        </p:nvSpPr>
        <p:spPr>
          <a:xfrm>
            <a:off x="7379936" y="1157961"/>
            <a:ext cx="44580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AMRGT</a:t>
            </a:r>
          </a:p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Advanced Manufacturing &amp; Repair for Gas Turbines</a:t>
            </a:r>
          </a:p>
          <a:p>
            <a:r>
              <a:rPr lang="en-US" sz="1200" b="1" i="1" dirty="0">
                <a:solidFill>
                  <a:schemeClr val="tx2">
                    <a:lumMod val="50000"/>
                  </a:schemeClr>
                </a:solidFill>
              </a:rPr>
              <a:t>Improving Gas Turbine Design and Repair Through Advanced Manufacturing</a:t>
            </a:r>
            <a:endParaRPr lang="en-US" sz="1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85C24E4-85FF-482F-8002-D665FD14D7D0}"/>
              </a:ext>
            </a:extLst>
          </p:cNvPr>
          <p:cNvSpPr/>
          <p:nvPr/>
        </p:nvSpPr>
        <p:spPr>
          <a:xfrm>
            <a:off x="6103855" y="2496645"/>
            <a:ext cx="44580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CONFERENCE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March 3 - 4, 2020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1CC204C-E3FF-49DD-B35E-4E7B50DA886D}"/>
              </a:ext>
            </a:extLst>
          </p:cNvPr>
          <p:cNvSpPr/>
          <p:nvPr/>
        </p:nvSpPr>
        <p:spPr>
          <a:xfrm>
            <a:off x="6156571" y="3044793"/>
            <a:ext cx="5354295" cy="33855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 EPRI Conference Center in Charlotte, North Carolina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E73B055-3D4A-44CD-8837-87FC19D7C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571" y="1175514"/>
            <a:ext cx="1223365" cy="122336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82136B9-B00B-4362-AE8B-AD394171EF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571" y="3482025"/>
            <a:ext cx="2560046" cy="104674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8FC153D-E9EE-4AF6-9EB2-DECF7109717A}"/>
              </a:ext>
            </a:extLst>
          </p:cNvPr>
          <p:cNvSpPr txBox="1"/>
          <p:nvPr/>
        </p:nvSpPr>
        <p:spPr>
          <a:xfrm>
            <a:off x="8837261" y="3547804"/>
            <a:ext cx="2919715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400" b="1" dirty="0"/>
              <a:t>Supercritical CO</a:t>
            </a:r>
            <a:r>
              <a:rPr lang="en-US" sz="2400" b="1" baseline="-25000" dirty="0"/>
              <a:t>2</a:t>
            </a:r>
            <a:r>
              <a:rPr lang="en-US" sz="2400" b="1" dirty="0"/>
              <a:t> Power Cycles Symposium</a:t>
            </a:r>
            <a:endParaRPr lang="en-US" sz="2400" b="0" i="0" u="non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1FB19FC-FFF4-417F-A3FE-E18CE3D00ED9}"/>
              </a:ext>
            </a:extLst>
          </p:cNvPr>
          <p:cNvSpPr txBox="1"/>
          <p:nvPr/>
        </p:nvSpPr>
        <p:spPr>
          <a:xfrm>
            <a:off x="6085951" y="4723567"/>
            <a:ext cx="5662127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b="1" dirty="0">
                <a:solidFill>
                  <a:srgbClr val="139947"/>
                </a:solidFill>
              </a:rPr>
              <a:t>7</a:t>
            </a:r>
            <a:r>
              <a:rPr lang="en-US" b="1" baseline="30000" dirty="0">
                <a:solidFill>
                  <a:srgbClr val="139947"/>
                </a:solidFill>
              </a:rPr>
              <a:t>th</a:t>
            </a:r>
            <a:r>
              <a:rPr lang="en-US" b="1" dirty="0">
                <a:solidFill>
                  <a:srgbClr val="139947"/>
                </a:solidFill>
              </a:rPr>
              <a:t> International sCO</a:t>
            </a:r>
            <a:r>
              <a:rPr lang="en-US" b="1" baseline="-25000" dirty="0">
                <a:solidFill>
                  <a:srgbClr val="139947"/>
                </a:solidFill>
              </a:rPr>
              <a:t>2</a:t>
            </a:r>
            <a:r>
              <a:rPr lang="en-US" b="1" dirty="0">
                <a:solidFill>
                  <a:srgbClr val="139947"/>
                </a:solidFill>
              </a:rPr>
              <a:t> Power Cycles Symposium</a:t>
            </a:r>
            <a:endParaRPr lang="en-US" sz="1800" b="0" i="0" u="none" baseline="0" dirty="0">
              <a:solidFill>
                <a:srgbClr val="139947"/>
              </a:solidFill>
              <a:latin typeface="Calibri" panose="020F050202020403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B6C1D62-8BED-495E-B037-A66AC147C165}"/>
              </a:ext>
            </a:extLst>
          </p:cNvPr>
          <p:cNvSpPr/>
          <p:nvPr/>
        </p:nvSpPr>
        <p:spPr>
          <a:xfrm>
            <a:off x="6282650" y="5863048"/>
            <a:ext cx="5354295" cy="338554"/>
          </a:xfrm>
          <a:prstGeom prst="rect">
            <a:avLst/>
          </a:prstGeom>
          <a:solidFill>
            <a:srgbClr val="139947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 Hilton Palacio Del Rio, San Antonio, Texas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6F5AE27-191F-4568-B7AA-98AD37C0744A}"/>
              </a:ext>
            </a:extLst>
          </p:cNvPr>
          <p:cNvSpPr/>
          <p:nvPr/>
        </p:nvSpPr>
        <p:spPr>
          <a:xfrm>
            <a:off x="6060313" y="5159960"/>
            <a:ext cx="44580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CONFERENCE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March 30 – April 2, 2020 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CEF7EB2-F13B-4DD8-8BF7-61B557F9F0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91" y="5211121"/>
            <a:ext cx="1917435" cy="762875"/>
          </a:xfrm>
          <a:prstGeom prst="rect">
            <a:avLst/>
          </a:prstGeom>
        </p:spPr>
      </p:pic>
      <p:pic>
        <p:nvPicPr>
          <p:cNvPr id="55" name="PSU (Penn State University) Logo">
            <a:extLst>
              <a:ext uri="{FF2B5EF4-FFF2-40B4-BE49-F238E27FC236}">
                <a16:creationId xmlns:a16="http://schemas.microsoft.com/office/drawing/2014/main" id="{35ED9734-AF76-4E46-BBB1-2A2A83752F8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707451" y="5119895"/>
            <a:ext cx="2738910" cy="95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9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47B243-228B-4F2E-84F5-42E58A93EA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9" t="32066"/>
          <a:stretch/>
        </p:blipFill>
        <p:spPr>
          <a:xfrm>
            <a:off x="6337301" y="1397357"/>
            <a:ext cx="5854700" cy="48511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272C79-81E1-40E0-BFEA-B520D3E0B563}"/>
              </a:ext>
            </a:extLst>
          </p:cNvPr>
          <p:cNvSpPr/>
          <p:nvPr/>
        </p:nvSpPr>
        <p:spPr>
          <a:xfrm rot="5400000">
            <a:off x="6659389" y="601559"/>
            <a:ext cx="4851111" cy="6442709"/>
          </a:xfrm>
          <a:prstGeom prst="rect">
            <a:avLst/>
          </a:prstGeom>
          <a:gradFill flip="none" rotWithShape="1">
            <a:gsLst>
              <a:gs pos="27000">
                <a:schemeClr val="bg1"/>
              </a:gs>
              <a:gs pos="100000">
                <a:srgbClr val="000000">
                  <a:alpha val="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9BC7FF2-1C04-4B0C-9BC0-7255E43DACD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b="1" dirty="0">
                <a:solidFill>
                  <a:srgbClr val="F7932B"/>
                </a:solidFill>
              </a:rPr>
              <a:t>US DOE Advanced Turbines Program Overview</a:t>
            </a:r>
          </a:p>
          <a:p>
            <a:endParaRPr lang="en-US" b="1" dirty="0">
              <a:solidFill>
                <a:srgbClr val="F7932B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6A5641-B7D4-446C-96C2-C6689BE0E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010" y="177101"/>
            <a:ext cx="11580921" cy="600980"/>
          </a:xfrm>
        </p:spPr>
        <p:txBody>
          <a:bodyPr lIns="91440" tIns="45720" rIns="91440" bIns="45720" anchor="b"/>
          <a:lstStyle/>
          <a:p>
            <a:r>
              <a:rPr lang="en-US" dirty="0"/>
              <a:t>Summary and Q&amp;A</a:t>
            </a:r>
            <a:endParaRPr lang="en-US" cap="none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E228C1B-7234-4517-816B-D796FFF3C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575" y="1353000"/>
            <a:ext cx="6838473" cy="3806350"/>
          </a:xfrm>
        </p:spPr>
        <p:txBody>
          <a:bodyPr>
            <a:noAutofit/>
          </a:bodyPr>
          <a:lstStyle/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dk1"/>
                </a:solidFill>
              </a:rPr>
              <a:t>DOE FE &amp; NETL Overview</a:t>
            </a: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dk1"/>
                </a:solidFill>
              </a:rPr>
              <a:t>Energy Snap Shot</a:t>
            </a: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dk1"/>
                </a:solidFill>
              </a:rPr>
              <a:t>Program Status </a:t>
            </a: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dk1"/>
                </a:solidFill>
              </a:rPr>
              <a:t>Opportunities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AFDE3B-259B-446D-A599-17A692D779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2" t="5796" b="11310"/>
          <a:stretch/>
        </p:blipFill>
        <p:spPr>
          <a:xfrm>
            <a:off x="7457349" y="2442119"/>
            <a:ext cx="4606081" cy="3806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470B51-7166-419E-BEE1-F059EBD390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" r="1545" b="14511"/>
          <a:stretch/>
        </p:blipFill>
        <p:spPr>
          <a:xfrm>
            <a:off x="7216048" y="3601825"/>
            <a:ext cx="4432300" cy="26466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6393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89BC7FF2-1C04-4B0C-9BC0-7255E43DACD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b="1" dirty="0">
                <a:solidFill>
                  <a:srgbClr val="F7932B"/>
                </a:solidFill>
              </a:rPr>
              <a:t>US DOE Advanced Turbines Program Overview</a:t>
            </a:r>
          </a:p>
          <a:p>
            <a:endParaRPr lang="en-US" b="1" dirty="0">
              <a:solidFill>
                <a:srgbClr val="F7932B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6A5641-B7D4-446C-96C2-C6689BE0E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010" y="177101"/>
            <a:ext cx="11580921" cy="600980"/>
          </a:xfrm>
        </p:spPr>
        <p:txBody>
          <a:bodyPr lIns="91440" tIns="45720" rIns="91440" bIns="45720" anchor="b"/>
          <a:lstStyle/>
          <a:p>
            <a:r>
              <a:rPr lang="en-US" dirty="0"/>
              <a:t>Presentation Outline</a:t>
            </a:r>
            <a:endParaRPr lang="en-US" cap="none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E228C1B-7234-4517-816B-D796FFF3C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575" y="1353000"/>
            <a:ext cx="6838473" cy="3806350"/>
          </a:xfrm>
        </p:spPr>
        <p:txBody>
          <a:bodyPr>
            <a:noAutofit/>
          </a:bodyPr>
          <a:lstStyle/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dk1"/>
                </a:solidFill>
              </a:rPr>
              <a:t>DOE FE &amp; NETL Overview</a:t>
            </a: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dk1"/>
                </a:solidFill>
              </a:rPr>
              <a:t>Energy Snap Shot</a:t>
            </a: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dk1"/>
                </a:solidFill>
              </a:rPr>
              <a:t>Program Status </a:t>
            </a: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dk1"/>
                </a:solidFill>
              </a:rPr>
              <a:t>Opportunities</a:t>
            </a:r>
          </a:p>
          <a:p>
            <a:pPr marL="228600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dk1"/>
                </a:solidFill>
              </a:rPr>
              <a:t>Summary / Q&amp;A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CB99C6-6209-4965-9BED-4D8EF555E1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73" y="1151590"/>
            <a:ext cx="4772729" cy="47727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8062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42704A-0238-4857-B312-A44F4B455F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1207" y="16933"/>
            <a:ext cx="6290794" cy="6841067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ln w="53975" cmpd="dbl">
            <a:solidFill>
              <a:srgbClr val="99CA3E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AF66E4-D5E3-4A7B-BE6C-E489C1816C79}"/>
              </a:ext>
            </a:extLst>
          </p:cNvPr>
          <p:cNvSpPr txBox="1"/>
          <p:nvPr/>
        </p:nvSpPr>
        <p:spPr>
          <a:xfrm>
            <a:off x="464822" y="1376516"/>
            <a:ext cx="5057794" cy="15184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cap="small" dirty="0">
                <a:latin typeface="Century Gothic" panose="020B0502020202020204" pitchFamily="34" charset="0"/>
                <a:ea typeface="+mj-ea"/>
                <a:cs typeface="+mj-cs"/>
              </a:rPr>
              <a:t>Thank You</a:t>
            </a:r>
            <a:r>
              <a:rPr lang="en-US" sz="6000" b="1" dirty="0">
                <a:latin typeface="Century Gothic" panose="020B0502020202020204" pitchFamily="34" charset="0"/>
                <a:ea typeface="+mj-ea"/>
                <a:cs typeface="+mj-cs"/>
              </a:rPr>
              <a:t>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1F93F6-42DC-4381-BFB8-9F29F364FF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6139" y="6338656"/>
            <a:ext cx="1824890" cy="4442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F113B9-EE57-46C1-A855-651C9B4A67E3}"/>
              </a:ext>
            </a:extLst>
          </p:cNvPr>
          <p:cNvCxnSpPr>
            <a:cxnSpLocks/>
          </p:cNvCxnSpPr>
          <p:nvPr/>
        </p:nvCxnSpPr>
        <p:spPr>
          <a:xfrm>
            <a:off x="537761" y="2286000"/>
            <a:ext cx="477083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3210DBC1-BD1D-402F-B74D-7B668E93152C}"/>
              </a:ext>
            </a:extLst>
          </p:cNvPr>
          <p:cNvSpPr/>
          <p:nvPr/>
        </p:nvSpPr>
        <p:spPr>
          <a:xfrm>
            <a:off x="506611" y="2952902"/>
            <a:ext cx="40430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VISIT US AT:  </a:t>
            </a:r>
            <a:r>
              <a:rPr lang="en-US" sz="2000" b="1" dirty="0">
                <a:latin typeface="Century Gothic" panose="020B0502020202020204" pitchFamily="34" charset="0"/>
              </a:rPr>
              <a:t>www.N</a:t>
            </a:r>
            <a:r>
              <a:rPr lang="en-US" sz="2000" b="1" dirty="0">
                <a:solidFill>
                  <a:srgbClr val="99CA3E"/>
                </a:solidFill>
                <a:latin typeface="Century Gothic" panose="020B0502020202020204" pitchFamily="34" charset="0"/>
              </a:rPr>
              <a:t>E</a:t>
            </a:r>
            <a:r>
              <a:rPr lang="en-US" sz="2000" b="1" dirty="0">
                <a:latin typeface="Century Gothic" panose="020B0502020202020204" pitchFamily="34" charset="0"/>
              </a:rPr>
              <a:t>TL.DOE.gov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1F4043-89F4-4DA9-A822-614C658254DE}"/>
              </a:ext>
            </a:extLst>
          </p:cNvPr>
          <p:cNvSpPr/>
          <p:nvPr/>
        </p:nvSpPr>
        <p:spPr>
          <a:xfrm>
            <a:off x="1262888" y="5350955"/>
            <a:ext cx="5057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@NationalEnergyTechnologyLaboratory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F63B7F-0DF0-473A-8E07-C72A4CCA0840}"/>
              </a:ext>
            </a:extLst>
          </p:cNvPr>
          <p:cNvSpPr/>
          <p:nvPr/>
        </p:nvSpPr>
        <p:spPr>
          <a:xfrm>
            <a:off x="1231738" y="3653405"/>
            <a:ext cx="15712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@NETL_DOE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59CF83-D733-480E-A371-12F15061DB07}"/>
              </a:ext>
            </a:extLst>
          </p:cNvPr>
          <p:cNvSpPr/>
          <p:nvPr/>
        </p:nvSpPr>
        <p:spPr>
          <a:xfrm>
            <a:off x="1231738" y="4506428"/>
            <a:ext cx="15712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@NETL_DOE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B0B0FA4-2BCE-4CEB-A4EB-C4F4AB30B9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611" y="3412835"/>
            <a:ext cx="886142" cy="8861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5F868BA-FDF5-4C5B-A1A9-C342F07E97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611" y="4200382"/>
            <a:ext cx="941956" cy="93747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73DF10E-CBD9-4639-B27C-9E3F8ED78B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61" y="5067929"/>
            <a:ext cx="886142" cy="8819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4498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8649C15-8BCA-ED48-BE8E-1B903F780F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478" y="807104"/>
            <a:ext cx="6255043" cy="5361466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D62C4072-D505-4B41-8AAE-7A8394ED4EF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Advanced Turbines Program an element of AES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dirty="0">
                <a:latin typeface="Century Gothic" panose="020B0502020202020204" pitchFamily="34" charset="0"/>
              </a:rPr>
              <a:t>Coal Technology Thrusts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8ACB7F-520D-3E40-AEB9-01D685C8487D}"/>
              </a:ext>
            </a:extLst>
          </p:cNvPr>
          <p:cNvGrpSpPr/>
          <p:nvPr/>
        </p:nvGrpSpPr>
        <p:grpSpPr>
          <a:xfrm>
            <a:off x="8496185" y="2995068"/>
            <a:ext cx="3487773" cy="1593728"/>
            <a:chOff x="8533377" y="2831489"/>
            <a:chExt cx="3487773" cy="15937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434512-89E0-412B-BC91-A1E09E50E0FA}"/>
                </a:ext>
              </a:extLst>
            </p:cNvPr>
            <p:cNvSpPr/>
            <p:nvPr/>
          </p:nvSpPr>
          <p:spPr>
            <a:xfrm>
              <a:off x="8533377" y="2831489"/>
              <a:ext cx="304720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98CA3B"/>
                  </a:solidFill>
                  <a:latin typeface="Century Gothic" panose="020B0502020202020204" pitchFamily="34" charset="0"/>
                </a:rPr>
                <a:t>STEP (Supercritical CO</a:t>
              </a:r>
              <a:r>
                <a:rPr lang="en-US" b="1" baseline="-25000" dirty="0">
                  <a:solidFill>
                    <a:srgbClr val="98CA3B"/>
                  </a:solidFill>
                  <a:latin typeface="Century Gothic" panose="020B0502020202020204" pitchFamily="34" charset="0"/>
                </a:rPr>
                <a:t>2</a:t>
              </a:r>
              <a:r>
                <a:rPr lang="en-US" b="1" dirty="0">
                  <a:solidFill>
                    <a:srgbClr val="98CA3B"/>
                  </a:solidFill>
                  <a:latin typeface="Century Gothic" panose="020B0502020202020204" pitchFamily="34" charset="0"/>
                </a:rPr>
                <a:t>)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F19C789-B694-48CE-9754-7CE16B7B5B9B}"/>
                </a:ext>
              </a:extLst>
            </p:cNvPr>
            <p:cNvSpPr/>
            <p:nvPr/>
          </p:nvSpPr>
          <p:spPr>
            <a:xfrm>
              <a:off x="8539727" y="3132555"/>
              <a:ext cx="3481423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300" dirty="0">
                  <a:latin typeface="Century Gothic" panose="020B0502020202020204" pitchFamily="34" charset="0"/>
                </a:rPr>
                <a:t>Developing &amp; modeling sCO</a:t>
              </a:r>
              <a:r>
                <a:rPr lang="en-US" sz="1300" baseline="-25000" dirty="0">
                  <a:latin typeface="Century Gothic" panose="020B0502020202020204" pitchFamily="34" charset="0"/>
                </a:rPr>
                <a:t>2 </a:t>
              </a:r>
              <a:r>
                <a:rPr lang="en-US" sz="1300" dirty="0">
                  <a:latin typeface="Century Gothic" panose="020B0502020202020204" pitchFamily="34" charset="0"/>
                </a:rPr>
                <a:t>power cycles with the potential to achieve efficiencies greater than 50%, with broad applicability to fossil, nuclear, waste-heat, &amp; concentrated solar energy power systems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DE68F1F-39A6-4A4F-90B4-D7B6AFFF5EDE}"/>
              </a:ext>
            </a:extLst>
          </p:cNvPr>
          <p:cNvGrpSpPr/>
          <p:nvPr/>
        </p:nvGrpSpPr>
        <p:grpSpPr>
          <a:xfrm>
            <a:off x="8489835" y="4633864"/>
            <a:ext cx="3472538" cy="1557284"/>
            <a:chOff x="8533377" y="4328177"/>
            <a:chExt cx="3472538" cy="155728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3B8B431-AA08-4E84-9CAA-780E819FBC2D}"/>
                </a:ext>
              </a:extLst>
            </p:cNvPr>
            <p:cNvSpPr/>
            <p:nvPr/>
          </p:nvSpPr>
          <p:spPr>
            <a:xfrm>
              <a:off x="8533377" y="4328177"/>
              <a:ext cx="27209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F89429"/>
                  </a:solidFill>
                  <a:latin typeface="Century Gothic" panose="020B0502020202020204" pitchFamily="34" charset="0"/>
                </a:rPr>
                <a:t>Rare Earth Elements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07EB13C-D967-4FAF-A310-D9796A590E65}"/>
                </a:ext>
              </a:extLst>
            </p:cNvPr>
            <p:cNvSpPr txBox="1"/>
            <p:nvPr/>
          </p:nvSpPr>
          <p:spPr>
            <a:xfrm>
              <a:off x="8539727" y="4592799"/>
              <a:ext cx="3466188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Century Gothic" panose="020B0502020202020204" pitchFamily="34" charset="0"/>
                </a:rPr>
                <a:t>Developing novel extraction, processing, </a:t>
              </a:r>
              <a:br>
                <a:rPr lang="en-US" sz="1300" dirty="0">
                  <a:latin typeface="Century Gothic" panose="020B0502020202020204" pitchFamily="34" charset="0"/>
                </a:rPr>
              </a:br>
              <a:r>
                <a:rPr lang="en-US" sz="1300" dirty="0">
                  <a:latin typeface="Century Gothic" panose="020B0502020202020204" pitchFamily="34" charset="0"/>
                </a:rPr>
                <a:t>&amp; manufacturing technologies to produce a cost-competitive domestic supply of rare earth elements from U.S. coal &amp; coal by-products to sustain our Nation’s robust economy.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5B2FD5-9AFD-6349-9D9B-16BECE29614E}"/>
              </a:ext>
            </a:extLst>
          </p:cNvPr>
          <p:cNvGrpSpPr/>
          <p:nvPr/>
        </p:nvGrpSpPr>
        <p:grpSpPr>
          <a:xfrm>
            <a:off x="8489835" y="1230535"/>
            <a:ext cx="3339184" cy="1806339"/>
            <a:chOff x="8533377" y="1206439"/>
            <a:chExt cx="3339184" cy="180633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D3DBB4-4FCA-43C4-8CB7-DAD0465E88A3}"/>
                </a:ext>
              </a:extLst>
            </p:cNvPr>
            <p:cNvSpPr/>
            <p:nvPr/>
          </p:nvSpPr>
          <p:spPr>
            <a:xfrm>
              <a:off x="8533377" y="1206439"/>
              <a:ext cx="292450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00B1DA"/>
                  </a:solidFill>
                  <a:latin typeface="Century Gothic" panose="020B0502020202020204" pitchFamily="34" charset="0"/>
                </a:rPr>
                <a:t>Crosscutting Research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1270C99-5529-47C6-9E1F-7C28DAD11A35}"/>
                </a:ext>
              </a:extLst>
            </p:cNvPr>
            <p:cNvSpPr txBox="1"/>
            <p:nvPr/>
          </p:nvSpPr>
          <p:spPr>
            <a:xfrm>
              <a:off x="8539727" y="1520062"/>
              <a:ext cx="3332834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Century Gothic" panose="020B0502020202020204" pitchFamily="34" charset="0"/>
                </a:rPr>
                <a:t>Accelerating science &amp; engineering-based solutions across multiple operational platforms to optimize plant performance, reduce O&amp;M costs &amp; water consumption, &amp; develop the next-generation of structural &amp; functional materials.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BD28464-51BF-2349-945A-2ECC5B35E3E9}"/>
              </a:ext>
            </a:extLst>
          </p:cNvPr>
          <p:cNvGrpSpPr/>
          <p:nvPr/>
        </p:nvGrpSpPr>
        <p:grpSpPr>
          <a:xfrm>
            <a:off x="289350" y="4583254"/>
            <a:ext cx="3400115" cy="1587923"/>
            <a:chOff x="310937" y="4385555"/>
            <a:chExt cx="3400115" cy="15879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91061A6-A476-460E-8588-596CE79CA9A7}"/>
                </a:ext>
              </a:extLst>
            </p:cNvPr>
            <p:cNvSpPr/>
            <p:nvPr/>
          </p:nvSpPr>
          <p:spPr>
            <a:xfrm>
              <a:off x="310937" y="4385555"/>
              <a:ext cx="340011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b="1" dirty="0">
                  <a:solidFill>
                    <a:srgbClr val="F89429"/>
                  </a:solidFill>
                  <a:latin typeface="Century Gothic" panose="020B0502020202020204" pitchFamily="34" charset="0"/>
                </a:rPr>
                <a:t>Transformational Coal Pilots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DF46349-08A4-42FF-B041-66B8BB7ACB32}"/>
                </a:ext>
              </a:extLst>
            </p:cNvPr>
            <p:cNvSpPr txBox="1"/>
            <p:nvPr/>
          </p:nvSpPr>
          <p:spPr>
            <a:xfrm>
              <a:off x="310937" y="4680816"/>
              <a:ext cx="3400115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300" dirty="0">
                  <a:latin typeface="Century Gothic" panose="020B0502020202020204" pitchFamily="34" charset="0"/>
                </a:rPr>
                <a:t>Developing pilot-scale transformational coal technologies aimed at enabling step-change improvements in coal-powered systems accelerating their readiness for </a:t>
              </a:r>
              <a:br>
                <a:rPr lang="en-US" sz="1300" dirty="0">
                  <a:latin typeface="Century Gothic" panose="020B0502020202020204" pitchFamily="34" charset="0"/>
                </a:rPr>
              </a:br>
              <a:r>
                <a:rPr lang="en-US" sz="1300" dirty="0">
                  <a:latin typeface="Century Gothic" panose="020B0502020202020204" pitchFamily="34" charset="0"/>
                </a:rPr>
                <a:t>the marketplace.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2FF546-A452-3F45-A066-E3639F2E0061}"/>
              </a:ext>
            </a:extLst>
          </p:cNvPr>
          <p:cNvGrpSpPr/>
          <p:nvPr/>
        </p:nvGrpSpPr>
        <p:grpSpPr>
          <a:xfrm>
            <a:off x="208041" y="2991831"/>
            <a:ext cx="3481425" cy="1594030"/>
            <a:chOff x="229627" y="2649821"/>
            <a:chExt cx="3481425" cy="159403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DFAA23-333A-4664-BEC4-6B37DA2C024D}"/>
                </a:ext>
              </a:extLst>
            </p:cNvPr>
            <p:cNvSpPr/>
            <p:nvPr/>
          </p:nvSpPr>
          <p:spPr>
            <a:xfrm>
              <a:off x="229627" y="2649821"/>
              <a:ext cx="3481424" cy="560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1800"/>
                </a:lnSpc>
              </a:pPr>
              <a:r>
                <a:rPr lang="en-US" b="1" dirty="0">
                  <a:solidFill>
                    <a:srgbClr val="98CA3B"/>
                  </a:solidFill>
                  <a:latin typeface="Century Gothic" panose="020B0502020202020204" pitchFamily="34" charset="0"/>
                </a:rPr>
                <a:t>Carbon Capture, Utilization, </a:t>
              </a:r>
            </a:p>
            <a:p>
              <a:pPr algn="r">
                <a:lnSpc>
                  <a:spcPts val="1800"/>
                </a:lnSpc>
              </a:pPr>
              <a:r>
                <a:rPr lang="en-US" b="1" dirty="0">
                  <a:solidFill>
                    <a:srgbClr val="98CA3B"/>
                  </a:solidFill>
                  <a:latin typeface="Century Gothic" panose="020B0502020202020204" pitchFamily="34" charset="0"/>
                </a:rPr>
                <a:t>&amp; Storage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1A5E19F-F5F8-4701-88F7-2D990E6D4F3F}"/>
                </a:ext>
              </a:extLst>
            </p:cNvPr>
            <p:cNvSpPr txBox="1"/>
            <p:nvPr/>
          </p:nvSpPr>
          <p:spPr>
            <a:xfrm>
              <a:off x="280401" y="3151244"/>
              <a:ext cx="3430651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300" dirty="0">
                  <a:latin typeface="Century Gothic" panose="020B0502020202020204" pitchFamily="34" charset="0"/>
                </a:rPr>
                <a:t>Advancing technologies &amp; techniques to effectively capture, safely store, &amp; economically utilize CO</a:t>
              </a:r>
              <a:r>
                <a:rPr lang="en-US" sz="1300" baseline="-25000" dirty="0">
                  <a:latin typeface="Century Gothic" panose="020B0502020202020204" pitchFamily="34" charset="0"/>
                </a:rPr>
                <a:t>2 </a:t>
              </a:r>
              <a:r>
                <a:rPr lang="en-US" sz="1300" dirty="0">
                  <a:latin typeface="Century Gothic" panose="020B0502020202020204" pitchFamily="34" charset="0"/>
                </a:rPr>
                <a:t>derived from power generation &amp; other industrial processes.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7AE278B-7E8D-6C45-8941-2F6911891A87}"/>
              </a:ext>
            </a:extLst>
          </p:cNvPr>
          <p:cNvGrpSpPr/>
          <p:nvPr/>
        </p:nvGrpSpPr>
        <p:grpSpPr>
          <a:xfrm>
            <a:off x="229627" y="1230535"/>
            <a:ext cx="3481424" cy="1574677"/>
            <a:chOff x="229627" y="1135285"/>
            <a:chExt cx="3481424" cy="157467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E7BC503-9925-44F9-89E4-E4EF58BD2C09}"/>
                </a:ext>
              </a:extLst>
            </p:cNvPr>
            <p:cNvSpPr txBox="1"/>
            <p:nvPr/>
          </p:nvSpPr>
          <p:spPr>
            <a:xfrm>
              <a:off x="362982" y="1135285"/>
              <a:ext cx="33480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00B1DA"/>
                  </a:solidFill>
                  <a:latin typeface="Century Gothic" panose="020B0502020202020204" pitchFamily="34" charset="0"/>
                </a:rPr>
                <a:t>Advanced Energy Systems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BE4FCA9-E43B-4667-B1E3-014C437F23FF}"/>
                </a:ext>
              </a:extLst>
            </p:cNvPr>
            <p:cNvSpPr txBox="1"/>
            <p:nvPr/>
          </p:nvSpPr>
          <p:spPr>
            <a:xfrm>
              <a:off x="229627" y="1417300"/>
              <a:ext cx="3481424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300" dirty="0">
                  <a:latin typeface="Century Gothic" panose="020B0502020202020204" pitchFamily="34" charset="0"/>
                </a:rPr>
                <a:t>Developing &amp; deploying advanced, more efficient, &amp; robust coal-based power technologies to optimize the use of our abundant domestic fossil energy resources &amp; leverage existing infrastructure.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55427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8649C15-8BCA-ED48-BE8E-1B903F780F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963" y="440237"/>
            <a:ext cx="6880547" cy="589761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67701" y="139747"/>
            <a:ext cx="9606549" cy="600980"/>
          </a:xfrm>
        </p:spPr>
        <p:txBody>
          <a:bodyPr>
            <a:noAutofit/>
          </a:bodyPr>
          <a:lstStyle/>
          <a:p>
            <a:r>
              <a:rPr lang="en-US" sz="3300" b="0" dirty="0">
                <a:solidFill>
                  <a:schemeClr val="tx1"/>
                </a:solidFill>
              </a:rPr>
              <a:t>Oil &amp; Gas Technology Thrusts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5B2FD5-9AFD-6349-9D9B-16BECE29614E}"/>
              </a:ext>
            </a:extLst>
          </p:cNvPr>
          <p:cNvGrpSpPr/>
          <p:nvPr/>
        </p:nvGrpSpPr>
        <p:grpSpPr>
          <a:xfrm>
            <a:off x="8872395" y="1359453"/>
            <a:ext cx="2810339" cy="1267730"/>
            <a:chOff x="8533377" y="1206439"/>
            <a:chExt cx="3339184" cy="126773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D3DBB4-4FCA-43C4-8CB7-DAD0465E88A3}"/>
                </a:ext>
              </a:extLst>
            </p:cNvPr>
            <p:cNvSpPr/>
            <p:nvPr/>
          </p:nvSpPr>
          <p:spPr>
            <a:xfrm>
              <a:off x="8533377" y="1206439"/>
              <a:ext cx="292450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9ACA3B"/>
                  </a:solidFill>
                  <a:latin typeface="Century Gothic" panose="020B0502020202020204" pitchFamily="34" charset="0"/>
                </a:rPr>
                <a:t>Offshore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1270C99-5529-47C6-9E1F-7C28DAD11A35}"/>
                </a:ext>
              </a:extLst>
            </p:cNvPr>
            <p:cNvSpPr txBox="1"/>
            <p:nvPr/>
          </p:nvSpPr>
          <p:spPr>
            <a:xfrm>
              <a:off x="8539727" y="1520062"/>
              <a:ext cx="333283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entury Gothic" panose="020B0502020202020204" pitchFamily="34" charset="0"/>
                </a:rPr>
                <a:t>Minimizing the environmental impacts of deepwater and ultra-deepwater oil &amp; gas production.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BD28464-51BF-2349-945A-2ECC5B35E3E9}"/>
              </a:ext>
            </a:extLst>
          </p:cNvPr>
          <p:cNvGrpSpPr/>
          <p:nvPr/>
        </p:nvGrpSpPr>
        <p:grpSpPr>
          <a:xfrm>
            <a:off x="457499" y="4049651"/>
            <a:ext cx="2963672" cy="1249368"/>
            <a:chOff x="310937" y="4385555"/>
            <a:chExt cx="3400115" cy="12493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91061A6-A476-460E-8588-596CE79CA9A7}"/>
                </a:ext>
              </a:extLst>
            </p:cNvPr>
            <p:cNvSpPr/>
            <p:nvPr/>
          </p:nvSpPr>
          <p:spPr>
            <a:xfrm>
              <a:off x="310937" y="4385555"/>
              <a:ext cx="340011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b="1" dirty="0">
                  <a:solidFill>
                    <a:srgbClr val="F89429"/>
                  </a:solidFill>
                  <a:latin typeface="Century Gothic" panose="020B0502020202020204" pitchFamily="34" charset="0"/>
                </a:rPr>
                <a:t>Gas Hydrates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DF46349-08A4-42FF-B041-66B8BB7ACB32}"/>
                </a:ext>
              </a:extLst>
            </p:cNvPr>
            <p:cNvSpPr txBox="1"/>
            <p:nvPr/>
          </p:nvSpPr>
          <p:spPr>
            <a:xfrm>
              <a:off x="310937" y="4680816"/>
              <a:ext cx="34001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latin typeface="Century Gothic" panose="020B0502020202020204" pitchFamily="34" charset="0"/>
                </a:rPr>
                <a:t>Characterizing gas hydrate resources and developing ways to tap their massive energy potential.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7AE278B-7E8D-6C45-8941-2F6911891A87}"/>
              </a:ext>
            </a:extLst>
          </p:cNvPr>
          <p:cNvGrpSpPr/>
          <p:nvPr/>
        </p:nvGrpSpPr>
        <p:grpSpPr>
          <a:xfrm>
            <a:off x="408877" y="1359453"/>
            <a:ext cx="3034544" cy="1236122"/>
            <a:chOff x="229627" y="1135285"/>
            <a:chExt cx="3481424" cy="123612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E7BC503-9925-44F9-89E4-E4EF58BD2C09}"/>
                </a:ext>
              </a:extLst>
            </p:cNvPr>
            <p:cNvSpPr txBox="1"/>
            <p:nvPr/>
          </p:nvSpPr>
          <p:spPr>
            <a:xfrm>
              <a:off x="362982" y="1135285"/>
              <a:ext cx="33480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00ADD4"/>
                  </a:solidFill>
                  <a:latin typeface="Century Gothic" panose="020B0502020202020204" pitchFamily="34" charset="0"/>
                </a:rPr>
                <a:t>Onshore Unconventional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BE4FCA9-E43B-4667-B1E3-014C437F23FF}"/>
                </a:ext>
              </a:extLst>
            </p:cNvPr>
            <p:cNvSpPr txBox="1"/>
            <p:nvPr/>
          </p:nvSpPr>
          <p:spPr>
            <a:xfrm>
              <a:off x="229627" y="1417300"/>
              <a:ext cx="34814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latin typeface="Century Gothic" panose="020B0502020202020204" pitchFamily="34" charset="0"/>
                </a:rPr>
                <a:t>Developing technologies to maximize resource recovery and reduce operational impacts in unconventional oil &amp; gas plays.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BD15033-21EA-4EF0-B2CC-CC54A150603A}"/>
              </a:ext>
            </a:extLst>
          </p:cNvPr>
          <p:cNvGrpSpPr/>
          <p:nvPr/>
        </p:nvGrpSpPr>
        <p:grpSpPr>
          <a:xfrm>
            <a:off x="8804448" y="4128904"/>
            <a:ext cx="3082751" cy="1653428"/>
            <a:chOff x="229626" y="2649821"/>
            <a:chExt cx="3662858" cy="165342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865AE49-1C8C-4764-9553-47DAF8118959}"/>
                </a:ext>
              </a:extLst>
            </p:cNvPr>
            <p:cNvSpPr/>
            <p:nvPr/>
          </p:nvSpPr>
          <p:spPr>
            <a:xfrm>
              <a:off x="229626" y="2649821"/>
              <a:ext cx="3662858" cy="3291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b="1" dirty="0">
                  <a:solidFill>
                    <a:srgbClr val="F0C41E"/>
                  </a:solidFill>
                  <a:latin typeface="Century Gothic" panose="020B0502020202020204" pitchFamily="34" charset="0"/>
                </a:rPr>
                <a:t>Natural Gas Infrastructure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E5B78B-F5BF-44D3-848A-68BC14AACF61}"/>
                </a:ext>
              </a:extLst>
            </p:cNvPr>
            <p:cNvSpPr txBox="1"/>
            <p:nvPr/>
          </p:nvSpPr>
          <p:spPr>
            <a:xfrm>
              <a:off x="229627" y="2918254"/>
              <a:ext cx="343065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entury Gothic" panose="020B0502020202020204" pitchFamily="34" charset="0"/>
                </a:rPr>
                <a:t>Developing technologies and practices to assess and mitigate methane emissions from natural gas transmission, distribution, and storage facilities.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61804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3BC0F72-3F75-448E-B9B2-A69D6B2C0B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9875" y="140076"/>
            <a:ext cx="9588500" cy="622300"/>
          </a:xfrm>
        </p:spPr>
        <p:txBody>
          <a:bodyPr/>
          <a:lstStyle/>
          <a:p>
            <a:r>
              <a:rPr lang="en-US" sz="3800" dirty="0">
                <a:latin typeface="Century Gothic" panose="020B0502020202020204" pitchFamily="34" charset="0"/>
              </a:rPr>
              <a:t>EERE, OE and CESER Technology Thrusts</a:t>
            </a:r>
          </a:p>
          <a:p>
            <a:endParaRPr lang="en-US" sz="3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7BC503-9925-44F9-89E4-E4EF58BD2C09}"/>
              </a:ext>
            </a:extLst>
          </p:cNvPr>
          <p:cNvSpPr txBox="1"/>
          <p:nvPr/>
        </p:nvSpPr>
        <p:spPr>
          <a:xfrm>
            <a:off x="1125308" y="1063116"/>
            <a:ext cx="2792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F7932B"/>
                </a:solidFill>
                <a:latin typeface="Century Gothic" panose="020B0502020202020204" pitchFamily="34" charset="0"/>
              </a:rPr>
              <a:t>ENERGY EFFICIENCY &amp; RENEWABLE ENERGY (EERE)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E4FCA9-E43B-4667-B1E3-014C437F23FF}"/>
              </a:ext>
            </a:extLst>
          </p:cNvPr>
          <p:cNvSpPr txBox="1"/>
          <p:nvPr/>
        </p:nvSpPr>
        <p:spPr>
          <a:xfrm>
            <a:off x="747937" y="1484528"/>
            <a:ext cx="3169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383838"/>
                </a:solidFill>
                <a:latin typeface="Century Gothic" panose="020B0502020202020204" pitchFamily="34" charset="0"/>
              </a:rPr>
              <a:t>Vehicle Technologies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341B9E-4274-854C-9A01-364A4C0F68D6}"/>
              </a:ext>
            </a:extLst>
          </p:cNvPr>
          <p:cNvSpPr txBox="1"/>
          <p:nvPr/>
        </p:nvSpPr>
        <p:spPr>
          <a:xfrm>
            <a:off x="747937" y="2292852"/>
            <a:ext cx="3169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383838"/>
                </a:solidFill>
                <a:latin typeface="Century Gothic" panose="020B0502020202020204" pitchFamily="34" charset="0"/>
              </a:rPr>
              <a:t>Building Technologies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BD7532-97B1-524B-B527-938E14B29534}"/>
              </a:ext>
            </a:extLst>
          </p:cNvPr>
          <p:cNvSpPr txBox="1"/>
          <p:nvPr/>
        </p:nvSpPr>
        <p:spPr>
          <a:xfrm>
            <a:off x="747937" y="3086785"/>
            <a:ext cx="3169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383838"/>
                </a:solidFill>
                <a:latin typeface="Century Gothic" panose="020B0502020202020204" pitchFamily="34" charset="0"/>
              </a:rPr>
              <a:t>Advanced Manufacturing (Combined Heat &amp; Power)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366A10-D6E4-CA40-8624-8A6E751379E6}"/>
              </a:ext>
            </a:extLst>
          </p:cNvPr>
          <p:cNvSpPr txBox="1"/>
          <p:nvPr/>
        </p:nvSpPr>
        <p:spPr>
          <a:xfrm>
            <a:off x="747937" y="4005926"/>
            <a:ext cx="3169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383838"/>
                </a:solidFill>
                <a:latin typeface="Century Gothic" panose="020B0502020202020204" pitchFamily="34" charset="0"/>
              </a:rPr>
              <a:t>Geothermal Technologies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706102-BD73-1048-86D1-7ED4B5184FA7}"/>
              </a:ext>
            </a:extLst>
          </p:cNvPr>
          <p:cNvSpPr txBox="1"/>
          <p:nvPr/>
        </p:nvSpPr>
        <p:spPr>
          <a:xfrm>
            <a:off x="8322202" y="1105623"/>
            <a:ext cx="3123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9ACA3B"/>
                </a:solidFill>
                <a:latin typeface="Century Gothic" panose="020B0502020202020204" pitchFamily="34" charset="0"/>
              </a:rPr>
              <a:t>OFFICE OF ELECTRICITY (OE)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38ECD5-A7BC-FA41-8891-539A5E669A54}"/>
              </a:ext>
            </a:extLst>
          </p:cNvPr>
          <p:cNvSpPr txBox="1"/>
          <p:nvPr/>
        </p:nvSpPr>
        <p:spPr>
          <a:xfrm>
            <a:off x="8322202" y="1424273"/>
            <a:ext cx="3428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383838"/>
                </a:solidFill>
                <a:latin typeface="Century Gothic" panose="020B0502020202020204" pitchFamily="34" charset="0"/>
              </a:rPr>
              <a:t>Advanced Grid R&amp;D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A926ED8-5CED-D043-9DFE-7551FDCAC50F}"/>
              </a:ext>
            </a:extLst>
          </p:cNvPr>
          <p:cNvSpPr txBox="1"/>
          <p:nvPr/>
        </p:nvSpPr>
        <p:spPr>
          <a:xfrm>
            <a:off x="8322202" y="2930909"/>
            <a:ext cx="342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1D9"/>
                </a:solidFill>
                <a:latin typeface="Century Gothic" panose="020B0502020202020204" pitchFamily="34" charset="0"/>
              </a:rPr>
              <a:t>CYBERSECURITY, ENERGY SECURITY, AND EMERGENCY RESPONSE (CESER)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B288C3-B89B-B44E-B1A3-A1A8EF849723}"/>
              </a:ext>
            </a:extLst>
          </p:cNvPr>
          <p:cNvSpPr txBox="1"/>
          <p:nvPr/>
        </p:nvSpPr>
        <p:spPr>
          <a:xfrm>
            <a:off x="8322202" y="2099064"/>
            <a:ext cx="3428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383838"/>
                </a:solidFill>
                <a:latin typeface="Century Gothic" panose="020B0502020202020204" pitchFamily="34" charset="0"/>
              </a:rPr>
              <a:t>Transmission Permitting and Technical Assistance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EEF5233-4675-6D48-B386-5B6B85625622}"/>
              </a:ext>
            </a:extLst>
          </p:cNvPr>
          <p:cNvSpPr txBox="1"/>
          <p:nvPr/>
        </p:nvSpPr>
        <p:spPr>
          <a:xfrm>
            <a:off x="8322202" y="3377931"/>
            <a:ext cx="3428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2575">
              <a:spcBef>
                <a:spcPts val="100"/>
              </a:spcBef>
              <a:buClr>
                <a:srgbClr val="000000"/>
              </a:buClr>
              <a:tabLst>
                <a:tab pos="457200" algn="l"/>
              </a:tabLst>
            </a:pPr>
            <a:r>
              <a:rPr lang="en-US" sz="1600" b="1" dirty="0">
                <a:solidFill>
                  <a:srgbClr val="383838"/>
                </a:solidFill>
                <a:latin typeface="Century Gothic" panose="020B0502020202020204" pitchFamily="34" charset="0"/>
              </a:rPr>
              <a:t>Infrastructure Security &amp; Energy Restoration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766272-C3C7-9148-87D8-C41934A348A1}"/>
              </a:ext>
            </a:extLst>
          </p:cNvPr>
          <p:cNvSpPr txBox="1"/>
          <p:nvPr/>
        </p:nvSpPr>
        <p:spPr>
          <a:xfrm>
            <a:off x="8322201" y="3958629"/>
            <a:ext cx="3428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383838"/>
                </a:solidFill>
                <a:latin typeface="Century Gothic" panose="020B0502020202020204" pitchFamily="34" charset="0"/>
              </a:rPr>
              <a:t>Cybersecurity for Energy Delivery Systems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A98441D-DEF8-914B-81DF-CD54F2D9BB75}"/>
              </a:ext>
            </a:extLst>
          </p:cNvPr>
          <p:cNvCxnSpPr>
            <a:cxnSpLocks/>
          </p:cNvCxnSpPr>
          <p:nvPr/>
        </p:nvCxnSpPr>
        <p:spPr>
          <a:xfrm>
            <a:off x="7005868" y="2946436"/>
            <a:ext cx="4934857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EA8CF4A-8FE5-4858-9EA9-29CFBBE03177}"/>
              </a:ext>
            </a:extLst>
          </p:cNvPr>
          <p:cNvSpPr/>
          <p:nvPr/>
        </p:nvSpPr>
        <p:spPr>
          <a:xfrm>
            <a:off x="115518" y="5025775"/>
            <a:ext cx="482651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300" b="1" dirty="0">
                <a:solidFill>
                  <a:srgbClr val="383838"/>
                </a:solidFill>
                <a:latin typeface="Century Gothic" panose="020B0502020202020204" pitchFamily="34" charset="0"/>
              </a:rPr>
              <a:t>Helping to Implement DOE &amp; Gov’t Programs for 25+ Years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D078D5-97F8-493E-B5AB-C777716FA7A6}"/>
              </a:ext>
            </a:extLst>
          </p:cNvPr>
          <p:cNvSpPr/>
          <p:nvPr/>
        </p:nvSpPr>
        <p:spPr>
          <a:xfrm>
            <a:off x="4997955" y="5344971"/>
            <a:ext cx="4132513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Aft>
                <a:spcPts val="300"/>
              </a:spcAft>
              <a:buClr>
                <a:srgbClr val="F7932B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Documented Procedures and Policies</a:t>
            </a:r>
          </a:p>
          <a:p>
            <a:pPr marL="174625" indent="-174625">
              <a:spcAft>
                <a:spcPts val="300"/>
              </a:spcAft>
              <a:buClr>
                <a:srgbClr val="F7932B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Disciplined Process w/Tracking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CB60F6-9AC2-4DEB-8556-30496147ADB2}"/>
              </a:ext>
            </a:extLst>
          </p:cNvPr>
          <p:cNvSpPr/>
          <p:nvPr/>
        </p:nvSpPr>
        <p:spPr>
          <a:xfrm>
            <a:off x="8958690" y="5344971"/>
            <a:ext cx="3117792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63513">
              <a:spcAft>
                <a:spcPts val="300"/>
              </a:spcAft>
              <a:buClr>
                <a:srgbClr val="F7932B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Acquisition (contracts)</a:t>
            </a:r>
          </a:p>
          <a:p>
            <a:pPr marL="174625" indent="-163513">
              <a:spcAft>
                <a:spcPts val="300"/>
              </a:spcAft>
              <a:buClr>
                <a:srgbClr val="F7932B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Financial Assistance (can only be awarded by Federal personnel)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365A6A-5CBC-43DF-B9D1-AF26DFCDB3AB}"/>
              </a:ext>
            </a:extLst>
          </p:cNvPr>
          <p:cNvSpPr/>
          <p:nvPr/>
        </p:nvSpPr>
        <p:spPr>
          <a:xfrm>
            <a:off x="2891372" y="5344971"/>
            <a:ext cx="2204503" cy="659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Bef>
                <a:spcPts val="100"/>
              </a:spcBef>
              <a:buClr>
                <a:srgbClr val="F7932B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Dept of Homeland Security</a:t>
            </a:r>
          </a:p>
          <a:p>
            <a:pPr marL="274320" indent="-274320">
              <a:spcBef>
                <a:spcPts val="100"/>
              </a:spcBef>
              <a:buClr>
                <a:srgbClr val="F7932B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Dept of Defense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968D6D-05F0-4C8A-8DFD-4EA16E855CE9}"/>
              </a:ext>
            </a:extLst>
          </p:cNvPr>
          <p:cNvSpPr/>
          <p:nvPr/>
        </p:nvSpPr>
        <p:spPr>
          <a:xfrm>
            <a:off x="115519" y="5344971"/>
            <a:ext cx="2819400" cy="856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Bef>
                <a:spcPts val="100"/>
              </a:spcBef>
              <a:buClr>
                <a:srgbClr val="F7932B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Office Construction Management</a:t>
            </a:r>
          </a:p>
          <a:p>
            <a:pPr marL="274320" indent="-274320">
              <a:spcBef>
                <a:spcPts val="100"/>
              </a:spcBef>
              <a:buClr>
                <a:srgbClr val="F7932B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Environmental Management</a:t>
            </a:r>
          </a:p>
          <a:p>
            <a:pPr marL="274320" indent="-274320">
              <a:spcBef>
                <a:spcPts val="100"/>
              </a:spcBef>
              <a:buClr>
                <a:srgbClr val="F7932B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Century Gothic" panose="020B0502020202020204" pitchFamily="34" charset="0"/>
              </a:rPr>
              <a:t>Legacy Management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1E6368-545F-4AB8-B27D-9F91B4A36B15}"/>
              </a:ext>
            </a:extLst>
          </p:cNvPr>
          <p:cNvCxnSpPr>
            <a:cxnSpLocks/>
          </p:cNvCxnSpPr>
          <p:nvPr/>
        </p:nvCxnSpPr>
        <p:spPr>
          <a:xfrm>
            <a:off x="4875639" y="5114925"/>
            <a:ext cx="0" cy="109728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8EC6B63-43EF-4E3B-AC6A-3180AB2700AC}"/>
              </a:ext>
            </a:extLst>
          </p:cNvPr>
          <p:cNvCxnSpPr>
            <a:cxnSpLocks/>
          </p:cNvCxnSpPr>
          <p:nvPr/>
        </p:nvCxnSpPr>
        <p:spPr>
          <a:xfrm>
            <a:off x="8967934" y="5114925"/>
            <a:ext cx="0" cy="109728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AE6FE8B-08DE-4CF3-86AA-8A902A356828}"/>
              </a:ext>
            </a:extLst>
          </p:cNvPr>
          <p:cNvSpPr/>
          <p:nvPr/>
        </p:nvSpPr>
        <p:spPr>
          <a:xfrm>
            <a:off x="4885443" y="5033257"/>
            <a:ext cx="412983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300" b="1" dirty="0">
                <a:solidFill>
                  <a:srgbClr val="383838"/>
                </a:solidFill>
                <a:latin typeface="Century Gothic" panose="020B0502020202020204" pitchFamily="34" charset="0"/>
              </a:rPr>
              <a:t>Technical, Admin., Project Management Support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71D255-3ADA-43AA-8992-CADAEFC28C7B}"/>
              </a:ext>
            </a:extLst>
          </p:cNvPr>
          <p:cNvSpPr/>
          <p:nvPr/>
        </p:nvSpPr>
        <p:spPr>
          <a:xfrm>
            <a:off x="9130468" y="5025775"/>
            <a:ext cx="253306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300" b="1" dirty="0">
                <a:solidFill>
                  <a:srgbClr val="383838"/>
                </a:solidFill>
                <a:latin typeface="Century Gothic" panose="020B0502020202020204" pitchFamily="34" charset="0"/>
              </a:rPr>
              <a:t>Implementation Mechanisms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3ABD15A-0A3B-4B51-AE73-B9775381C7EA}"/>
              </a:ext>
            </a:extLst>
          </p:cNvPr>
          <p:cNvCxnSpPr>
            <a:cxnSpLocks/>
          </p:cNvCxnSpPr>
          <p:nvPr/>
        </p:nvCxnSpPr>
        <p:spPr>
          <a:xfrm>
            <a:off x="115518" y="4943859"/>
            <a:ext cx="11960964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6D92E8A7-0E93-4054-8961-04A245ED5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884" y="666985"/>
            <a:ext cx="5272129" cy="45189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8805131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US Electricity Generation by Fuel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510605" y="4966690"/>
            <a:ext cx="11582400" cy="128905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NG generation increases by 47% from 2018 to 2050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Renewable electricity generation experiences the largest growth of 962 bkWh followed by NG generation at 677 bkWh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519530" y="2978521"/>
            <a:ext cx="978408" cy="484632"/>
          </a:xfrm>
          <a:prstGeom prst="rightArrow">
            <a:avLst/>
          </a:prstGeom>
          <a:solidFill>
            <a:srgbClr val="38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43226" y="2580822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+ 1,264 bkWh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246DE1-6112-4080-8806-06CF3C0974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27" t="23651" r="11863" b="1341"/>
          <a:stretch/>
        </p:blipFill>
        <p:spPr>
          <a:xfrm>
            <a:off x="391996" y="1349563"/>
            <a:ext cx="4714803" cy="3257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08DEA3-5CEC-4A3D-A856-A129FDDC07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62" t="21439" r="5815" b="1229"/>
          <a:stretch/>
        </p:blipFill>
        <p:spPr>
          <a:xfrm>
            <a:off x="7085203" y="1151590"/>
            <a:ext cx="4491604" cy="3586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808FB2-50EF-4D69-BE2A-C4A48BA083E4}"/>
              </a:ext>
            </a:extLst>
          </p:cNvPr>
          <p:cNvSpPr txBox="1"/>
          <p:nvPr/>
        </p:nvSpPr>
        <p:spPr>
          <a:xfrm>
            <a:off x="2156347" y="6430285"/>
            <a:ext cx="3555782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dirty="0"/>
              <a:t>EIA 2019 AEO Reference Case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94096DDE-4D0D-40EE-B066-95F653C30688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70628" y="778081"/>
            <a:ext cx="11580921" cy="373510"/>
          </a:xfrm>
        </p:spPr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7173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subTitle" idx="13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>
            <a:noAutofit/>
          </a:bodyPr>
          <a:lstStyle/>
          <a:p>
            <a:r>
              <a:rPr lang="en-US" dirty="0"/>
              <a:t>US Electricity Net Generating Capacity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1111560" y="5111340"/>
            <a:ext cx="9968879" cy="10223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CC &amp; CT have net capacity addition of 285 GW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/>
              <a:t>NG fired plants account for 71% of capacity additions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519530" y="2842594"/>
            <a:ext cx="978408" cy="484632"/>
          </a:xfrm>
          <a:prstGeom prst="rightArrow">
            <a:avLst/>
          </a:prstGeom>
          <a:solidFill>
            <a:srgbClr val="38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43225" y="2444894"/>
            <a:ext cx="1471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</a:rPr>
              <a:t>+ 447 GW*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5197" y="6354124"/>
            <a:ext cx="4837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Net increase includes additions and retirements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8419E1-31C8-42AA-8826-4F2C110E18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55" t="17179" r="5868" b="3191"/>
          <a:stretch/>
        </p:blipFill>
        <p:spPr>
          <a:xfrm>
            <a:off x="785311" y="1284949"/>
            <a:ext cx="4457914" cy="3605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D7D576-B0A7-423F-BFBD-7DBF6A8A9B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53" t="15918" r="3343" b="2330"/>
          <a:stretch/>
        </p:blipFill>
        <p:spPr>
          <a:xfrm>
            <a:off x="6497938" y="1136039"/>
            <a:ext cx="4674674" cy="37963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3E6BA5-2D58-4C61-BE92-C01053268ED8}"/>
              </a:ext>
            </a:extLst>
          </p:cNvPr>
          <p:cNvSpPr txBox="1"/>
          <p:nvPr/>
        </p:nvSpPr>
        <p:spPr>
          <a:xfrm>
            <a:off x="2100471" y="6360573"/>
            <a:ext cx="3555782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dirty="0"/>
              <a:t>EIA 2019 AEO Reference Case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6657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B6C805ED-6931-42FD-9448-2A0AABD150A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r>
              <a:rPr lang="en-US" dirty="0"/>
              <a:t>By sector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465F89-B36F-4ED0-BF6B-0F22E870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>
            <a:noAutofit/>
          </a:bodyPr>
          <a:lstStyle/>
          <a:p>
            <a:r>
              <a:rPr lang="en-US" dirty="0"/>
              <a:t>US Greenhouse Gas Emissions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D73288-84B4-45B4-9F0C-22720A0E8110}"/>
              </a:ext>
            </a:extLst>
          </p:cNvPr>
          <p:cNvSpPr txBox="1"/>
          <p:nvPr/>
        </p:nvSpPr>
        <p:spPr>
          <a:xfrm>
            <a:off x="1048214" y="7247945"/>
            <a:ext cx="2937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US, in 2017;</a:t>
            </a:r>
          </a:p>
          <a:p>
            <a:r>
              <a:rPr lang="en-US" sz="1200" dirty="0"/>
              <a:t>In 2017, U.S. greenhouse gas emissions totaled 6,456.7 million metric tons of carbon dioxide equivalents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42E6C1-BB8E-4AA7-B0D9-CF8534A6FE5A}"/>
              </a:ext>
            </a:extLst>
          </p:cNvPr>
          <p:cNvSpPr txBox="1"/>
          <p:nvPr/>
        </p:nvSpPr>
        <p:spPr>
          <a:xfrm>
            <a:off x="2020155" y="6310619"/>
            <a:ext cx="2651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4"/>
              </a:rPr>
              <a:t>https://www.epa.gov/ghgemissions/inventory-us-greenhouse-gas-emissions-and-sinks</a:t>
            </a:r>
            <a:endParaRPr lang="en-US" sz="10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55182DF-FC75-4412-8DD6-F930983E8605}"/>
              </a:ext>
            </a:extLst>
          </p:cNvPr>
          <p:cNvGrpSpPr/>
          <p:nvPr/>
        </p:nvGrpSpPr>
        <p:grpSpPr>
          <a:xfrm>
            <a:off x="4140613" y="1001027"/>
            <a:ext cx="4358494" cy="5016607"/>
            <a:chOff x="1982135" y="1433512"/>
            <a:chExt cx="3840949" cy="446473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EEF4447-295A-4E60-8D7B-ACA747BD1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43" t="7794" r="8923" b="8172"/>
            <a:stretch/>
          </p:blipFill>
          <p:spPr>
            <a:xfrm>
              <a:off x="1982135" y="2242450"/>
              <a:ext cx="3714399" cy="365579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39CD66B-DA84-4DE1-A760-4F754D62D13A}"/>
                </a:ext>
              </a:extLst>
            </p:cNvPr>
            <p:cNvSpPr txBox="1"/>
            <p:nvPr/>
          </p:nvSpPr>
          <p:spPr>
            <a:xfrm>
              <a:off x="1982135" y="1433512"/>
              <a:ext cx="3840949" cy="584775"/>
            </a:xfrm>
            <a:prstGeom prst="rect">
              <a:avLst/>
            </a:prstGeom>
            <a:gradFill flip="none" rotWithShape="1">
              <a:gsLst>
                <a:gs pos="0">
                  <a:srgbClr val="7BB040"/>
                </a:gs>
                <a:gs pos="50000">
                  <a:srgbClr val="9CCA86"/>
                </a:gs>
                <a:gs pos="100000">
                  <a:srgbClr val="D0E6A6"/>
                </a:gs>
              </a:gsLst>
              <a:lin ang="2700000" scaled="1"/>
              <a:tileRect/>
            </a:gra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bg1"/>
                  </a:solidFill>
                </a:defRPr>
              </a:lvl1pPr>
            </a:lstStyle>
            <a:p>
              <a:r>
                <a:rPr lang="en-US" sz="1600" b="1" dirty="0">
                  <a:latin typeface="Century Gothic" panose="020B0502020202020204" pitchFamily="34" charset="0"/>
                </a:rPr>
                <a:t>2017 US Greenhouse Gas Emissions (6,456.7 MM tons CO</a:t>
              </a:r>
              <a:r>
                <a:rPr lang="en-US" sz="1600" b="1" baseline="-25000" dirty="0">
                  <a:latin typeface="Century Gothic" panose="020B0502020202020204" pitchFamily="34" charset="0"/>
                </a:rPr>
                <a:t>2</a:t>
              </a:r>
              <a:r>
                <a:rPr lang="en-US" sz="1600" b="1" dirty="0">
                  <a:latin typeface="Century Gothic" panose="020B0502020202020204" pitchFamily="34" charset="0"/>
                </a:rPr>
                <a:t> eqv.)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93028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2D0DCC-FFAB-B442-BFBA-B9E23A7B9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885" y="1211454"/>
            <a:ext cx="11844229" cy="5079178"/>
          </a:xfrm>
          <a:prstGeom prst="rect">
            <a:avLst/>
          </a:prstGeom>
        </p:spPr>
      </p:pic>
      <p:sp>
        <p:nvSpPr>
          <p:cNvPr id="11" name="Subtitle 10">
            <a:extLst>
              <a:ext uri="{FF2B5EF4-FFF2-40B4-BE49-F238E27FC236}">
                <a16:creationId xmlns:a16="http://schemas.microsoft.com/office/drawing/2014/main" id="{E2DCA933-784E-491F-8FF8-F3E85231173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94AECA5-477E-47A8-8CDA-F3F2CE550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Approach to Modular Power Plant Efficiency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3AFA9E-24D5-4292-84B1-FDF1E6CE2683}"/>
              </a:ext>
            </a:extLst>
          </p:cNvPr>
          <p:cNvSpPr txBox="1"/>
          <p:nvPr/>
        </p:nvSpPr>
        <p:spPr>
          <a:xfrm>
            <a:off x="801805" y="3968283"/>
            <a:ext cx="581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~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020992-0EB5-42F1-AAFF-03344799DC7D}"/>
              </a:ext>
            </a:extLst>
          </p:cNvPr>
          <p:cNvSpPr txBox="1"/>
          <p:nvPr/>
        </p:nvSpPr>
        <p:spPr>
          <a:xfrm>
            <a:off x="8401049" y="3937337"/>
            <a:ext cx="581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~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070F30-2F60-4F54-AACA-99F9F0AF3DA6}"/>
              </a:ext>
            </a:extLst>
          </p:cNvPr>
          <p:cNvSpPr txBox="1"/>
          <p:nvPr/>
        </p:nvSpPr>
        <p:spPr>
          <a:xfrm>
            <a:off x="4695824" y="3968283"/>
            <a:ext cx="581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~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6C1A6D-434D-457F-A7F3-A3A1A3ACAA6F}"/>
              </a:ext>
            </a:extLst>
          </p:cNvPr>
          <p:cNvSpPr txBox="1"/>
          <p:nvPr/>
        </p:nvSpPr>
        <p:spPr>
          <a:xfrm>
            <a:off x="1945758" y="6459026"/>
            <a:ext cx="5243743" cy="33855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1600" dirty="0"/>
              <a:t>Number values are notional for discussion purposes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75382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HANGETRACKING" val="true"/>
  <p:tag name="MIO_EKGUID" val="4f8cf3dc-b984-4ea8-ad95-f64e815da6f0"/>
  <p:tag name="MIO_UPDATE" val="True"/>
  <p:tag name="MIO_VERSION" val="22.10.2019 10:55:17"/>
  <p:tag name="MIO_DBID" val="5975AB46-D99C-44D0-8BC3-A071EFE760A6"/>
  <p:tag name="MIO_LASTDOWNLOADED" val="22.10.2019 10:55:17"/>
  <p:tag name="MIO_OBJECTNAME" val="2019 UTSR AT Program Presentation"/>
  <p:tag name="MIO_LASTEDITORNAME" val="Richard Dalto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2fe34e7c-ceaa-48bd-a311-68a6295162b5"/>
  <p:tag name="MIO_EKGUID" val="10217b0c-0e3f-44ab-aeda-4f02a5b8b9b4"/>
  <p:tag name="MIO_UPDATE" val="True"/>
  <p:tag name="MIO_VERSION" val="29.07.2019 09:32:47"/>
  <p:tag name="MIO_DBID" val="5975AB46-D99C-44D0-8BC3-A071EFE760A6"/>
  <p:tag name="MIO_LASTDOWNLOADED" val="29.07.2019 09:32:47"/>
  <p:tag name="MIO_OBJECTNAME" val="Coal Technology Thrusts"/>
  <p:tag name="MIO_LASTEDITORNAME" val="Heather Quedenfeld"/>
  <p:tag name="MIO_STRING_IGNORE_CHECKSUM_FOR_NEXT_SAV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b006695b-7712-45c6-a0b6-da81bac4253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2fe34e7c-ceaa-48bd-a311-68a6295162b5"/>
  <p:tag name="MIO_EKGUID" val="10217b0c-0e3f-44ab-aeda-4f02a5b8b9b4"/>
  <p:tag name="MIO_UPDATE" val="True"/>
  <p:tag name="MIO_VERSION" val="29.07.2019 09:32:47"/>
  <p:tag name="MIO_DBID" val="5975AB46-D99C-44D0-8BC3-A071EFE760A6"/>
  <p:tag name="MIO_LASTDOWNLOADED" val="29.07.2019 09:32:47"/>
  <p:tag name="MIO_OBJECTNAME" val="Coal Technology Thrusts"/>
  <p:tag name="MIO_LASTEDITORNAME" val="Heather Quedenfeld"/>
  <p:tag name="MIO_STRING_IGNORE_CHECKSUM_FOR_NEXT_SAV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5d38d90-d9e6-49dd-8da8-c2388b8da6ed"/>
  <p:tag name="MIO_EKGUID" val="38c5e08a-ef88-4ca0-a732-587cf718f89f"/>
  <p:tag name="MIO_UPDATE" val="True"/>
  <p:tag name="MIO_VERSION" val="22.10.2019 10:55:07"/>
  <p:tag name="MIO_DBID" val="5975AB46-D99C-44D0-8BC3-A071EFE760A6"/>
  <p:tag name="MIO_LASTDOWNLOADED" val="22.10.2019 10:55:07"/>
  <p:tag name="MIO_OBJECTNAME" val="US Electricity Generation by Fuel"/>
  <p:tag name="MIO_LASTEDITORNAME" val="Richard Dalton"/>
  <p:tag name="MIO_STRING_IGNORE_CHECKSUM_FOR_NEXT_SAV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b6233045-ed8b-4af6-a098-c72a67020367"/>
  <p:tag name="MIO_EKGUID" val="7f403dc8-db4d-409c-8025-69083d11f73a"/>
  <p:tag name="MIO_UPDATE" val="True"/>
  <p:tag name="MIO_VERSION" val="22.10.2019 10:55:08"/>
  <p:tag name="MIO_DBID" val="5975AB46-D99C-44D0-8BC3-A071EFE760A6"/>
  <p:tag name="MIO_LASTDOWNLOADED" val="22.10.2019 10:55:08"/>
  <p:tag name="MIO_OBJECTNAME" val="US Electricity Net Generating Capacity"/>
  <p:tag name="MIO_LASTEDITORNAME" val="Richard Dalton"/>
  <p:tag name="MIO_STRING_IGNORE_CHECKSUM_FOR_NEXT_SAV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1574598b-405a-4991-9858-e17ca9b0dbde"/>
  <p:tag name="MIO_EKGUID" val="5fd83abb-1a7e-4b42-9d9d-74b988a8497f"/>
  <p:tag name="MIO_UPDATE" val="True"/>
  <p:tag name="MIO_VERSION" val="22.10.2019 10:55:09"/>
  <p:tag name="MIO_DBID" val="5975AB46-D99C-44D0-8BC3-A071EFE760A6"/>
  <p:tag name="MIO_LASTDOWNLOADED" val="22.10.2019 10:55:09"/>
  <p:tag name="MIO_OBJECTNAME" val="US &amp; Global Greenhouse Gas Emissions"/>
  <p:tag name="MIO_LASTEDITORNAME" val="Richard Dalton"/>
  <p:tag name="MIO_STRING_IGNORE_CHECKSUM_FOR_NEXT_SAV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9bc84dc4-28ef-4a5d-b057-c15f07ba5979"/>
  <p:tag name="MIO_EKGUID" val="227f15d4-69d9-48f3-acb1-7b3e0b6848dc"/>
  <p:tag name="MIO_UPDATE" val="True"/>
  <p:tag name="MIO_VERSION" val="22.10.2019 10:55:14"/>
  <p:tag name="MIO_DBID" val="5975AB46-D99C-44D0-8BC3-A071EFE760A6"/>
  <p:tag name="MIO_LASTDOWNLOADED" val="22.10.2019 10:55:14"/>
  <p:tag name="MIO_OBJECTNAME" val="Simplified Approach to Modular Power Plant Efficiency"/>
  <p:tag name="MIO_LASTEDITORNAME" val="Richard Dalton"/>
  <p:tag name="MIO_STRING_IGNORE_CHECKSUM_FOR_NEXT_SAV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65dbc3e-0110-432a-b891-7221ea85b8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" val="688"/>
  <p:tag name="MIO_GUID" val="47b894ac-6a1a-4f2a-93d1-8feadd53253f"/>
  <p:tag name="MIO_EKGUID" val="d8796b0c-98b7-4b05-852f-3a3d2f26bdd8"/>
  <p:tag name="MIO_UPDATE" val="True"/>
  <p:tag name="MIO_VERSION" val="03.07.2018 14:59:44"/>
  <p:tag name="MIO_DBID" val="5975AB46-D99C-44D0-8BC3-A071EFE760A6"/>
  <p:tag name="MIO_LASTDOWNLOADED" val="01.11.2019 16:14:53"/>
  <p:tag name="MIO_OBJECTNAME" val="Colums alternating"/>
  <p:tag name="MIO_LASTEDITORNAME" val="empower enterpri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27fff720-5d64-470a-93b8-46fcdfda7fd5"/>
  <p:tag name="MIO_EKGUID" val="bfd25e31-bafa-4a1f-81be-0bed07ade1ab"/>
  <p:tag name="MIO_UPDATE" val="True"/>
  <p:tag name="MIO_VERSION" val="22.10.2019 10:55:10"/>
  <p:tag name="MIO_DBID" val="5975AB46-D99C-44D0-8BC3-A071EFE760A6"/>
  <p:tag name="MIO_LASTDOWNLOADED" val="22.10.2019 10:55:10"/>
  <p:tag name="MIO_OBJECTNAME" val="Advanced Turbines"/>
  <p:tag name="MIO_LASTEDITORNAME" val="Richard Dalton"/>
  <p:tag name="MIO_STRING_IGNORE_CHECKSUM_FOR_NEXT_SAV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2"/>
  <p:tag name="MIO_SHOW_DATE" val="True"/>
  <p:tag name="MIO_SHOW_FOOTER" val="True"/>
  <p:tag name="MIO_SHOW_PAGENUMBER" val="True"/>
  <p:tag name="MIO_AVOID_BLANK_LAYOUT" val="True"/>
  <p:tag name="MIO_CD_LAYOUT_VALID_AREA" val="False"/>
  <p:tag name="MIO_NUMBER_OF_VALID_LAYOUTS" val="13"/>
  <p:tag name="MIO_HDS" val="True"/>
  <p:tag name="MIO_SKIPVERSION" val="01.01.0001 00:00:00"/>
  <p:tag name="MIO_EKGUID" val="bcc3c205-d565-4d59-9670-3c7244aed0a1"/>
  <p:tag name="MIO_UPDATE" val="True"/>
  <p:tag name="MIO_VERSION" val="10.10.2019 14:27:37"/>
  <p:tag name="MIO_DBID" val="5975AB46-D99C-44D0-8BC3-A071EFE760A6"/>
  <p:tag name="MIO_LASTDOWNLOADED" val="17.10.2019 12:16:10"/>
  <p:tag name="MIO_OBJECTNAME" val="FINAL NETL Master Template"/>
  <p:tag name="MIO_LASTEDITORNAME" val="Heidi Lamb"/>
  <p:tag name="MIO_CDID" val="df575364-fc80-4292-a64e-e4adbb81174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b3504179-7ee9-4b05-8285-b643fda63784"/>
  <p:tag name="MIO_EKGUID" val="4fc307bc-c5e3-41f2-9013-fbf42cc47a5b"/>
  <p:tag name="MIO_UPDATE" val="True"/>
  <p:tag name="MIO_VERSION" val="22.10.2019 10:55:15"/>
  <p:tag name="MIO_DBID" val="5975AB46-D99C-44D0-8BC3-A071EFE760A6"/>
  <p:tag name="MIO_LASTDOWNLOADED" val="22.10.2019 10:55:15"/>
  <p:tag name="MIO_OBJECTNAME" val="Advanced Turbines Awards"/>
  <p:tag name="MIO_LASTEDITORNAME" val="Richard Dalton"/>
  <p:tag name="MIO_STRING_IGNORE_CHECKSUM_FOR_NEXT_SAV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1df4bcd3-1015-4755-9a7a-d210f987a9a9"/>
  <p:tag name="MIO_EKGUID" val="8a186206-bd3d-4cb9-bea5-38aa4d1ffe02"/>
  <p:tag name="MIO_UPDATE" val="True"/>
  <p:tag name="MIO_VERSION" val="22.10.2019 10:55:11"/>
  <p:tag name="MIO_DBID" val="5975AB46-D99C-44D0-8BC3-A071EFE760A6"/>
  <p:tag name="MIO_LASTDOWNLOADED" val="22.10.2019 10:55:11"/>
  <p:tag name="MIO_OBJECTNAME" val="DOE-FE and NETL Program Growth Areas"/>
  <p:tag name="MIO_LASTEDITORNAME" val="Richard Dalton"/>
  <p:tag name="MIO_STRING_IGNORE_CHECKSUM_FOR_NEXT_SAV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527b21f5-eda6-4630-8ae1-963867edbdd0"/>
  <p:tag name="MIO_GUID" val="7e39e179-388d-4b41-ad2e-918dc7fd1c9a"/>
  <p:tag name="MIO_UPDATE" val="True"/>
  <p:tag name="MIO_VERSION" val="26.10.2018 10:40:54"/>
  <p:tag name="MIO_DBID" val="5975AB46-D99C-44D0-8BC3-A071EFE760A6"/>
  <p:tag name="MIO_LASTDOWNLOADED" val="22.10.2019 14:26:01"/>
  <p:tag name="MIO_OBJECTNAME" val="PSU (Penn State University) Logo"/>
  <p:tag name="MIO_LASTEDITORNAME" val="Taylor Miller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1df4bcd3-1015-4755-9a7a-d210f987a9a9"/>
  <p:tag name="MIO_EKGUID" val="8a186206-bd3d-4cb9-bea5-38aa4d1ffe02"/>
  <p:tag name="MIO_UPDATE" val="True"/>
  <p:tag name="MIO_VERSION" val="22.10.2019 10:55:11"/>
  <p:tag name="MIO_DBID" val="5975AB46-D99C-44D0-8BC3-A071EFE760A6"/>
  <p:tag name="MIO_LASTDOWNLOADED" val="22.10.2019 10:55:11"/>
  <p:tag name="MIO_OBJECTNAME" val="DOE-FE and NETL Program Growth Areas"/>
  <p:tag name="MIO_LASTEDITORNAME" val="Richard Dalton"/>
  <p:tag name="MIO_STRING_IGNORE_CHECKSUM_FOR_NEXT_SAV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8d189148-638c-4e6b-bc5f-c9fd0d39af93"/>
  <p:tag name="MIO_EKGUID" val="eab8d4ca-368e-4d51-aba3-426a1af1b52a"/>
  <p:tag name="MIO_UPDATE" val="True"/>
  <p:tag name="MIO_VERSION" val="23.01.2019 12:48:48"/>
  <p:tag name="MIO_DBID" val="5975AB46-D99C-44D0-8BC3-A071EFE760A6"/>
  <p:tag name="MIO_LASTDOWNLOADED" val="23.01.2019 12:48:48"/>
  <p:tag name="MIO_OBJECTNAME" val="Thank You for Visiting!"/>
  <p:tag name="MIO_LASTEDITORNAME" val="Ashley LeDonne"/>
  <p:tag name="MIO_STRING_IGNORE_CHECKSUM_FOR_NEXT_SAV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NETL Presenter's Name;Presentation Presenter"/>
  <p:tag name="MIO_USER_INPUT_OPTIONAL" val=" "/>
  <p:tag name="MIO_USER_INPUT_FIXED" val=" 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NETL Presenter's Title/Office;NETL Presenter's Title/Office"/>
  <p:tag name="MIO_USER_INPUT_OPTIONAL" val=" "/>
  <p:tag name="MIO_USER_INPUT_FIXED" val=" 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Date of Presentation;Presentation Date"/>
  <p:tag name="MIO_USER_INPUT_OPTIONAL" val=" "/>
  <p:tag name="MIO_USER_INPUT_FIXED" val=" 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[Audience Name];Presentation Audience"/>
  <p:tag name="MIO_USER_INPUT_OPTIONAL" val=" "/>
  <p:tag name="MIO_USER_INPUT_TEXT" val=" 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00a8edd3-eda3-4d94-864f-632c2c5dfb1e"/>
  <p:tag name="MIO_STRING_IGNORE_CHECKSUM_FOR_NEXT_SAVE" val="False"/>
  <p:tag name="MIO_EKGUID" val="4dff2c98-af3f-4b61-ae91-d18984a546b7"/>
  <p:tag name="MIO_UPDATE" val="True"/>
  <p:tag name="MIO_VERSION" val="22.10.2019 11:03:45"/>
  <p:tag name="MIO_DBID" val="5975AB46-D99C-44D0-8BC3-A071EFE760A6"/>
  <p:tag name="MIO_LASTDOWNLOADED" val="22.10.2019 14:32:40"/>
  <p:tag name="MIO_OBJECTNAME" val="Slide 1"/>
  <p:tag name="MIO_LASTEDITORNAME" val="Richard Dalto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1df4bcd3-1015-4755-9a7a-d210f987a9a9"/>
  <p:tag name="MIO_EKGUID" val="8a186206-bd3d-4cb9-bea5-38aa4d1ffe02"/>
  <p:tag name="MIO_UPDATE" val="True"/>
  <p:tag name="MIO_VERSION" val="22.10.2019 10:55:11"/>
  <p:tag name="MIO_DBID" val="5975AB46-D99C-44D0-8BC3-A071EFE760A6"/>
  <p:tag name="MIO_LASTDOWNLOADED" val="22.10.2019 10:55:11"/>
  <p:tag name="MIO_OBJECTNAME" val="DOE-FE and NETL Program Growth Areas"/>
  <p:tag name="MIO_LASTEDITORNAME" val="Richard Dalton"/>
  <p:tag name="MIO_STRING_IGNORE_CHECKSUM_FOR_NEXT_SAVE" val="False"/>
</p:tagLst>
</file>

<file path=ppt/theme/theme1.xml><?xml version="1.0" encoding="utf-8"?>
<a:theme xmlns:a="http://schemas.openxmlformats.org/drawingml/2006/main" name="Final Master Century Goth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800" b="0" i="0" u="none" baseline="0" dirty="0" smtClean="0">
            <a:solidFill>
              <a:srgbClr val="FFFFFF"/>
            </a:solidFill>
            <a:latin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vert="horz" rtlCol="0">
        <a:spAutoFit/>
      </a:bodyPr>
      <a:lstStyle>
        <a:defPPr algn="l" rtl="0" eaLnBrk="1" fontAlgn="auto" hangingPunct="1">
          <a:lnSpc>
            <a:spcPct val="100000"/>
          </a:lnSpc>
          <a:spcBef>
            <a:spcPts val="0"/>
          </a:spcBef>
          <a:spcAft>
            <a:spcPts val="0"/>
          </a:spcAft>
          <a:defRPr sz="1800" b="0" i="0" u="none" baseline="0"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F3B1B1F7-DC40-40A0-AC1E-F1BA694138F6}" vid="{C9A52988-53C2-4537-AAB2-F9426347AB4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2764</TotalTime>
  <Words>1354</Words>
  <Application>Microsoft Office PowerPoint</Application>
  <PresentationFormat>Widescreen</PresentationFormat>
  <Paragraphs>233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Century Gothic</vt:lpstr>
      <vt:lpstr>Garamond</vt:lpstr>
      <vt:lpstr>Segoe UI</vt:lpstr>
      <vt:lpstr>Wingdings</vt:lpstr>
      <vt:lpstr>Final Master Century Gothic</vt:lpstr>
      <vt:lpstr>US DOE Advanced Turbines Program Overview</vt:lpstr>
      <vt:lpstr>Presentation Outline</vt:lpstr>
      <vt:lpstr>Coal Technology Thrusts</vt:lpstr>
      <vt:lpstr>Oil &amp; Gas Technology Thrusts</vt:lpstr>
      <vt:lpstr>PowerPoint Presentation</vt:lpstr>
      <vt:lpstr>US Electricity Generation by Fuel</vt:lpstr>
      <vt:lpstr>US Electricity Net Generating Capacity</vt:lpstr>
      <vt:lpstr>US Greenhouse Gas Emissions</vt:lpstr>
      <vt:lpstr>Approach to Modular Power Plant Efficiency</vt:lpstr>
      <vt:lpstr>PowerPoint Presentation</vt:lpstr>
      <vt:lpstr>Advanced Turbines Program</vt:lpstr>
      <vt:lpstr>FY 2019 UTSR FOA Successful Applicants</vt:lpstr>
      <vt:lpstr>FY 2019 UTSR (Cont.) and Steam Turbine FOAs Successful Applicants</vt:lpstr>
      <vt:lpstr>2018 AT FOA Phase I Awards</vt:lpstr>
      <vt:lpstr>Opportunities</vt:lpstr>
      <vt:lpstr>PowerPoint Presentation</vt:lpstr>
      <vt:lpstr>START Facility As a Platform for UTSR Research</vt:lpstr>
      <vt:lpstr>Upcoming Events</vt:lpstr>
      <vt:lpstr>Summary and Q&amp;A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Dalton, Richard P. (CONTR)</dc:creator>
  <cp:lastModifiedBy>Karen Lockhart</cp:lastModifiedBy>
  <cp:revision>70</cp:revision>
  <cp:lastPrinted>2019-11-03T21:24:57Z</cp:lastPrinted>
  <dcterms:created xsi:type="dcterms:W3CDTF">2019-10-22T13:21:33Z</dcterms:created>
  <dcterms:modified xsi:type="dcterms:W3CDTF">2019-11-14T15:46:47Z</dcterms:modified>
</cp:coreProperties>
</file>