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9" r:id="rId6"/>
    <p:sldId id="257" r:id="rId7"/>
    <p:sldId id="301" r:id="rId8"/>
    <p:sldId id="303" r:id="rId9"/>
    <p:sldId id="334" r:id="rId10"/>
    <p:sldId id="335" r:id="rId11"/>
    <p:sldId id="325" r:id="rId12"/>
    <p:sldId id="309" r:id="rId13"/>
    <p:sldId id="276" r:id="rId14"/>
    <p:sldId id="323" r:id="rId15"/>
    <p:sldId id="305" r:id="rId16"/>
    <p:sldId id="336" r:id="rId17"/>
    <p:sldId id="326" r:id="rId18"/>
    <p:sldId id="333" r:id="rId19"/>
    <p:sldId id="328" r:id="rId20"/>
    <p:sldId id="332" r:id="rId21"/>
    <p:sldId id="337" r:id="rId22"/>
    <p:sldId id="330" r:id="rId23"/>
    <p:sldId id="331" r:id="rId24"/>
    <p:sldId id="273" r:id="rId25"/>
    <p:sldId id="338" r:id="rId26"/>
    <p:sldId id="339" r:id="rId27"/>
    <p:sldId id="261" r:id="rId28"/>
    <p:sldId id="319" r:id="rId29"/>
    <p:sldId id="286" r:id="rId30"/>
    <p:sldId id="287" r:id="rId31"/>
    <p:sldId id="264" r:id="rId3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9" autoAdjust="0"/>
    <p:restoredTop sz="95161" autoAdjust="0"/>
  </p:normalViewPr>
  <p:slideViewPr>
    <p:cSldViewPr snapToGrid="0" showGuides="1">
      <p:cViewPr>
        <p:scale>
          <a:sx n="99" d="100"/>
          <a:sy n="99" d="100"/>
        </p:scale>
        <p:origin x="-120" y="7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4/8/19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4/8/19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90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0"/>
            <a:ext cx="11504904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33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DEE6-DC30-1342-ADB4-E75FA07A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057D-E517-3E49-B90A-CB0ACDB87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69E82-CF86-184A-8A98-87D86DF7F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5282D-0D17-B34A-A266-CD43EDA9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EDF3-F09C-7D4F-BCB7-0B85F9098B72}" type="datetimeFigureOut">
              <a:rPr lang="en-US" smtClean="0"/>
              <a:t>4/8/19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92D9A-59A9-C945-A49B-612DEFAD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BC370-64A9-4B46-B615-9003FB87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0108B-23E1-E443-8EFE-AE01DF1739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9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  <p:sldLayoutId id="2147483759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586" y="1291172"/>
            <a:ext cx="10334514" cy="895630"/>
          </a:xfrm>
        </p:spPr>
        <p:txBody>
          <a:bodyPr/>
          <a:lstStyle/>
          <a:p>
            <a:r>
              <a:rPr lang="en-US" sz="2900" dirty="0"/>
              <a:t>Advanced Materials Issues for Supercritical CO</a:t>
            </a:r>
            <a:r>
              <a:rPr lang="en-US" sz="2900" baseline="-25000" dirty="0"/>
              <a:t>2</a:t>
            </a:r>
            <a:r>
              <a:rPr lang="en-US" sz="2900" dirty="0"/>
              <a:t> Cycles</a:t>
            </a:r>
            <a:br>
              <a:rPr lang="en-US" sz="2900" dirty="0"/>
            </a:br>
            <a:r>
              <a:rPr lang="en-US" sz="2900" dirty="0"/>
              <a:t>FEAA123 (2016 – 2018)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586" y="2398312"/>
            <a:ext cx="5440514" cy="2768047"/>
          </a:xfrm>
        </p:spPr>
        <p:txBody>
          <a:bodyPr/>
          <a:lstStyle/>
          <a:p>
            <a:r>
              <a:rPr lang="en-US" sz="2800" dirty="0"/>
              <a:t>Bruce Pint</a:t>
            </a:r>
          </a:p>
          <a:p>
            <a:r>
              <a:rPr lang="en-US" dirty="0"/>
              <a:t>Corrosion Science &amp; Technology Group</a:t>
            </a:r>
          </a:p>
          <a:p>
            <a:pPr>
              <a:spcBef>
                <a:spcPts val="0"/>
              </a:spcBef>
            </a:pPr>
            <a:r>
              <a:rPr lang="en-US" dirty="0"/>
              <a:t>Materials Science and Technology Division</a:t>
            </a:r>
          </a:p>
          <a:p>
            <a:pPr>
              <a:spcBef>
                <a:spcPts val="0"/>
              </a:spcBef>
            </a:pPr>
            <a:r>
              <a:rPr lang="en-US" dirty="0"/>
              <a:t>Oak Ridge National Laboratory</a:t>
            </a:r>
          </a:p>
          <a:p>
            <a:pPr>
              <a:spcBef>
                <a:spcPts val="0"/>
              </a:spcBef>
            </a:pPr>
            <a:r>
              <a:rPr lang="en-US" dirty="0"/>
              <a:t>Oak Ridge, TN  37831-6156  USA</a:t>
            </a:r>
          </a:p>
          <a:p>
            <a:r>
              <a:rPr lang="en-US" dirty="0"/>
              <a:t>Presentation for 2019 Crosscutting Research Project Review Meeting</a:t>
            </a:r>
          </a:p>
          <a:p>
            <a:pPr>
              <a:spcBef>
                <a:spcPts val="0"/>
              </a:spcBef>
            </a:pPr>
            <a:r>
              <a:rPr lang="en-US" dirty="0"/>
              <a:t>April 9,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4842" y="320041"/>
            <a:ext cx="11501908" cy="51090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CO</a:t>
            </a:r>
            <a:r>
              <a:rPr lang="en-US" b="1" baseline="-25000" dirty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> compatibility evaluated several ways at 700°-800°C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207055" y="899797"/>
            <a:ext cx="4049298" cy="82119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Autoclave: 300 bar sCO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500-h cycles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8001065" y="1458987"/>
            <a:ext cx="4102355" cy="90915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000" dirty="0"/>
              <a:t>Previously:</a:t>
            </a:r>
          </a:p>
          <a:p>
            <a:pPr algn="ctr">
              <a:spcBef>
                <a:spcPts val="0"/>
              </a:spcBef>
            </a:pPr>
            <a:r>
              <a:rPr lang="en-US" sz="2000" dirty="0"/>
              <a:t>”Keiser” rig:</a:t>
            </a:r>
          </a:p>
          <a:p>
            <a:pPr algn="ctr">
              <a:spcBef>
                <a:spcPts val="200"/>
              </a:spcBef>
            </a:pPr>
            <a:r>
              <a:rPr lang="en-US" sz="2000" dirty="0"/>
              <a:t>500-h cycles, 1-43 bar CO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</a:p>
        </p:txBody>
      </p:sp>
      <p:sp>
        <p:nvSpPr>
          <p:cNvPr id="23" name="Text Placeholder 4"/>
          <p:cNvSpPr txBox="1">
            <a:spLocks/>
          </p:cNvSpPr>
          <p:nvPr/>
        </p:nvSpPr>
        <p:spPr bwMode="auto">
          <a:xfrm>
            <a:off x="4203558" y="874378"/>
            <a:ext cx="3821973" cy="8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Tube furnace: 1 bar CO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ctr">
              <a:spcBef>
                <a:spcPts val="200"/>
              </a:spcBef>
            </a:pPr>
            <a:r>
              <a:rPr lang="en-US" dirty="0">
                <a:solidFill>
                  <a:srgbClr val="7030A0"/>
                </a:solidFill>
              </a:rPr>
              <a:t>500-h cycles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1603" y="5200967"/>
            <a:ext cx="35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Study impurities at 1-43 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7056" y="4989157"/>
            <a:ext cx="379750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Correct temperature and pressure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906" y="1723128"/>
            <a:ext cx="3440809" cy="15849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03558" y="3327334"/>
            <a:ext cx="379750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Same cycle frequency as autoclave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5962" y="6058035"/>
            <a:ext cx="10045874" cy="75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Baseline of research grade (RG) CO</a:t>
            </a:r>
            <a:r>
              <a:rPr lang="en-US" sz="2400" baseline="-25000" dirty="0"/>
              <a:t>2</a:t>
            </a:r>
            <a:r>
              <a:rPr lang="en-US" sz="2400" dirty="0"/>
              <a:t>:  ≤ 5 ppm H</a:t>
            </a:r>
            <a:r>
              <a:rPr lang="en-US" sz="2400" baseline="-25000" dirty="0"/>
              <a:t>2</a:t>
            </a:r>
            <a:r>
              <a:rPr lang="en-US" sz="2400" dirty="0"/>
              <a:t>O and ≤ 5 ppm 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2399" dirty="0"/>
              <a:t>industrial grade (IG) CO</a:t>
            </a:r>
            <a:r>
              <a:rPr lang="en-US" sz="2399" baseline="-25000" dirty="0"/>
              <a:t>2</a:t>
            </a:r>
            <a:r>
              <a:rPr lang="en-US" sz="2399" dirty="0"/>
              <a:t>:  18±16 ppm H</a:t>
            </a:r>
            <a:r>
              <a:rPr lang="en-US" sz="2399" baseline="-25000" dirty="0"/>
              <a:t>2</a:t>
            </a:r>
            <a:r>
              <a:rPr lang="en-US" sz="2399" dirty="0"/>
              <a:t>O and ≤ 32 ppm O</a:t>
            </a:r>
            <a:r>
              <a:rPr lang="en-US" sz="2399" baseline="-25000" dirty="0"/>
              <a:t>2</a:t>
            </a:r>
            <a:endParaRPr lang="en-US" sz="2400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3883" y="2415857"/>
            <a:ext cx="2724620" cy="27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5607" y="2229744"/>
            <a:ext cx="3200400" cy="221011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080350-4BF1-BB44-AFF1-8C8ECC884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871" y="3668966"/>
            <a:ext cx="2181482" cy="2158698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A03008-A799-E741-926F-4676265C1226}"/>
              </a:ext>
            </a:extLst>
          </p:cNvPr>
          <p:cNvSpPr txBox="1">
            <a:spLocks/>
          </p:cNvSpPr>
          <p:nvPr/>
        </p:nvSpPr>
        <p:spPr bwMode="auto">
          <a:xfrm>
            <a:off x="6095796" y="4297003"/>
            <a:ext cx="2798873" cy="122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200" dirty="0">
                <a:solidFill>
                  <a:srgbClr val="0070C0"/>
                </a:solidFill>
              </a:rPr>
              <a:t>Baseline:</a:t>
            </a:r>
          </a:p>
          <a:p>
            <a:pPr algn="ctr">
              <a:spcBef>
                <a:spcPts val="0"/>
              </a:spcBef>
            </a:pPr>
            <a:r>
              <a:rPr lang="en-US" sz="2200" b="0" dirty="0">
                <a:solidFill>
                  <a:srgbClr val="0070C0"/>
                </a:solidFill>
              </a:rPr>
              <a:t>Box furnace:</a:t>
            </a:r>
          </a:p>
          <a:p>
            <a:pPr algn="ctr">
              <a:spcBef>
                <a:spcPts val="0"/>
              </a:spcBef>
            </a:pPr>
            <a:r>
              <a:rPr lang="en-US" sz="2200" b="0" dirty="0">
                <a:solidFill>
                  <a:srgbClr val="0070C0"/>
                </a:solidFill>
              </a:rPr>
              <a:t>Lab. Air</a:t>
            </a:r>
          </a:p>
          <a:p>
            <a:pPr algn="ctr">
              <a:spcBef>
                <a:spcPts val="0"/>
              </a:spcBef>
            </a:pPr>
            <a:r>
              <a:rPr lang="en-US" sz="2200" b="0" dirty="0">
                <a:solidFill>
                  <a:srgbClr val="0070C0"/>
                </a:solidFill>
              </a:rPr>
              <a:t>500-h cycles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47B59-A937-0D49-9C87-8DBC6F613A10}"/>
              </a:ext>
            </a:extLst>
          </p:cNvPr>
          <p:cNvSpPr txBox="1"/>
          <p:nvPr/>
        </p:nvSpPr>
        <p:spPr>
          <a:xfrm>
            <a:off x="585951" y="5462902"/>
            <a:ext cx="3213748" cy="4247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4-5 cm</a:t>
            </a:r>
            <a:r>
              <a:rPr lang="en-US" sz="2400" baseline="30000" dirty="0"/>
              <a:t>2</a:t>
            </a:r>
            <a:r>
              <a:rPr lang="en-US" sz="2400" dirty="0"/>
              <a:t> alloy coupons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FCE4D3-9C62-9A4D-9A3D-CAE210ABDE50}"/>
              </a:ext>
            </a:extLst>
          </p:cNvPr>
          <p:cNvCxnSpPr>
            <a:cxnSpLocks/>
          </p:cNvCxnSpPr>
          <p:nvPr/>
        </p:nvCxnSpPr>
        <p:spPr>
          <a:xfrm>
            <a:off x="2105807" y="3074633"/>
            <a:ext cx="437713" cy="2440680"/>
          </a:xfrm>
          <a:prstGeom prst="line">
            <a:avLst/>
          </a:prstGeom>
          <a:ln w="57150">
            <a:solidFill>
              <a:schemeClr val="accent6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600C.pdf">
            <a:extLst>
              <a:ext uri="{FF2B5EF4-FFF2-40B4-BE49-F238E27FC236}">
                <a16:creationId xmlns:a16="http://schemas.microsoft.com/office/drawing/2014/main" id="{ED60F7E7-2DCA-5744-9F04-4D8B52BA20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10623" y="1857641"/>
            <a:ext cx="914400" cy="20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5A3D-3E7A-7B4E-859F-24010D0B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Impurities (2015): 1atm, many alloys (1 of each)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400A12-8E87-F541-A3F4-2D6B041BC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7" y="965243"/>
            <a:ext cx="3686479" cy="230404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3FA34-F803-F040-8C27-0C4AC5010D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8" y="4169655"/>
            <a:ext cx="3686478" cy="2168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4E588-A62C-1A42-89A9-4E8F5534CE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178" y="965244"/>
            <a:ext cx="5427194" cy="289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7058F-3BDB-954F-B80C-1B4DBE193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438" y="4011176"/>
            <a:ext cx="7562589" cy="2223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E8E86-5718-CB43-A5AC-3F8D3B255B14}"/>
              </a:ext>
            </a:extLst>
          </p:cNvPr>
          <p:cNvSpPr txBox="1"/>
          <p:nvPr/>
        </p:nvSpPr>
        <p:spPr>
          <a:xfrm>
            <a:off x="1803748" y="1561795"/>
            <a:ext cx="1227552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70C0"/>
                </a:solidFill>
                <a:latin typeface="+mn-lt"/>
              </a:rPr>
              <a:t>700°C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94DAA4-A415-D240-8FF2-F3C63968F46D}"/>
              </a:ext>
            </a:extLst>
          </p:cNvPr>
          <p:cNvSpPr txBox="1"/>
          <p:nvPr/>
        </p:nvSpPr>
        <p:spPr>
          <a:xfrm>
            <a:off x="1045454" y="3689524"/>
            <a:ext cx="1227552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70C0"/>
                </a:solidFill>
                <a:latin typeface="+mn-lt"/>
              </a:rPr>
              <a:t>800°C</a:t>
            </a:r>
          </a:p>
        </p:txBody>
      </p:sp>
    </p:spTree>
    <p:extLst>
      <p:ext uri="{BB962C8B-B14F-4D97-AF65-F5344CB8AC3E}">
        <p14:creationId xmlns:p14="http://schemas.microsoft.com/office/powerpoint/2010/main" val="98980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0F5D-53C7-AA4E-9D5B-77DCF897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Impurities (2017): fewer alloys (3 of each), 1 and 25 bar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04A987-518E-2F41-A5CB-B687585E4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76900" y="1463043"/>
            <a:ext cx="6880004" cy="423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6AF3B-7218-AE47-9DCA-5E04FF24FF15}"/>
              </a:ext>
            </a:extLst>
          </p:cNvPr>
          <p:cNvSpPr txBox="1"/>
          <p:nvPr/>
        </p:nvSpPr>
        <p:spPr>
          <a:xfrm>
            <a:off x="2167002" y="5296198"/>
            <a:ext cx="1102291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304H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BBA94-EB70-DD48-B9EE-84C0DCC857AD}"/>
              </a:ext>
            </a:extLst>
          </p:cNvPr>
          <p:cNvSpPr txBox="1"/>
          <p:nvPr/>
        </p:nvSpPr>
        <p:spPr>
          <a:xfrm>
            <a:off x="3546953" y="5299628"/>
            <a:ext cx="1102291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0629D-867A-684D-9DDC-2E08AA597584}"/>
              </a:ext>
            </a:extLst>
          </p:cNvPr>
          <p:cNvSpPr txBox="1"/>
          <p:nvPr/>
        </p:nvSpPr>
        <p:spPr>
          <a:xfrm>
            <a:off x="4926904" y="5299628"/>
            <a:ext cx="1102291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61B2F-02C1-2445-9BB2-E6CE3859E956}"/>
              </a:ext>
            </a:extLst>
          </p:cNvPr>
          <p:cNvSpPr txBox="1"/>
          <p:nvPr/>
        </p:nvSpPr>
        <p:spPr>
          <a:xfrm>
            <a:off x="6345976" y="5299628"/>
            <a:ext cx="1102291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247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(Al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-fomer)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00A6911-C12A-9D46-A0C4-E7D86319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4107" y="1535442"/>
            <a:ext cx="2906999" cy="28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27905C-9277-6A48-89FF-450A84AFE3DD}"/>
              </a:ext>
            </a:extLst>
          </p:cNvPr>
          <p:cNvSpPr txBox="1"/>
          <p:nvPr/>
        </p:nvSpPr>
        <p:spPr>
          <a:xfrm>
            <a:off x="8057383" y="4479051"/>
            <a:ext cx="3802383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Two alloy 230 reaction tubes: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Pressure:  1 and 25 bar</a:t>
            </a:r>
          </a:p>
          <a:p>
            <a:pPr algn="l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Gas:	</a:t>
            </a:r>
            <a:r>
              <a:rPr lang="en-US" dirty="0">
                <a:latin typeface="+mn-lt"/>
              </a:rPr>
              <a:t>RG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	CO</a:t>
            </a:r>
            <a:r>
              <a:rPr lang="en-US" baseline="-25000" dirty="0"/>
              <a:t>2</a:t>
            </a:r>
            <a:r>
              <a:rPr lang="en-US" dirty="0">
                <a:latin typeface="+mn-lt"/>
              </a:rPr>
              <a:t>+10%H</a:t>
            </a:r>
            <a:r>
              <a:rPr lang="en-US" baseline="-25000" dirty="0"/>
              <a:t>2</a:t>
            </a:r>
            <a:r>
              <a:rPr lang="en-US" dirty="0">
                <a:latin typeface="+mn-lt"/>
              </a:rPr>
              <a:t>O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	CO</a:t>
            </a:r>
            <a:r>
              <a:rPr lang="en-US" baseline="-25000" dirty="0"/>
              <a:t>2</a:t>
            </a:r>
            <a:r>
              <a:rPr lang="en-US" dirty="0">
                <a:latin typeface="+mn-lt"/>
              </a:rPr>
              <a:t>+10%H</a:t>
            </a:r>
            <a:r>
              <a:rPr lang="en-US" baseline="-25000" dirty="0"/>
              <a:t>2</a:t>
            </a:r>
            <a:r>
              <a:rPr lang="en-US" dirty="0">
                <a:latin typeface="+mn-lt"/>
              </a:rPr>
              <a:t>O+0.1%SO</a:t>
            </a:r>
            <a:r>
              <a:rPr lang="en-US" baseline="-25000" dirty="0"/>
              <a:t>2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A2BBB-F0E2-504D-ACE5-6D25DDB22F7A}"/>
              </a:ext>
            </a:extLst>
          </p:cNvPr>
          <p:cNvSpPr txBox="1"/>
          <p:nvPr/>
        </p:nvSpPr>
        <p:spPr>
          <a:xfrm>
            <a:off x="1787016" y="6236600"/>
            <a:ext cx="688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+mn-lt"/>
              </a:rPr>
              <a:t>Pint, Brese, Keiser, NACE Corrosion 2018 C2018-11199</a:t>
            </a:r>
          </a:p>
        </p:txBody>
      </p:sp>
    </p:spTree>
    <p:extLst>
      <p:ext uri="{BB962C8B-B14F-4D97-AF65-F5344CB8AC3E}">
        <p14:creationId xmlns:p14="http://schemas.microsoft.com/office/powerpoint/2010/main" val="18824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F63E1-6D30-2845-A364-7EE3A1DE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" y="183575"/>
            <a:ext cx="10900410" cy="97872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CSP:  completed 10,000 h exposures for lifetime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1586-EDAA-2043-82B3-0E6C90F50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976" y="981067"/>
            <a:ext cx="5331600" cy="823912"/>
          </a:xfrm>
        </p:spPr>
        <p:txBody>
          <a:bodyPr/>
          <a:lstStyle/>
          <a:p>
            <a:r>
              <a:rPr lang="en-US" dirty="0"/>
              <a:t>500-h cycles:  three different environments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60DD2-3638-F544-9968-5D695C8E6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67770" y="816156"/>
            <a:ext cx="5144960" cy="821190"/>
          </a:xfrm>
        </p:spPr>
        <p:txBody>
          <a:bodyPr/>
          <a:lstStyle/>
          <a:p>
            <a:r>
              <a:rPr lang="en-US" dirty="0"/>
              <a:t>Quantification of scale thickness in three environments: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DCC21C6-0A3C-7E42-9B4C-08C5544F35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72537" y="1670986"/>
            <a:ext cx="3504955" cy="4205947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F83CC0B-7E14-3F4A-A35D-2BB5B7FB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7492" y="2327265"/>
            <a:ext cx="3638916" cy="254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5127B39-BE34-E94F-B693-1E993F8F003A}"/>
              </a:ext>
            </a:extLst>
          </p:cNvPr>
          <p:cNvSpPr txBox="1">
            <a:spLocks/>
          </p:cNvSpPr>
          <p:nvPr/>
        </p:nvSpPr>
        <p:spPr bwMode="auto">
          <a:xfrm>
            <a:off x="8883917" y="4874506"/>
            <a:ext cx="3152330" cy="8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b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Extrapolation sCO</a:t>
            </a:r>
            <a:r>
              <a:rPr lang="en-US" baseline="-25000" dirty="0"/>
              <a:t>2</a:t>
            </a:r>
            <a:r>
              <a:rPr lang="en-US" dirty="0"/>
              <a:t> to 100,000 h</a:t>
            </a:r>
          </a:p>
        </p:txBody>
      </p:sp>
      <p:pic>
        <p:nvPicPr>
          <p:cNvPr id="18" name="Content Placeholder 13">
            <a:extLst>
              <a:ext uri="{FF2B5EF4-FFF2-40B4-BE49-F238E27FC236}">
                <a16:creationId xmlns:a16="http://schemas.microsoft.com/office/drawing/2014/main" id="{40CD216F-B0CA-EA4F-ADCA-1959C3481B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9430" y="1804979"/>
            <a:ext cx="4541197" cy="37212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898DF-1DA2-3649-AFAE-534A60D3FB11}"/>
              </a:ext>
            </a:extLst>
          </p:cNvPr>
          <p:cNvSpPr txBox="1"/>
          <p:nvPr/>
        </p:nvSpPr>
        <p:spPr>
          <a:xfrm>
            <a:off x="3385012" y="6102862"/>
            <a:ext cx="688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accent6"/>
                </a:solidFill>
                <a:latin typeface="+mn-lt"/>
              </a:rPr>
              <a:t>Pint, Keiser, NACE Corrosion 2019 C2019-12750</a:t>
            </a:r>
          </a:p>
        </p:txBody>
      </p:sp>
    </p:spTree>
    <p:extLst>
      <p:ext uri="{BB962C8B-B14F-4D97-AF65-F5344CB8AC3E}">
        <p14:creationId xmlns:p14="http://schemas.microsoft.com/office/powerpoint/2010/main" val="4133467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E3F8-0B5A-6D4D-86CA-8952F23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2016-2017:  baseline performance in RG and IG sCO2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390323B-794D-8C4A-A9B2-85B8EAB3C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67" y="1339808"/>
            <a:ext cx="5486400" cy="4178384"/>
          </a:xfr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61CDCC3-6BD7-1148-BFFF-F81291CFF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55280" y="2032627"/>
            <a:ext cx="3200400" cy="22101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5786BD-0941-4349-9BDA-1090FCF9AA26}"/>
              </a:ext>
            </a:extLst>
          </p:cNvPr>
          <p:cNvSpPr txBox="1"/>
          <p:nvPr/>
        </p:nvSpPr>
        <p:spPr>
          <a:xfrm>
            <a:off x="1585293" y="5723304"/>
            <a:ext cx="10045874" cy="75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Research grade (RG) CO</a:t>
            </a:r>
            <a:r>
              <a:rPr lang="en-US" sz="2400" baseline="-25000" dirty="0"/>
              <a:t>2</a:t>
            </a:r>
            <a:r>
              <a:rPr lang="en-US" sz="2400" dirty="0"/>
              <a:t>:  ≤ 5 ppm H</a:t>
            </a:r>
            <a:r>
              <a:rPr lang="en-US" sz="2400" baseline="-25000" dirty="0"/>
              <a:t>2</a:t>
            </a:r>
            <a:r>
              <a:rPr lang="en-US" sz="2400" dirty="0"/>
              <a:t>O and ≤ 5 ppm 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2399" dirty="0"/>
              <a:t>Industrial grade (IG) CO</a:t>
            </a:r>
            <a:r>
              <a:rPr lang="en-US" sz="2399" baseline="-25000" dirty="0"/>
              <a:t>2</a:t>
            </a:r>
            <a:r>
              <a:rPr lang="en-US" sz="2399" dirty="0"/>
              <a:t>:  18±16 ppm H</a:t>
            </a:r>
            <a:r>
              <a:rPr lang="en-US" sz="2399" baseline="-25000" dirty="0"/>
              <a:t>2</a:t>
            </a:r>
            <a:r>
              <a:rPr lang="en-US" sz="2399" dirty="0"/>
              <a:t>O and ≤ 32 ppm O</a:t>
            </a:r>
            <a:r>
              <a:rPr lang="en-US" sz="2399" baseline="-25000" dirty="0"/>
              <a:t>2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5049C-57AD-634E-B689-2530219D8FF9}"/>
              </a:ext>
            </a:extLst>
          </p:cNvPr>
          <p:cNvSpPr txBox="1"/>
          <p:nvPr/>
        </p:nvSpPr>
        <p:spPr>
          <a:xfrm>
            <a:off x="5691836" y="4152424"/>
            <a:ext cx="16305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Similar mass gain in RG &amp; IG sCO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D5BB6C-A6DA-D84A-81D6-A02F8E8B582F}"/>
              </a:ext>
            </a:extLst>
          </p:cNvPr>
          <p:cNvSpPr txBox="1"/>
          <p:nvPr/>
        </p:nvSpPr>
        <p:spPr>
          <a:xfrm>
            <a:off x="5707308" y="3622467"/>
            <a:ext cx="16150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Sanicro 25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Fe-22Cr-25Ni</a:t>
            </a:r>
          </a:p>
        </p:txBody>
      </p:sp>
    </p:spTree>
    <p:extLst>
      <p:ext uri="{BB962C8B-B14F-4D97-AF65-F5344CB8AC3E}">
        <p14:creationId xmlns:p14="http://schemas.microsoft.com/office/powerpoint/2010/main" val="36445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E3F8-0B5A-6D4D-86CA-8952F23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2018:  finally completed multi-pump 300 bar autoclave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Clearly see an effect of impurities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FAB51-D17C-724C-94DB-7F9F493D0388}"/>
              </a:ext>
            </a:extLst>
          </p:cNvPr>
          <p:cNvSpPr txBox="1"/>
          <p:nvPr/>
        </p:nvSpPr>
        <p:spPr>
          <a:xfrm>
            <a:off x="1073063" y="5964669"/>
            <a:ext cx="100458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399" dirty="0"/>
              <a:t>Industrial grade (IG) CO</a:t>
            </a:r>
            <a:r>
              <a:rPr lang="en-US" sz="2399" baseline="-25000" dirty="0"/>
              <a:t>2</a:t>
            </a:r>
            <a:r>
              <a:rPr lang="en-US" sz="2399" dirty="0"/>
              <a:t>:  18±16 ppm H</a:t>
            </a:r>
            <a:r>
              <a:rPr lang="en-US" sz="2399" baseline="-25000" dirty="0"/>
              <a:t>2</a:t>
            </a:r>
            <a:r>
              <a:rPr lang="en-US" sz="2399" dirty="0"/>
              <a:t>O and ≤ 32 ppm O</a:t>
            </a:r>
            <a:r>
              <a:rPr lang="en-US" sz="2399" baseline="-25000" dirty="0"/>
              <a:t>2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34571-52EE-9D4A-8F82-351B25482D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440" y="1478701"/>
            <a:ext cx="3779788" cy="2645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6D0CB-708D-8840-BFC5-E34DD8D204BA}"/>
              </a:ext>
            </a:extLst>
          </p:cNvPr>
          <p:cNvSpPr txBox="1"/>
          <p:nvPr/>
        </p:nvSpPr>
        <p:spPr>
          <a:xfrm>
            <a:off x="7505205" y="4257756"/>
            <a:ext cx="43545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Goal: 1%O</a:t>
            </a:r>
            <a:r>
              <a:rPr lang="en-US" sz="2500" b="1" baseline="-25000" dirty="0">
                <a:solidFill>
                  <a:srgbClr val="0070C0"/>
                </a:solidFill>
              </a:rPr>
              <a:t>2</a:t>
            </a:r>
            <a:r>
              <a:rPr lang="en-US" sz="2500" b="1" dirty="0">
                <a:solidFill>
                  <a:srgbClr val="0070C0"/>
                </a:solidFill>
              </a:rPr>
              <a:t>+0.25%H</a:t>
            </a:r>
            <a:r>
              <a:rPr lang="en-US" sz="2500" b="1" baseline="-25000" dirty="0">
                <a:solidFill>
                  <a:srgbClr val="0070C0"/>
                </a:solidFill>
              </a:rPr>
              <a:t>2</a:t>
            </a:r>
            <a:r>
              <a:rPr lang="en-US" sz="2500" b="1" dirty="0">
                <a:solidFill>
                  <a:srgbClr val="0070C0"/>
                </a:solidFill>
              </a:rPr>
              <a:t>O</a:t>
            </a:r>
          </a:p>
          <a:p>
            <a:r>
              <a:rPr lang="en-US" sz="2500" dirty="0">
                <a:solidFill>
                  <a:srgbClr val="0070C0"/>
                </a:solidFill>
              </a:rPr>
              <a:t>(industry suggestion)</a:t>
            </a:r>
          </a:p>
          <a:p>
            <a:r>
              <a:rPr lang="en-US" sz="2500" dirty="0">
                <a:solidFill>
                  <a:srgbClr val="0070C0"/>
                </a:solidFill>
              </a:rPr>
              <a:t>Not easy to control at 300 bar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A0FEF2-D2A5-B64A-B977-8DF9F6DCC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767" y="1339808"/>
            <a:ext cx="5486400" cy="417838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D5049C-57AD-634E-B689-2530219D8FF9}"/>
              </a:ext>
            </a:extLst>
          </p:cNvPr>
          <p:cNvSpPr txBox="1"/>
          <p:nvPr/>
        </p:nvSpPr>
        <p:spPr>
          <a:xfrm>
            <a:off x="5617027" y="4257756"/>
            <a:ext cx="16150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Lower mass gain in IG sCO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D5BB6C-A6DA-D84A-81D6-A02F8E8B582F}"/>
              </a:ext>
            </a:extLst>
          </p:cNvPr>
          <p:cNvSpPr txBox="1"/>
          <p:nvPr/>
        </p:nvSpPr>
        <p:spPr>
          <a:xfrm>
            <a:off x="5617027" y="2035206"/>
            <a:ext cx="16150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Sanicro 25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Fe-22Cr-25Ni</a:t>
            </a:r>
          </a:p>
        </p:txBody>
      </p:sp>
    </p:spTree>
    <p:extLst>
      <p:ext uri="{BB962C8B-B14F-4D97-AF65-F5344CB8AC3E}">
        <p14:creationId xmlns:p14="http://schemas.microsoft.com/office/powerpoint/2010/main" val="34380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A33A-3CCE-7A4E-A507-64A5C9F4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Summary:  impurities caused a higher mass gain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77F74-4CEE-9F48-A86B-BA8663923CDF}"/>
              </a:ext>
            </a:extLst>
          </p:cNvPr>
          <p:cNvSpPr txBox="1"/>
          <p:nvPr/>
        </p:nvSpPr>
        <p:spPr>
          <a:xfrm>
            <a:off x="7178420" y="1588911"/>
            <a:ext cx="48474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C000"/>
                </a:solidFill>
              </a:rPr>
              <a:t>RG CO</a:t>
            </a:r>
            <a:r>
              <a:rPr lang="en-US" sz="2400" baseline="-25000" dirty="0">
                <a:solidFill>
                  <a:srgbClr val="FFC000"/>
                </a:solidFill>
              </a:rPr>
              <a:t>2</a:t>
            </a:r>
            <a:r>
              <a:rPr lang="en-US" sz="2400" dirty="0">
                <a:solidFill>
                  <a:srgbClr val="FFC000"/>
                </a:solidFill>
              </a:rPr>
              <a:t> + 1%O</a:t>
            </a:r>
            <a:r>
              <a:rPr lang="en-US" sz="2400" baseline="-25000" dirty="0">
                <a:solidFill>
                  <a:srgbClr val="FFC000"/>
                </a:solidFill>
              </a:rPr>
              <a:t>2</a:t>
            </a:r>
            <a:r>
              <a:rPr lang="en-US" sz="2400" dirty="0">
                <a:solidFill>
                  <a:srgbClr val="FFC000"/>
                </a:solidFill>
              </a:rPr>
              <a:t> + 0.25% H</a:t>
            </a:r>
            <a:r>
              <a:rPr lang="en-US" sz="2400" baseline="-25000" dirty="0">
                <a:solidFill>
                  <a:srgbClr val="FFC000"/>
                </a:solidFill>
              </a:rPr>
              <a:t>2</a:t>
            </a:r>
            <a:r>
              <a:rPr lang="en-US" sz="2400" dirty="0">
                <a:solidFill>
                  <a:srgbClr val="FFC000"/>
                </a:solidFill>
              </a:rPr>
              <a:t>O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7891610-C6C1-6643-86B0-587CCE154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353" y="813816"/>
            <a:ext cx="5785318" cy="57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13E47-0A1F-2941-AD26-C237658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142192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Metallography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consistent with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mass change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84158E-CC8E-D349-9FD6-4780442A6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918" y="274320"/>
            <a:ext cx="8298849" cy="635508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9449-DBA5-0A43-90AD-6D60B41211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70" y="2055435"/>
            <a:ext cx="3160510" cy="31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88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13E47-0A1F-2941-AD26-C237658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867930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Fe-based alloys: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strongest effect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84158E-CC8E-D349-9FD6-4780442A6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918" y="274320"/>
            <a:ext cx="8298849" cy="635508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9449-DBA5-0A43-90AD-6D60B41211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9" y="2055434"/>
            <a:ext cx="3121873" cy="3121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7CC0E-A859-7740-9375-B99D9109F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516" y="1356192"/>
            <a:ext cx="6548908" cy="39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AD66EC-554B-EE40-8108-7D2725C2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SEM/EDS: Fe/Ni-rich oxide forming with impurities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A3FB7-BFEA-944C-B428-221C6E8F1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6567897"/>
            <a:ext cx="5507832" cy="8211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64759F9-A3FD-6A48-A331-2827D32495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7617" y="1061672"/>
            <a:ext cx="4798176" cy="4572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FAC172-DF26-9D4A-8F64-E30AD9289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9984" y="6567897"/>
            <a:ext cx="5504688" cy="8211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A8157D9-9FA9-5841-A15E-25C29AF2E9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07786" y="1014568"/>
            <a:ext cx="4749084" cy="4572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842AD9-DF00-2A41-87B9-BA3063B0F16E}"/>
              </a:ext>
            </a:extLst>
          </p:cNvPr>
          <p:cNvSpPr txBox="1"/>
          <p:nvPr/>
        </p:nvSpPr>
        <p:spPr>
          <a:xfrm>
            <a:off x="429768" y="5799744"/>
            <a:ext cx="115961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1000 h at 750°C, 300 bar sCO</a:t>
            </a:r>
            <a:r>
              <a:rPr lang="en-US" sz="2400" baseline="-25000" dirty="0"/>
              <a:t>2</a:t>
            </a:r>
            <a:r>
              <a:rPr lang="en-US" sz="2400" dirty="0"/>
              <a:t>+1%O</a:t>
            </a:r>
            <a:r>
              <a:rPr lang="en-US" sz="2400" baseline="-25000" dirty="0"/>
              <a:t>2</a:t>
            </a:r>
            <a:r>
              <a:rPr lang="en-US" sz="2400" dirty="0"/>
              <a:t>+0.25%H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4741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90931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061" y="1094509"/>
            <a:ext cx="11369809" cy="5030718"/>
          </a:xfrm>
        </p:spPr>
        <p:txBody>
          <a:bodyPr/>
          <a:lstStyle/>
          <a:p>
            <a:r>
              <a:rPr lang="en-US" dirty="0"/>
              <a:t>J. Keiser, M. Howell, M. Stephens — oxidation experiments</a:t>
            </a:r>
          </a:p>
          <a:p>
            <a:r>
              <a:rPr lang="en-US" dirty="0"/>
              <a:t>T. Lowe — SEM, image analysis</a:t>
            </a:r>
          </a:p>
          <a:p>
            <a:r>
              <a:rPr lang="en-US" dirty="0"/>
              <a:t>T. Jordan — metallography</a:t>
            </a:r>
          </a:p>
          <a:p>
            <a:r>
              <a:rPr lang="en-US" dirty="0"/>
              <a:t>K. Unocic — TEM</a:t>
            </a:r>
          </a:p>
          <a:p>
            <a:r>
              <a:rPr lang="en-US" dirty="0"/>
              <a:t>Special thanks for alloys: </a:t>
            </a:r>
          </a:p>
          <a:p>
            <a:pPr lvl="1"/>
            <a:r>
              <a:rPr lang="en-US" dirty="0"/>
              <a:t>Haynes International</a:t>
            </a:r>
          </a:p>
          <a:p>
            <a:pPr lvl="1"/>
            <a:r>
              <a:rPr lang="en-US" dirty="0"/>
              <a:t>Special Metals</a:t>
            </a:r>
          </a:p>
          <a:p>
            <a:pPr lvl="1"/>
            <a:r>
              <a:rPr lang="en-US" dirty="0"/>
              <a:t>ATI</a:t>
            </a:r>
          </a:p>
          <a:p>
            <a:pPr lvl="1"/>
            <a:r>
              <a:rPr lang="en-US" dirty="0"/>
              <a:t>Sandvik</a:t>
            </a:r>
          </a:p>
          <a:p>
            <a:pPr lvl="1"/>
            <a:r>
              <a:rPr lang="en-US" dirty="0"/>
              <a:t>Capstone Turbine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54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DDEE-161B-4848-935E-5B54A2F5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21681"/>
          </a:xfrm>
        </p:spPr>
        <p:txBody>
          <a:bodyPr/>
          <a:lstStyle/>
          <a:p>
            <a:r>
              <a:rPr lang="en-US" sz="3100" b="1" dirty="0">
                <a:solidFill>
                  <a:schemeClr val="tx2"/>
                </a:solidFill>
              </a:rPr>
              <a:t>GDOES:  very different oxide forming on 25: (Fe-22Cr-25Ni)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A5A78-3550-9F42-B515-7B922A585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010" y="955354"/>
            <a:ext cx="5507832" cy="821190"/>
          </a:xfrm>
        </p:spPr>
        <p:txBody>
          <a:bodyPr/>
          <a:lstStyle/>
          <a:p>
            <a:pPr algn="ctr"/>
            <a:r>
              <a:rPr lang="en-US" sz="3200" dirty="0"/>
              <a:t>RG sCO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CE111B-5227-214D-814D-10BC6BCC3A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7507" y="1785490"/>
            <a:ext cx="4087048" cy="33734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94698-1717-824C-B221-3CB530E00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955354"/>
            <a:ext cx="5504688" cy="821190"/>
          </a:xfrm>
        </p:spPr>
        <p:txBody>
          <a:bodyPr/>
          <a:lstStyle/>
          <a:p>
            <a:pPr algn="ctr"/>
            <a:r>
              <a:rPr lang="en-US" sz="3200" dirty="0"/>
              <a:t>sCO</a:t>
            </a:r>
            <a:r>
              <a:rPr lang="en-US" sz="3200" baseline="-25000" dirty="0"/>
              <a:t>2</a:t>
            </a:r>
            <a:r>
              <a:rPr lang="en-US" sz="3200" dirty="0"/>
              <a:t>+1%O</a:t>
            </a:r>
            <a:r>
              <a:rPr lang="en-US" sz="3200" baseline="-25000" dirty="0"/>
              <a:t>2</a:t>
            </a:r>
            <a:r>
              <a:rPr lang="en-US" sz="3200" dirty="0"/>
              <a:t>+0.25%H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0E1035C-2952-AB4A-8768-8DA8FB44B5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11699" y="1785490"/>
            <a:ext cx="4067727" cy="337343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AC288-4D30-C54E-B9F4-21E42E9F4735}"/>
              </a:ext>
            </a:extLst>
          </p:cNvPr>
          <p:cNvSpPr txBox="1"/>
          <p:nvPr/>
        </p:nvSpPr>
        <p:spPr>
          <a:xfrm>
            <a:off x="429768" y="5310346"/>
            <a:ext cx="1159611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1000 h at 750°C, 300 bar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Glow discharge optical emission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716023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8731E-8280-6647-8D1E-683404CEF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07831"/>
          </a:xfrm>
        </p:spPr>
        <p:txBody>
          <a:bodyPr/>
          <a:lstStyle/>
          <a:p>
            <a:r>
              <a:rPr lang="en-US" sz="3000" b="1" dirty="0">
                <a:solidFill>
                  <a:schemeClr val="tx2"/>
                </a:solidFill>
              </a:rPr>
              <a:t>625 (NiCr) 1000h STEM:  unusually thick Cr-rich oxide layer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1F138-A98D-8E44-BD29-AA005E99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881" y="1456485"/>
            <a:ext cx="219456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1B990-5ED2-A14B-B2E6-505730B3F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150" y="1463169"/>
            <a:ext cx="2194560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48CF6E-8B0D-4849-BDE0-09AD09BFE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463" y="3713073"/>
            <a:ext cx="2194560" cy="2194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45C342-3AA3-AB4D-ABBC-00538AAE2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213" y="3726716"/>
            <a:ext cx="2194560" cy="2194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3931A-D41A-DC4F-97CC-7BFE42A95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796" y="3726716"/>
            <a:ext cx="2194560" cy="21945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2E4AF-E607-EE49-B3EB-63F165328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820" y="1463169"/>
            <a:ext cx="2194560" cy="2194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EB1414-0F58-CB41-8A01-7F703CCD9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18" y="1577194"/>
            <a:ext cx="4299044" cy="42990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3AC98-9038-9647-9F02-1FF26951AF00}"/>
              </a:ext>
            </a:extLst>
          </p:cNvPr>
          <p:cNvSpPr txBox="1"/>
          <p:nvPr/>
        </p:nvSpPr>
        <p:spPr>
          <a:xfrm>
            <a:off x="246417" y="5876238"/>
            <a:ext cx="44486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Scanning transmission electron microscopy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7222-81D1-4D48-86FA-59BBB5DBEA26}"/>
              </a:ext>
            </a:extLst>
          </p:cNvPr>
          <p:cNvSpPr txBox="1"/>
          <p:nvPr/>
        </p:nvSpPr>
        <p:spPr>
          <a:xfrm>
            <a:off x="4760820" y="5931847"/>
            <a:ext cx="31149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Scale thickness 3.70±44µm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83333-A5D9-5B4A-87B9-0EBC00D5BA4A}"/>
              </a:ext>
            </a:extLst>
          </p:cNvPr>
          <p:cNvSpPr txBox="1"/>
          <p:nvPr/>
        </p:nvSpPr>
        <p:spPr>
          <a:xfrm>
            <a:off x="520239" y="6297693"/>
            <a:ext cx="115961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1000 h at 750°C, 300 bar sCO</a:t>
            </a:r>
            <a:r>
              <a:rPr lang="en-US" sz="2400" baseline="-25000" dirty="0"/>
              <a:t>2</a:t>
            </a:r>
            <a:r>
              <a:rPr lang="en-US" sz="2400" dirty="0"/>
              <a:t>+1%O</a:t>
            </a:r>
            <a:r>
              <a:rPr lang="en-US" sz="2400" baseline="-25000" dirty="0"/>
              <a:t>2</a:t>
            </a:r>
            <a:r>
              <a:rPr lang="en-US" sz="2400" dirty="0"/>
              <a:t>+0.25%H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3F940-9330-C546-9B7D-FC1C288270D8}"/>
              </a:ext>
            </a:extLst>
          </p:cNvPr>
          <p:cNvSpPr txBox="1"/>
          <p:nvPr/>
        </p:nvSpPr>
        <p:spPr>
          <a:xfrm>
            <a:off x="912711" y="1149237"/>
            <a:ext cx="316945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STEM annular dark field image</a:t>
            </a:r>
          </a:p>
        </p:txBody>
      </p:sp>
    </p:spTree>
    <p:extLst>
      <p:ext uri="{BB962C8B-B14F-4D97-AF65-F5344CB8AC3E}">
        <p14:creationId xmlns:p14="http://schemas.microsoft.com/office/powerpoint/2010/main" val="136538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52C8-2881-0843-8379-A37AA3E3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1380378"/>
          </a:xfrm>
        </p:spPr>
        <p:txBody>
          <a:bodyPr/>
          <a:lstStyle/>
          <a:p>
            <a:r>
              <a:rPr lang="en-US" sz="3100" b="1" dirty="0">
                <a:solidFill>
                  <a:schemeClr val="tx2"/>
                </a:solidFill>
              </a:rPr>
              <a:t>Measuring 25°C tensile properties suggests future strategy:</a:t>
            </a:r>
            <a:br>
              <a:rPr lang="en-US" sz="3100" b="1" dirty="0">
                <a:solidFill>
                  <a:schemeClr val="tx2"/>
                </a:solidFill>
              </a:rPr>
            </a:br>
            <a:r>
              <a:rPr lang="en-US" sz="3100" b="1" dirty="0">
                <a:solidFill>
                  <a:schemeClr val="tx2"/>
                </a:solidFill>
              </a:rPr>
              <a:t>Post 750°C exposure shows drop in ductility</a:t>
            </a:r>
            <a:br>
              <a:rPr lang="en-US" sz="3100" b="1" dirty="0">
                <a:solidFill>
                  <a:schemeClr val="tx2"/>
                </a:solidFill>
              </a:rPr>
            </a:br>
            <a:r>
              <a:rPr lang="en-US" sz="3100" b="1" dirty="0">
                <a:solidFill>
                  <a:schemeClr val="accent6"/>
                </a:solidFill>
              </a:rPr>
              <a:t>Method to quantify degradation of steels at 450°-650°C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FEC-7B62-8746-84A3-BC7BB3FBE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Yield strength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92345E-9EE3-4D43-9FAB-A1F71556D8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031" y="2361406"/>
            <a:ext cx="4572000" cy="3200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A82B6-5DF5-DA41-91AC-E40BAFEF4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Elongation: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5346F8-F11D-A74F-9332-13ADD25754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59563" y="2361406"/>
            <a:ext cx="4572000" cy="3200400"/>
          </a:xfr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D6E0CBA5-10D4-E749-9546-33079D88B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6" t="5129" r="7093" b="5132"/>
          <a:stretch/>
        </p:blipFill>
        <p:spPr bwMode="auto">
          <a:xfrm>
            <a:off x="5758815" y="2648648"/>
            <a:ext cx="674370" cy="302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74B320-8A9E-574A-9684-FE7E9B4429AC}"/>
              </a:ext>
            </a:extLst>
          </p:cNvPr>
          <p:cNvSpPr txBox="1"/>
          <p:nvPr/>
        </p:nvSpPr>
        <p:spPr>
          <a:xfrm>
            <a:off x="5457031" y="5649046"/>
            <a:ext cx="13601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25mm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dogbone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085EC-9722-344B-B2A2-5D9DC86CE917}"/>
              </a:ext>
            </a:extLst>
          </p:cNvPr>
          <p:cNvCxnSpPr>
            <a:cxnSpLocks/>
          </p:cNvCxnSpPr>
          <p:nvPr/>
        </p:nvCxnSpPr>
        <p:spPr>
          <a:xfrm>
            <a:off x="7818120" y="4933605"/>
            <a:ext cx="514350" cy="838545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4B1EBA-7685-4842-BC2E-D92CA21F790E}"/>
              </a:ext>
            </a:extLst>
          </p:cNvPr>
          <p:cNvSpPr txBox="1"/>
          <p:nvPr/>
        </p:nvSpPr>
        <p:spPr>
          <a:xfrm>
            <a:off x="8446770" y="5675931"/>
            <a:ext cx="30861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304H: large drop in sCO</a:t>
            </a:r>
            <a:r>
              <a:rPr lang="en-US" b="1" baseline="-25000" dirty="0">
                <a:solidFill>
                  <a:srgbClr val="0070C0"/>
                </a:solidFill>
                <a:latin typeface="+mn-lt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5DC84-3BC4-9A42-89A5-190C4AAC92B1}"/>
              </a:ext>
            </a:extLst>
          </p:cNvPr>
          <p:cNvSpPr txBox="1"/>
          <p:nvPr/>
        </p:nvSpPr>
        <p:spPr>
          <a:xfrm>
            <a:off x="7296150" y="5999117"/>
            <a:ext cx="4236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7030A0"/>
                </a:solidFill>
                <a:latin typeface="+mn-lt"/>
              </a:rPr>
              <a:t>310: also degrading, w/o impurities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4BC4A-3E9C-CB4C-9250-DAD1842C04CE}"/>
              </a:ext>
            </a:extLst>
          </p:cNvPr>
          <p:cNvSpPr txBox="1"/>
          <p:nvPr/>
        </p:nvSpPr>
        <p:spPr>
          <a:xfrm>
            <a:off x="2017029" y="6321705"/>
            <a:ext cx="688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accent6"/>
                </a:solidFill>
                <a:latin typeface="+mn-lt"/>
              </a:rPr>
              <a:t>Pint, et al., Materials and Corrosion, 2019, on-line</a:t>
            </a:r>
          </a:p>
        </p:txBody>
      </p:sp>
    </p:spTree>
    <p:extLst>
      <p:ext uri="{BB962C8B-B14F-4D97-AF65-F5344CB8AC3E}">
        <p14:creationId xmlns:p14="http://schemas.microsoft.com/office/powerpoint/2010/main" val="4114525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07C1E8-C1AC-3640-A872-11F8DC24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Project is concluding having achieved its goals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81BF28-5830-C644-AF59-5B93039CB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39984"/>
            <a:ext cx="11430000" cy="3317511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en-US" dirty="0"/>
              <a:t>Developed new experimental equipment for studying impurity effects on structural materials at up to 750°C/300 bar</a:t>
            </a:r>
          </a:p>
          <a:p>
            <a:pPr>
              <a:spcBef>
                <a:spcPts val="1400"/>
              </a:spcBef>
            </a:pPr>
            <a:r>
              <a:rPr lang="en-US" dirty="0"/>
              <a:t>Results indicate that there is a negative effect of impurities, more so for Fe-based alloys than Ni-based alloys</a:t>
            </a:r>
          </a:p>
          <a:p>
            <a:pPr>
              <a:spcBef>
                <a:spcPts val="1400"/>
              </a:spcBef>
            </a:pPr>
            <a:r>
              <a:rPr lang="en-US" dirty="0"/>
              <a:t>Room temperature tensile data suggests a simple route to quantify sCO</a:t>
            </a:r>
            <a:r>
              <a:rPr lang="en-US" baseline="-25000" dirty="0"/>
              <a:t>2</a:t>
            </a:r>
            <a:r>
              <a:rPr lang="en-US" dirty="0"/>
              <a:t> impact on mechanical properties of steels exposed at lower temperatures</a:t>
            </a:r>
          </a:p>
          <a:p>
            <a:pPr>
              <a:spcBef>
                <a:spcPts val="1400"/>
              </a:spcBef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A32116-9709-A447-9C1D-BA73CDE1C1DB}"/>
              </a:ext>
            </a:extLst>
          </p:cNvPr>
          <p:cNvSpPr txBox="1">
            <a:spLocks/>
          </p:cNvSpPr>
          <p:nvPr/>
        </p:nvSpPr>
        <p:spPr bwMode="auto">
          <a:xfrm>
            <a:off x="519919" y="4259260"/>
            <a:ext cx="11430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000" b="1" dirty="0">
                <a:solidFill>
                  <a:schemeClr val="tx2"/>
                </a:solidFill>
              </a:rPr>
              <a:t>Industrial collaborations</a:t>
            </a: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08E9FA-6FA7-9948-992E-E8203517E280}"/>
              </a:ext>
            </a:extLst>
          </p:cNvPr>
          <p:cNvSpPr txBox="1">
            <a:spLocks/>
          </p:cNvSpPr>
          <p:nvPr/>
        </p:nvSpPr>
        <p:spPr bwMode="auto">
          <a:xfrm>
            <a:off x="519919" y="4752506"/>
            <a:ext cx="11430000" cy="228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/>
              <a:t>All major US alloy manufacturers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Conference calls conducted with HX, sCO</a:t>
            </a:r>
            <a:r>
              <a:rPr lang="en-US" sz="2400" baseline="-25000" dirty="0"/>
              <a:t>2</a:t>
            </a:r>
            <a:r>
              <a:rPr lang="en-US" sz="2400" dirty="0"/>
              <a:t> community (CSP project)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Feedback from 8 Rivers/NetPower on impurity levels of interest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Public presentations (TMS, MS&amp;T, EFC workshop, NACE, EU sCO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052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E90-0B10-9640-9E8C-A1D1AFBE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Backups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6E3AE8-E1B5-6044-8ADF-A76C38A5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72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41" y="148690"/>
            <a:ext cx="11501908" cy="590931"/>
          </a:xfrm>
        </p:spPr>
        <p:txBody>
          <a:bodyPr/>
          <a:lstStyle/>
          <a:p>
            <a:r>
              <a:rPr lang="en-US" sz="3600" dirty="0"/>
              <a:t>FE project studying model Ni-22Cr alloy specimens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81" y="1274380"/>
            <a:ext cx="266090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15" y="1334563"/>
            <a:ext cx="2660904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023763" y="2144638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Scale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2989" y="1524156"/>
            <a:ext cx="19037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</a:rPr>
              <a:t>W-protective layer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253505" y="2934167"/>
            <a:ext cx="910166" cy="2963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65077" y="2429893"/>
            <a:ext cx="74913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18964" y="3761763"/>
            <a:ext cx="86113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BF-STEM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755160" y="1362841"/>
            <a:ext cx="600076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3006" y="785909"/>
            <a:ext cx="307391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750°C, Air, 1000h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16430" y="1488189"/>
            <a:ext cx="237744" cy="12801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4224019">
            <a:off x="5972435" y="1974779"/>
            <a:ext cx="56297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2µmz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2666530" y="1772493"/>
            <a:ext cx="77778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Scale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67004" y="1317969"/>
            <a:ext cx="0" cy="1111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74853" y="3659963"/>
            <a:ext cx="86113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BF-STEM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2130" y="722112"/>
            <a:ext cx="483978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B050"/>
                </a:solidFill>
              </a:rPr>
              <a:t>750°C, 300 bar sCO</a:t>
            </a:r>
            <a:r>
              <a:rPr lang="en-US" sz="2800" b="1" baseline="-25000" dirty="0">
                <a:solidFill>
                  <a:srgbClr val="00B050"/>
                </a:solidFill>
              </a:rPr>
              <a:t>2</a:t>
            </a:r>
            <a:r>
              <a:rPr lang="en-US" sz="2800" b="1" dirty="0">
                <a:solidFill>
                  <a:srgbClr val="00B050"/>
                </a:solidFill>
              </a:rPr>
              <a:t>, 1000h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217193" y="659757"/>
            <a:ext cx="0" cy="579891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85224" y="1830506"/>
            <a:ext cx="485948" cy="1582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6113640" y="3299748"/>
            <a:ext cx="6848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Alloy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691" y="3823949"/>
            <a:ext cx="2633472" cy="2743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75" y="3498907"/>
            <a:ext cx="1377364" cy="1377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209" y="3379459"/>
            <a:ext cx="2660904" cy="274320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10714661" y="3551038"/>
            <a:ext cx="39294" cy="2419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10373081" y="5252523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</a:rPr>
              <a:t>Line 7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1502620" y="4014696"/>
            <a:ext cx="182880" cy="154305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9983141" y="4395519"/>
            <a:ext cx="207648" cy="140914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9800000">
            <a:off x="9756665" y="4291839"/>
            <a:ext cx="530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</a:rPr>
              <a:t>Line 1</a:t>
            </a:r>
          </a:p>
        </p:txBody>
      </p:sp>
      <p:sp>
        <p:nvSpPr>
          <p:cNvPr id="36" name="TextBox 35"/>
          <p:cNvSpPr txBox="1"/>
          <p:nvPr/>
        </p:nvSpPr>
        <p:spPr>
          <a:xfrm rot="2700000">
            <a:off x="11414592" y="3409397"/>
            <a:ext cx="530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</a:rPr>
              <a:t>Line 6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615" y="1757614"/>
            <a:ext cx="2612571" cy="18288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544703" y="4161891"/>
            <a:ext cx="14157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EDS Line 1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16" y="4453539"/>
            <a:ext cx="2612571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551080" y="1369937"/>
            <a:ext cx="1351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EDS Line 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5696" y="4654696"/>
            <a:ext cx="2359381" cy="108952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7030A0"/>
                </a:solidFill>
              </a:rPr>
              <a:t>Air only: Metallic Ni particles in scale near substrate interface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22130" y="6343606"/>
            <a:ext cx="3526656" cy="3416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C on oxide grain boundaries</a:t>
            </a:r>
          </a:p>
        </p:txBody>
      </p:sp>
      <p:sp>
        <p:nvSpPr>
          <p:cNvPr id="38" name="TextBox 37"/>
          <p:cNvSpPr txBox="1"/>
          <p:nvPr/>
        </p:nvSpPr>
        <p:spPr>
          <a:xfrm rot="2139086">
            <a:off x="11423291" y="3905114"/>
            <a:ext cx="568180" cy="23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</a:rPr>
              <a:t>Line 2</a:t>
            </a:r>
          </a:p>
        </p:txBody>
      </p:sp>
    </p:spTree>
    <p:extLst>
      <p:ext uri="{BB962C8B-B14F-4D97-AF65-F5344CB8AC3E}">
        <p14:creationId xmlns:p14="http://schemas.microsoft.com/office/powerpoint/2010/main" val="1504945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75" y="320851"/>
            <a:ext cx="11419286" cy="51077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500h at 800°C:  SO</a:t>
            </a:r>
            <a:r>
              <a:rPr lang="en-US" b="1" baseline="-25000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 suppressed internal oxidation at 1 bar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92" y="1300734"/>
            <a:ext cx="11285453" cy="4237368"/>
          </a:xfrm>
        </p:spPr>
      </p:pic>
      <p:sp>
        <p:nvSpPr>
          <p:cNvPr id="6" name="TextBox 5"/>
          <p:cNvSpPr txBox="1"/>
          <p:nvPr/>
        </p:nvSpPr>
        <p:spPr>
          <a:xfrm>
            <a:off x="521348" y="5879550"/>
            <a:ext cx="11071334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399" dirty="0"/>
              <a:t>Similar results for SO</a:t>
            </a:r>
            <a:r>
              <a:rPr lang="en-US" sz="2399" baseline="-25000" dirty="0"/>
              <a:t>2</a:t>
            </a:r>
            <a:r>
              <a:rPr lang="en-US" sz="2399" dirty="0"/>
              <a:t> reported by Young (UNSW) and Quadakkers (Jülich) </a:t>
            </a:r>
          </a:p>
        </p:txBody>
      </p:sp>
      <p:sp>
        <p:nvSpPr>
          <p:cNvPr id="7" name="Rectangle 6"/>
          <p:cNvSpPr/>
          <p:nvPr/>
        </p:nvSpPr>
        <p:spPr>
          <a:xfrm>
            <a:off x="9469176" y="959290"/>
            <a:ext cx="2491828" cy="45788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9393" y="1077246"/>
            <a:ext cx="1371243" cy="16253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9393" y="3215965"/>
            <a:ext cx="1371243" cy="15629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8171" y="1889934"/>
            <a:ext cx="184224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999" dirty="0"/>
              <a:t>Cr</a:t>
            </a:r>
            <a:r>
              <a:rPr lang="en-US" sz="1999" baseline="-25000" dirty="0"/>
              <a:t>2</a:t>
            </a:r>
            <a:r>
              <a:rPr lang="en-US" sz="1999" dirty="0"/>
              <a:t>O</a:t>
            </a:r>
            <a:r>
              <a:rPr lang="en-US" sz="1999" baseline="-25000" dirty="0"/>
              <a:t>3</a:t>
            </a:r>
            <a:r>
              <a:rPr lang="en-US" sz="1999" dirty="0"/>
              <a:t>-former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8171" y="3714018"/>
            <a:ext cx="184224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999" dirty="0"/>
              <a:t>Al</a:t>
            </a:r>
            <a:r>
              <a:rPr lang="en-US" sz="1999" baseline="-25000" dirty="0"/>
              <a:t>2</a:t>
            </a:r>
            <a:r>
              <a:rPr lang="en-US" sz="1999" dirty="0"/>
              <a:t>O</a:t>
            </a:r>
            <a:r>
              <a:rPr lang="en-US" sz="1999" baseline="-25000" dirty="0"/>
              <a:t>3</a:t>
            </a:r>
            <a:r>
              <a:rPr lang="en-US" sz="1999" dirty="0"/>
              <a:t>-former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2640" y="5419958"/>
            <a:ext cx="27274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10%H</a:t>
            </a:r>
            <a:r>
              <a:rPr lang="en-US" baseline="-25000" dirty="0"/>
              <a:t>2</a:t>
            </a:r>
            <a:r>
              <a:rPr lang="en-US" dirty="0"/>
              <a:t>O+1000 ppm SO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689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75" y="320851"/>
            <a:ext cx="11419286" cy="51077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500h at 800°C:  at 25 bar, 0.1%SO</a:t>
            </a:r>
            <a:r>
              <a:rPr lang="en-US" b="1" baseline="-25000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 resulted in more attack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92" y="1300734"/>
            <a:ext cx="11285453" cy="4237368"/>
          </a:xfrm>
        </p:spPr>
      </p:pic>
      <p:sp>
        <p:nvSpPr>
          <p:cNvPr id="3" name="TextBox 2"/>
          <p:cNvSpPr txBox="1"/>
          <p:nvPr/>
        </p:nvSpPr>
        <p:spPr>
          <a:xfrm>
            <a:off x="599920" y="5652496"/>
            <a:ext cx="8430604" cy="83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399" dirty="0"/>
              <a:t>Haynes 282:  Ni-20Cr-11Co-9Mo-1.6Al-2.2Ti</a:t>
            </a:r>
            <a:endParaRPr lang="hr-HR" sz="2399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399" dirty="0"/>
              <a:t>MarM247 superalloy:  Ni-9Cr-10Co-1Mo-</a:t>
            </a:r>
            <a:r>
              <a:rPr lang="en-US" sz="2399" dirty="0">
                <a:solidFill>
                  <a:srgbClr val="FF0000"/>
                </a:solidFill>
              </a:rPr>
              <a:t>6Al</a:t>
            </a:r>
            <a:r>
              <a:rPr lang="en-US" sz="2399" dirty="0"/>
              <a:t>-10W-3Ta-1.4Hf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A0019-8CE0-864D-8850-5AED8BB87200}"/>
              </a:ext>
            </a:extLst>
          </p:cNvPr>
          <p:cNvSpPr txBox="1"/>
          <p:nvPr/>
        </p:nvSpPr>
        <p:spPr>
          <a:xfrm>
            <a:off x="6096000" y="5367286"/>
            <a:ext cx="27274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10%H</a:t>
            </a:r>
            <a:r>
              <a:rPr lang="en-US" baseline="-25000" dirty="0"/>
              <a:t>2</a:t>
            </a:r>
            <a:r>
              <a:rPr lang="en-US" dirty="0"/>
              <a:t>O+1000 ppm SO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3EE33-D6EB-3342-891F-F42358245F14}"/>
              </a:ext>
            </a:extLst>
          </p:cNvPr>
          <p:cNvSpPr txBox="1"/>
          <p:nvPr/>
        </p:nvSpPr>
        <p:spPr>
          <a:xfrm>
            <a:off x="9030524" y="5412608"/>
            <a:ext cx="27274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10%H</a:t>
            </a:r>
            <a:r>
              <a:rPr lang="en-US" baseline="-25000" dirty="0"/>
              <a:t>2</a:t>
            </a:r>
            <a:r>
              <a:rPr lang="en-US" dirty="0"/>
              <a:t>O+1000 ppm SO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345D0-C173-D04B-A936-B01855EE2F07}"/>
              </a:ext>
            </a:extLst>
          </p:cNvPr>
          <p:cNvSpPr txBox="1"/>
          <p:nvPr/>
        </p:nvSpPr>
        <p:spPr>
          <a:xfrm>
            <a:off x="9357756" y="6486353"/>
            <a:ext cx="25294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NACE 2018 paper</a:t>
            </a:r>
          </a:p>
        </p:txBody>
      </p:sp>
    </p:spTree>
    <p:extLst>
      <p:ext uri="{BB962C8B-B14F-4D97-AF65-F5344CB8AC3E}">
        <p14:creationId xmlns:p14="http://schemas.microsoft.com/office/powerpoint/2010/main" val="3822988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876A-CDD6-6045-B907-F2BCEB1E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Success warrants continued work to answer more q’s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387E6-13C5-6F43-918D-4491868E4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6" y="738402"/>
            <a:ext cx="11551701" cy="5733650"/>
          </a:xfrm>
        </p:spPr>
        <p:txBody>
          <a:bodyPr/>
          <a:lstStyle/>
          <a:p>
            <a:r>
              <a:rPr lang="en-US" dirty="0"/>
              <a:t>Complete characterization and publications in early 2019</a:t>
            </a:r>
          </a:p>
          <a:p>
            <a:pPr lvl="1"/>
            <a:r>
              <a:rPr lang="en-US" dirty="0"/>
              <a:t>Mount 5,000 h specimens, etching, TEM, EPMA, etc.</a:t>
            </a:r>
          </a:p>
          <a:p>
            <a:pPr>
              <a:spcBef>
                <a:spcPts val="800"/>
              </a:spcBef>
            </a:pPr>
            <a:r>
              <a:rPr lang="en-US" dirty="0"/>
              <a:t>New FWP to focus on:</a:t>
            </a:r>
          </a:p>
          <a:p>
            <a:pPr lvl="1"/>
            <a:r>
              <a:rPr lang="en-US" dirty="0"/>
              <a:t>Mechanistic understanding of O</a:t>
            </a:r>
            <a:r>
              <a:rPr lang="en-US" baseline="-25000" dirty="0"/>
              <a:t>2</a:t>
            </a:r>
            <a:r>
              <a:rPr lang="en-US" dirty="0"/>
              <a:t>/H</a:t>
            </a:r>
            <a:r>
              <a:rPr lang="en-US" baseline="-25000" dirty="0"/>
              <a:t>2</a:t>
            </a:r>
            <a:r>
              <a:rPr lang="en-US" dirty="0"/>
              <a:t>O effects with </a:t>
            </a:r>
            <a:r>
              <a:rPr lang="en-US" baseline="30000" dirty="0"/>
              <a:t>18</a:t>
            </a:r>
            <a:r>
              <a:rPr lang="en-US" dirty="0"/>
              <a:t>O/H</a:t>
            </a:r>
            <a:r>
              <a:rPr lang="en-US" baseline="-25000" dirty="0"/>
              <a:t>2</a:t>
            </a:r>
            <a:r>
              <a:rPr lang="en-US" baseline="30000" dirty="0"/>
              <a:t>18</a:t>
            </a:r>
            <a:r>
              <a:rPr lang="en-US" dirty="0"/>
              <a:t>O tracers</a:t>
            </a:r>
          </a:p>
          <a:p>
            <a:pPr lvl="2"/>
            <a:r>
              <a:rPr lang="en-US" dirty="0"/>
              <a:t>Separate 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 effects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Focus on steels at lower temperatures:  technology enabler</a:t>
            </a:r>
          </a:p>
          <a:p>
            <a:pPr lvl="2"/>
            <a:r>
              <a:rPr lang="en-US" dirty="0"/>
              <a:t>#1 question from industry is ”where can I use T91?”:  cheaper and strong vs. fear</a:t>
            </a:r>
          </a:p>
          <a:p>
            <a:pPr lvl="2"/>
            <a:r>
              <a:rPr lang="en-US" dirty="0"/>
              <a:t>Provide input to alloy designers on effect of Cr/Ni in Fe-Cr-Ni alloys</a:t>
            </a:r>
          </a:p>
          <a:p>
            <a:pPr lvl="2"/>
            <a:r>
              <a:rPr lang="en-US" dirty="0"/>
              <a:t>Use 25mm tensile bars to assess sCO</a:t>
            </a:r>
            <a:r>
              <a:rPr lang="en-US" baseline="-25000" dirty="0"/>
              <a:t>2</a:t>
            </a:r>
            <a:r>
              <a:rPr lang="en-US" dirty="0"/>
              <a:t> effect on strength &amp; ductility</a:t>
            </a:r>
          </a:p>
          <a:p>
            <a:pPr lvl="1"/>
            <a:r>
              <a:rPr lang="en-US" dirty="0"/>
              <a:t>Surface modifications to improve steel performance (as warranted)</a:t>
            </a:r>
          </a:p>
          <a:p>
            <a:pPr lvl="2"/>
            <a:r>
              <a:rPr lang="en-US" dirty="0"/>
              <a:t>Shot peening</a:t>
            </a:r>
          </a:p>
          <a:p>
            <a:pPr lvl="2"/>
            <a:r>
              <a:rPr lang="en-US" dirty="0"/>
              <a:t>Coatings</a:t>
            </a:r>
          </a:p>
          <a:p>
            <a:pPr lvl="1"/>
            <a:r>
              <a:rPr lang="en-US" dirty="0"/>
              <a:t>Creep assessment of thin-walled material at 750°C (282/740/etc.)</a:t>
            </a:r>
          </a:p>
          <a:p>
            <a:pPr lvl="1"/>
            <a:r>
              <a:rPr lang="en-US" dirty="0"/>
              <a:t>Model lifetime as a function of temperature/HX dimensions/heat transfer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4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15" y="179364"/>
            <a:ext cx="11422261" cy="97872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Project is studying materials issues relevant to direct-fired supercritical CO</a:t>
            </a:r>
            <a:r>
              <a:rPr lang="en-US" b="1" baseline="-25000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07" y="1158093"/>
            <a:ext cx="11779693" cy="54603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Goals and Objectives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Address materials issues for scaling up direct-fired sCO</a:t>
            </a:r>
            <a:r>
              <a:rPr lang="en-US" sz="2000" baseline="-25000" dirty="0"/>
              <a:t>2</a:t>
            </a:r>
            <a:r>
              <a:rPr lang="en-US" sz="2000" dirty="0"/>
              <a:t> Brayton cycles to higher temperatures for increased efficiency and larger size for commercial power generation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Milestones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FY16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Data analysis on effect of temperature on reaction rates (6/16,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1 and 25 bar testing at three different impurity levels (8/17,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Complete construction of test rig capable of studying impurity effects in sCO2 (9/17,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2200" dirty="0"/>
              <a:t>FY17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Complete analysis of reaction products as a function of temperature, pressure, etc. (12/17,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Complete 500h exposures at three different impurity levels in 300 bar sCO</a:t>
            </a:r>
            <a:r>
              <a:rPr lang="en-US" sz="1800" baseline="-25000" dirty="0"/>
              <a:t>2</a:t>
            </a:r>
            <a:r>
              <a:rPr lang="en-US" sz="1800" dirty="0"/>
              <a:t> (2/18,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Complete 2,500 h of cumulative exposure in sCO</a:t>
            </a:r>
            <a:r>
              <a:rPr lang="en-US" sz="1800" baseline="-25000" dirty="0"/>
              <a:t>2</a:t>
            </a:r>
            <a:r>
              <a:rPr lang="en-US" sz="1800" dirty="0"/>
              <a:t> with a high H</a:t>
            </a:r>
            <a:r>
              <a:rPr lang="en-US" sz="1800" baseline="-25000" dirty="0"/>
              <a:t>2</a:t>
            </a:r>
            <a:r>
              <a:rPr lang="en-US" sz="1800" dirty="0"/>
              <a:t>O content (6/18,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FY18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Compare 2,500 h sCO</a:t>
            </a:r>
            <a:r>
              <a:rPr lang="en-US" sz="1800" baseline="-25000" dirty="0"/>
              <a:t>2</a:t>
            </a:r>
            <a:r>
              <a:rPr lang="en-US" sz="1800" dirty="0"/>
              <a:t> reaction products formed with and without O</a:t>
            </a:r>
            <a:r>
              <a:rPr lang="en-US" sz="1800" baseline="-25000" dirty="0"/>
              <a:t>2</a:t>
            </a:r>
            <a:r>
              <a:rPr lang="en-US" sz="1800" dirty="0"/>
              <a:t> and H</a:t>
            </a:r>
            <a:r>
              <a:rPr lang="en-US" sz="1800" baseline="-25000" dirty="0"/>
              <a:t>2</a:t>
            </a:r>
            <a:r>
              <a:rPr lang="en-US" sz="1800" dirty="0"/>
              <a:t>O (9/18,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Complete 5,000h with a high H</a:t>
            </a:r>
            <a:r>
              <a:rPr lang="en-US" sz="1800" baseline="-25000" dirty="0"/>
              <a:t>2</a:t>
            </a:r>
            <a:r>
              <a:rPr lang="en-US" sz="1800" dirty="0"/>
              <a:t>O content to quantify reaction rate effects (</a:t>
            </a:r>
            <a:r>
              <a:rPr lang="en-US" sz="1800" dirty="0">
                <a:solidFill>
                  <a:srgbClr val="FF0000"/>
                </a:solidFill>
              </a:rPr>
              <a:t>12/18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Complete a time series of 25°C tensile properties at 750°C/300 bar w/o impurities (</a:t>
            </a:r>
            <a:r>
              <a:rPr lang="en-US" sz="1800" dirty="0">
                <a:solidFill>
                  <a:srgbClr val="FF0000"/>
                </a:solidFill>
              </a:rPr>
              <a:t>12/18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B050"/>
                </a:solidFill>
              </a:rPr>
              <a:t>complete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100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4842" y="320041"/>
            <a:ext cx="11501908" cy="53553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Supercritical CO</a:t>
            </a:r>
            <a:r>
              <a:rPr lang="en-US" b="1" baseline="-25000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 Allam cycle:  first clean fossil energy?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0188" y="935080"/>
            <a:ext cx="5829300" cy="821190"/>
          </a:xfrm>
        </p:spPr>
        <p:txBody>
          <a:bodyPr/>
          <a:lstStyle/>
          <a:p>
            <a:r>
              <a:rPr lang="en-US" dirty="0"/>
              <a:t>NetPower 25MWe demo plant (Texas)</a:t>
            </a:r>
          </a:p>
          <a:p>
            <a:r>
              <a:rPr lang="en-US" sz="2000" dirty="0"/>
              <a:t>Exelon, Toshiba, CB&amp;I, 8Rivers Capital: $140m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088" y="894104"/>
            <a:ext cx="5794981" cy="14136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Material challenges:</a:t>
            </a:r>
          </a:p>
          <a:p>
            <a:pPr>
              <a:spcBef>
                <a:spcPts val="0"/>
              </a:spcBef>
            </a:pPr>
            <a:r>
              <a:rPr lang="en-US" dirty="0"/>
              <a:t>  Combustor:  1150°C (!?!)</a:t>
            </a:r>
          </a:p>
          <a:p>
            <a:pPr>
              <a:spcBef>
                <a:spcPts val="0"/>
              </a:spcBef>
            </a:pPr>
            <a:r>
              <a:rPr lang="en-US" dirty="0"/>
              <a:t>  Turbine exit: </a:t>
            </a:r>
            <a:r>
              <a:rPr lang="en-US" u="sng" dirty="0"/>
              <a:t>750°C/300 bar</a:t>
            </a:r>
          </a:p>
          <a:p>
            <a:pPr>
              <a:spcBef>
                <a:spcPts val="0"/>
              </a:spcBef>
            </a:pP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Combustion impurities:  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, H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O, SO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136" y="2307730"/>
            <a:ext cx="5531934" cy="378660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43" y="1851025"/>
            <a:ext cx="5490561" cy="3373438"/>
          </a:xfrm>
        </p:spPr>
      </p:pic>
      <p:sp>
        <p:nvSpPr>
          <p:cNvPr id="12" name="TextBox 11"/>
          <p:cNvSpPr txBox="1"/>
          <p:nvPr/>
        </p:nvSpPr>
        <p:spPr>
          <a:xfrm>
            <a:off x="1801814" y="5857875"/>
            <a:ext cx="758666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Moving forward with limited compatibility data!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As audacious as Eddystone in 1960</a:t>
            </a:r>
          </a:p>
        </p:txBody>
      </p:sp>
      <p:sp>
        <p:nvSpPr>
          <p:cNvPr id="13" name="Text Placeholder 6"/>
          <p:cNvSpPr txBox="1">
            <a:spLocks/>
          </p:cNvSpPr>
          <p:nvPr/>
        </p:nvSpPr>
        <p:spPr bwMode="auto">
          <a:xfrm>
            <a:off x="344843" y="5224463"/>
            <a:ext cx="5490560" cy="35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</a:rPr>
              <a:t>May 2018:  announced first firing</a:t>
            </a:r>
          </a:p>
        </p:txBody>
      </p:sp>
    </p:spTree>
    <p:extLst>
      <p:ext uri="{BB962C8B-B14F-4D97-AF65-F5344CB8AC3E}">
        <p14:creationId xmlns:p14="http://schemas.microsoft.com/office/powerpoint/2010/main" val="297964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7D90-5450-684F-9CE5-F775DFFC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6" y="265349"/>
            <a:ext cx="11422261" cy="563231"/>
          </a:xfrm>
        </p:spPr>
        <p:txBody>
          <a:bodyPr/>
          <a:lstStyle/>
          <a:p>
            <a:r>
              <a:rPr lang="en-US" sz="3400" b="1" dirty="0">
                <a:solidFill>
                  <a:schemeClr val="tx2"/>
                </a:solidFill>
              </a:rPr>
              <a:t>Fossil/Solar focus on &gt;700°C for high efficiency sCO</a:t>
            </a:r>
            <a:r>
              <a:rPr lang="en-US" sz="3400" b="1" baseline="-25000" dirty="0">
                <a:solidFill>
                  <a:schemeClr val="tx2"/>
                </a:solidFill>
              </a:rPr>
              <a:t>2</a:t>
            </a:r>
            <a:r>
              <a:rPr lang="en-US" sz="34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D5D40F-5069-6F45-B3E0-D7A40D033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41" y="2204933"/>
            <a:ext cx="4074196" cy="3168820"/>
          </a:xfr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21D6996-B42A-974A-B01D-FDDA59A56179}"/>
              </a:ext>
            </a:extLst>
          </p:cNvPr>
          <p:cNvSpPr txBox="1">
            <a:spLocks/>
          </p:cNvSpPr>
          <p:nvPr/>
        </p:nvSpPr>
        <p:spPr>
          <a:xfrm>
            <a:off x="6659921" y="1472757"/>
            <a:ext cx="5530493" cy="8209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99" dirty="0">
                <a:solidFill>
                  <a:srgbClr val="7030A0"/>
                </a:solidFill>
              </a:rPr>
              <a:t>&gt;700°C: favors precipitation-strengthened </a:t>
            </a:r>
            <a:r>
              <a:rPr lang="en-US" sz="2799" b="1" dirty="0">
                <a:solidFill>
                  <a:srgbClr val="7030A0"/>
                </a:solidFill>
              </a:rPr>
              <a:t>Ni-based alloys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AABDC71-B051-DB47-AE82-CE95AA373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2" y="1072318"/>
            <a:ext cx="4641552" cy="2142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BD42D6-2B08-1642-A32D-42573B3976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2894" r="10551" b="11207"/>
          <a:stretch/>
        </p:blipFill>
        <p:spPr>
          <a:xfrm>
            <a:off x="4884624" y="2737019"/>
            <a:ext cx="2513945" cy="294501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4F3DA18-5419-8E40-98B1-405A296FAC0A}"/>
              </a:ext>
            </a:extLst>
          </p:cNvPr>
          <p:cNvSpPr txBox="1">
            <a:spLocks/>
          </p:cNvSpPr>
          <p:nvPr/>
        </p:nvSpPr>
        <p:spPr>
          <a:xfrm>
            <a:off x="513235" y="5791380"/>
            <a:ext cx="4180427" cy="87275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/>
              <a:t>Low critical point (31°C/7.4 MPa)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High, liquid-like density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Flexible, small turbomachinery</a:t>
            </a:r>
          </a:p>
        </p:txBody>
      </p:sp>
      <p:pic>
        <p:nvPicPr>
          <p:cNvPr id="15" name="Content Placeholder 12">
            <a:extLst>
              <a:ext uri="{FF2B5EF4-FFF2-40B4-BE49-F238E27FC236}">
                <a16:creationId xmlns:a16="http://schemas.microsoft.com/office/drawing/2014/main" id="{69B3B2C3-4ADB-BF46-B165-9546A99A6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453" y="3325625"/>
            <a:ext cx="2477599" cy="235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43E798D-EEF1-FD4C-B8AE-C65609D45613}"/>
              </a:ext>
            </a:extLst>
          </p:cNvPr>
          <p:cNvSpPr txBox="1">
            <a:spLocks/>
          </p:cNvSpPr>
          <p:nvPr/>
        </p:nvSpPr>
        <p:spPr bwMode="auto">
          <a:xfrm>
            <a:off x="4924224" y="5682029"/>
            <a:ext cx="2570814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/>
              <a:t>Feher, 1965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1829123-4822-6A43-A60D-62552C2B1890}"/>
              </a:ext>
            </a:extLst>
          </p:cNvPr>
          <p:cNvSpPr txBox="1">
            <a:spLocks/>
          </p:cNvSpPr>
          <p:nvPr/>
        </p:nvSpPr>
        <p:spPr bwMode="auto">
          <a:xfrm>
            <a:off x="4563694" y="6029680"/>
            <a:ext cx="3641737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>
                <a:solidFill>
                  <a:srgbClr val="FF0000"/>
                </a:solidFill>
              </a:rPr>
              <a:t>50% sCO</a:t>
            </a:r>
            <a:r>
              <a:rPr lang="en-US" sz="2399" baseline="-25000" dirty="0">
                <a:solidFill>
                  <a:srgbClr val="FF0000"/>
                </a:solidFill>
              </a:rPr>
              <a:t>2</a:t>
            </a:r>
            <a:r>
              <a:rPr lang="en-US" sz="2399" dirty="0">
                <a:solidFill>
                  <a:srgbClr val="FF0000"/>
                </a:solidFill>
              </a:rPr>
              <a:t> eff @ &gt;720°C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85FF882-FC71-944B-87E9-CA9309276F28}"/>
              </a:ext>
            </a:extLst>
          </p:cNvPr>
          <p:cNvSpPr txBox="1">
            <a:spLocks/>
          </p:cNvSpPr>
          <p:nvPr/>
        </p:nvSpPr>
        <p:spPr bwMode="auto">
          <a:xfrm>
            <a:off x="1120086" y="705205"/>
            <a:ext cx="2966722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>
                <a:solidFill>
                  <a:schemeClr val="accent6"/>
                </a:solidFill>
              </a:rPr>
              <a:t>sCO</a:t>
            </a:r>
            <a:r>
              <a:rPr lang="en-US" sz="2399" baseline="-25000" dirty="0">
                <a:solidFill>
                  <a:schemeClr val="accent6"/>
                </a:solidFill>
              </a:rPr>
              <a:t>2</a:t>
            </a:r>
            <a:r>
              <a:rPr lang="en-US" sz="2399" dirty="0">
                <a:solidFill>
                  <a:schemeClr val="accent6"/>
                </a:solidFill>
              </a:rPr>
              <a:t> applications</a:t>
            </a:r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6F294CB2-5D41-F147-93D1-AEBC42840B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t="7453" r="32777" b="23736"/>
          <a:stretch/>
        </p:blipFill>
        <p:spPr bwMode="auto">
          <a:xfrm>
            <a:off x="1267316" y="1710336"/>
            <a:ext cx="714514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D03E542-0F3F-7A46-AB13-F22559FEC8BA}"/>
              </a:ext>
            </a:extLst>
          </p:cNvPr>
          <p:cNvSpPr txBox="1">
            <a:spLocks/>
          </p:cNvSpPr>
          <p:nvPr/>
        </p:nvSpPr>
        <p:spPr bwMode="auto">
          <a:xfrm>
            <a:off x="8008288" y="5311602"/>
            <a:ext cx="3641737" cy="47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0" dirty="0">
                <a:solidFill>
                  <a:srgbClr val="0070C0"/>
                </a:solidFill>
              </a:rPr>
              <a:t>740/282 above 700°C</a:t>
            </a:r>
          </a:p>
        </p:txBody>
      </p:sp>
    </p:spTree>
    <p:extLst>
      <p:ext uri="{BB962C8B-B14F-4D97-AF65-F5344CB8AC3E}">
        <p14:creationId xmlns:p14="http://schemas.microsoft.com/office/powerpoint/2010/main" val="139549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16" y="320851"/>
            <a:ext cx="11784118" cy="510776"/>
          </a:xfrm>
        </p:spPr>
        <p:txBody>
          <a:bodyPr>
            <a:noAutofit/>
          </a:bodyPr>
          <a:lstStyle/>
          <a:p>
            <a:r>
              <a:rPr lang="en-US" sz="3899" b="1" dirty="0">
                <a:solidFill>
                  <a:schemeClr val="tx2"/>
                </a:solidFill>
              </a:rPr>
              <a:t>Indirect- vs. direct-fired sCO</a:t>
            </a:r>
            <a:r>
              <a:rPr lang="en-US" sz="3899" b="1" baseline="-25000" dirty="0">
                <a:solidFill>
                  <a:schemeClr val="tx2"/>
                </a:solidFill>
              </a:rPr>
              <a:t>2</a:t>
            </a:r>
            <a:r>
              <a:rPr lang="en-US" sz="3899" b="1" dirty="0">
                <a:solidFill>
                  <a:schemeClr val="tx2"/>
                </a:solidFill>
              </a:rPr>
              <a:t> systems</a:t>
            </a:r>
            <a:br>
              <a:rPr lang="en-US" sz="3899" dirty="0">
                <a:solidFill>
                  <a:schemeClr val="tx2"/>
                </a:solidFill>
              </a:rPr>
            </a:br>
            <a:r>
              <a:rPr lang="en-US" sz="3899" dirty="0">
                <a:solidFill>
                  <a:schemeClr val="tx2"/>
                </a:solidFill>
              </a:rPr>
              <a:t>(i.e. closed vs. open)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025" y="1443909"/>
            <a:ext cx="5156444" cy="823697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800"/>
              </a:spcBef>
            </a:pPr>
            <a:r>
              <a:rPr lang="en-US" sz="3199" dirty="0">
                <a:solidFill>
                  <a:srgbClr val="FF0000"/>
                </a:solidFill>
              </a:rPr>
              <a:t>Closed cycle:</a:t>
            </a:r>
          </a:p>
          <a:p>
            <a:pPr algn="ctr">
              <a:spcBef>
                <a:spcPts val="800"/>
              </a:spcBef>
            </a:pPr>
            <a:r>
              <a:rPr lang="en-US" sz="3199" dirty="0">
                <a:solidFill>
                  <a:srgbClr val="FF0000"/>
                </a:solidFill>
              </a:rPr>
              <a:t>“pure” CO</a:t>
            </a:r>
            <a:r>
              <a:rPr lang="en-US" sz="3199" baseline="-25000" dirty="0">
                <a:solidFill>
                  <a:srgbClr val="FF0000"/>
                </a:solidFill>
              </a:rPr>
              <a:t>2</a:t>
            </a:r>
            <a:r>
              <a:rPr lang="en-US" sz="3199" dirty="0">
                <a:solidFill>
                  <a:srgbClr val="FF0000"/>
                </a:solidFill>
              </a:rPr>
              <a:t> 100-300 bar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18" y="1445269"/>
            <a:ext cx="5822516" cy="820976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800"/>
              </a:spcBef>
            </a:pPr>
            <a:r>
              <a:rPr lang="en-US" sz="3199" dirty="0">
                <a:solidFill>
                  <a:srgbClr val="00B050"/>
                </a:solidFill>
              </a:rPr>
              <a:t>Open cycle:</a:t>
            </a:r>
          </a:p>
          <a:p>
            <a:pPr algn="ctr">
              <a:spcBef>
                <a:spcPts val="800"/>
              </a:spcBef>
            </a:pPr>
            <a:r>
              <a:rPr lang="en-US" sz="3199" dirty="0">
                <a:solidFill>
                  <a:srgbClr val="00B050"/>
                </a:solidFill>
              </a:rPr>
              <a:t>sCO</a:t>
            </a:r>
            <a:r>
              <a:rPr lang="en-US" sz="3199" baseline="-25000" dirty="0">
                <a:solidFill>
                  <a:srgbClr val="00B050"/>
                </a:solidFill>
              </a:rPr>
              <a:t>2</a:t>
            </a:r>
            <a:r>
              <a:rPr lang="en-US" sz="3199" dirty="0">
                <a:solidFill>
                  <a:srgbClr val="00B050"/>
                </a:solidFill>
              </a:rPr>
              <a:t> + impurities (O</a:t>
            </a:r>
            <a:r>
              <a:rPr lang="en-US" sz="3199" baseline="-25000" dirty="0">
                <a:solidFill>
                  <a:srgbClr val="00B050"/>
                </a:solidFill>
              </a:rPr>
              <a:t>2</a:t>
            </a:r>
            <a:r>
              <a:rPr lang="en-US" sz="3199" dirty="0">
                <a:solidFill>
                  <a:srgbClr val="00B050"/>
                </a:solidFill>
              </a:rPr>
              <a:t>,H</a:t>
            </a:r>
            <a:r>
              <a:rPr lang="en-US" sz="3199" baseline="-25000" dirty="0">
                <a:solidFill>
                  <a:srgbClr val="00B050"/>
                </a:solidFill>
              </a:rPr>
              <a:t>2</a:t>
            </a:r>
            <a:r>
              <a:rPr lang="en-US" sz="3199" dirty="0">
                <a:solidFill>
                  <a:srgbClr val="00B050"/>
                </a:solidFill>
              </a:rPr>
              <a:t>O</a:t>
            </a:r>
            <a:r>
              <a:rPr lang="is-IS" sz="3199" dirty="0">
                <a:solidFill>
                  <a:srgbClr val="00B050"/>
                </a:solidFill>
              </a:rPr>
              <a:t>…)</a:t>
            </a:r>
            <a:endParaRPr lang="en-US" sz="3199" dirty="0">
              <a:solidFill>
                <a:srgbClr val="00B050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15" y="2382625"/>
            <a:ext cx="5530997" cy="281274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6" y="2266246"/>
            <a:ext cx="5484971" cy="2929127"/>
          </a:xfr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350557" y="5510206"/>
            <a:ext cx="5587127" cy="50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799" b="0" dirty="0">
                <a:solidFill>
                  <a:srgbClr val="FF0000"/>
                </a:solidFill>
              </a:rPr>
              <a:t>DOE SunShot funding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6123776" y="5510206"/>
            <a:ext cx="5587127" cy="50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799" b="0" dirty="0">
                <a:solidFill>
                  <a:srgbClr val="00B050"/>
                </a:solidFill>
              </a:rPr>
              <a:t>DOE Fossil Energy funding</a:t>
            </a:r>
          </a:p>
        </p:txBody>
      </p:sp>
    </p:spTree>
    <p:extLst>
      <p:ext uri="{BB962C8B-B14F-4D97-AF65-F5344CB8AC3E}">
        <p14:creationId xmlns:p14="http://schemas.microsoft.com/office/powerpoint/2010/main" val="104648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41" y="320851"/>
            <a:ext cx="11498913" cy="51077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Two sCO</a:t>
            </a:r>
            <a:r>
              <a:rPr lang="en-US" b="1" baseline="-25000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 projects completing at ORNL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557" y="656835"/>
            <a:ext cx="5587127" cy="82097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DOE Fossil Energy (2015-2018)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57" y="1482203"/>
            <a:ext cx="5711018" cy="4239363"/>
          </a:xfrm>
        </p:spPr>
        <p:txBody>
          <a:bodyPr>
            <a:normAutofit/>
          </a:bodyPr>
          <a:lstStyle/>
          <a:p>
            <a:r>
              <a:rPr lang="en-US" dirty="0"/>
              <a:t>750°C/300 bar: 500-h cycles</a:t>
            </a:r>
          </a:p>
          <a:p>
            <a:r>
              <a:rPr lang="en-US" dirty="0">
                <a:solidFill>
                  <a:srgbClr val="00B050"/>
                </a:solidFill>
              </a:rPr>
              <a:t>Focus on impurity effects for direct-fire</a:t>
            </a:r>
          </a:p>
          <a:p>
            <a:pPr lvl="1"/>
            <a:r>
              <a:rPr lang="en-US" dirty="0"/>
              <a:t>Baseline research grade (RG) CO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New autoclave with controlled O</a:t>
            </a:r>
            <a:r>
              <a:rPr lang="en-US" baseline="-25000" dirty="0"/>
              <a:t>2</a:t>
            </a:r>
            <a:r>
              <a:rPr lang="en-US" dirty="0"/>
              <a:t>+H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r>
              <a:rPr lang="en-US" dirty="0"/>
              <a:t>Alloys</a:t>
            </a:r>
          </a:p>
          <a:p>
            <a:pPr lvl="1"/>
            <a:r>
              <a:rPr lang="en-US" dirty="0"/>
              <a:t>310HCbN (HR3C, Fe-base SS)</a:t>
            </a:r>
          </a:p>
          <a:p>
            <a:pPr lvl="1"/>
            <a:r>
              <a:rPr lang="en-US" dirty="0"/>
              <a:t>617</a:t>
            </a:r>
          </a:p>
          <a:p>
            <a:pPr lvl="1"/>
            <a:r>
              <a:rPr lang="en-US" dirty="0"/>
              <a:t>230</a:t>
            </a:r>
          </a:p>
          <a:p>
            <a:pPr lvl="1"/>
            <a:r>
              <a:rPr lang="en-US" dirty="0"/>
              <a:t>247 (Al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-forming superalloy)</a:t>
            </a:r>
          </a:p>
          <a:p>
            <a:pPr lvl="1"/>
            <a:r>
              <a:rPr lang="en-US" dirty="0"/>
              <a:t>282 (Heat #1)</a:t>
            </a:r>
          </a:p>
          <a:p>
            <a:pPr lvl="1"/>
            <a:r>
              <a:rPr lang="en-US" dirty="0"/>
              <a:t>740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222" y="665246"/>
            <a:ext cx="5530493" cy="82097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DOE SunShot (CSP) (2015-2018)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222" y="1490614"/>
            <a:ext cx="5530493" cy="3881950"/>
          </a:xfrm>
        </p:spPr>
        <p:txBody>
          <a:bodyPr>
            <a:normAutofit/>
          </a:bodyPr>
          <a:lstStyle/>
          <a:p>
            <a:r>
              <a:rPr lang="en-US" dirty="0"/>
              <a:t>750°C/300 bar:  500-h cycles</a:t>
            </a:r>
          </a:p>
          <a:p>
            <a:pPr lvl="1"/>
            <a:r>
              <a:rPr lang="en-US" dirty="0"/>
              <a:t>Including 750°C/1 bar, 10-h cycles</a:t>
            </a:r>
          </a:p>
          <a:p>
            <a:r>
              <a:rPr lang="en-US" dirty="0"/>
              <a:t>Focus on industrial grade (IG) CO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Indirect fired (closed loop)</a:t>
            </a:r>
          </a:p>
          <a:p>
            <a:r>
              <a:rPr lang="en-US" dirty="0"/>
              <a:t>Alloys</a:t>
            </a:r>
          </a:p>
          <a:p>
            <a:pPr lvl="1"/>
            <a:r>
              <a:rPr lang="en-US" dirty="0"/>
              <a:t>Alloy 25 (Fe-base SS Sanicro 25)</a:t>
            </a:r>
          </a:p>
          <a:p>
            <a:pPr lvl="1"/>
            <a:r>
              <a:rPr lang="en-US" dirty="0"/>
              <a:t>625</a:t>
            </a:r>
          </a:p>
          <a:p>
            <a:pPr lvl="1"/>
            <a:r>
              <a:rPr lang="en-US" dirty="0"/>
              <a:t>740</a:t>
            </a:r>
          </a:p>
          <a:p>
            <a:pPr lvl="1"/>
            <a:r>
              <a:rPr lang="en-US" dirty="0"/>
              <a:t>282 (Heat #2)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618064"/>
              </p:ext>
            </p:extLst>
          </p:nvPr>
        </p:nvGraphicFramePr>
        <p:xfrm>
          <a:off x="3364268" y="5554366"/>
          <a:ext cx="6835968" cy="1112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7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0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Air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RG CO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IG CO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FE: CO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+O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/H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O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bar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5,000 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5,000 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</a:rPr>
                        <a:t>5,000 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–––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300 bar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–––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5,000 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</a:rPr>
                        <a:t>5,000 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5,000 h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6252" y="5912016"/>
            <a:ext cx="3148016" cy="39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99" dirty="0"/>
              <a:t>Cooperative test matrix: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89C17-C3A9-1846-A857-B7F565A8AEC4}"/>
              </a:ext>
            </a:extLst>
          </p:cNvPr>
          <p:cNvSpPr txBox="1"/>
          <p:nvPr/>
        </p:nvSpPr>
        <p:spPr>
          <a:xfrm>
            <a:off x="5937684" y="5200650"/>
            <a:ext cx="6117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2A38D-5FA9-F346-BA40-0A8F676774F3}"/>
              </a:ext>
            </a:extLst>
          </p:cNvPr>
          <p:cNvSpPr txBox="1"/>
          <p:nvPr/>
        </p:nvSpPr>
        <p:spPr>
          <a:xfrm>
            <a:off x="8951395" y="5213832"/>
            <a:ext cx="6117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F0007-02DC-2640-A222-F77FC9ED3E0E}"/>
              </a:ext>
            </a:extLst>
          </p:cNvPr>
          <p:cNvSpPr txBox="1"/>
          <p:nvPr/>
        </p:nvSpPr>
        <p:spPr>
          <a:xfrm>
            <a:off x="4506512" y="5212080"/>
            <a:ext cx="10582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FE/CSP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AA81DE-2521-5342-8AE8-45A9EB475546}"/>
              </a:ext>
            </a:extLst>
          </p:cNvPr>
          <p:cNvSpPr txBox="1"/>
          <p:nvPr/>
        </p:nvSpPr>
        <p:spPr>
          <a:xfrm>
            <a:off x="7200631" y="5206140"/>
            <a:ext cx="7661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CSP</a:t>
            </a:r>
          </a:p>
        </p:txBody>
      </p:sp>
    </p:spTree>
    <p:extLst>
      <p:ext uri="{BB962C8B-B14F-4D97-AF65-F5344CB8AC3E}">
        <p14:creationId xmlns:p14="http://schemas.microsoft.com/office/powerpoint/2010/main" val="101065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CC9F53-4109-4740-AC38-334BE3D9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9" y="320040"/>
            <a:ext cx="11844705" cy="100076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Thermodynamics:  Oxygen levels similar in steam/CO</a:t>
            </a:r>
            <a:r>
              <a:rPr lang="en-US" b="1" baseline="-25000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     Concern about high C activity at m-o interface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68E1F3FA-FE59-BF4D-AA60-48B90F83EE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2" y="1695628"/>
            <a:ext cx="5180251" cy="345350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A29828-6CC7-8F4E-8513-24B353152E7B}"/>
              </a:ext>
            </a:extLst>
          </p:cNvPr>
          <p:cNvSpPr txBox="1"/>
          <p:nvPr/>
        </p:nvSpPr>
        <p:spPr>
          <a:xfrm>
            <a:off x="1739122" y="5523956"/>
            <a:ext cx="3381146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dirty="0"/>
              <a:t>Factsage calculations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F418A6-5F2E-1846-B45C-BE09757917F5}"/>
              </a:ext>
            </a:extLst>
          </p:cNvPr>
          <p:cNvSpPr txBox="1"/>
          <p:nvPr/>
        </p:nvSpPr>
        <p:spPr>
          <a:xfrm>
            <a:off x="7096285" y="5703118"/>
            <a:ext cx="38972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High carbon activity at P</a:t>
            </a:r>
            <a:r>
              <a:rPr lang="en-US" baseline="-25000" dirty="0"/>
              <a:t>total</a:t>
            </a:r>
            <a:r>
              <a:rPr lang="en-US" dirty="0"/>
              <a:t> = 1 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3FE6CF-79BD-9145-AE2F-5C29F16B3D73}"/>
              </a:ext>
            </a:extLst>
          </p:cNvPr>
          <p:cNvSpPr txBox="1"/>
          <p:nvPr/>
        </p:nvSpPr>
        <p:spPr>
          <a:xfrm>
            <a:off x="7957140" y="6087620"/>
            <a:ext cx="18886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What is P</a:t>
            </a:r>
            <a:r>
              <a:rPr lang="en-US" baseline="-25000" dirty="0"/>
              <a:t>interface</a:t>
            </a:r>
            <a:r>
              <a:rPr lang="en-US" dirty="0"/>
              <a:t>?</a:t>
            </a:r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F571B3B6-7539-CB4D-81C5-1B1FD032F9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00" y="1695628"/>
            <a:ext cx="5181600" cy="345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C5640-F19B-4D4A-9D94-B6E685C6D5CD}"/>
              </a:ext>
            </a:extLst>
          </p:cNvPr>
          <p:cNvSpPr txBox="1"/>
          <p:nvPr/>
        </p:nvSpPr>
        <p:spPr>
          <a:xfrm>
            <a:off x="6360515" y="5318616"/>
            <a:ext cx="53687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2CO(g) = C(s) + CO</a:t>
            </a:r>
            <a:r>
              <a:rPr lang="en-US" baseline="-25000" dirty="0"/>
              <a:t>2</a:t>
            </a:r>
            <a:r>
              <a:rPr lang="en-US" dirty="0"/>
              <a:t>(g)    CO</a:t>
            </a:r>
            <a:r>
              <a:rPr lang="en-US" baseline="-25000" dirty="0"/>
              <a:t>2</a:t>
            </a:r>
            <a:r>
              <a:rPr lang="en-US" dirty="0"/>
              <a:t>(g) = 0.5O</a:t>
            </a:r>
            <a:r>
              <a:rPr lang="en-US" baseline="-25000" dirty="0"/>
              <a:t>2</a:t>
            </a:r>
            <a:r>
              <a:rPr lang="en-US" dirty="0"/>
              <a:t> + CO(g)</a:t>
            </a:r>
          </a:p>
        </p:txBody>
      </p:sp>
    </p:spTree>
    <p:extLst>
      <p:ext uri="{BB962C8B-B14F-4D97-AF65-F5344CB8AC3E}">
        <p14:creationId xmlns:p14="http://schemas.microsoft.com/office/powerpoint/2010/main" val="73478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82D2-281A-8546-BD98-B9017B8E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Range of alloys have been evaluated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D8A792-05AD-4542-A688-5BD448CCD4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814167"/>
              </p:ext>
            </p:extLst>
          </p:nvPr>
        </p:nvGraphicFramePr>
        <p:xfrm>
          <a:off x="345876" y="1271013"/>
          <a:ext cx="11369674" cy="4083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535">
                  <a:extLst>
                    <a:ext uri="{9D8B030D-6E8A-4147-A177-3AD203B41FA5}">
                      <a16:colId xmlns:a16="http://schemas.microsoft.com/office/drawing/2014/main" val="1498149631"/>
                    </a:ext>
                  </a:extLst>
                </a:gridCol>
                <a:gridCol w="801495">
                  <a:extLst>
                    <a:ext uri="{9D8B030D-6E8A-4147-A177-3AD203B41FA5}">
                      <a16:colId xmlns:a16="http://schemas.microsoft.com/office/drawing/2014/main" val="4229845378"/>
                    </a:ext>
                  </a:extLst>
                </a:gridCol>
                <a:gridCol w="811369">
                  <a:extLst>
                    <a:ext uri="{9D8B030D-6E8A-4147-A177-3AD203B41FA5}">
                      <a16:colId xmlns:a16="http://schemas.microsoft.com/office/drawing/2014/main" val="223089965"/>
                    </a:ext>
                  </a:extLst>
                </a:gridCol>
                <a:gridCol w="824248">
                  <a:extLst>
                    <a:ext uri="{9D8B030D-6E8A-4147-A177-3AD203B41FA5}">
                      <a16:colId xmlns:a16="http://schemas.microsoft.com/office/drawing/2014/main" val="2624428722"/>
                    </a:ext>
                  </a:extLst>
                </a:gridCol>
                <a:gridCol w="811369">
                  <a:extLst>
                    <a:ext uri="{9D8B030D-6E8A-4147-A177-3AD203B41FA5}">
                      <a16:colId xmlns:a16="http://schemas.microsoft.com/office/drawing/2014/main" val="2395989295"/>
                    </a:ext>
                  </a:extLst>
                </a:gridCol>
                <a:gridCol w="1738648">
                  <a:extLst>
                    <a:ext uri="{9D8B030D-6E8A-4147-A177-3AD203B41FA5}">
                      <a16:colId xmlns:a16="http://schemas.microsoft.com/office/drawing/2014/main" val="2368630402"/>
                    </a:ext>
                  </a:extLst>
                </a:gridCol>
                <a:gridCol w="772733">
                  <a:extLst>
                    <a:ext uri="{9D8B030D-6E8A-4147-A177-3AD203B41FA5}">
                      <a16:colId xmlns:a16="http://schemas.microsoft.com/office/drawing/2014/main" val="3023312377"/>
                    </a:ext>
                  </a:extLst>
                </a:gridCol>
                <a:gridCol w="759853">
                  <a:extLst>
                    <a:ext uri="{9D8B030D-6E8A-4147-A177-3AD203B41FA5}">
                      <a16:colId xmlns:a16="http://schemas.microsoft.com/office/drawing/2014/main" val="2676374209"/>
                    </a:ext>
                  </a:extLst>
                </a:gridCol>
                <a:gridCol w="824248">
                  <a:extLst>
                    <a:ext uri="{9D8B030D-6E8A-4147-A177-3AD203B41FA5}">
                      <a16:colId xmlns:a16="http://schemas.microsoft.com/office/drawing/2014/main" val="623938259"/>
                    </a:ext>
                  </a:extLst>
                </a:gridCol>
                <a:gridCol w="2866176">
                  <a:extLst>
                    <a:ext uri="{9D8B030D-6E8A-4147-A177-3AD203B41FA5}">
                      <a16:colId xmlns:a16="http://schemas.microsoft.com/office/drawing/2014/main" val="231706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Refractories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216374"/>
                  </a:ext>
                </a:extLst>
              </a:tr>
              <a:tr h="3748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Grade 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0.9Mo,0.1Nb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0.03Cu,0.3Mn,0.1Si,0.3V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52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304H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0.3Mo,0.01Nb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0.4Cu,1.6Mn,0.3Si,0.07N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047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3.5W,.5Nb,.2Mo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3.0Cu, 0.5Mn, 0.2Si, 0.2N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12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310HCbN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0.1Mo,0.4Nb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0.1Cu,1.2Mn,0.3Si,0.3N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72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1Mo, 12W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0.02La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889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9Mo, 4Nb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0.2Si,0.1Mn,0.02C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24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9Mo, 1Nb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715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0.3Mo, 2Nb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0.5Si,0.3Mn,0.03C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967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0.1Si,0.1Mn,0.06C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35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10W,3Ta,1Mo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1.3Hf,0.14C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0764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47564E-B4A6-E94A-B0A7-D31326906EEC}"/>
              </a:ext>
            </a:extLst>
          </p:cNvPr>
          <p:cNvSpPr txBox="1"/>
          <p:nvPr/>
        </p:nvSpPr>
        <p:spPr>
          <a:xfrm>
            <a:off x="372170" y="5782218"/>
            <a:ext cx="113696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Compositions measured using ICP-OES and combustion analyses </a:t>
            </a:r>
          </a:p>
        </p:txBody>
      </p:sp>
    </p:spTree>
    <p:extLst>
      <p:ext uri="{BB962C8B-B14F-4D97-AF65-F5344CB8AC3E}">
        <p14:creationId xmlns:p14="http://schemas.microsoft.com/office/powerpoint/2010/main" val="176091479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1726</Words>
  <Application>Microsoft Macintosh PowerPoint</Application>
  <PresentationFormat>Widescreen</PresentationFormat>
  <Paragraphs>350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Century Gothic</vt:lpstr>
      <vt:lpstr>ORNL</vt:lpstr>
      <vt:lpstr>Advanced Materials Issues for Supercritical CO2 Cycles FEAA123 (2016 – 2018)</vt:lpstr>
      <vt:lpstr>Acknowledgments</vt:lpstr>
      <vt:lpstr>Project is studying materials issues relevant to direct-fired supercritical CO2 cycles</vt:lpstr>
      <vt:lpstr>Supercritical CO2 Allam cycle:  first clean fossil energy?</vt:lpstr>
      <vt:lpstr>Fossil/Solar focus on &gt;700°C for high efficiency sCO2 </vt:lpstr>
      <vt:lpstr>Indirect- vs. direct-fired sCO2 systems (i.e. closed vs. open)</vt:lpstr>
      <vt:lpstr>Two sCO2 projects completing at ORNL</vt:lpstr>
      <vt:lpstr>Thermodynamics:  Oxygen levels similar in steam/CO2       Concern about high C activity at m-o interface</vt:lpstr>
      <vt:lpstr>Range of alloys have been evaluated</vt:lpstr>
      <vt:lpstr>CO2 compatibility evaluated several ways at 700°-800°C</vt:lpstr>
      <vt:lpstr>Impurities (2015): 1atm, many alloys (1 of each)</vt:lpstr>
      <vt:lpstr>Impurities (2017): fewer alloys (3 of each), 1 and 25 bar</vt:lpstr>
      <vt:lpstr>CSP:  completed 10,000 h exposures for lifetime model</vt:lpstr>
      <vt:lpstr>2016-2017:  baseline performance in RG and IG sCO2</vt:lpstr>
      <vt:lpstr>2018:  finally completed multi-pump 300 bar autoclave Clearly see an effect of impurities</vt:lpstr>
      <vt:lpstr>Summary:  impurities caused a higher mass gain</vt:lpstr>
      <vt:lpstr>Metallography consistent with mass change</vt:lpstr>
      <vt:lpstr>Fe-based alloys: strongest effect</vt:lpstr>
      <vt:lpstr>SEM/EDS: Fe/Ni-rich oxide forming with impurities</vt:lpstr>
      <vt:lpstr>GDOES:  very different oxide forming on 25: (Fe-22Cr-25Ni)</vt:lpstr>
      <vt:lpstr>625 (NiCr) 1000h STEM:  unusually thick Cr-rich oxide layer  </vt:lpstr>
      <vt:lpstr>Measuring 25°C tensile properties suggests future strategy: Post 750°C exposure shows drop in ductility Method to quantify degradation of steels at 450°-650°C (?)</vt:lpstr>
      <vt:lpstr>Project is concluding having achieved its goals</vt:lpstr>
      <vt:lpstr>Backups</vt:lpstr>
      <vt:lpstr>FE project studying model Ni-22Cr alloy specimens</vt:lpstr>
      <vt:lpstr>500h at 800°C:  SO2 suppressed internal oxidation at 1 bar</vt:lpstr>
      <vt:lpstr>500h at 800°C:  at 25 bar, 0.1%SO2 resulted in more attack</vt:lpstr>
      <vt:lpstr>Success warrants continued work to answer more q’s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2019-04-09T14:19:02Z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