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 id="2147483674" r:id="rId2"/>
    <p:sldMasterId id="2147483724" r:id="rId3"/>
    <p:sldMasterId id="2147483725" r:id="rId4"/>
    <p:sldMasterId id="2147483726" r:id="rId5"/>
  </p:sldMasterIdLst>
  <p:notesMasterIdLst>
    <p:notesMasterId r:id="rId41"/>
  </p:notesMasterIdLst>
  <p:handoutMasterIdLst>
    <p:handoutMasterId r:id="rId42"/>
  </p:handoutMasterIdLst>
  <p:sldIdLst>
    <p:sldId id="357" r:id="rId6"/>
    <p:sldId id="437" r:id="rId7"/>
    <p:sldId id="358" r:id="rId8"/>
    <p:sldId id="438" r:id="rId9"/>
    <p:sldId id="418" r:id="rId10"/>
    <p:sldId id="369" r:id="rId11"/>
    <p:sldId id="377" r:id="rId12"/>
    <p:sldId id="441" r:id="rId13"/>
    <p:sldId id="442" r:id="rId14"/>
    <p:sldId id="443" r:id="rId15"/>
    <p:sldId id="368" r:id="rId16"/>
    <p:sldId id="461" r:id="rId17"/>
    <p:sldId id="445" r:id="rId18"/>
    <p:sldId id="446" r:id="rId19"/>
    <p:sldId id="396" r:id="rId20"/>
    <p:sldId id="450" r:id="rId21"/>
    <p:sldId id="373" r:id="rId22"/>
    <p:sldId id="453" r:id="rId23"/>
    <p:sldId id="455" r:id="rId24"/>
    <p:sldId id="456" r:id="rId25"/>
    <p:sldId id="412" r:id="rId26"/>
    <p:sldId id="430" r:id="rId27"/>
    <p:sldId id="413" r:id="rId28"/>
    <p:sldId id="402" r:id="rId29"/>
    <p:sldId id="405" r:id="rId30"/>
    <p:sldId id="407" r:id="rId31"/>
    <p:sldId id="408" r:id="rId32"/>
    <p:sldId id="439" r:id="rId33"/>
    <p:sldId id="435" r:id="rId34"/>
    <p:sldId id="436" r:id="rId35"/>
    <p:sldId id="416" r:id="rId36"/>
    <p:sldId id="415" r:id="rId37"/>
    <p:sldId id="424" r:id="rId38"/>
    <p:sldId id="425" r:id="rId39"/>
    <p:sldId id="457" r:id="rId40"/>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k J. Albenze" initials="EJA" lastIdx="1" clrIdx="0"/>
  <p:cmAuthor id="1" name="christopher korose" initials="ck" lastIdx="2" clrIdx="1">
    <p:extLst>
      <p:ext uri="{19B8F6BF-5375-455C-9EA6-DF929625EA0E}">
        <p15:presenceInfo xmlns:p15="http://schemas.microsoft.com/office/powerpoint/2012/main" userId="7983da1e6548f275" providerId="Windows Live"/>
      </p:ext>
    </p:extLst>
  </p:cmAuthor>
  <p:cmAuthor id="2" name="Korose, Christopher P" initials="KCP" lastIdx="1" clrIdx="2">
    <p:extLst>
      <p:ext uri="{19B8F6BF-5375-455C-9EA6-DF929625EA0E}">
        <p15:presenceInfo xmlns:p15="http://schemas.microsoft.com/office/powerpoint/2012/main" userId="Korose, Christopher 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E9"/>
    <a:srgbClr val="FFEEB7"/>
    <a:srgbClr val="E9DEF6"/>
    <a:srgbClr val="66FF99"/>
    <a:srgbClr val="FF0000"/>
    <a:srgbClr val="E7975B"/>
    <a:srgbClr val="FF2D2D"/>
    <a:srgbClr val="BDD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9" autoAdjust="0"/>
    <p:restoredTop sz="90852" autoAdjust="0"/>
  </p:normalViewPr>
  <p:slideViewPr>
    <p:cSldViewPr>
      <p:cViewPr varScale="1">
        <p:scale>
          <a:sx n="61" d="100"/>
          <a:sy n="61" d="100"/>
        </p:scale>
        <p:origin x="10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1" y="1"/>
            <a:ext cx="3078559" cy="469745"/>
          </a:xfrm>
          <a:prstGeom prst="rect">
            <a:avLst/>
          </a:prstGeom>
          <a:noFill/>
          <a:ln w="9525">
            <a:noFill/>
            <a:miter lim="800000"/>
            <a:headEnd/>
            <a:tailEnd/>
          </a:ln>
          <a:effectLst/>
        </p:spPr>
        <p:txBody>
          <a:bodyPr vert="horz" wrap="square" lIns="94975" tIns="47488" rIns="94975" bIns="47488" numCol="1" anchor="t" anchorCtr="0" compatLnSpc="1">
            <a:prstTxWarp prst="textNoShape">
              <a:avLst/>
            </a:prstTxWarp>
          </a:bodyPr>
          <a:lstStyle>
            <a:lvl1pPr>
              <a:defRPr sz="1200"/>
            </a:lvl1pPr>
          </a:lstStyle>
          <a:p>
            <a:pPr>
              <a:defRPr/>
            </a:pPr>
            <a:endParaRPr lang="en-US"/>
          </a:p>
        </p:txBody>
      </p:sp>
      <p:sp>
        <p:nvSpPr>
          <p:cNvPr id="50179" name="Rectangle 3"/>
          <p:cNvSpPr>
            <a:spLocks noGrp="1" noChangeArrowheads="1"/>
          </p:cNvSpPr>
          <p:nvPr>
            <p:ph type="dt" sz="quarter" idx="1"/>
          </p:nvPr>
        </p:nvSpPr>
        <p:spPr bwMode="auto">
          <a:xfrm>
            <a:off x="4022278" y="1"/>
            <a:ext cx="3078558" cy="469745"/>
          </a:xfrm>
          <a:prstGeom prst="rect">
            <a:avLst/>
          </a:prstGeom>
          <a:noFill/>
          <a:ln w="9525">
            <a:noFill/>
            <a:miter lim="800000"/>
            <a:headEnd/>
            <a:tailEnd/>
          </a:ln>
          <a:effectLst/>
        </p:spPr>
        <p:txBody>
          <a:bodyPr vert="horz" wrap="square" lIns="94975" tIns="47488" rIns="94975" bIns="47488" numCol="1" anchor="t" anchorCtr="0" compatLnSpc="1">
            <a:prstTxWarp prst="textNoShape">
              <a:avLst/>
            </a:prstTxWarp>
          </a:bodyPr>
          <a:lstStyle>
            <a:lvl1pPr algn="r">
              <a:defRPr sz="1200"/>
            </a:lvl1pPr>
          </a:lstStyle>
          <a:p>
            <a:pPr>
              <a:defRPr/>
            </a:pPr>
            <a:endParaRPr lang="en-US"/>
          </a:p>
        </p:txBody>
      </p:sp>
      <p:sp>
        <p:nvSpPr>
          <p:cNvPr id="50180" name="Rectangle 4"/>
          <p:cNvSpPr>
            <a:spLocks noGrp="1" noChangeArrowheads="1"/>
          </p:cNvSpPr>
          <p:nvPr>
            <p:ph type="ftr" sz="quarter" idx="2"/>
          </p:nvPr>
        </p:nvSpPr>
        <p:spPr bwMode="auto">
          <a:xfrm>
            <a:off x="1" y="8917128"/>
            <a:ext cx="3078559" cy="469745"/>
          </a:xfrm>
          <a:prstGeom prst="rect">
            <a:avLst/>
          </a:prstGeom>
          <a:noFill/>
          <a:ln w="9525">
            <a:noFill/>
            <a:miter lim="800000"/>
            <a:headEnd/>
            <a:tailEnd/>
          </a:ln>
          <a:effectLst/>
        </p:spPr>
        <p:txBody>
          <a:bodyPr vert="horz" wrap="square" lIns="94975" tIns="47488" rIns="94975" bIns="47488" numCol="1" anchor="b" anchorCtr="0" compatLnSpc="1">
            <a:prstTxWarp prst="textNoShape">
              <a:avLst/>
            </a:prstTxWarp>
          </a:bodyPr>
          <a:lstStyle>
            <a:lvl1pPr>
              <a:defRPr sz="1200"/>
            </a:lvl1pPr>
          </a:lstStyle>
          <a:p>
            <a:pPr>
              <a:defRPr/>
            </a:pPr>
            <a:endParaRPr lang="en-US"/>
          </a:p>
        </p:txBody>
      </p:sp>
      <p:sp>
        <p:nvSpPr>
          <p:cNvPr id="50181" name="Rectangle 5"/>
          <p:cNvSpPr>
            <a:spLocks noGrp="1" noChangeArrowheads="1"/>
          </p:cNvSpPr>
          <p:nvPr>
            <p:ph type="sldNum" sz="quarter" idx="3"/>
          </p:nvPr>
        </p:nvSpPr>
        <p:spPr bwMode="auto">
          <a:xfrm>
            <a:off x="4022278" y="8917128"/>
            <a:ext cx="3078558" cy="469745"/>
          </a:xfrm>
          <a:prstGeom prst="rect">
            <a:avLst/>
          </a:prstGeom>
          <a:noFill/>
          <a:ln w="9525">
            <a:noFill/>
            <a:miter lim="800000"/>
            <a:headEnd/>
            <a:tailEnd/>
          </a:ln>
          <a:effectLst/>
        </p:spPr>
        <p:txBody>
          <a:bodyPr vert="horz" wrap="square" lIns="94975" tIns="47488" rIns="94975" bIns="47488" numCol="1" anchor="b" anchorCtr="0" compatLnSpc="1">
            <a:prstTxWarp prst="textNoShape">
              <a:avLst/>
            </a:prstTxWarp>
          </a:bodyPr>
          <a:lstStyle>
            <a:lvl1pPr algn="r">
              <a:defRPr sz="1200"/>
            </a:lvl1pPr>
          </a:lstStyle>
          <a:p>
            <a:pPr>
              <a:defRPr/>
            </a:pPr>
            <a:fld id="{28CC2AFE-0FA0-47D3-BF8D-C0780434B02C}" type="slidenum">
              <a:rPr lang="en-US"/>
              <a:pPr>
                <a:defRPr/>
              </a:pPr>
              <a:t>‹#›</a:t>
            </a:fld>
            <a:endParaRPr lang="en-US"/>
          </a:p>
        </p:txBody>
      </p:sp>
    </p:spTree>
    <p:extLst>
      <p:ext uri="{BB962C8B-B14F-4D97-AF65-F5344CB8AC3E}">
        <p14:creationId xmlns:p14="http://schemas.microsoft.com/office/powerpoint/2010/main" val="1935471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1"/>
            <a:ext cx="3078559" cy="469745"/>
          </a:xfrm>
          <a:prstGeom prst="rect">
            <a:avLst/>
          </a:prstGeom>
          <a:noFill/>
          <a:ln w="9525">
            <a:noFill/>
            <a:miter lim="800000"/>
            <a:headEnd/>
            <a:tailEnd/>
          </a:ln>
          <a:effectLst/>
        </p:spPr>
        <p:txBody>
          <a:bodyPr vert="horz" wrap="square" lIns="94975" tIns="47488" rIns="94975" bIns="47488"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4022278" y="1"/>
            <a:ext cx="3078558" cy="469745"/>
          </a:xfrm>
          <a:prstGeom prst="rect">
            <a:avLst/>
          </a:prstGeom>
          <a:noFill/>
          <a:ln w="9525">
            <a:noFill/>
            <a:miter lim="800000"/>
            <a:headEnd/>
            <a:tailEnd/>
          </a:ln>
          <a:effectLst/>
        </p:spPr>
        <p:txBody>
          <a:bodyPr vert="horz" wrap="square" lIns="94975" tIns="47488" rIns="94975" bIns="47488" numCol="1" anchor="t" anchorCtr="0" compatLnSpc="1">
            <a:prstTxWarp prst="textNoShape">
              <a:avLst/>
            </a:prstTxWarp>
          </a:bodyPr>
          <a:lstStyle>
            <a:lvl1pPr algn="r">
              <a:defRPr sz="120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04913" y="703263"/>
            <a:ext cx="4692650" cy="3521075"/>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11066" y="4460167"/>
            <a:ext cx="5681980" cy="4224494"/>
          </a:xfrm>
          <a:prstGeom prst="rect">
            <a:avLst/>
          </a:prstGeom>
          <a:noFill/>
          <a:ln w="9525">
            <a:noFill/>
            <a:miter lim="800000"/>
            <a:headEnd/>
            <a:tailEnd/>
          </a:ln>
          <a:effectLst/>
        </p:spPr>
        <p:txBody>
          <a:bodyPr vert="horz" wrap="square" lIns="94975" tIns="47488" rIns="94975" bIns="474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1" y="8917128"/>
            <a:ext cx="3078559" cy="469745"/>
          </a:xfrm>
          <a:prstGeom prst="rect">
            <a:avLst/>
          </a:prstGeom>
          <a:noFill/>
          <a:ln w="9525">
            <a:noFill/>
            <a:miter lim="800000"/>
            <a:headEnd/>
            <a:tailEnd/>
          </a:ln>
          <a:effectLst/>
        </p:spPr>
        <p:txBody>
          <a:bodyPr vert="horz" wrap="square" lIns="94975" tIns="47488" rIns="94975" bIns="47488"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4022278" y="8917128"/>
            <a:ext cx="3078558" cy="469745"/>
          </a:xfrm>
          <a:prstGeom prst="rect">
            <a:avLst/>
          </a:prstGeom>
          <a:noFill/>
          <a:ln w="9525">
            <a:noFill/>
            <a:miter lim="800000"/>
            <a:headEnd/>
            <a:tailEnd/>
          </a:ln>
          <a:effectLst/>
        </p:spPr>
        <p:txBody>
          <a:bodyPr vert="horz" wrap="square" lIns="94975" tIns="47488" rIns="94975" bIns="47488" numCol="1" anchor="b" anchorCtr="0" compatLnSpc="1">
            <a:prstTxWarp prst="textNoShape">
              <a:avLst/>
            </a:prstTxWarp>
          </a:bodyPr>
          <a:lstStyle>
            <a:lvl1pPr algn="r">
              <a:defRPr sz="1200"/>
            </a:lvl1pPr>
          </a:lstStyle>
          <a:p>
            <a:pPr>
              <a:defRPr/>
            </a:pPr>
            <a:fld id="{E40A1E31-843F-496C-8032-08DA555D9556}" type="slidenum">
              <a:rPr lang="en-US"/>
              <a:pPr>
                <a:defRPr/>
              </a:pPr>
              <a:t>‹#›</a:t>
            </a:fld>
            <a:endParaRPr lang="en-US"/>
          </a:p>
        </p:txBody>
      </p:sp>
    </p:spTree>
    <p:extLst>
      <p:ext uri="{BB962C8B-B14F-4D97-AF65-F5344CB8AC3E}">
        <p14:creationId xmlns:p14="http://schemas.microsoft.com/office/powerpoint/2010/main" val="3237159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2297C1FA-E0AB-461D-9FB4-2D8EB8D3F6DA}" type="slidenum">
              <a:rPr lang="en-US" smtClean="0"/>
              <a:pPr/>
              <a:t>1</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8471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40A1E31-843F-496C-8032-08DA555D9556}" type="slidenum">
              <a:rPr lang="en-US" smtClean="0"/>
              <a:pPr>
                <a:defRPr/>
              </a:pPr>
              <a:t>16</a:t>
            </a:fld>
            <a:endParaRPr lang="en-US"/>
          </a:p>
        </p:txBody>
      </p:sp>
    </p:spTree>
    <p:extLst>
      <p:ext uri="{BB962C8B-B14F-4D97-AF65-F5344CB8AC3E}">
        <p14:creationId xmlns:p14="http://schemas.microsoft.com/office/powerpoint/2010/main" val="1935471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113E8FA2-1357-46E0-96FF-6D3631682357}" type="slidenum">
              <a:rPr lang="en-US" smtClean="0"/>
              <a:pPr/>
              <a:t>21</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00810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113E8FA2-1357-46E0-96FF-6D3631682357}" type="slidenum">
              <a:rPr lang="en-US" smtClean="0"/>
              <a:pPr/>
              <a:t>22</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0104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B911F7-7F03-4E65-B719-20FCEEC744C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15334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B911F7-7F03-4E65-B719-20FCEEC744C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42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B911F7-7F03-4E65-B719-20FCEEC744C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0043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B911F7-7F03-4E65-B719-20FCEEC744C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92402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38B274B5-F2D6-4C23-8B52-F971F15652CA}" type="slidenum">
              <a:rPr lang="en-US" smtClean="0"/>
              <a:pPr/>
              <a:t>28</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03092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40A1E31-843F-496C-8032-08DA555D9556}" type="slidenum">
              <a:rPr lang="en-US" smtClean="0"/>
              <a:pPr>
                <a:defRPr/>
              </a:pPr>
              <a:t>30</a:t>
            </a:fld>
            <a:endParaRPr lang="en-US"/>
          </a:p>
        </p:txBody>
      </p:sp>
    </p:spTree>
    <p:extLst>
      <p:ext uri="{BB962C8B-B14F-4D97-AF65-F5344CB8AC3E}">
        <p14:creationId xmlns:p14="http://schemas.microsoft.com/office/powerpoint/2010/main" val="3077156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40A1E31-843F-496C-8032-08DA555D9556}" type="slidenum">
              <a:rPr lang="en-US" smtClean="0"/>
              <a:pPr>
                <a:defRPr/>
              </a:pPr>
              <a:t>32</a:t>
            </a:fld>
            <a:endParaRPr lang="en-US"/>
          </a:p>
        </p:txBody>
      </p:sp>
    </p:spTree>
    <p:extLst>
      <p:ext uri="{BB962C8B-B14F-4D97-AF65-F5344CB8AC3E}">
        <p14:creationId xmlns:p14="http://schemas.microsoft.com/office/powerpoint/2010/main" val="87972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B911F7-7F03-4E65-B719-20FCEEC744CB}" type="slidenum">
              <a:rPr lang="en-US" smtClean="0"/>
              <a:pPr/>
              <a:t>2</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05468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14427535-972D-4328-AAFE-E28EEF41FCF2}" type="slidenum">
              <a:rPr lang="en-US" smtClean="0"/>
              <a:pPr/>
              <a:t>33</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57679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14427535-972D-4328-AAFE-E28EEF41FCF2}" type="slidenum">
              <a:rPr lang="en-US" smtClean="0"/>
              <a:pPr/>
              <a:t>34</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4256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6CB5F2C1-FBC9-408F-BFA6-069CB629DB68}" type="slidenum">
              <a:rPr lang="en-US" smtClean="0"/>
              <a:pPr/>
              <a:t>3</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3399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38B274B5-F2D6-4C23-8B52-F971F15652CA}" type="slidenum">
              <a:rPr lang="en-US" smtClean="0"/>
              <a:pPr/>
              <a:t>4</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2196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6CB5F2C1-FBC9-408F-BFA6-069CB629DB68}" type="slidenum">
              <a:rPr lang="en-US" smtClean="0"/>
              <a:pPr/>
              <a:t>5</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57915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40A1E31-843F-496C-8032-08DA555D9556}" type="slidenum">
              <a:rPr lang="en-US" smtClean="0"/>
              <a:pPr>
                <a:defRPr/>
              </a:pPr>
              <a:t>6</a:t>
            </a:fld>
            <a:endParaRPr lang="en-US"/>
          </a:p>
        </p:txBody>
      </p:sp>
    </p:spTree>
    <p:extLst>
      <p:ext uri="{BB962C8B-B14F-4D97-AF65-F5344CB8AC3E}">
        <p14:creationId xmlns:p14="http://schemas.microsoft.com/office/powerpoint/2010/main" val="369328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40A1E31-843F-496C-8032-08DA555D9556}" type="slidenum">
              <a:rPr lang="en-US" smtClean="0"/>
              <a:pPr>
                <a:defRPr/>
              </a:pPr>
              <a:t>9</a:t>
            </a:fld>
            <a:endParaRPr lang="en-US"/>
          </a:p>
        </p:txBody>
      </p:sp>
    </p:spTree>
    <p:extLst>
      <p:ext uri="{BB962C8B-B14F-4D97-AF65-F5344CB8AC3E}">
        <p14:creationId xmlns:p14="http://schemas.microsoft.com/office/powerpoint/2010/main" val="258245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40A1E31-843F-496C-8032-08DA555D9556}" type="slidenum">
              <a:rPr lang="en-US" smtClean="0"/>
              <a:pPr>
                <a:defRPr/>
              </a:pPr>
              <a:t>13</a:t>
            </a:fld>
            <a:endParaRPr lang="en-US"/>
          </a:p>
        </p:txBody>
      </p:sp>
    </p:spTree>
    <p:extLst>
      <p:ext uri="{BB962C8B-B14F-4D97-AF65-F5344CB8AC3E}">
        <p14:creationId xmlns:p14="http://schemas.microsoft.com/office/powerpoint/2010/main" val="227555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40A1E31-843F-496C-8032-08DA555D9556}" type="slidenum">
              <a:rPr lang="en-US" smtClean="0"/>
              <a:pPr>
                <a:defRPr/>
              </a:pPr>
              <a:t>14</a:t>
            </a:fld>
            <a:endParaRPr lang="en-US"/>
          </a:p>
        </p:txBody>
      </p:sp>
    </p:spTree>
    <p:extLst>
      <p:ext uri="{BB962C8B-B14F-4D97-AF65-F5344CB8AC3E}">
        <p14:creationId xmlns:p14="http://schemas.microsoft.com/office/powerpoint/2010/main" val="2401069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4DE081-7983-4AE2-A28F-A885C644BE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EF18ED-6E62-41EE-B91D-E60EF9307C7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9E453E-0608-4885-B834-637897FFC4A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NETL Presentation Title Page Final Black DOE Logo"/>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9396" name="Rectangle 4"/>
          <p:cNvSpPr>
            <a:spLocks noGrp="1" noChangeArrowheads="1"/>
          </p:cNvSpPr>
          <p:nvPr>
            <p:ph type="ctrTitle" sz="quarter"/>
          </p:nvPr>
        </p:nvSpPr>
        <p:spPr>
          <a:xfrm>
            <a:off x="2741613" y="4508500"/>
            <a:ext cx="6170612" cy="488950"/>
          </a:xfrm>
        </p:spPr>
        <p:txBody>
          <a:bodyPr anchor="b"/>
          <a:lstStyle>
            <a:lvl1pPr algn="l" fontAlgn="t">
              <a:defRPr sz="2600"/>
            </a:lvl1pPr>
          </a:lstStyle>
          <a:p>
            <a:r>
              <a:rPr lang="en-US"/>
              <a:t>Click to edit Master title style</a:t>
            </a:r>
          </a:p>
        </p:txBody>
      </p:sp>
      <p:sp>
        <p:nvSpPr>
          <p:cNvPr id="59397" name="Rectangle 5"/>
          <p:cNvSpPr>
            <a:spLocks noGrp="1" noChangeArrowheads="1"/>
          </p:cNvSpPr>
          <p:nvPr>
            <p:ph type="subTitle" sz="quarter" idx="1"/>
          </p:nvPr>
        </p:nvSpPr>
        <p:spPr>
          <a:xfrm>
            <a:off x="2741613" y="5027613"/>
            <a:ext cx="6170612" cy="366712"/>
          </a:xfrm>
          <a:ln w="12700"/>
        </p:spPr>
        <p:txBody>
          <a:bodyPr>
            <a:spAutoFit/>
          </a:bodyPr>
          <a:lstStyle>
            <a:lvl1pPr marL="0" indent="0">
              <a:buFontTx/>
              <a:buNone/>
              <a:defRPr sz="1800" b="0"/>
            </a:lvl1pPr>
          </a:lstStyle>
          <a:p>
            <a:r>
              <a:rPr lang="en-US"/>
              <a:t>Click to edit Master subtitle style</a:t>
            </a: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FA48FB8D-CD56-4786-93C8-8FFBA7A8F57C}" type="slidenum">
              <a:rPr lang="en-US"/>
              <a:pPr>
                <a:defRPr/>
              </a:pPr>
              <a:t>‹#›</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2CC3CCB9-C3BC-4148-82DA-E74F97350019}" type="slidenum">
              <a:rPr lang="en-US"/>
              <a:pPr>
                <a:defRPr/>
              </a:pPr>
              <a:t>‹#›</a:t>
            </a:fld>
            <a:endParaRPr 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0013"/>
            <a:ext cx="4038600"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4038600"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19E7C53C-8FB8-4A30-91BE-C38805FD7D19}" type="slidenum">
              <a:rPr lang="en-US"/>
              <a:pPr>
                <a:defRPr/>
              </a:pPr>
              <a:t>‹#›</a:t>
            </a:fld>
            <a:endParaRPr 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pPr>
              <a:defRPr/>
            </a:pPr>
            <a:endParaRPr lang="en-US"/>
          </a:p>
        </p:txBody>
      </p:sp>
      <p:sp>
        <p:nvSpPr>
          <p:cNvPr id="8" name="Rectangle 9"/>
          <p:cNvSpPr>
            <a:spLocks noGrp="1" noChangeArrowheads="1"/>
          </p:cNvSpPr>
          <p:nvPr>
            <p:ph type="sldNum" sz="quarter" idx="11"/>
          </p:nvPr>
        </p:nvSpPr>
        <p:spPr>
          <a:ln/>
        </p:spPr>
        <p:txBody>
          <a:bodyPr/>
          <a:lstStyle>
            <a:lvl1pPr>
              <a:defRPr/>
            </a:lvl1pPr>
          </a:lstStyle>
          <a:p>
            <a:pPr>
              <a:defRPr/>
            </a:pPr>
            <a:fld id="{D5223CBA-E234-42E8-A3CD-26B288F6E656}" type="slidenum">
              <a:rPr lang="en-US"/>
              <a:pPr>
                <a:defRPr/>
              </a:pPr>
              <a:t>‹#›</a:t>
            </a:fld>
            <a:endParaRPr lang="en-US"/>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pPr>
              <a:defRPr/>
            </a:pPr>
            <a:endParaRPr lang="en-US"/>
          </a:p>
        </p:txBody>
      </p:sp>
      <p:sp>
        <p:nvSpPr>
          <p:cNvPr id="4" name="Rectangle 9"/>
          <p:cNvSpPr>
            <a:spLocks noGrp="1" noChangeArrowheads="1"/>
          </p:cNvSpPr>
          <p:nvPr>
            <p:ph type="sldNum" sz="quarter" idx="11"/>
          </p:nvPr>
        </p:nvSpPr>
        <p:spPr>
          <a:ln/>
        </p:spPr>
        <p:txBody>
          <a:bodyPr/>
          <a:lstStyle>
            <a:lvl1pPr>
              <a:defRPr/>
            </a:lvl1pPr>
          </a:lstStyle>
          <a:p>
            <a:pPr>
              <a:defRPr/>
            </a:pPr>
            <a:fld id="{7B59CBC0-BBAA-48F8-A713-3BF104C52113}" type="slidenum">
              <a:rPr lang="en-US"/>
              <a:pPr>
                <a:defRPr/>
              </a:pPr>
              <a:t>‹#›</a:t>
            </a:fld>
            <a:endParaRPr lang="en-US"/>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p>
        </p:txBody>
      </p:sp>
      <p:sp>
        <p:nvSpPr>
          <p:cNvPr id="3" name="Rectangle 9"/>
          <p:cNvSpPr>
            <a:spLocks noGrp="1" noChangeArrowheads="1"/>
          </p:cNvSpPr>
          <p:nvPr>
            <p:ph type="sldNum" sz="quarter" idx="11"/>
          </p:nvPr>
        </p:nvSpPr>
        <p:spPr>
          <a:ln/>
        </p:spPr>
        <p:txBody>
          <a:bodyPr/>
          <a:lstStyle>
            <a:lvl1pPr>
              <a:defRPr/>
            </a:lvl1pPr>
          </a:lstStyle>
          <a:p>
            <a:pPr>
              <a:defRPr/>
            </a:pPr>
            <a:fld id="{DEEDA04F-A91B-46F5-A83D-FD019C8784EF}" type="slidenum">
              <a:rPr lang="en-US"/>
              <a:pPr>
                <a:defRPr/>
              </a:pPr>
              <a:t>‹#›</a:t>
            </a:fld>
            <a:endParaRPr lang="en-US"/>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7EEEE0B9-C572-4A51-885C-C72E43041D09}"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C99257-C95B-4FAC-9343-AC48723CD26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F7EB6D1D-1DE2-46F4-8D94-B77F68606A40}" type="slidenum">
              <a:rPr lang="en-US"/>
              <a:pPr>
                <a:defRPr/>
              </a:pPr>
              <a:t>‹#›</a:t>
            </a:fld>
            <a:endParaRPr lang="en-US"/>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DEBEEBCA-BBD5-447B-B7BF-36A455EAC85D}" type="slidenum">
              <a:rPr lang="en-US"/>
              <a:pPr>
                <a:defRPr/>
              </a:pPr>
              <a:t>‹#›</a:t>
            </a:fld>
            <a:endParaRPr 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82563"/>
            <a:ext cx="2057400" cy="5986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82563"/>
            <a:ext cx="6019800" cy="5986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A8AC0CD1-22D3-4A18-BACC-B34444FB7306}"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597BA5-27F4-4E9E-A142-993FFBDCB59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381A5-0DA0-49B5-BA4F-A9A16184245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CF2BEE-4CB4-49E0-9DFB-CCF3D2B351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686F7B-EB3F-46AC-AAA8-96FA1016ABD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FE8CC-9521-48A0-8C03-F7635BACE92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1D760-6C92-40EA-895D-BCE1D8FC887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A4BFCD-CC38-46BC-80D7-015AB938D8B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100000">
              <a:srgbClr val="BDDEFF"/>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30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3014" name="Rectangle 6"/>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F0D200C-FB95-43E1-BCE3-18E8951C90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gs>
            <a:gs pos="100000">
              <a:srgbClr val="BDDEFF"/>
            </a:gs>
          </a:gsLst>
          <a:lin ang="5400000" scaled="1"/>
          <a:tileRect/>
        </a:gra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457200" y="182563"/>
            <a:ext cx="8229600" cy="549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2051" name="Rectangle 4"/>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6" name="Rectangle 8"/>
          <p:cNvSpPr>
            <a:spLocks noGrp="1" noChangeArrowheads="1"/>
          </p:cNvSpPr>
          <p:nvPr>
            <p:ph type="ftr" sz="quarter" idx="3"/>
          </p:nvPr>
        </p:nvSpPr>
        <p:spPr bwMode="auto">
          <a:xfrm>
            <a:off x="455613" y="6480175"/>
            <a:ext cx="4113212" cy="301625"/>
          </a:xfrm>
          <a:prstGeom prst="rect">
            <a:avLst/>
          </a:prstGeom>
          <a:noFill/>
          <a:ln w="9525">
            <a:noFill/>
            <a:miter lim="800000"/>
            <a:headEnd/>
            <a:tailEnd/>
          </a:ln>
          <a:effectLst/>
        </p:spPr>
        <p:txBody>
          <a:bodyPr vert="horz" wrap="square" lIns="0" tIns="27432" rIns="0" bIns="27432" numCol="1" anchor="t" anchorCtr="0" compatLnSpc="1">
            <a:prstTxWarp prst="textNoShape">
              <a:avLst/>
            </a:prstTxWarp>
          </a:bodyPr>
          <a:lstStyle>
            <a:lvl1pPr eaLnBrk="0" hangingPunct="0">
              <a:defRPr sz="600" i="1">
                <a:solidFill>
                  <a:srgbClr val="003399"/>
                </a:solidFill>
                <a:cs typeface="Arial" charset="0"/>
              </a:defRPr>
            </a:lvl1pPr>
          </a:lstStyle>
          <a:p>
            <a:pPr>
              <a:defRPr/>
            </a:pPr>
            <a:endParaRPr lang="en-US"/>
          </a:p>
        </p:txBody>
      </p:sp>
      <p:sp>
        <p:nvSpPr>
          <p:cNvPr id="58377" name="Rectangle 9"/>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00045F-7DCD-4494-8570-CB6D47CA11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4"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spd="med">
    <p:fade/>
  </p:transition>
  <p:hf hdr="0" ftr="0" dt="0"/>
  <p:txStyles>
    <p:titleStyle>
      <a:lvl1pPr algn="ctr" rtl="0" eaLnBrk="0" fontAlgn="base" hangingPunct="0">
        <a:spcBef>
          <a:spcPct val="0"/>
        </a:spcBef>
        <a:spcAft>
          <a:spcPct val="0"/>
        </a:spcAft>
        <a:defRPr sz="3000" b="1">
          <a:solidFill>
            <a:srgbClr val="003399"/>
          </a:solidFill>
          <a:latin typeface="+mj-lt"/>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gs>
            <a:gs pos="100000">
              <a:srgbClr val="BDDEFF"/>
            </a:gs>
          </a:gsLst>
          <a:lin ang="5400000" scaled="1"/>
          <a:tileRect/>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82563"/>
            <a:ext cx="8229600" cy="549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4099" name="Rectangle 3"/>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ftr" sz="quarter" idx="3"/>
          </p:nvPr>
        </p:nvSpPr>
        <p:spPr bwMode="auto">
          <a:xfrm>
            <a:off x="455613" y="6480175"/>
            <a:ext cx="4113212" cy="301625"/>
          </a:xfrm>
          <a:prstGeom prst="rect">
            <a:avLst/>
          </a:prstGeom>
          <a:noFill/>
          <a:ln w="9525">
            <a:noFill/>
            <a:miter lim="800000"/>
            <a:headEnd/>
            <a:tailEnd/>
          </a:ln>
          <a:effectLst/>
        </p:spPr>
        <p:txBody>
          <a:bodyPr vert="horz" wrap="square" lIns="0" tIns="27432" rIns="0" bIns="27432" numCol="1" anchor="t" anchorCtr="0" compatLnSpc="1">
            <a:prstTxWarp prst="textNoShape">
              <a:avLst/>
            </a:prstTxWarp>
          </a:bodyPr>
          <a:lstStyle>
            <a:lvl1pPr eaLnBrk="0" hangingPunct="0">
              <a:defRPr sz="600" i="1">
                <a:solidFill>
                  <a:srgbClr val="003399"/>
                </a:solidFill>
                <a:cs typeface="Arial" charset="0"/>
              </a:defRPr>
            </a:lvl1pPr>
          </a:lstStyle>
          <a:p>
            <a:pPr>
              <a:defRPr/>
            </a:pPr>
            <a:endParaRPr lang="en-US"/>
          </a:p>
        </p:txBody>
      </p:sp>
      <p:sp>
        <p:nvSpPr>
          <p:cNvPr id="3077" name="Rectangle 5"/>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D1D20F4-7BFA-4E9B-A277-BF41940019F2}" type="slidenum">
              <a:rPr lang="en-US"/>
              <a:pPr>
                <a:defRPr/>
              </a:pPr>
              <a:t>‹#›</a:t>
            </a:fld>
            <a:endParaRPr lang="en-US"/>
          </a:p>
        </p:txBody>
      </p:sp>
    </p:spTree>
  </p:cSld>
  <p:clrMap bg1="lt1" tx1="dk1" bg2="lt2" tx2="dk2" accent1="accent1" accent2="accent2" accent3="accent3" accent4="accent4" accent5="accent5" accent6="accent6" hlink="hlink" folHlink="folHlink"/>
  <p:transition spd="med">
    <p:fade/>
  </p:transition>
  <p:txStyles>
    <p:titleStyle>
      <a:lvl1pPr algn="ctr" rtl="0" eaLnBrk="0" fontAlgn="base" hangingPunct="0">
        <a:spcBef>
          <a:spcPct val="0"/>
        </a:spcBef>
        <a:spcAft>
          <a:spcPct val="0"/>
        </a:spcAft>
        <a:defRPr sz="3000" b="1">
          <a:solidFill>
            <a:srgbClr val="003399"/>
          </a:solidFill>
          <a:latin typeface="+mj-lt"/>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gs>
            <a:gs pos="100000">
              <a:srgbClr val="BDDEFF"/>
            </a:gs>
          </a:gsLst>
          <a:lin ang="5400000" scaled="1"/>
          <a:tileRect/>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182563"/>
            <a:ext cx="8229600" cy="549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5123" name="Rectangle 3"/>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ftr" sz="quarter" idx="3"/>
          </p:nvPr>
        </p:nvSpPr>
        <p:spPr bwMode="auto">
          <a:xfrm>
            <a:off x="455613" y="6480175"/>
            <a:ext cx="4113212" cy="301625"/>
          </a:xfrm>
          <a:prstGeom prst="rect">
            <a:avLst/>
          </a:prstGeom>
          <a:noFill/>
          <a:ln w="9525">
            <a:noFill/>
            <a:miter lim="800000"/>
            <a:headEnd/>
            <a:tailEnd/>
          </a:ln>
          <a:effectLst/>
        </p:spPr>
        <p:txBody>
          <a:bodyPr vert="horz" wrap="square" lIns="0" tIns="27432" rIns="0" bIns="27432" numCol="1" anchor="t" anchorCtr="0" compatLnSpc="1">
            <a:prstTxWarp prst="textNoShape">
              <a:avLst/>
            </a:prstTxWarp>
          </a:bodyPr>
          <a:lstStyle>
            <a:lvl1pPr eaLnBrk="0" hangingPunct="0">
              <a:defRPr sz="600" i="1">
                <a:solidFill>
                  <a:srgbClr val="003399"/>
                </a:solidFill>
                <a:cs typeface="Arial" charset="0"/>
              </a:defRPr>
            </a:lvl1pPr>
          </a:lstStyle>
          <a:p>
            <a:pPr>
              <a:defRPr/>
            </a:pPr>
            <a:endParaRPr lang="en-US"/>
          </a:p>
        </p:txBody>
      </p:sp>
      <p:sp>
        <p:nvSpPr>
          <p:cNvPr id="3077" name="Rectangle 5"/>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D693C54-837C-47C2-BB89-AC082E8295D7}" type="slidenum">
              <a:rPr lang="en-US"/>
              <a:pPr>
                <a:defRPr/>
              </a:pPr>
              <a:t>‹#›</a:t>
            </a:fld>
            <a:endParaRPr lang="en-US"/>
          </a:p>
        </p:txBody>
      </p:sp>
    </p:spTree>
  </p:cSld>
  <p:clrMap bg1="lt1" tx1="dk1" bg2="lt2" tx2="dk2" accent1="accent1" accent2="accent2" accent3="accent3" accent4="accent4" accent5="accent5" accent6="accent6" hlink="hlink" folHlink="folHlink"/>
  <p:transition spd="med">
    <p:fade/>
  </p:transition>
  <p:txStyles>
    <p:titleStyle>
      <a:lvl1pPr algn="ctr" rtl="0" eaLnBrk="0" fontAlgn="base" hangingPunct="0">
        <a:spcBef>
          <a:spcPct val="0"/>
        </a:spcBef>
        <a:spcAft>
          <a:spcPct val="0"/>
        </a:spcAft>
        <a:defRPr sz="3000" b="1">
          <a:solidFill>
            <a:srgbClr val="003399"/>
          </a:solidFill>
          <a:latin typeface="+mj-lt"/>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gs>
            <a:gs pos="100000">
              <a:srgbClr val="BDDEFF"/>
            </a:gs>
          </a:gsLst>
          <a:lin ang="5400000" scaled="1"/>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182563"/>
            <a:ext cx="8229600" cy="549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6147" name="Rectangle 3"/>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ftr" sz="quarter" idx="3"/>
          </p:nvPr>
        </p:nvSpPr>
        <p:spPr bwMode="auto">
          <a:xfrm>
            <a:off x="455613" y="6480175"/>
            <a:ext cx="4113212" cy="301625"/>
          </a:xfrm>
          <a:prstGeom prst="rect">
            <a:avLst/>
          </a:prstGeom>
          <a:noFill/>
          <a:ln w="9525">
            <a:noFill/>
            <a:miter lim="800000"/>
            <a:headEnd/>
            <a:tailEnd/>
          </a:ln>
          <a:effectLst/>
        </p:spPr>
        <p:txBody>
          <a:bodyPr vert="horz" wrap="square" lIns="0" tIns="27432" rIns="0" bIns="27432" numCol="1" anchor="t" anchorCtr="0" compatLnSpc="1">
            <a:prstTxWarp prst="textNoShape">
              <a:avLst/>
            </a:prstTxWarp>
          </a:bodyPr>
          <a:lstStyle>
            <a:lvl1pPr eaLnBrk="0" hangingPunct="0">
              <a:defRPr sz="600" i="1">
                <a:solidFill>
                  <a:srgbClr val="003399"/>
                </a:solidFill>
                <a:cs typeface="Arial" charset="0"/>
              </a:defRPr>
            </a:lvl1pPr>
          </a:lstStyle>
          <a:p>
            <a:pPr>
              <a:defRPr/>
            </a:pPr>
            <a:endParaRPr lang="en-US"/>
          </a:p>
        </p:txBody>
      </p:sp>
      <p:sp>
        <p:nvSpPr>
          <p:cNvPr id="3077" name="Rectangle 5"/>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93A17D8-AD78-4AA6-8047-4B0145CE72F2}" type="slidenum">
              <a:rPr lang="en-US"/>
              <a:pPr>
                <a:defRPr/>
              </a:pPr>
              <a:t>‹#›</a:t>
            </a:fld>
            <a:endParaRPr lang="en-US"/>
          </a:p>
        </p:txBody>
      </p:sp>
    </p:spTree>
  </p:cSld>
  <p:clrMap bg1="lt1" tx1="dk1" bg2="lt2" tx2="dk2" accent1="accent1" accent2="accent2" accent3="accent3" accent4="accent4" accent5="accent5" accent6="accent6" hlink="hlink" folHlink="folHlink"/>
  <p:transition spd="med">
    <p:fade/>
  </p:transition>
  <p:txStyles>
    <p:titleStyle>
      <a:lvl1pPr algn="ctr" rtl="0" eaLnBrk="0" fontAlgn="base" hangingPunct="0">
        <a:spcBef>
          <a:spcPct val="0"/>
        </a:spcBef>
        <a:spcAft>
          <a:spcPct val="0"/>
        </a:spcAft>
        <a:defRPr sz="3000" b="1">
          <a:solidFill>
            <a:srgbClr val="003399"/>
          </a:solidFill>
          <a:latin typeface="+mj-lt"/>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1295400"/>
            <a:ext cx="7772400" cy="1470025"/>
          </a:xfrm>
        </p:spPr>
        <p:txBody>
          <a:bodyPr/>
          <a:lstStyle/>
          <a:p>
            <a:pPr eaLnBrk="1" hangingPunct="1"/>
            <a:r>
              <a:rPr lang="en-US" dirty="0"/>
              <a:t>Wabash </a:t>
            </a:r>
            <a:r>
              <a:rPr lang="en-US" dirty="0" err="1"/>
              <a:t>CarbonSAFE</a:t>
            </a:r>
            <a:br>
              <a:rPr lang="en-US" dirty="0"/>
            </a:br>
            <a:r>
              <a:rPr lang="en-US" sz="2400" dirty="0"/>
              <a:t>DE-FE0031626</a:t>
            </a:r>
          </a:p>
        </p:txBody>
      </p:sp>
      <p:sp>
        <p:nvSpPr>
          <p:cNvPr id="8195" name="Rectangle 3"/>
          <p:cNvSpPr>
            <a:spLocks noGrp="1" noChangeArrowheads="1"/>
          </p:cNvSpPr>
          <p:nvPr>
            <p:ph type="subTitle" idx="1"/>
          </p:nvPr>
        </p:nvSpPr>
        <p:spPr>
          <a:xfrm>
            <a:off x="1371600" y="3505200"/>
            <a:ext cx="6477000" cy="1066800"/>
          </a:xfrm>
        </p:spPr>
        <p:txBody>
          <a:bodyPr/>
          <a:lstStyle/>
          <a:p>
            <a:pPr eaLnBrk="1" hangingPunct="1"/>
            <a:r>
              <a:rPr lang="en-US" sz="2800" dirty="0"/>
              <a:t>Christopher Korose</a:t>
            </a:r>
          </a:p>
          <a:p>
            <a:pPr eaLnBrk="1" hangingPunct="1"/>
            <a:r>
              <a:rPr lang="en-US" sz="2800" dirty="0"/>
              <a:t>Steve Whittaker</a:t>
            </a:r>
          </a:p>
          <a:p>
            <a:pPr eaLnBrk="1" hangingPunct="1"/>
            <a:r>
              <a:rPr lang="en-US" sz="2800" dirty="0"/>
              <a:t>University of Illinois</a:t>
            </a:r>
          </a:p>
        </p:txBody>
      </p:sp>
      <p:sp>
        <p:nvSpPr>
          <p:cNvPr id="8196" name="Text Box 5"/>
          <p:cNvSpPr txBox="1">
            <a:spLocks noChangeArrowheads="1"/>
          </p:cNvSpPr>
          <p:nvPr/>
        </p:nvSpPr>
        <p:spPr bwMode="auto">
          <a:xfrm>
            <a:off x="1576388" y="6164263"/>
            <a:ext cx="458787" cy="92075"/>
          </a:xfrm>
          <a:prstGeom prst="rect">
            <a:avLst/>
          </a:prstGeom>
          <a:noFill/>
          <a:ln w="9525">
            <a:noFill/>
            <a:miter lim="800000"/>
            <a:headEnd/>
            <a:tailEnd/>
          </a:ln>
        </p:spPr>
        <p:txBody>
          <a:bodyPr vert="eaVert">
            <a:spAutoFit/>
          </a:bodyPr>
          <a:lstStyle/>
          <a:p>
            <a:pPr>
              <a:spcBef>
                <a:spcPct val="50000"/>
              </a:spcBef>
            </a:pPr>
            <a:endParaRPr lang="en-US"/>
          </a:p>
        </p:txBody>
      </p:sp>
      <p:sp>
        <p:nvSpPr>
          <p:cNvPr id="8197" name="Rectangle 6"/>
          <p:cNvSpPr>
            <a:spLocks noChangeArrowheads="1"/>
          </p:cNvSpPr>
          <p:nvPr/>
        </p:nvSpPr>
        <p:spPr bwMode="auto">
          <a:xfrm>
            <a:off x="381000" y="5410200"/>
            <a:ext cx="8458200" cy="1447800"/>
          </a:xfrm>
          <a:prstGeom prst="rect">
            <a:avLst/>
          </a:prstGeom>
          <a:noFill/>
          <a:ln w="9525">
            <a:noFill/>
            <a:miter lim="800000"/>
            <a:headEnd/>
            <a:tailEnd/>
          </a:ln>
        </p:spPr>
        <p:txBody>
          <a:bodyPr/>
          <a:lstStyle/>
          <a:p>
            <a:pPr algn="ctr">
              <a:spcBef>
                <a:spcPct val="20000"/>
              </a:spcBef>
            </a:pPr>
            <a:r>
              <a:rPr lang="en-US" sz="1200" dirty="0"/>
              <a:t>U.S. Department of Energy</a:t>
            </a:r>
          </a:p>
          <a:p>
            <a:pPr algn="ctr">
              <a:spcBef>
                <a:spcPct val="20000"/>
              </a:spcBef>
            </a:pPr>
            <a:r>
              <a:rPr lang="en-US" sz="1200" dirty="0"/>
              <a:t>National Energy Technology Laboratory</a:t>
            </a:r>
          </a:p>
          <a:p>
            <a:pPr algn="ctr"/>
            <a:r>
              <a:rPr lang="en-US" sz="1200" dirty="0"/>
              <a:t>DE-FOA0001450 Kickoff Meeting</a:t>
            </a:r>
          </a:p>
          <a:p>
            <a:pPr algn="ctr">
              <a:spcBef>
                <a:spcPct val="20000"/>
              </a:spcBef>
            </a:pPr>
            <a:r>
              <a:rPr lang="en-US" sz="1200" dirty="0"/>
              <a:t>November 6, 2018</a:t>
            </a:r>
          </a:p>
        </p:txBody>
      </p:sp>
      <p:sp>
        <p:nvSpPr>
          <p:cNvPr id="8198" name="Line 8"/>
          <p:cNvSpPr>
            <a:spLocks noChangeShapeType="1"/>
          </p:cNvSpPr>
          <p:nvPr/>
        </p:nvSpPr>
        <p:spPr bwMode="auto">
          <a:xfrm>
            <a:off x="0" y="5334000"/>
            <a:ext cx="9144000" cy="0"/>
          </a:xfrm>
          <a:prstGeom prst="line">
            <a:avLst/>
          </a:prstGeom>
          <a:noFill/>
          <a:ln w="19050">
            <a:solidFill>
              <a:schemeClr val="tx1"/>
            </a:solidFill>
            <a:round/>
            <a:headEnd/>
            <a:tailEnd/>
          </a:ln>
        </p:spPr>
        <p:txBody>
          <a:bodyPr/>
          <a:lstStyle/>
          <a:p>
            <a:endParaRPr lang="en-US"/>
          </a:p>
        </p:txBody>
      </p:sp>
    </p:spTree>
    <p:extLst>
      <p:ext uri="{BB962C8B-B14F-4D97-AF65-F5344CB8AC3E}">
        <p14:creationId xmlns:p14="http://schemas.microsoft.com/office/powerpoint/2010/main" val="25559896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3"/>
          <p:cNvSpPr>
            <a:spLocks noGrp="1"/>
          </p:cNvSpPr>
          <p:nvPr>
            <p:ph type="sldNum" sz="quarter" idx="12"/>
          </p:nvPr>
        </p:nvSpPr>
        <p:spPr>
          <a:noFill/>
        </p:spPr>
        <p:txBody>
          <a:bodyPr/>
          <a:lstStyle/>
          <a:p>
            <a:fld id="{964E86F9-C760-4A99-BEED-6AFDA749C22B}" type="slidenum">
              <a:rPr lang="en-US" smtClean="0"/>
              <a:pPr/>
              <a:t>10</a:t>
            </a:fld>
            <a:endParaRPr lang="en-US"/>
          </a:p>
        </p:txBody>
      </p:sp>
      <p:sp>
        <p:nvSpPr>
          <p:cNvPr id="13317" name="Line 4"/>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sp>
        <p:nvSpPr>
          <p:cNvPr id="10" name="Title 1">
            <a:extLst>
              <a:ext uri="{FF2B5EF4-FFF2-40B4-BE49-F238E27FC236}">
                <a16:creationId xmlns:a16="http://schemas.microsoft.com/office/drawing/2014/main" id="{7FC40077-D911-461F-8C6C-1A2A0A6286FA}"/>
              </a:ext>
            </a:extLst>
          </p:cNvPr>
          <p:cNvSpPr>
            <a:spLocks noGrp="1"/>
          </p:cNvSpPr>
          <p:nvPr>
            <p:ph type="title"/>
          </p:nvPr>
        </p:nvSpPr>
        <p:spPr>
          <a:xfrm>
            <a:off x="152401" y="114300"/>
            <a:ext cx="8839199" cy="1143000"/>
          </a:xfrm>
        </p:spPr>
        <p:txBody>
          <a:bodyPr/>
          <a:lstStyle/>
          <a:p>
            <a:r>
              <a:rPr lang="en-US" sz="3600" dirty="0"/>
              <a:t>Wabash Valley Resources</a:t>
            </a:r>
            <a:br>
              <a:rPr lang="en-US" sz="4800" dirty="0"/>
            </a:br>
            <a:r>
              <a:rPr lang="en-US" sz="2400" dirty="0"/>
              <a:t>Feasibility Study</a:t>
            </a:r>
            <a:endParaRPr lang="en-US" sz="2400" dirty="0">
              <a:solidFill>
                <a:schemeClr val="tx1"/>
              </a:solidFill>
            </a:endParaRPr>
          </a:p>
        </p:txBody>
      </p:sp>
      <p:sp>
        <p:nvSpPr>
          <p:cNvPr id="13" name="Rectangle 3">
            <a:extLst>
              <a:ext uri="{FF2B5EF4-FFF2-40B4-BE49-F238E27FC236}">
                <a16:creationId xmlns:a16="http://schemas.microsoft.com/office/drawing/2014/main" id="{2F7C1675-9FAC-4BAA-A192-21BCCC0B84AC}"/>
              </a:ext>
            </a:extLst>
          </p:cNvPr>
          <p:cNvSpPr txBox="1">
            <a:spLocks noChangeArrowheads="1"/>
          </p:cNvSpPr>
          <p:nvPr/>
        </p:nvSpPr>
        <p:spPr bwMode="auto">
          <a:xfrm>
            <a:off x="6477000" y="2160642"/>
            <a:ext cx="2667000" cy="40115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600" kern="0" dirty="0"/>
              <a:t>Evaluate CO</a:t>
            </a:r>
            <a:r>
              <a:rPr lang="en-US" sz="1600" kern="0" baseline="-25000" dirty="0"/>
              <a:t>2</a:t>
            </a:r>
            <a:r>
              <a:rPr lang="en-US" sz="1600" kern="0" dirty="0"/>
              <a:t> stream/requirements, regulations, permitting; perform stakeholder analysis, further study WVR’s business case for CO</a:t>
            </a:r>
            <a:r>
              <a:rPr lang="en-US" sz="1600" kern="0" baseline="-25000" dirty="0"/>
              <a:t>2</a:t>
            </a:r>
            <a:r>
              <a:rPr lang="en-US" sz="1600" kern="0" dirty="0"/>
              <a:t> storage</a:t>
            </a:r>
          </a:p>
          <a:p>
            <a:pPr eaLnBrk="1" hangingPunct="1"/>
            <a:endParaRPr lang="en-US" sz="1600" kern="0" dirty="0"/>
          </a:p>
          <a:p>
            <a:pPr eaLnBrk="1" hangingPunct="1"/>
            <a:r>
              <a:rPr lang="en-US" sz="1600" kern="0" dirty="0"/>
              <a:t>Assess CO</a:t>
            </a:r>
            <a:r>
              <a:rPr lang="en-US" sz="1600" kern="0" baseline="-25000" dirty="0"/>
              <a:t>2 </a:t>
            </a:r>
            <a:r>
              <a:rPr lang="en-US" sz="1600" kern="0" dirty="0"/>
              <a:t>transport </a:t>
            </a:r>
          </a:p>
          <a:p>
            <a:pPr marL="0" indent="0" eaLnBrk="1" hangingPunct="1">
              <a:buNone/>
            </a:pPr>
            <a:r>
              <a:rPr lang="en-US" sz="1600" kern="0" dirty="0"/>
              <a:t>      &amp; EOR options from   </a:t>
            </a:r>
          </a:p>
          <a:p>
            <a:pPr marL="0" indent="0" eaLnBrk="1" hangingPunct="1">
              <a:buNone/>
            </a:pPr>
            <a:r>
              <a:rPr lang="en-US" sz="1600" kern="0" dirty="0"/>
              <a:t>      WVR site toward </a:t>
            </a:r>
          </a:p>
          <a:p>
            <a:pPr marL="0" indent="0" eaLnBrk="1" hangingPunct="1">
              <a:buNone/>
            </a:pPr>
            <a:r>
              <a:rPr lang="en-US" sz="1600" kern="0" dirty="0"/>
              <a:t>      deeper IL Basin</a:t>
            </a:r>
          </a:p>
          <a:p>
            <a:pPr eaLnBrk="1" hangingPunct="1"/>
            <a:endParaRPr lang="en-US" sz="1600" kern="0" dirty="0"/>
          </a:p>
          <a:p>
            <a:pPr marL="0" indent="0" eaLnBrk="1" hangingPunct="1">
              <a:buNone/>
            </a:pPr>
            <a:endParaRPr lang="en-US" sz="1600" kern="0" dirty="0"/>
          </a:p>
          <a:p>
            <a:pPr marL="57150" indent="0" eaLnBrk="1" hangingPunct="1">
              <a:buNone/>
            </a:pPr>
            <a:endParaRPr lang="en-US" sz="1600" kern="0" dirty="0"/>
          </a:p>
          <a:p>
            <a:pPr marL="0" indent="0" eaLnBrk="1" hangingPunct="1">
              <a:buFontTx/>
              <a:buNone/>
            </a:pPr>
            <a:endParaRPr lang="en-US" sz="1600" kern="0" dirty="0">
              <a:solidFill>
                <a:srgbClr val="FF0000"/>
              </a:solidFill>
            </a:endParaRPr>
          </a:p>
        </p:txBody>
      </p:sp>
      <p:pic>
        <p:nvPicPr>
          <p:cNvPr id="11" name="Picture 10">
            <a:extLst>
              <a:ext uri="{FF2B5EF4-FFF2-40B4-BE49-F238E27FC236}">
                <a16:creationId xmlns:a16="http://schemas.microsoft.com/office/drawing/2014/main" id="{E2F49FC6-05EF-4E36-B5CC-A98E17EEB626}"/>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52401" y="1766502"/>
            <a:ext cx="6347980" cy="4063331"/>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6B95DB5C-A68F-4C92-A076-BE0609C0C3B4}"/>
              </a:ext>
            </a:extLst>
          </p:cNvPr>
          <p:cNvSpPr/>
          <p:nvPr/>
        </p:nvSpPr>
        <p:spPr>
          <a:xfrm>
            <a:off x="127821" y="5895201"/>
            <a:ext cx="5943600" cy="246221"/>
          </a:xfrm>
          <a:prstGeom prst="rect">
            <a:avLst/>
          </a:prstGeom>
        </p:spPr>
        <p:txBody>
          <a:bodyPr wrap="square">
            <a:spAutoFit/>
          </a:bodyPr>
          <a:lstStyle/>
          <a:p>
            <a:r>
              <a:rPr lang="en-US" sz="1000" dirty="0">
                <a:latin typeface="TimesNewRomanPSMT"/>
              </a:rPr>
              <a:t>Proximity of Wabash </a:t>
            </a:r>
            <a:r>
              <a:rPr lang="en-US" sz="1000" dirty="0" err="1">
                <a:latin typeface="TimesNewRomanPSMT"/>
              </a:rPr>
              <a:t>CarbonSAFE</a:t>
            </a:r>
            <a:r>
              <a:rPr lang="en-US" sz="1000" dirty="0">
                <a:latin typeface="TimesNewRomanPSMT"/>
              </a:rPr>
              <a:t> to Illinois Basin oilfields assessed for CO</a:t>
            </a:r>
            <a:r>
              <a:rPr lang="en-US" sz="1000" baseline="-25000" dirty="0">
                <a:latin typeface="TimesNewRomanPSMT"/>
              </a:rPr>
              <a:t>2</a:t>
            </a:r>
            <a:r>
              <a:rPr lang="en-US" sz="1000" dirty="0">
                <a:latin typeface="TimesNewRomanPSMT"/>
              </a:rPr>
              <a:t> EOR.</a:t>
            </a:r>
            <a:endParaRPr lang="en-US" sz="1000" dirty="0"/>
          </a:p>
        </p:txBody>
      </p:sp>
    </p:spTree>
    <p:extLst>
      <p:ext uri="{BB962C8B-B14F-4D97-AF65-F5344CB8AC3E}">
        <p14:creationId xmlns:p14="http://schemas.microsoft.com/office/powerpoint/2010/main" val="2931023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077F4C-C0AF-425F-A278-2AB651238F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8068"/>
          <a:stretch/>
        </p:blipFill>
        <p:spPr>
          <a:xfrm>
            <a:off x="152400" y="768351"/>
            <a:ext cx="1981200" cy="5003799"/>
          </a:xfrm>
          <a:prstGeom prst="rect">
            <a:avLst/>
          </a:prstGeom>
        </p:spPr>
      </p:pic>
      <p:sp>
        <p:nvSpPr>
          <p:cNvPr id="13314" name="Title 1"/>
          <p:cNvSpPr>
            <a:spLocks noGrp="1"/>
          </p:cNvSpPr>
          <p:nvPr>
            <p:ph type="title"/>
          </p:nvPr>
        </p:nvSpPr>
        <p:spPr/>
        <p:txBody>
          <a:bodyPr/>
          <a:lstStyle/>
          <a:p>
            <a:pPr algn="r"/>
            <a:r>
              <a:rPr lang="en-US" sz="3600" dirty="0"/>
              <a:t>Background: Storage Complex</a:t>
            </a:r>
          </a:p>
        </p:txBody>
      </p:sp>
      <p:sp>
        <p:nvSpPr>
          <p:cNvPr id="13316" name="Slide Number Placeholder 3"/>
          <p:cNvSpPr>
            <a:spLocks noGrp="1"/>
          </p:cNvSpPr>
          <p:nvPr>
            <p:ph type="sldNum" sz="quarter" idx="12"/>
          </p:nvPr>
        </p:nvSpPr>
        <p:spPr>
          <a:noFill/>
        </p:spPr>
        <p:txBody>
          <a:bodyPr/>
          <a:lstStyle/>
          <a:p>
            <a:fld id="{964E86F9-C760-4A99-BEED-6AFDA749C22B}" type="slidenum">
              <a:rPr lang="en-US" smtClean="0"/>
              <a:pPr/>
              <a:t>11</a:t>
            </a:fld>
            <a:endParaRPr lang="en-US"/>
          </a:p>
        </p:txBody>
      </p:sp>
      <p:pic>
        <p:nvPicPr>
          <p:cNvPr id="6" name="Content Placeholder 5">
            <a:extLst>
              <a:ext uri="{FF2B5EF4-FFF2-40B4-BE49-F238E27FC236}">
                <a16:creationId xmlns:a16="http://schemas.microsoft.com/office/drawing/2014/main" id="{053FD8F9-9812-4565-A856-0B64A04322F5}"/>
              </a:ext>
            </a:extLst>
          </p:cNvPr>
          <p:cNvPicPr>
            <a:picLocks noChangeAspect="1"/>
          </p:cNvPicPr>
          <p:nvPr/>
        </p:nvPicPr>
        <p:blipFill>
          <a:blip r:embed="rId3"/>
          <a:stretch>
            <a:fillRect/>
          </a:stretch>
        </p:blipFill>
        <p:spPr bwMode="auto">
          <a:xfrm>
            <a:off x="2555189" y="1594541"/>
            <a:ext cx="3728822" cy="3791155"/>
          </a:xfrm>
          <a:prstGeom prst="rect">
            <a:avLst/>
          </a:prstGeom>
          <a:noFill/>
          <a:ln w="9525">
            <a:noFill/>
            <a:miter lim="800000"/>
            <a:headEnd/>
            <a:tailEnd/>
          </a:ln>
        </p:spPr>
      </p:pic>
      <p:sp>
        <p:nvSpPr>
          <p:cNvPr id="11" name="TextBox 10">
            <a:extLst>
              <a:ext uri="{FF2B5EF4-FFF2-40B4-BE49-F238E27FC236}">
                <a16:creationId xmlns:a16="http://schemas.microsoft.com/office/drawing/2014/main" id="{F1BFCEFD-3715-4B4C-9B27-F1D3415E6F18}"/>
              </a:ext>
            </a:extLst>
          </p:cNvPr>
          <p:cNvSpPr txBox="1"/>
          <p:nvPr/>
        </p:nvSpPr>
        <p:spPr>
          <a:xfrm>
            <a:off x="908685" y="5865384"/>
            <a:ext cx="5486400" cy="584775"/>
          </a:xfrm>
          <a:prstGeom prst="rect">
            <a:avLst/>
          </a:prstGeom>
          <a:noFill/>
        </p:spPr>
        <p:txBody>
          <a:bodyPr wrap="square" rtlCol="0">
            <a:spAutoFit/>
          </a:bodyPr>
          <a:lstStyle/>
          <a:p>
            <a:pPr algn="ctr"/>
            <a:r>
              <a:rPr lang="en-US" sz="1600" b="1" dirty="0">
                <a:latin typeface="+mn-lt"/>
                <a:cs typeface="Gill Sans"/>
              </a:rPr>
              <a:t>Mt. Simon Storage Capacity:</a:t>
            </a:r>
          </a:p>
          <a:p>
            <a:pPr algn="ctr"/>
            <a:r>
              <a:rPr lang="en-US" sz="1600" dirty="0">
                <a:latin typeface="+mn-lt"/>
                <a:cs typeface="Gill Sans"/>
              </a:rPr>
              <a:t>12 (E=0.4%) to 172 (E=5.5%) billion metric tons (2015)</a:t>
            </a:r>
          </a:p>
        </p:txBody>
      </p:sp>
      <p:sp>
        <p:nvSpPr>
          <p:cNvPr id="12" name="Rectangle 3">
            <a:extLst>
              <a:ext uri="{FF2B5EF4-FFF2-40B4-BE49-F238E27FC236}">
                <a16:creationId xmlns:a16="http://schemas.microsoft.com/office/drawing/2014/main" id="{4041D3BF-7616-40A1-BC6E-A79CB628CA5B}"/>
              </a:ext>
            </a:extLst>
          </p:cNvPr>
          <p:cNvSpPr txBox="1">
            <a:spLocks noChangeArrowheads="1"/>
          </p:cNvSpPr>
          <p:nvPr/>
        </p:nvSpPr>
        <p:spPr bwMode="auto">
          <a:xfrm>
            <a:off x="6395085" y="1775089"/>
            <a:ext cx="2603889" cy="4849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600" kern="0" dirty="0"/>
              <a:t>Mt. Simon Sandstone reservoir/seals</a:t>
            </a:r>
          </a:p>
          <a:p>
            <a:pPr eaLnBrk="1" hangingPunct="1"/>
            <a:endParaRPr lang="en-US" sz="1600" kern="0" dirty="0"/>
          </a:p>
          <a:p>
            <a:pPr eaLnBrk="1" hangingPunct="1"/>
            <a:r>
              <a:rPr lang="en-US" sz="1600" kern="0" dirty="0"/>
              <a:t>Focus of primary-area pre-Feasibility work (and Macon well)</a:t>
            </a:r>
            <a:endParaRPr lang="en-US" sz="1600" kern="0" dirty="0">
              <a:highlight>
                <a:srgbClr val="FFFF00"/>
              </a:highlight>
            </a:endParaRPr>
          </a:p>
          <a:p>
            <a:pPr eaLnBrk="1" hangingPunct="1"/>
            <a:endParaRPr lang="en-US" sz="1600" kern="0" dirty="0"/>
          </a:p>
          <a:p>
            <a:pPr eaLnBrk="1" hangingPunct="1"/>
            <a:r>
              <a:rPr lang="en-US" sz="1600" kern="0" dirty="0"/>
              <a:t>IBDP/IL-ICCS and other deep well logs &amp; data…</a:t>
            </a:r>
          </a:p>
          <a:p>
            <a:pPr marL="0" indent="0" eaLnBrk="1" hangingPunct="1">
              <a:buFontTx/>
              <a:buNone/>
            </a:pPr>
            <a:endParaRPr lang="en-US" sz="1600" kern="0" dirty="0">
              <a:solidFill>
                <a:srgbClr val="FF0000"/>
              </a:solidFill>
            </a:endParaRPr>
          </a:p>
        </p:txBody>
      </p:sp>
      <p:sp>
        <p:nvSpPr>
          <p:cNvPr id="5" name="Rectangle 4">
            <a:extLst>
              <a:ext uri="{FF2B5EF4-FFF2-40B4-BE49-F238E27FC236}">
                <a16:creationId xmlns:a16="http://schemas.microsoft.com/office/drawing/2014/main" id="{F7534F00-DC73-4140-8D53-91EFF53951EA}"/>
              </a:ext>
            </a:extLst>
          </p:cNvPr>
          <p:cNvSpPr/>
          <p:nvPr/>
        </p:nvSpPr>
        <p:spPr>
          <a:xfrm>
            <a:off x="1935229" y="3657600"/>
            <a:ext cx="188925" cy="19907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60A9E99-E409-4A44-8CEB-BFF2518280F7}"/>
              </a:ext>
            </a:extLst>
          </p:cNvPr>
          <p:cNvSpPr/>
          <p:nvPr/>
        </p:nvSpPr>
        <p:spPr>
          <a:xfrm>
            <a:off x="1885950" y="3505200"/>
            <a:ext cx="238204" cy="2247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0B61224-BEC2-4C44-8C25-D343CF18D559}"/>
              </a:ext>
            </a:extLst>
          </p:cNvPr>
          <p:cNvCxnSpPr>
            <a:cxnSpLocks/>
          </p:cNvCxnSpPr>
          <p:nvPr/>
        </p:nvCxnSpPr>
        <p:spPr>
          <a:xfrm flipH="1">
            <a:off x="1905000" y="1959238"/>
            <a:ext cx="533400" cy="2466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E8818-793C-4B83-B34D-2B036A1DDF52}"/>
              </a:ext>
            </a:extLst>
          </p:cNvPr>
          <p:cNvCxnSpPr>
            <a:cxnSpLocks/>
          </p:cNvCxnSpPr>
          <p:nvPr/>
        </p:nvCxnSpPr>
        <p:spPr>
          <a:xfrm flipH="1">
            <a:off x="1905000" y="5263459"/>
            <a:ext cx="533400" cy="508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490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Mt. Simon Stratigraphy</a:t>
            </a:r>
          </a:p>
        </p:txBody>
      </p:sp>
      <p:sp>
        <p:nvSpPr>
          <p:cNvPr id="6" name="Content Placeholder 5"/>
          <p:cNvSpPr>
            <a:spLocks noGrp="1"/>
          </p:cNvSpPr>
          <p:nvPr>
            <p:ph sz="half" idx="2"/>
          </p:nvPr>
        </p:nvSpPr>
        <p:spPr>
          <a:xfrm>
            <a:off x="4360606" y="2408237"/>
            <a:ext cx="4478594" cy="3535363"/>
          </a:xfrm>
        </p:spPr>
        <p:txBody>
          <a:bodyPr/>
          <a:lstStyle/>
          <a:p>
            <a:r>
              <a:rPr lang="en-US" sz="1800" dirty="0"/>
              <a:t>Thick (&gt;2,000 ft.) sandstone</a:t>
            </a:r>
          </a:p>
          <a:p>
            <a:endParaRPr lang="en-US" sz="1800" dirty="0"/>
          </a:p>
          <a:p>
            <a:r>
              <a:rPr lang="en-US" sz="1800" dirty="0"/>
              <a:t>Coastal, fluvial, eolian &amp; dune deposits</a:t>
            </a:r>
          </a:p>
          <a:p>
            <a:endParaRPr lang="en-US" sz="1800" dirty="0"/>
          </a:p>
          <a:p>
            <a:r>
              <a:rPr lang="en-US" sz="1800" dirty="0"/>
              <a:t>Upper Mt. Simon: gas storage/waste</a:t>
            </a:r>
          </a:p>
          <a:p>
            <a:endParaRPr lang="en-US" sz="1800" dirty="0"/>
          </a:p>
          <a:p>
            <a:r>
              <a:rPr lang="en-US" sz="1800" dirty="0"/>
              <a:t>Best reservoir in lower Mt. Simon</a:t>
            </a:r>
          </a:p>
          <a:p>
            <a:pPr lvl="1"/>
            <a:r>
              <a:rPr lang="en-US" sz="1800" dirty="0"/>
              <a:t>Ave 22% porosity</a:t>
            </a:r>
          </a:p>
          <a:p>
            <a:pPr lvl="1"/>
            <a:r>
              <a:rPr lang="en-US" sz="1800" dirty="0"/>
              <a:t>K over 200md</a:t>
            </a:r>
          </a:p>
          <a:p>
            <a:pPr marL="0" indent="0">
              <a:buNone/>
            </a:pPr>
            <a:endParaRPr lang="en-US" sz="1800" dirty="0">
              <a:solidFill>
                <a:srgbClr val="FF0000"/>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C99257-C95B-4FAC-9343-AC48723CD26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8" name="Picture 7">
            <a:extLst>
              <a:ext uri="{FF2B5EF4-FFF2-40B4-BE49-F238E27FC236}">
                <a16:creationId xmlns:a16="http://schemas.microsoft.com/office/drawing/2014/main" id="{BF17B008-AD94-4F0E-8FC0-55114DDA0590}"/>
              </a:ext>
            </a:extLst>
          </p:cNvPr>
          <p:cNvPicPr>
            <a:picLocks noChangeAspect="1"/>
          </p:cNvPicPr>
          <p:nvPr/>
        </p:nvPicPr>
        <p:blipFill>
          <a:blip r:embed="rId2"/>
          <a:stretch>
            <a:fillRect/>
          </a:stretch>
        </p:blipFill>
        <p:spPr>
          <a:xfrm>
            <a:off x="380567" y="1409254"/>
            <a:ext cx="3561897" cy="5143946"/>
          </a:xfrm>
          <a:prstGeom prst="rect">
            <a:avLst/>
          </a:prstGeom>
        </p:spPr>
      </p:pic>
      <p:sp>
        <p:nvSpPr>
          <p:cNvPr id="9" name="TextBox 8">
            <a:extLst>
              <a:ext uri="{FF2B5EF4-FFF2-40B4-BE49-F238E27FC236}">
                <a16:creationId xmlns:a16="http://schemas.microsoft.com/office/drawing/2014/main" id="{50C96A46-BEDE-4B7D-982F-F195E5F239B2}"/>
              </a:ext>
            </a:extLst>
          </p:cNvPr>
          <p:cNvSpPr txBox="1"/>
          <p:nvPr/>
        </p:nvSpPr>
        <p:spPr>
          <a:xfrm>
            <a:off x="363753" y="1584141"/>
            <a:ext cx="1038885" cy="523220"/>
          </a:xfrm>
          <a:prstGeom prst="rect">
            <a:avLst/>
          </a:prstGeom>
          <a:noFill/>
        </p:spPr>
        <p:txBody>
          <a:bodyPr wrap="square" rtlCol="0">
            <a:spAutoFit/>
          </a:bodyPr>
          <a:lstStyle/>
          <a:p>
            <a:r>
              <a:rPr lang="en-US" sz="1400" dirty="0"/>
              <a:t>Mt. Simon Sandstone</a:t>
            </a:r>
          </a:p>
        </p:txBody>
      </p:sp>
      <p:grpSp>
        <p:nvGrpSpPr>
          <p:cNvPr id="10" name="Group 9">
            <a:extLst>
              <a:ext uri="{FF2B5EF4-FFF2-40B4-BE49-F238E27FC236}">
                <a16:creationId xmlns:a16="http://schemas.microsoft.com/office/drawing/2014/main" id="{74715418-6DAF-4D78-A6B9-94CD59B74044}"/>
              </a:ext>
            </a:extLst>
          </p:cNvPr>
          <p:cNvGrpSpPr/>
          <p:nvPr/>
        </p:nvGrpSpPr>
        <p:grpSpPr>
          <a:xfrm>
            <a:off x="977774" y="2169968"/>
            <a:ext cx="1982709" cy="3462950"/>
            <a:chOff x="1303699" y="1186004"/>
            <a:chExt cx="2643612" cy="4617267"/>
          </a:xfrm>
        </p:grpSpPr>
        <p:sp>
          <p:nvSpPr>
            <p:cNvPr id="11" name="Left Brace 10">
              <a:extLst>
                <a:ext uri="{FF2B5EF4-FFF2-40B4-BE49-F238E27FC236}">
                  <a16:creationId xmlns:a16="http://schemas.microsoft.com/office/drawing/2014/main" id="{13DF56E5-5CA8-4B1B-821C-F67ED7934B82}"/>
                </a:ext>
              </a:extLst>
            </p:cNvPr>
            <p:cNvSpPr/>
            <p:nvPr/>
          </p:nvSpPr>
          <p:spPr>
            <a:xfrm>
              <a:off x="1303699" y="3856776"/>
              <a:ext cx="118701" cy="175637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A65B67BC-413B-4E67-BD1E-E1DBD3A8553A}"/>
                </a:ext>
              </a:extLst>
            </p:cNvPr>
            <p:cNvSpPr/>
            <p:nvPr/>
          </p:nvSpPr>
          <p:spPr>
            <a:xfrm>
              <a:off x="3790483" y="5613149"/>
              <a:ext cx="75347" cy="19012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91DEF5AA-1510-4E7E-A8BD-05918AC6AF34}"/>
                </a:ext>
              </a:extLst>
            </p:cNvPr>
            <p:cNvSpPr/>
            <p:nvPr/>
          </p:nvSpPr>
          <p:spPr>
            <a:xfrm flipV="1">
              <a:off x="3790483" y="4988458"/>
              <a:ext cx="156828" cy="54170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48A38B47-7B65-4DFA-A730-7EEC4C086E5D}"/>
                </a:ext>
              </a:extLst>
            </p:cNvPr>
            <p:cNvSpPr/>
            <p:nvPr/>
          </p:nvSpPr>
          <p:spPr>
            <a:xfrm flipV="1">
              <a:off x="3790483" y="3856776"/>
              <a:ext cx="156828" cy="109018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3425C230-1067-49F9-9250-B4F078FF0766}"/>
                </a:ext>
              </a:extLst>
            </p:cNvPr>
            <p:cNvSpPr/>
            <p:nvPr/>
          </p:nvSpPr>
          <p:spPr>
            <a:xfrm flipV="1">
              <a:off x="3790483" y="2924268"/>
              <a:ext cx="156828" cy="89478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D1355DA0-B001-4079-88FF-2B4509861BC7}"/>
                </a:ext>
              </a:extLst>
            </p:cNvPr>
            <p:cNvSpPr/>
            <p:nvPr/>
          </p:nvSpPr>
          <p:spPr>
            <a:xfrm flipV="1">
              <a:off x="3790483" y="2341072"/>
              <a:ext cx="156828" cy="54170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DE20FC71-8D7B-4580-893D-09095668246F}"/>
                </a:ext>
              </a:extLst>
            </p:cNvPr>
            <p:cNvSpPr/>
            <p:nvPr/>
          </p:nvSpPr>
          <p:spPr>
            <a:xfrm flipV="1">
              <a:off x="3790483" y="1186004"/>
              <a:ext cx="156828" cy="110829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TextBox 17">
            <a:extLst>
              <a:ext uri="{FF2B5EF4-FFF2-40B4-BE49-F238E27FC236}">
                <a16:creationId xmlns:a16="http://schemas.microsoft.com/office/drawing/2014/main" id="{9BB8205F-FF4C-43C8-B714-630AA0A821D5}"/>
              </a:ext>
            </a:extLst>
          </p:cNvPr>
          <p:cNvSpPr txBox="1"/>
          <p:nvPr/>
        </p:nvSpPr>
        <p:spPr>
          <a:xfrm>
            <a:off x="3014474" y="5428083"/>
            <a:ext cx="692591" cy="276999"/>
          </a:xfrm>
          <a:prstGeom prst="rect">
            <a:avLst/>
          </a:prstGeom>
          <a:noFill/>
        </p:spPr>
        <p:txBody>
          <a:bodyPr wrap="square" rtlCol="0">
            <a:spAutoFit/>
          </a:bodyPr>
          <a:lstStyle/>
          <a:p>
            <a:r>
              <a:rPr lang="en-US" sz="1200" dirty="0"/>
              <a:t>Alluvial</a:t>
            </a:r>
          </a:p>
        </p:txBody>
      </p:sp>
      <p:sp>
        <p:nvSpPr>
          <p:cNvPr id="19" name="TextBox 18">
            <a:extLst>
              <a:ext uri="{FF2B5EF4-FFF2-40B4-BE49-F238E27FC236}">
                <a16:creationId xmlns:a16="http://schemas.microsoft.com/office/drawing/2014/main" id="{EC8D9617-E5EA-4B7D-8B29-7B04F735C5EE}"/>
              </a:ext>
            </a:extLst>
          </p:cNvPr>
          <p:cNvSpPr txBox="1"/>
          <p:nvPr/>
        </p:nvSpPr>
        <p:spPr>
          <a:xfrm>
            <a:off x="3044147" y="5086446"/>
            <a:ext cx="692591" cy="276999"/>
          </a:xfrm>
          <a:prstGeom prst="rect">
            <a:avLst/>
          </a:prstGeom>
          <a:noFill/>
        </p:spPr>
        <p:txBody>
          <a:bodyPr wrap="square" rtlCol="0">
            <a:spAutoFit/>
          </a:bodyPr>
          <a:lstStyle/>
          <a:p>
            <a:r>
              <a:rPr lang="en-US" sz="1200" dirty="0"/>
              <a:t>Fluvial</a:t>
            </a:r>
          </a:p>
        </p:txBody>
      </p:sp>
      <p:sp>
        <p:nvSpPr>
          <p:cNvPr id="20" name="TextBox 19">
            <a:extLst>
              <a:ext uri="{FF2B5EF4-FFF2-40B4-BE49-F238E27FC236}">
                <a16:creationId xmlns:a16="http://schemas.microsoft.com/office/drawing/2014/main" id="{3B41EAB3-4472-4B4E-BC8F-5A77398C984D}"/>
              </a:ext>
            </a:extLst>
          </p:cNvPr>
          <p:cNvSpPr txBox="1"/>
          <p:nvPr/>
        </p:nvSpPr>
        <p:spPr>
          <a:xfrm>
            <a:off x="3044147" y="4441467"/>
            <a:ext cx="692591" cy="276999"/>
          </a:xfrm>
          <a:prstGeom prst="rect">
            <a:avLst/>
          </a:prstGeom>
          <a:noFill/>
        </p:spPr>
        <p:txBody>
          <a:bodyPr wrap="square" rtlCol="0">
            <a:spAutoFit/>
          </a:bodyPr>
          <a:lstStyle/>
          <a:p>
            <a:r>
              <a:rPr lang="en-US" sz="1200" dirty="0" err="1"/>
              <a:t>Eolian</a:t>
            </a:r>
            <a:endParaRPr lang="en-US" sz="1200" dirty="0"/>
          </a:p>
        </p:txBody>
      </p:sp>
      <p:sp>
        <p:nvSpPr>
          <p:cNvPr id="21" name="TextBox 20">
            <a:extLst>
              <a:ext uri="{FF2B5EF4-FFF2-40B4-BE49-F238E27FC236}">
                <a16:creationId xmlns:a16="http://schemas.microsoft.com/office/drawing/2014/main" id="{6DE4E19E-BED5-4DA2-B4A0-5F593F2B9296}"/>
              </a:ext>
            </a:extLst>
          </p:cNvPr>
          <p:cNvSpPr txBox="1"/>
          <p:nvPr/>
        </p:nvSpPr>
        <p:spPr>
          <a:xfrm>
            <a:off x="3020952" y="3670710"/>
            <a:ext cx="692591" cy="276999"/>
          </a:xfrm>
          <a:prstGeom prst="rect">
            <a:avLst/>
          </a:prstGeom>
          <a:noFill/>
        </p:spPr>
        <p:txBody>
          <a:bodyPr wrap="square" rtlCol="0">
            <a:spAutoFit/>
          </a:bodyPr>
          <a:lstStyle/>
          <a:p>
            <a:r>
              <a:rPr lang="en-US" sz="1200" dirty="0"/>
              <a:t>Fluvial</a:t>
            </a:r>
          </a:p>
        </p:txBody>
      </p:sp>
      <p:sp>
        <p:nvSpPr>
          <p:cNvPr id="22" name="TextBox 21">
            <a:extLst>
              <a:ext uri="{FF2B5EF4-FFF2-40B4-BE49-F238E27FC236}">
                <a16:creationId xmlns:a16="http://schemas.microsoft.com/office/drawing/2014/main" id="{BE9DDA20-1407-4BB5-8234-7DFF864B56FF}"/>
              </a:ext>
            </a:extLst>
          </p:cNvPr>
          <p:cNvSpPr txBox="1"/>
          <p:nvPr/>
        </p:nvSpPr>
        <p:spPr>
          <a:xfrm>
            <a:off x="3014474" y="3113212"/>
            <a:ext cx="692591" cy="276999"/>
          </a:xfrm>
          <a:prstGeom prst="rect">
            <a:avLst/>
          </a:prstGeom>
          <a:noFill/>
        </p:spPr>
        <p:txBody>
          <a:bodyPr wrap="square" rtlCol="0">
            <a:spAutoFit/>
          </a:bodyPr>
          <a:lstStyle/>
          <a:p>
            <a:r>
              <a:rPr lang="en-US" sz="1200" dirty="0" err="1"/>
              <a:t>Eolian</a:t>
            </a:r>
            <a:endParaRPr lang="en-US" sz="1200" dirty="0"/>
          </a:p>
        </p:txBody>
      </p:sp>
      <p:sp>
        <p:nvSpPr>
          <p:cNvPr id="23" name="TextBox 22">
            <a:extLst>
              <a:ext uri="{FF2B5EF4-FFF2-40B4-BE49-F238E27FC236}">
                <a16:creationId xmlns:a16="http://schemas.microsoft.com/office/drawing/2014/main" id="{8BEF945E-FB6F-4B5A-A291-1965083A0A27}"/>
              </a:ext>
            </a:extLst>
          </p:cNvPr>
          <p:cNvSpPr txBox="1"/>
          <p:nvPr/>
        </p:nvSpPr>
        <p:spPr>
          <a:xfrm>
            <a:off x="3014475" y="2436494"/>
            <a:ext cx="1206959" cy="307777"/>
          </a:xfrm>
          <a:prstGeom prst="rect">
            <a:avLst/>
          </a:prstGeom>
          <a:noFill/>
        </p:spPr>
        <p:txBody>
          <a:bodyPr wrap="square" rtlCol="0">
            <a:spAutoFit/>
          </a:bodyPr>
          <a:lstStyle/>
          <a:p>
            <a:r>
              <a:rPr lang="en-US" sz="1400" dirty="0"/>
              <a:t>Tidal Flat</a:t>
            </a:r>
          </a:p>
        </p:txBody>
      </p:sp>
      <p:sp>
        <p:nvSpPr>
          <p:cNvPr id="24" name="TextBox 23">
            <a:extLst>
              <a:ext uri="{FF2B5EF4-FFF2-40B4-BE49-F238E27FC236}">
                <a16:creationId xmlns:a16="http://schemas.microsoft.com/office/drawing/2014/main" id="{A1341437-B5CA-4E8F-A206-373ADCEE0811}"/>
              </a:ext>
            </a:extLst>
          </p:cNvPr>
          <p:cNvSpPr txBox="1"/>
          <p:nvPr/>
        </p:nvSpPr>
        <p:spPr>
          <a:xfrm>
            <a:off x="2881153" y="1468910"/>
            <a:ext cx="1200796" cy="738664"/>
          </a:xfrm>
          <a:prstGeom prst="rect">
            <a:avLst/>
          </a:prstGeom>
          <a:noFill/>
        </p:spPr>
        <p:txBody>
          <a:bodyPr wrap="square" rtlCol="0">
            <a:spAutoFit/>
          </a:bodyPr>
          <a:lstStyle/>
          <a:p>
            <a:r>
              <a:rPr lang="en-US" sz="1400" dirty="0"/>
              <a:t>Dominant Depositional </a:t>
            </a:r>
            <a:r>
              <a:rPr lang="en-US" sz="1400" u="sng" dirty="0"/>
              <a:t>Environment</a:t>
            </a:r>
          </a:p>
        </p:txBody>
      </p:sp>
      <p:sp>
        <p:nvSpPr>
          <p:cNvPr id="27" name="Left Brace 26">
            <a:extLst>
              <a:ext uri="{FF2B5EF4-FFF2-40B4-BE49-F238E27FC236}">
                <a16:creationId xmlns:a16="http://schemas.microsoft.com/office/drawing/2014/main" id="{5824E446-B5AA-44A9-87F3-1AD64E7A92BC}"/>
              </a:ext>
            </a:extLst>
          </p:cNvPr>
          <p:cNvSpPr/>
          <p:nvPr/>
        </p:nvSpPr>
        <p:spPr>
          <a:xfrm>
            <a:off x="977774" y="3036269"/>
            <a:ext cx="89026" cy="107472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e 27">
            <a:extLst>
              <a:ext uri="{FF2B5EF4-FFF2-40B4-BE49-F238E27FC236}">
                <a16:creationId xmlns:a16="http://schemas.microsoft.com/office/drawing/2014/main" id="{C6E5C0BE-1317-4277-881B-58D984807AA4}"/>
              </a:ext>
            </a:extLst>
          </p:cNvPr>
          <p:cNvSpPr/>
          <p:nvPr/>
        </p:nvSpPr>
        <p:spPr>
          <a:xfrm>
            <a:off x="977774" y="2169968"/>
            <a:ext cx="89026" cy="83723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118FB0B1-FD5C-4C72-A9F1-B1D9AEAB9DAE}"/>
              </a:ext>
            </a:extLst>
          </p:cNvPr>
          <p:cNvSpPr txBox="1"/>
          <p:nvPr/>
        </p:nvSpPr>
        <p:spPr>
          <a:xfrm>
            <a:off x="291750" y="2435053"/>
            <a:ext cx="692591" cy="276999"/>
          </a:xfrm>
          <a:prstGeom prst="rect">
            <a:avLst/>
          </a:prstGeom>
          <a:noFill/>
        </p:spPr>
        <p:txBody>
          <a:bodyPr wrap="square" rtlCol="0">
            <a:spAutoFit/>
          </a:bodyPr>
          <a:lstStyle/>
          <a:p>
            <a:r>
              <a:rPr lang="en-US" sz="1200" dirty="0"/>
              <a:t>Upper</a:t>
            </a:r>
          </a:p>
        </p:txBody>
      </p:sp>
      <p:sp>
        <p:nvSpPr>
          <p:cNvPr id="30" name="TextBox 29">
            <a:extLst>
              <a:ext uri="{FF2B5EF4-FFF2-40B4-BE49-F238E27FC236}">
                <a16:creationId xmlns:a16="http://schemas.microsoft.com/office/drawing/2014/main" id="{52552FAF-70F2-4557-8A46-4D7B338C39FA}"/>
              </a:ext>
            </a:extLst>
          </p:cNvPr>
          <p:cNvSpPr txBox="1"/>
          <p:nvPr/>
        </p:nvSpPr>
        <p:spPr>
          <a:xfrm>
            <a:off x="291750" y="3437053"/>
            <a:ext cx="692591" cy="276999"/>
          </a:xfrm>
          <a:prstGeom prst="rect">
            <a:avLst/>
          </a:prstGeom>
          <a:noFill/>
        </p:spPr>
        <p:txBody>
          <a:bodyPr wrap="square" rtlCol="0">
            <a:spAutoFit/>
          </a:bodyPr>
          <a:lstStyle/>
          <a:p>
            <a:r>
              <a:rPr lang="en-US" sz="1200" dirty="0"/>
              <a:t>Middle</a:t>
            </a:r>
          </a:p>
        </p:txBody>
      </p:sp>
      <p:sp>
        <p:nvSpPr>
          <p:cNvPr id="31" name="TextBox 30">
            <a:extLst>
              <a:ext uri="{FF2B5EF4-FFF2-40B4-BE49-F238E27FC236}">
                <a16:creationId xmlns:a16="http://schemas.microsoft.com/office/drawing/2014/main" id="{119493D5-4D17-402E-9EE8-778122DA9012}"/>
              </a:ext>
            </a:extLst>
          </p:cNvPr>
          <p:cNvSpPr txBox="1"/>
          <p:nvPr/>
        </p:nvSpPr>
        <p:spPr>
          <a:xfrm>
            <a:off x="291750" y="4693187"/>
            <a:ext cx="692591" cy="276999"/>
          </a:xfrm>
          <a:prstGeom prst="rect">
            <a:avLst/>
          </a:prstGeom>
          <a:noFill/>
        </p:spPr>
        <p:txBody>
          <a:bodyPr wrap="square" rtlCol="0">
            <a:spAutoFit/>
          </a:bodyPr>
          <a:lstStyle/>
          <a:p>
            <a:r>
              <a:rPr lang="en-US" sz="1200" dirty="0"/>
              <a:t>Lower</a:t>
            </a:r>
          </a:p>
        </p:txBody>
      </p:sp>
      <p:sp>
        <p:nvSpPr>
          <p:cNvPr id="32" name="TextBox 31">
            <a:extLst>
              <a:ext uri="{FF2B5EF4-FFF2-40B4-BE49-F238E27FC236}">
                <a16:creationId xmlns:a16="http://schemas.microsoft.com/office/drawing/2014/main" id="{C1D14D5E-1815-496C-BA5A-4FB0DDF45A1F}"/>
              </a:ext>
            </a:extLst>
          </p:cNvPr>
          <p:cNvSpPr txBox="1"/>
          <p:nvPr/>
        </p:nvSpPr>
        <p:spPr>
          <a:xfrm>
            <a:off x="482310" y="5522542"/>
            <a:ext cx="1038885" cy="307777"/>
          </a:xfrm>
          <a:prstGeom prst="rect">
            <a:avLst/>
          </a:prstGeom>
          <a:noFill/>
        </p:spPr>
        <p:txBody>
          <a:bodyPr wrap="square" rtlCol="0">
            <a:spAutoFit/>
          </a:bodyPr>
          <a:lstStyle/>
          <a:p>
            <a:r>
              <a:rPr lang="en-US" sz="1400" dirty="0" err="1"/>
              <a:t>Argenta</a:t>
            </a:r>
            <a:endParaRPr lang="en-US" sz="1400" dirty="0"/>
          </a:p>
        </p:txBody>
      </p:sp>
      <p:sp>
        <p:nvSpPr>
          <p:cNvPr id="33" name="TextBox 32">
            <a:extLst>
              <a:ext uri="{FF2B5EF4-FFF2-40B4-BE49-F238E27FC236}">
                <a16:creationId xmlns:a16="http://schemas.microsoft.com/office/drawing/2014/main" id="{CA0CAB29-F48A-43BB-96B9-73E65DD887DA}"/>
              </a:ext>
            </a:extLst>
          </p:cNvPr>
          <p:cNvSpPr txBox="1"/>
          <p:nvPr/>
        </p:nvSpPr>
        <p:spPr>
          <a:xfrm>
            <a:off x="987970" y="6226271"/>
            <a:ext cx="2517230" cy="307777"/>
          </a:xfrm>
          <a:prstGeom prst="rect">
            <a:avLst/>
          </a:prstGeom>
          <a:noFill/>
        </p:spPr>
        <p:txBody>
          <a:bodyPr wrap="square" rtlCol="0">
            <a:spAutoFit/>
          </a:bodyPr>
          <a:lstStyle/>
          <a:p>
            <a:r>
              <a:rPr lang="en-US" sz="1400" dirty="0"/>
              <a:t>Precambrian “Basement”</a:t>
            </a:r>
          </a:p>
        </p:txBody>
      </p:sp>
    </p:spTree>
    <p:extLst>
      <p:ext uri="{BB962C8B-B14F-4D97-AF65-F5344CB8AC3E}">
        <p14:creationId xmlns:p14="http://schemas.microsoft.com/office/powerpoint/2010/main" val="136689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3"/>
          <p:cNvSpPr>
            <a:spLocks noGrp="1"/>
          </p:cNvSpPr>
          <p:nvPr>
            <p:ph type="sldNum" sz="quarter" idx="12"/>
          </p:nvPr>
        </p:nvSpPr>
        <p:spPr>
          <a:noFill/>
        </p:spPr>
        <p:txBody>
          <a:bodyPr/>
          <a:lstStyle/>
          <a:p>
            <a:fld id="{964E86F9-C760-4A99-BEED-6AFDA749C22B}" type="slidenum">
              <a:rPr lang="en-US" smtClean="0"/>
              <a:pPr/>
              <a:t>13</a:t>
            </a:fld>
            <a:endParaRPr lang="en-US" dirty="0"/>
          </a:p>
        </p:txBody>
      </p:sp>
      <p:sp>
        <p:nvSpPr>
          <p:cNvPr id="8" name="Content Placeholder 5">
            <a:extLst>
              <a:ext uri="{FF2B5EF4-FFF2-40B4-BE49-F238E27FC236}">
                <a16:creationId xmlns:a16="http://schemas.microsoft.com/office/drawing/2014/main" id="{738DD787-0455-4870-B89B-690001981D7C}"/>
              </a:ext>
            </a:extLst>
          </p:cNvPr>
          <p:cNvSpPr txBox="1">
            <a:spLocks/>
          </p:cNvSpPr>
          <p:nvPr/>
        </p:nvSpPr>
        <p:spPr>
          <a:xfrm>
            <a:off x="152400" y="3886200"/>
            <a:ext cx="3861435" cy="2438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800" kern="0" dirty="0"/>
              <a:t>Few Mt. Simon penetrations in IL Basin</a:t>
            </a:r>
          </a:p>
          <a:p>
            <a:r>
              <a:rPr lang="en-US" sz="1800" kern="0" dirty="0"/>
              <a:t>Regional thickness trend</a:t>
            </a:r>
          </a:p>
          <a:p>
            <a:r>
              <a:rPr lang="en-US" sz="1800" kern="0" dirty="0"/>
              <a:t>Nearest well(s) to Wabash</a:t>
            </a:r>
          </a:p>
          <a:p>
            <a:pPr lvl="1"/>
            <a:r>
              <a:rPr lang="en-US" sz="1400" kern="0" dirty="0"/>
              <a:t>22mi N: upper Mt. Simon only</a:t>
            </a:r>
          </a:p>
          <a:p>
            <a:pPr lvl="1"/>
            <a:r>
              <a:rPr lang="en-US" sz="1400" kern="0" dirty="0"/>
              <a:t>25mi SE (upper),  50mi S (lower)</a:t>
            </a:r>
          </a:p>
          <a:p>
            <a:pPr lvl="1"/>
            <a:r>
              <a:rPr lang="en-US" sz="1400" kern="0" dirty="0"/>
              <a:t>75mi NW: </a:t>
            </a:r>
            <a:r>
              <a:rPr lang="en-US" sz="1400" kern="0" dirty="0" err="1"/>
              <a:t>arkosic</a:t>
            </a:r>
            <a:r>
              <a:rPr lang="en-US" sz="1400" kern="0" dirty="0"/>
              <a:t> zone @ </a:t>
            </a:r>
            <a:r>
              <a:rPr lang="en-US" sz="1400" kern="0" dirty="0" err="1"/>
              <a:t>Manlove</a:t>
            </a:r>
            <a:endParaRPr lang="en-US" sz="1400" kern="0" dirty="0"/>
          </a:p>
          <a:p>
            <a:r>
              <a:rPr lang="en-US" sz="1800" kern="0" dirty="0"/>
              <a:t>Lower Mt. Simon uncertain, stratigraphic well necessary</a:t>
            </a:r>
          </a:p>
          <a:p>
            <a:pPr lvl="1"/>
            <a:endParaRPr lang="en-US" sz="1400" kern="0" dirty="0">
              <a:solidFill>
                <a:srgbClr val="FF0000"/>
              </a:solidFill>
            </a:endParaRPr>
          </a:p>
          <a:p>
            <a:pPr lvl="1"/>
            <a:endParaRPr lang="en-US" sz="1400" kern="0" dirty="0">
              <a:solidFill>
                <a:srgbClr val="FF0000"/>
              </a:solidFill>
            </a:endParaRPr>
          </a:p>
        </p:txBody>
      </p:sp>
      <p:sp>
        <p:nvSpPr>
          <p:cNvPr id="11" name="Title 1">
            <a:extLst>
              <a:ext uri="{FF2B5EF4-FFF2-40B4-BE49-F238E27FC236}">
                <a16:creationId xmlns:a16="http://schemas.microsoft.com/office/drawing/2014/main" id="{B614BCDC-1579-45E9-84C9-4BE5A4342806}"/>
              </a:ext>
            </a:extLst>
          </p:cNvPr>
          <p:cNvSpPr>
            <a:spLocks noGrp="1"/>
          </p:cNvSpPr>
          <p:nvPr>
            <p:ph type="title"/>
          </p:nvPr>
        </p:nvSpPr>
        <p:spPr>
          <a:xfrm>
            <a:off x="457200" y="274638"/>
            <a:ext cx="8229600" cy="1143000"/>
          </a:xfrm>
        </p:spPr>
        <p:txBody>
          <a:bodyPr/>
          <a:lstStyle/>
          <a:p>
            <a:r>
              <a:rPr lang="en-US" dirty="0">
                <a:solidFill>
                  <a:schemeClr val="tx1"/>
                </a:solidFill>
              </a:rPr>
              <a:t>Mt. Simon – Wabash Site</a:t>
            </a:r>
          </a:p>
        </p:txBody>
      </p:sp>
      <p:pic>
        <p:nvPicPr>
          <p:cNvPr id="9" name="Picture 8">
            <a:extLst>
              <a:ext uri="{FF2B5EF4-FFF2-40B4-BE49-F238E27FC236}">
                <a16:creationId xmlns:a16="http://schemas.microsoft.com/office/drawing/2014/main" id="{2C346DB3-EB0B-42A2-B7AC-B319F37A6FA3}"/>
              </a:ext>
            </a:extLst>
          </p:cNvPr>
          <p:cNvPicPr/>
          <p:nvPr/>
        </p:nvPicPr>
        <p:blipFill>
          <a:blip r:embed="rId3"/>
          <a:stretch>
            <a:fillRect/>
          </a:stretch>
        </p:blipFill>
        <p:spPr>
          <a:xfrm>
            <a:off x="177165" y="1219200"/>
            <a:ext cx="3861435" cy="2581525"/>
          </a:xfrm>
          <a:prstGeom prst="rect">
            <a:avLst/>
          </a:prstGeom>
        </p:spPr>
      </p:pic>
      <p:sp>
        <p:nvSpPr>
          <p:cNvPr id="10" name="Rectangle 3">
            <a:extLst>
              <a:ext uri="{FF2B5EF4-FFF2-40B4-BE49-F238E27FC236}">
                <a16:creationId xmlns:a16="http://schemas.microsoft.com/office/drawing/2014/main" id="{B0FD3047-9B74-4299-BB67-BB606E96D207}"/>
              </a:ext>
            </a:extLst>
          </p:cNvPr>
          <p:cNvSpPr>
            <a:spLocks noChangeArrowheads="1"/>
          </p:cNvSpPr>
          <p:nvPr/>
        </p:nvSpPr>
        <p:spPr bwMode="auto">
          <a:xfrm>
            <a:off x="177165" y="1981200"/>
            <a:ext cx="38660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Mt. Simon Ss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2F76C7FA-9939-459D-A51D-F0C750F82591}"/>
              </a:ext>
            </a:extLst>
          </p:cNvPr>
          <p:cNvPicPr/>
          <p:nvPr/>
        </p:nvPicPr>
        <p:blipFill>
          <a:blip r:embed="rId4"/>
          <a:stretch>
            <a:fillRect/>
          </a:stretch>
        </p:blipFill>
        <p:spPr>
          <a:xfrm>
            <a:off x="3886200" y="1828800"/>
            <a:ext cx="5080635" cy="4841875"/>
          </a:xfrm>
          <a:prstGeom prst="rect">
            <a:avLst/>
          </a:prstGeom>
        </p:spPr>
      </p:pic>
      <p:sp>
        <p:nvSpPr>
          <p:cNvPr id="2" name="Rectangle 1"/>
          <p:cNvSpPr/>
          <p:nvPr/>
        </p:nvSpPr>
        <p:spPr>
          <a:xfrm>
            <a:off x="4953000" y="6457890"/>
            <a:ext cx="1905000" cy="400110"/>
          </a:xfrm>
          <a:prstGeom prst="rect">
            <a:avLst/>
          </a:prstGeom>
        </p:spPr>
        <p:txBody>
          <a:bodyPr wrap="square">
            <a:spAutoFit/>
          </a:bodyPr>
          <a:lstStyle/>
          <a:p>
            <a:pPr lvl="1" algn="r"/>
            <a:r>
              <a:rPr lang="en-US" sz="1000" b="1" kern="0" dirty="0">
                <a:solidFill>
                  <a:schemeClr val="accent6">
                    <a:lumMod val="75000"/>
                  </a:schemeClr>
                </a:solidFill>
              </a:rPr>
              <a:t>Porosity up to 25% </a:t>
            </a:r>
          </a:p>
          <a:p>
            <a:pPr lvl="1" algn="r"/>
            <a:r>
              <a:rPr lang="en-US" sz="1000" b="1" kern="0" dirty="0">
                <a:solidFill>
                  <a:schemeClr val="accent6">
                    <a:lumMod val="75000"/>
                  </a:schemeClr>
                </a:solidFill>
              </a:rPr>
              <a:t>K up to 600md</a:t>
            </a:r>
          </a:p>
        </p:txBody>
      </p:sp>
      <p:cxnSp>
        <p:nvCxnSpPr>
          <p:cNvPr id="4" name="Straight Connector 3"/>
          <p:cNvCxnSpPr/>
          <p:nvPr/>
        </p:nvCxnSpPr>
        <p:spPr>
          <a:xfrm flipH="1">
            <a:off x="6273165" y="5943600"/>
            <a:ext cx="280035" cy="542925"/>
          </a:xfrm>
          <a:prstGeom prst="line">
            <a:avLst/>
          </a:prstGeom>
          <a:ln>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5054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3"/>
          <p:cNvSpPr>
            <a:spLocks noGrp="1"/>
          </p:cNvSpPr>
          <p:nvPr>
            <p:ph type="sldNum" sz="quarter" idx="12"/>
          </p:nvPr>
        </p:nvSpPr>
        <p:spPr>
          <a:noFill/>
        </p:spPr>
        <p:txBody>
          <a:bodyPr/>
          <a:lstStyle/>
          <a:p>
            <a:fld id="{964E86F9-C760-4A99-BEED-6AFDA749C22B}" type="slidenum">
              <a:rPr lang="en-US" smtClean="0"/>
              <a:pPr/>
              <a:t>14</a:t>
            </a:fld>
            <a:endParaRPr lang="en-US" dirty="0"/>
          </a:p>
        </p:txBody>
      </p:sp>
      <p:sp>
        <p:nvSpPr>
          <p:cNvPr id="8" name="Content Placeholder 5">
            <a:extLst>
              <a:ext uri="{FF2B5EF4-FFF2-40B4-BE49-F238E27FC236}">
                <a16:creationId xmlns:a16="http://schemas.microsoft.com/office/drawing/2014/main" id="{738DD787-0455-4870-B89B-690001981D7C}"/>
              </a:ext>
            </a:extLst>
          </p:cNvPr>
          <p:cNvSpPr txBox="1">
            <a:spLocks/>
          </p:cNvSpPr>
          <p:nvPr/>
        </p:nvSpPr>
        <p:spPr>
          <a:xfrm>
            <a:off x="228600" y="2286000"/>
            <a:ext cx="4038600" cy="2438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800" kern="0" dirty="0"/>
              <a:t>Synergy with other </a:t>
            </a:r>
            <a:r>
              <a:rPr lang="en-US" sz="1800" kern="0" dirty="0" err="1"/>
              <a:t>CarbonSAFE</a:t>
            </a:r>
            <a:r>
              <a:rPr lang="en-US" sz="1800" kern="0" dirty="0"/>
              <a:t> work in Macon and East Basin</a:t>
            </a:r>
          </a:p>
          <a:p>
            <a:endParaRPr lang="en-US" sz="1800" kern="0" dirty="0"/>
          </a:p>
          <a:p>
            <a:r>
              <a:rPr lang="en-US" sz="1800" kern="0" dirty="0"/>
              <a:t>Improve </a:t>
            </a:r>
            <a:r>
              <a:rPr lang="en-US" sz="1800" kern="0" dirty="0" err="1"/>
              <a:t>Basinwide</a:t>
            </a:r>
            <a:r>
              <a:rPr lang="en-US" sz="1800" kern="0" dirty="0"/>
              <a:t> understanding</a:t>
            </a:r>
          </a:p>
          <a:p>
            <a:endParaRPr lang="en-US" sz="1800" kern="0" dirty="0"/>
          </a:p>
          <a:p>
            <a:r>
              <a:rPr lang="en-US" sz="1800" kern="0" dirty="0" err="1"/>
              <a:t>Arkose</a:t>
            </a:r>
            <a:endParaRPr lang="en-US" sz="1800" kern="0" dirty="0"/>
          </a:p>
          <a:p>
            <a:pPr lvl="1"/>
            <a:r>
              <a:rPr lang="en-US" sz="1400" kern="0" dirty="0"/>
              <a:t>From proximal Precambrian highs</a:t>
            </a:r>
          </a:p>
          <a:p>
            <a:pPr lvl="1"/>
            <a:r>
              <a:rPr lang="en-US" sz="1400" kern="0" dirty="0"/>
              <a:t>Basement structure</a:t>
            </a:r>
          </a:p>
          <a:p>
            <a:pPr lvl="1"/>
            <a:r>
              <a:rPr lang="en-US" sz="1400" kern="0" dirty="0"/>
              <a:t>Continuity to east?</a:t>
            </a:r>
          </a:p>
          <a:p>
            <a:pPr lvl="1"/>
            <a:endParaRPr lang="en-US" sz="1400" kern="0" dirty="0"/>
          </a:p>
          <a:p>
            <a:r>
              <a:rPr lang="en-US" sz="1800" kern="0" dirty="0"/>
              <a:t>New data will help prove this out</a:t>
            </a:r>
            <a:endParaRPr lang="en-US" sz="1400" kern="0" dirty="0"/>
          </a:p>
          <a:p>
            <a:endParaRPr lang="en-US" sz="1800" kern="0" dirty="0"/>
          </a:p>
        </p:txBody>
      </p:sp>
      <p:sp>
        <p:nvSpPr>
          <p:cNvPr id="11" name="Title 1">
            <a:extLst>
              <a:ext uri="{FF2B5EF4-FFF2-40B4-BE49-F238E27FC236}">
                <a16:creationId xmlns:a16="http://schemas.microsoft.com/office/drawing/2014/main" id="{B614BCDC-1579-45E9-84C9-4BE5A4342806}"/>
              </a:ext>
            </a:extLst>
          </p:cNvPr>
          <p:cNvSpPr>
            <a:spLocks noGrp="1"/>
          </p:cNvSpPr>
          <p:nvPr>
            <p:ph type="title"/>
          </p:nvPr>
        </p:nvSpPr>
        <p:spPr>
          <a:xfrm>
            <a:off x="457200" y="274638"/>
            <a:ext cx="8229600" cy="1143000"/>
          </a:xfrm>
        </p:spPr>
        <p:txBody>
          <a:bodyPr/>
          <a:lstStyle/>
          <a:p>
            <a:r>
              <a:rPr lang="en-US" dirty="0">
                <a:solidFill>
                  <a:schemeClr val="tx1"/>
                </a:solidFill>
              </a:rPr>
              <a:t>Mt. Simon – Address Data Gaps</a:t>
            </a:r>
            <a:endParaRPr lang="en-US" dirty="0">
              <a:solidFill>
                <a:schemeClr val="tx1"/>
              </a:solidFill>
              <a:highlight>
                <a:srgbClr val="FFFF00"/>
              </a:highlight>
            </a:endParaRPr>
          </a:p>
        </p:txBody>
      </p:sp>
      <p:pic>
        <p:nvPicPr>
          <p:cNvPr id="9" name="Picture 1" descr="image001">
            <a:extLst>
              <a:ext uri="{FF2B5EF4-FFF2-40B4-BE49-F238E27FC236}">
                <a16:creationId xmlns:a16="http://schemas.microsoft.com/office/drawing/2014/main" id="{D7FEEAFA-17D2-4BCC-BD9D-3AB7EE914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051" y="1211580"/>
            <a:ext cx="3831611" cy="503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42B9A157-F867-40B2-8828-9383570713FE}"/>
              </a:ext>
            </a:extLst>
          </p:cNvPr>
          <p:cNvSpPr>
            <a:spLocks noChangeArrowheads="1"/>
          </p:cNvSpPr>
          <p:nvPr/>
        </p:nvSpPr>
        <p:spPr bwMode="auto">
          <a:xfrm>
            <a:off x="4410576" y="6248400"/>
            <a:ext cx="38660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latin typeface="Arial" panose="020B0604020202020204" pitchFamily="34" charset="0"/>
                <a:ea typeface="Times New Roman" panose="02020603050405020304" pitchFamily="18" charset="0"/>
              </a:rPr>
              <a:t>R</a:t>
            </a:r>
            <a:r>
              <a:rPr kumimoji="0" lang="en-US" altLang="en-US" sz="12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egional thickness of highly </a:t>
            </a:r>
            <a:r>
              <a:rPr kumimoji="0" lang="en-US" altLang="en-US" sz="120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arkosic</a:t>
            </a:r>
            <a:r>
              <a:rPr kumimoji="0" lang="en-US" altLang="en-US" sz="12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zone in the lower Mt. Simon Sandstone (work</a:t>
            </a:r>
            <a:r>
              <a:rPr kumimoji="0" lang="en-US" altLang="en-US" sz="1200" i="0" u="none" strike="noStrike" cap="none" normalizeH="0" dirty="0">
                <a:ln>
                  <a:noFill/>
                </a:ln>
                <a:solidFill>
                  <a:schemeClr val="tx1"/>
                </a:solidFill>
                <a:effectLst/>
                <a:latin typeface="Arial" panose="020B0604020202020204" pitchFamily="34" charset="0"/>
                <a:ea typeface="Times New Roman" panose="02020603050405020304" pitchFamily="18" charset="0"/>
              </a:rPr>
              <a:t> in progress</a:t>
            </a:r>
            <a:r>
              <a:rPr kumimoji="0" lang="en-US" altLang="en-US" sz="12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951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tx1"/>
                </a:solidFill>
              </a:rPr>
              <a:t>Stratigraphic Test Well </a:t>
            </a:r>
            <a:endParaRPr lang="en-US" sz="2800" dirty="0">
              <a:solidFill>
                <a:schemeClr val="tx1"/>
              </a:solidFill>
            </a:endParaRPr>
          </a:p>
        </p:txBody>
      </p:sp>
      <p:sp>
        <p:nvSpPr>
          <p:cNvPr id="6" name="Content Placeholder 5"/>
          <p:cNvSpPr>
            <a:spLocks noGrp="1"/>
          </p:cNvSpPr>
          <p:nvPr>
            <p:ph idx="1"/>
          </p:nvPr>
        </p:nvSpPr>
        <p:spPr/>
        <p:txBody>
          <a:bodyPr/>
          <a:lstStyle/>
          <a:p>
            <a:r>
              <a:rPr lang="en-US" sz="2400" dirty="0"/>
              <a:t>Drill to ~8,300-8,500 </a:t>
            </a:r>
            <a:r>
              <a:rPr lang="en-US" sz="2400" dirty="0" err="1"/>
              <a:t>ft</a:t>
            </a:r>
            <a:r>
              <a:rPr lang="en-US" sz="2400" dirty="0"/>
              <a:t> depth</a:t>
            </a:r>
          </a:p>
          <a:p>
            <a:r>
              <a:rPr lang="en-US" sz="2400" dirty="0"/>
              <a:t>Collect core</a:t>
            </a:r>
          </a:p>
          <a:p>
            <a:pPr lvl="1"/>
            <a:r>
              <a:rPr lang="en-US" sz="2000" dirty="0"/>
              <a:t>St. Peter?</a:t>
            </a:r>
          </a:p>
          <a:p>
            <a:pPr lvl="1"/>
            <a:r>
              <a:rPr lang="en-US" sz="2000" dirty="0"/>
              <a:t>Eau Claire – Upper Mt. Simon </a:t>
            </a:r>
          </a:p>
          <a:p>
            <a:pPr lvl="1"/>
            <a:r>
              <a:rPr lang="en-US" sz="2000" dirty="0"/>
              <a:t>Lower Mt. Simon </a:t>
            </a:r>
          </a:p>
          <a:p>
            <a:pPr lvl="1"/>
            <a:r>
              <a:rPr lang="en-US" sz="2000" dirty="0"/>
              <a:t>Precambrian?</a:t>
            </a:r>
          </a:p>
          <a:p>
            <a:r>
              <a:rPr lang="en-US" sz="2400" dirty="0"/>
              <a:t>Sidewall core</a:t>
            </a:r>
          </a:p>
          <a:p>
            <a:r>
              <a:rPr lang="en-US" sz="2400" dirty="0"/>
              <a:t>Extensive logging suite</a:t>
            </a:r>
          </a:p>
          <a:p>
            <a:r>
              <a:rPr lang="en-US" sz="2400" dirty="0"/>
              <a:t>Well tests</a:t>
            </a:r>
          </a:p>
          <a:p>
            <a:r>
              <a:rPr lang="en-US" sz="2400" dirty="0"/>
              <a:t>Core Studies &amp; Measurements</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C99257-C95B-4FAC-9343-AC48723CD26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7005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tx1"/>
                </a:solidFill>
              </a:rPr>
              <a:t>2D Seismic Acquisition</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C99257-C95B-4FAC-9343-AC48723CD26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BAF60848-F6BB-41C7-8C0A-E2DC76830E39}"/>
              </a:ext>
            </a:extLst>
          </p:cNvPr>
          <p:cNvPicPr/>
          <p:nvPr/>
        </p:nvPicPr>
        <p:blipFill>
          <a:blip r:embed="rId3"/>
          <a:stretch>
            <a:fillRect/>
          </a:stretch>
        </p:blipFill>
        <p:spPr>
          <a:xfrm>
            <a:off x="261255" y="1676400"/>
            <a:ext cx="6215745" cy="4316490"/>
          </a:xfrm>
          <a:prstGeom prst="rect">
            <a:avLst/>
          </a:prstGeom>
        </p:spPr>
      </p:pic>
      <p:sp>
        <p:nvSpPr>
          <p:cNvPr id="8" name="Content Placeholder 5">
            <a:extLst>
              <a:ext uri="{FF2B5EF4-FFF2-40B4-BE49-F238E27FC236}">
                <a16:creationId xmlns:a16="http://schemas.microsoft.com/office/drawing/2014/main" id="{FD714062-AA5F-4998-99A9-C2B5DCC3B897}"/>
              </a:ext>
            </a:extLst>
          </p:cNvPr>
          <p:cNvSpPr txBox="1">
            <a:spLocks/>
          </p:cNvSpPr>
          <p:nvPr/>
        </p:nvSpPr>
        <p:spPr>
          <a:xfrm>
            <a:off x="6477000" y="2560638"/>
            <a:ext cx="4038600" cy="8683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800" kern="0" dirty="0"/>
              <a:t>Tie-in site to region</a:t>
            </a:r>
          </a:p>
          <a:p>
            <a:pPr lvl="1"/>
            <a:r>
              <a:rPr lang="en-US" sz="1400" dirty="0"/>
              <a:t>Formation continuity</a:t>
            </a:r>
          </a:p>
          <a:p>
            <a:pPr lvl="1"/>
            <a:r>
              <a:rPr lang="en-US" sz="1400" dirty="0"/>
              <a:t>Geologic structures</a:t>
            </a:r>
          </a:p>
          <a:p>
            <a:endParaRPr lang="en-US" sz="1800" kern="0" dirty="0"/>
          </a:p>
          <a:p>
            <a:r>
              <a:rPr lang="en-US" sz="1800" kern="0" dirty="0"/>
              <a:t>Primarily on-road</a:t>
            </a:r>
          </a:p>
          <a:p>
            <a:endParaRPr lang="en-US" sz="1800" kern="0" dirty="0"/>
          </a:p>
          <a:p>
            <a:r>
              <a:rPr lang="en-US" sz="1800" kern="0" dirty="0"/>
              <a:t>2 x 10 miles</a:t>
            </a:r>
          </a:p>
          <a:p>
            <a:endParaRPr lang="en-US" sz="1800" kern="0" dirty="0"/>
          </a:p>
          <a:p>
            <a:endParaRPr lang="en-US" sz="1800" kern="0" dirty="0"/>
          </a:p>
          <a:p>
            <a:pPr lvl="1"/>
            <a:endParaRPr lang="en-US" sz="1400" b="1" dirty="0"/>
          </a:p>
          <a:p>
            <a:endParaRPr lang="en-US" sz="1800" kern="0" dirty="0"/>
          </a:p>
        </p:txBody>
      </p:sp>
      <p:sp>
        <p:nvSpPr>
          <p:cNvPr id="11" name="Content Placeholder 5">
            <a:extLst>
              <a:ext uri="{FF2B5EF4-FFF2-40B4-BE49-F238E27FC236}">
                <a16:creationId xmlns:a16="http://schemas.microsoft.com/office/drawing/2014/main" id="{27F0A308-4A86-4179-AD2D-DC291DA50A00}"/>
              </a:ext>
            </a:extLst>
          </p:cNvPr>
          <p:cNvSpPr txBox="1">
            <a:spLocks/>
          </p:cNvSpPr>
          <p:nvPr/>
        </p:nvSpPr>
        <p:spPr>
          <a:xfrm>
            <a:off x="6553200" y="3469170"/>
            <a:ext cx="4038600" cy="8683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endParaRPr lang="en-US" sz="1400" dirty="0">
              <a:latin typeface="Times New Roman" panose="02020603050405020304" pitchFamily="18" charset="0"/>
            </a:endParaRPr>
          </a:p>
          <a:p>
            <a:pPr lvl="1"/>
            <a:endParaRPr lang="en-US" sz="1400" b="1" dirty="0"/>
          </a:p>
          <a:p>
            <a:endParaRPr lang="en-US" sz="1800" kern="0" dirty="0"/>
          </a:p>
        </p:txBody>
      </p:sp>
    </p:spTree>
    <p:extLst>
      <p:ext uri="{BB962C8B-B14F-4D97-AF65-F5344CB8AC3E}">
        <p14:creationId xmlns:p14="http://schemas.microsoft.com/office/powerpoint/2010/main" val="3373728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3"/>
          <p:cNvSpPr>
            <a:spLocks noGrp="1"/>
          </p:cNvSpPr>
          <p:nvPr>
            <p:ph type="sldNum" sz="quarter" idx="12"/>
          </p:nvPr>
        </p:nvSpPr>
        <p:spPr>
          <a:noFill/>
        </p:spPr>
        <p:txBody>
          <a:bodyPr/>
          <a:lstStyle/>
          <a:p>
            <a:fld id="{964E86F9-C760-4A99-BEED-6AFDA749C22B}" type="slidenum">
              <a:rPr lang="en-US" smtClean="0"/>
              <a:pPr/>
              <a:t>17</a:t>
            </a:fld>
            <a:endParaRPr lang="en-US"/>
          </a:p>
        </p:txBody>
      </p:sp>
      <p:sp>
        <p:nvSpPr>
          <p:cNvPr id="13317" name="Line 4"/>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sp>
        <p:nvSpPr>
          <p:cNvPr id="2" name="Rectangle 2">
            <a:extLst>
              <a:ext uri="{FF2B5EF4-FFF2-40B4-BE49-F238E27FC236}">
                <a16:creationId xmlns:a16="http://schemas.microsoft.com/office/drawing/2014/main" id="{98AB6A30-5CC1-42DF-96B9-E6A64EC05CE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3">
            <a:extLst>
              <a:ext uri="{FF2B5EF4-FFF2-40B4-BE49-F238E27FC236}">
                <a16:creationId xmlns:a16="http://schemas.microsoft.com/office/drawing/2014/main" id="{C21C5BC3-8B5C-4E55-BCB9-13A7AC1336D5}"/>
              </a:ext>
            </a:extLst>
          </p:cNvPr>
          <p:cNvSpPr>
            <a:spLocks noChangeArrowheads="1"/>
          </p:cNvSpPr>
          <p:nvPr/>
        </p:nvSpPr>
        <p:spPr bwMode="auto">
          <a:xfrm>
            <a:off x="152400" y="5559886"/>
            <a:ext cx="64620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50 MT CO</a:t>
            </a:r>
            <a:r>
              <a:rPr kumimoji="0" lang="en-US" altLang="en-US" sz="11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plume size estimates (the </a:t>
            </a:r>
            <a:r>
              <a:rPr kumimoji="0" lang="en-US" altLang="en-US" sz="11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maximum for each of 3 cases</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circle the proposed Wabash well location.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Inset: simulation of CO</a:t>
            </a:r>
            <a:r>
              <a:rPr kumimoji="0" lang="en-US" altLang="en-US" sz="11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injection into the Lower Mt. Simon Sandstone at the Wabash site;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a:t>
            </a:r>
            <a:r>
              <a:rPr kumimoji="0" lang="en-US" altLang="en-US" sz="11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altLang="en-US" sz="1100" baseline="-30000" dirty="0">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saturation lateral extent </a:t>
            </a:r>
            <a:r>
              <a:rPr lang="en-US" altLang="en-US" sz="1100" dirty="0">
                <a:latin typeface="Times New Roman" panose="02020603050405020304" pitchFamily="18" charset="0"/>
                <a:ea typeface="Calibri" panose="020F0502020204030204" pitchFamily="34" charset="0"/>
                <a:cs typeface="Times New Roman" panose="02020603050405020304" pitchFamily="18" charset="0"/>
              </a:rPr>
              <a:t>is </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approximately 2.5 miles surrounding</a:t>
            </a:r>
            <a:r>
              <a:rPr kumimoji="0" lang="en-US" altLang="en-US" sz="11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well </a:t>
            </a:r>
            <a:r>
              <a:rPr kumimoji="0" lang="en-US" altLang="en-US"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(note vertical scale is exaggerated).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itle 6">
            <a:extLst>
              <a:ext uri="{FF2B5EF4-FFF2-40B4-BE49-F238E27FC236}">
                <a16:creationId xmlns:a16="http://schemas.microsoft.com/office/drawing/2014/main" id="{0E40FF95-54CE-43BB-A514-CD53EE4AF533}"/>
              </a:ext>
            </a:extLst>
          </p:cNvPr>
          <p:cNvSpPr>
            <a:spLocks noGrp="1"/>
          </p:cNvSpPr>
          <p:nvPr>
            <p:ph type="title"/>
          </p:nvPr>
        </p:nvSpPr>
        <p:spPr/>
        <p:txBody>
          <a:bodyPr/>
          <a:lstStyle/>
          <a:p>
            <a:r>
              <a:rPr lang="en-US" dirty="0">
                <a:solidFill>
                  <a:schemeClr val="tx1"/>
                </a:solidFill>
              </a:rPr>
              <a:t>Plume Modeling</a:t>
            </a:r>
          </a:p>
        </p:txBody>
      </p:sp>
      <p:pic>
        <p:nvPicPr>
          <p:cNvPr id="1025" name="Picture 9">
            <a:extLst>
              <a:ext uri="{FF2B5EF4-FFF2-40B4-BE49-F238E27FC236}">
                <a16:creationId xmlns:a16="http://schemas.microsoft.com/office/drawing/2014/main" id="{D1DE0117-2E00-4900-9804-91615687D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87" y="2133601"/>
            <a:ext cx="6130455" cy="328464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55D39E44-5923-48B7-8DAB-1BBB998E21AD}"/>
              </a:ext>
            </a:extLst>
          </p:cNvPr>
          <p:cNvSpPr txBox="1">
            <a:spLocks/>
          </p:cNvSpPr>
          <p:nvPr/>
        </p:nvSpPr>
        <p:spPr>
          <a:xfrm>
            <a:off x="6435061" y="2133600"/>
            <a:ext cx="2708939" cy="359190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800" kern="0" dirty="0"/>
              <a:t>Lack of data</a:t>
            </a:r>
          </a:p>
          <a:p>
            <a:endParaRPr lang="en-US" sz="1800" kern="0" dirty="0"/>
          </a:p>
          <a:p>
            <a:r>
              <a:rPr lang="en-US" sz="1800" kern="0" dirty="0"/>
              <a:t>New data will inform modeling</a:t>
            </a:r>
          </a:p>
          <a:p>
            <a:pPr lvl="1"/>
            <a:r>
              <a:rPr lang="en-US" sz="1400" kern="0" dirty="0"/>
              <a:t>Static</a:t>
            </a:r>
          </a:p>
          <a:p>
            <a:pPr lvl="1"/>
            <a:r>
              <a:rPr lang="en-US" sz="1400" kern="0" dirty="0"/>
              <a:t>Dynamic</a:t>
            </a:r>
          </a:p>
          <a:p>
            <a:pPr lvl="1"/>
            <a:r>
              <a:rPr lang="en-US" sz="1400" kern="0" dirty="0"/>
              <a:t>NRAP</a:t>
            </a:r>
          </a:p>
          <a:p>
            <a:pPr lvl="1"/>
            <a:endParaRPr lang="en-US" sz="1400" kern="0" dirty="0"/>
          </a:p>
          <a:p>
            <a:r>
              <a:rPr lang="en-US" sz="1800" kern="0" dirty="0"/>
              <a:t>Reduce uncertainty</a:t>
            </a:r>
          </a:p>
          <a:p>
            <a:pPr lvl="1"/>
            <a:r>
              <a:rPr lang="en-US" sz="1400" kern="0" dirty="0"/>
              <a:t>Plume</a:t>
            </a:r>
          </a:p>
          <a:p>
            <a:pPr lvl="1"/>
            <a:r>
              <a:rPr lang="en-US" sz="1400" kern="0" dirty="0"/>
              <a:t>Storage</a:t>
            </a:r>
          </a:p>
          <a:p>
            <a:pPr lvl="1"/>
            <a:r>
              <a:rPr lang="en-US" sz="1400" kern="0" dirty="0"/>
              <a:t>Risk</a:t>
            </a:r>
          </a:p>
          <a:p>
            <a:pPr marL="0" indent="0">
              <a:buNone/>
            </a:pPr>
            <a:endParaRPr lang="en-US" sz="1800" kern="0" dirty="0"/>
          </a:p>
        </p:txBody>
      </p:sp>
    </p:spTree>
    <p:extLst>
      <p:ext uri="{BB962C8B-B14F-4D97-AF65-F5344CB8AC3E}">
        <p14:creationId xmlns:p14="http://schemas.microsoft.com/office/powerpoint/2010/main" val="1434681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tx1"/>
                </a:solidFill>
              </a:rPr>
              <a:t>“Challenges”</a:t>
            </a:r>
          </a:p>
        </p:txBody>
      </p:sp>
      <p:sp>
        <p:nvSpPr>
          <p:cNvPr id="6" name="Content Placeholder 5"/>
          <p:cNvSpPr>
            <a:spLocks noGrp="1"/>
          </p:cNvSpPr>
          <p:nvPr>
            <p:ph idx="1"/>
          </p:nvPr>
        </p:nvSpPr>
        <p:spPr>
          <a:xfrm>
            <a:off x="99646" y="1610461"/>
            <a:ext cx="8229600" cy="4525963"/>
          </a:xfrm>
        </p:spPr>
        <p:txBody>
          <a:bodyPr/>
          <a:lstStyle/>
          <a:p>
            <a:r>
              <a:rPr lang="en-US" sz="2000" dirty="0"/>
              <a:t>Abandoned underground coal mines</a:t>
            </a:r>
          </a:p>
          <a:p>
            <a:pPr lvl="1"/>
            <a:r>
              <a:rPr lang="en-US" sz="1600" dirty="0"/>
              <a:t>Adjust planned location of stratigraphic well</a:t>
            </a:r>
          </a:p>
          <a:p>
            <a:pPr lvl="1"/>
            <a:r>
              <a:rPr lang="en-US" sz="1600" dirty="0"/>
              <a:t>Potential to affect eastern portion of 2D seismic</a:t>
            </a:r>
          </a:p>
          <a:p>
            <a:pPr marL="0" indent="0">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C99257-C95B-4FAC-9343-AC48723CD26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Line 4">
            <a:extLst>
              <a:ext uri="{FF2B5EF4-FFF2-40B4-BE49-F238E27FC236}">
                <a16:creationId xmlns:a16="http://schemas.microsoft.com/office/drawing/2014/main" id="{B5544B35-A9A7-44EB-A03E-9FD89A683CBC}"/>
              </a:ext>
            </a:extLst>
          </p:cNvPr>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pic>
        <p:nvPicPr>
          <p:cNvPr id="8" name="Picture 7">
            <a:extLst>
              <a:ext uri="{FF2B5EF4-FFF2-40B4-BE49-F238E27FC236}">
                <a16:creationId xmlns:a16="http://schemas.microsoft.com/office/drawing/2014/main" id="{27CFC784-636E-4B67-B4B9-8DF9C50CAD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768443"/>
            <a:ext cx="5486400" cy="3784756"/>
          </a:xfrm>
          <a:prstGeom prst="rect">
            <a:avLst/>
          </a:prstGeom>
        </p:spPr>
      </p:pic>
      <p:pic>
        <p:nvPicPr>
          <p:cNvPr id="9" name="Picture 8">
            <a:extLst>
              <a:ext uri="{FF2B5EF4-FFF2-40B4-BE49-F238E27FC236}">
                <a16:creationId xmlns:a16="http://schemas.microsoft.com/office/drawing/2014/main" id="{A84C5148-ECE5-4109-92BC-DB8CDBD1E3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417637"/>
            <a:ext cx="3600316" cy="4911613"/>
          </a:xfrm>
          <a:prstGeom prst="rect">
            <a:avLst/>
          </a:prstGeom>
        </p:spPr>
      </p:pic>
      <p:cxnSp>
        <p:nvCxnSpPr>
          <p:cNvPr id="12" name="Straight Connector 11">
            <a:extLst>
              <a:ext uri="{FF2B5EF4-FFF2-40B4-BE49-F238E27FC236}">
                <a16:creationId xmlns:a16="http://schemas.microsoft.com/office/drawing/2014/main" id="{C1549D7D-6D00-4592-A068-05265FECDAAE}"/>
              </a:ext>
            </a:extLst>
          </p:cNvPr>
          <p:cNvCxnSpPr>
            <a:cxnSpLocks/>
          </p:cNvCxnSpPr>
          <p:nvPr/>
        </p:nvCxnSpPr>
        <p:spPr>
          <a:xfrm>
            <a:off x="2971800" y="4724400"/>
            <a:ext cx="5334000" cy="1143000"/>
          </a:xfrm>
          <a:prstGeom prst="line">
            <a:avLst/>
          </a:prstGeom>
          <a:ln w="19050">
            <a:solidFill>
              <a:schemeClr val="accent5"/>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094751C-1633-4891-A0D1-4D2D066FBAFD}"/>
              </a:ext>
            </a:extLst>
          </p:cNvPr>
          <p:cNvCxnSpPr>
            <a:cxnSpLocks/>
          </p:cNvCxnSpPr>
          <p:nvPr/>
        </p:nvCxnSpPr>
        <p:spPr>
          <a:xfrm flipV="1">
            <a:off x="2895600" y="2768442"/>
            <a:ext cx="5334000" cy="719218"/>
          </a:xfrm>
          <a:prstGeom prst="line">
            <a:avLst/>
          </a:prstGeom>
          <a:ln w="19050">
            <a:solidFill>
              <a:schemeClr val="accent5"/>
            </a:solidFill>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6932249" y="4724400"/>
            <a:ext cx="312906" cy="369332"/>
          </a:xfrm>
          <a:prstGeom prst="rect">
            <a:avLst/>
          </a:prstGeom>
          <a:noFill/>
        </p:spPr>
        <p:txBody>
          <a:bodyPr wrap="none" rtlCol="0">
            <a:spAutoFit/>
          </a:bodyPr>
          <a:lstStyle/>
          <a:p>
            <a:r>
              <a:rPr lang="en-US" b="1" dirty="0"/>
              <a:t>x</a:t>
            </a:r>
          </a:p>
        </p:txBody>
      </p:sp>
    </p:spTree>
    <p:extLst>
      <p:ext uri="{BB962C8B-B14F-4D97-AF65-F5344CB8AC3E}">
        <p14:creationId xmlns:p14="http://schemas.microsoft.com/office/powerpoint/2010/main" val="1120878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tx1"/>
                </a:solidFill>
              </a:rPr>
              <a:t>“Challenges”</a:t>
            </a:r>
          </a:p>
        </p:txBody>
      </p:sp>
      <p:sp>
        <p:nvSpPr>
          <p:cNvPr id="6" name="Content Placeholder 5"/>
          <p:cNvSpPr>
            <a:spLocks noGrp="1"/>
          </p:cNvSpPr>
          <p:nvPr>
            <p:ph idx="1"/>
          </p:nvPr>
        </p:nvSpPr>
        <p:spPr>
          <a:xfrm>
            <a:off x="457200" y="1600200"/>
            <a:ext cx="8686800" cy="4525963"/>
          </a:xfrm>
        </p:spPr>
        <p:txBody>
          <a:bodyPr/>
          <a:lstStyle/>
          <a:p>
            <a:r>
              <a:rPr lang="en-US" sz="2400" dirty="0"/>
              <a:t>Well permitting</a:t>
            </a:r>
          </a:p>
          <a:p>
            <a:pPr lvl="1"/>
            <a:r>
              <a:rPr lang="en-US" sz="2000" dirty="0"/>
              <a:t>Monitoring (VI) or waste injection (I) vs. stratigraphic test, plugged</a:t>
            </a:r>
          </a:p>
          <a:p>
            <a:pPr lvl="1"/>
            <a:r>
              <a:rPr lang="en-US" sz="2000" dirty="0"/>
              <a:t>In conversation with IN DNR and US EPA</a:t>
            </a:r>
          </a:p>
          <a:p>
            <a:r>
              <a:rPr lang="en-US" sz="2400" dirty="0"/>
              <a:t>Industry &amp; DOE timelines</a:t>
            </a:r>
          </a:p>
          <a:p>
            <a:pPr marL="457200" lvl="1" indent="0">
              <a:buNone/>
            </a:pPr>
            <a:endParaRPr lang="en-US" sz="2000" dirty="0"/>
          </a:p>
          <a:p>
            <a:pPr marL="0" indent="0">
              <a:buNone/>
            </a:pPr>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C99257-C95B-4FAC-9343-AC48723CD26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Line 4">
            <a:extLst>
              <a:ext uri="{FF2B5EF4-FFF2-40B4-BE49-F238E27FC236}">
                <a16:creationId xmlns:a16="http://schemas.microsoft.com/office/drawing/2014/main" id="{B5544B35-A9A7-44EB-A03E-9FD89A683CBC}"/>
              </a:ext>
            </a:extLst>
          </p:cNvPr>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pic>
        <p:nvPicPr>
          <p:cNvPr id="10" name="Picture 9">
            <a:extLst>
              <a:ext uri="{FF2B5EF4-FFF2-40B4-BE49-F238E27FC236}">
                <a16:creationId xmlns:a16="http://schemas.microsoft.com/office/drawing/2014/main" id="{5AA7546B-B54B-4B11-B55B-40B1BB3EFF5E}"/>
              </a:ext>
            </a:extLst>
          </p:cNvPr>
          <p:cNvPicPr/>
          <p:nvPr/>
        </p:nvPicPr>
        <p:blipFill>
          <a:blip r:embed="rId2">
            <a:extLst>
              <a:ext uri="{28A0092B-C50C-407E-A947-70E740481C1C}">
                <a14:useLocalDpi xmlns:a14="http://schemas.microsoft.com/office/drawing/2010/main" val="0"/>
              </a:ext>
            </a:extLst>
          </a:blip>
          <a:stretch>
            <a:fillRect/>
          </a:stretch>
        </p:blipFill>
        <p:spPr>
          <a:xfrm>
            <a:off x="762000" y="4095115"/>
            <a:ext cx="5574665" cy="2077085"/>
          </a:xfrm>
          <a:prstGeom prst="rect">
            <a:avLst/>
          </a:prstGeom>
        </p:spPr>
      </p:pic>
      <p:sp>
        <p:nvSpPr>
          <p:cNvPr id="11" name="TextBox 10">
            <a:extLst>
              <a:ext uri="{FF2B5EF4-FFF2-40B4-BE49-F238E27FC236}">
                <a16:creationId xmlns:a16="http://schemas.microsoft.com/office/drawing/2014/main" id="{8118667B-8F09-4A57-97F3-36C9029ABB0F}"/>
              </a:ext>
            </a:extLst>
          </p:cNvPr>
          <p:cNvSpPr txBox="1"/>
          <p:nvPr/>
        </p:nvSpPr>
        <p:spPr>
          <a:xfrm>
            <a:off x="3330955" y="3467976"/>
            <a:ext cx="1241045" cy="523220"/>
          </a:xfrm>
          <a:prstGeom prst="rect">
            <a:avLst/>
          </a:prstGeom>
          <a:noFill/>
        </p:spPr>
        <p:txBody>
          <a:bodyPr wrap="none" rtlCol="0">
            <a:spAutoFit/>
          </a:bodyPr>
          <a:lstStyle/>
          <a:p>
            <a:pPr algn="r"/>
            <a:r>
              <a:rPr lang="en-US" sz="1400" dirty="0" err="1"/>
              <a:t>CarbonSAFE</a:t>
            </a:r>
            <a:endParaRPr lang="en-US" sz="1400" dirty="0"/>
          </a:p>
          <a:p>
            <a:pPr algn="r"/>
            <a:r>
              <a:rPr lang="en-US" sz="1400" dirty="0"/>
              <a:t>(II) 2 years</a:t>
            </a:r>
          </a:p>
        </p:txBody>
      </p:sp>
      <p:cxnSp>
        <p:nvCxnSpPr>
          <p:cNvPr id="13" name="Straight Connector 12">
            <a:extLst>
              <a:ext uri="{FF2B5EF4-FFF2-40B4-BE49-F238E27FC236}">
                <a16:creationId xmlns:a16="http://schemas.microsoft.com/office/drawing/2014/main" id="{19BAFE04-009E-4166-94B4-3350B89236F6}"/>
              </a:ext>
            </a:extLst>
          </p:cNvPr>
          <p:cNvCxnSpPr/>
          <p:nvPr/>
        </p:nvCxnSpPr>
        <p:spPr>
          <a:xfrm>
            <a:off x="4584065" y="3638550"/>
            <a:ext cx="0" cy="2117725"/>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C92D8D8-5192-4F4A-A16A-C12870C7922C}"/>
              </a:ext>
            </a:extLst>
          </p:cNvPr>
          <p:cNvSpPr txBox="1"/>
          <p:nvPr/>
        </p:nvSpPr>
        <p:spPr>
          <a:xfrm>
            <a:off x="4812665" y="3673333"/>
            <a:ext cx="1654620" cy="307777"/>
          </a:xfrm>
          <a:prstGeom prst="rect">
            <a:avLst/>
          </a:prstGeom>
          <a:noFill/>
        </p:spPr>
        <p:txBody>
          <a:bodyPr wrap="none" rtlCol="0">
            <a:spAutoFit/>
          </a:bodyPr>
          <a:lstStyle/>
          <a:p>
            <a:r>
              <a:rPr lang="en-US" sz="1400" dirty="0"/>
              <a:t>(III) 2 years (2022)</a:t>
            </a:r>
          </a:p>
        </p:txBody>
      </p:sp>
      <p:sp>
        <p:nvSpPr>
          <p:cNvPr id="15" name="TextBox 14">
            <a:extLst>
              <a:ext uri="{FF2B5EF4-FFF2-40B4-BE49-F238E27FC236}">
                <a16:creationId xmlns:a16="http://schemas.microsoft.com/office/drawing/2014/main" id="{5EA77486-A09E-4FD4-ADAF-37E8BF3BBC65}"/>
              </a:ext>
            </a:extLst>
          </p:cNvPr>
          <p:cNvSpPr txBox="1"/>
          <p:nvPr/>
        </p:nvSpPr>
        <p:spPr>
          <a:xfrm>
            <a:off x="6798127" y="3676091"/>
            <a:ext cx="1824538" cy="307777"/>
          </a:xfrm>
          <a:prstGeom prst="rect">
            <a:avLst/>
          </a:prstGeom>
          <a:noFill/>
        </p:spPr>
        <p:txBody>
          <a:bodyPr wrap="none" rtlCol="0">
            <a:spAutoFit/>
          </a:bodyPr>
          <a:lstStyle/>
          <a:p>
            <a:r>
              <a:rPr lang="en-US" sz="1400" dirty="0"/>
              <a:t>(IV) 3.5 years (2025)</a:t>
            </a:r>
          </a:p>
        </p:txBody>
      </p:sp>
      <p:cxnSp>
        <p:nvCxnSpPr>
          <p:cNvPr id="16" name="Straight Connector 15">
            <a:extLst>
              <a:ext uri="{FF2B5EF4-FFF2-40B4-BE49-F238E27FC236}">
                <a16:creationId xmlns:a16="http://schemas.microsoft.com/office/drawing/2014/main" id="{D9E16D6E-2B85-49DB-8433-FE183B69D357}"/>
              </a:ext>
            </a:extLst>
          </p:cNvPr>
          <p:cNvCxnSpPr/>
          <p:nvPr/>
        </p:nvCxnSpPr>
        <p:spPr>
          <a:xfrm>
            <a:off x="6641465" y="3638550"/>
            <a:ext cx="0" cy="2117725"/>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4D45380-D874-4CDB-A6B6-71759E02BAC3}"/>
              </a:ext>
            </a:extLst>
          </p:cNvPr>
          <p:cNvSpPr txBox="1"/>
          <p:nvPr/>
        </p:nvSpPr>
        <p:spPr>
          <a:xfrm>
            <a:off x="4810015" y="3406973"/>
            <a:ext cx="2276585" cy="307777"/>
          </a:xfrm>
          <a:prstGeom prst="rect">
            <a:avLst/>
          </a:prstGeom>
          <a:noFill/>
        </p:spPr>
        <p:txBody>
          <a:bodyPr wrap="none" rtlCol="0">
            <a:spAutoFit/>
          </a:bodyPr>
          <a:lstStyle/>
          <a:p>
            <a:r>
              <a:rPr lang="en-US" sz="1400" b="1" dirty="0"/>
              <a:t>Gather permit material…</a:t>
            </a:r>
          </a:p>
        </p:txBody>
      </p:sp>
    </p:spTree>
    <p:extLst>
      <p:ext uri="{BB962C8B-B14F-4D97-AF65-F5344CB8AC3E}">
        <p14:creationId xmlns:p14="http://schemas.microsoft.com/office/powerpoint/2010/main" val="926226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fld id="{4BF8F6F6-5278-4556-91F1-1FE8033ADB77}" type="slidenum">
              <a:rPr lang="en-US" smtClean="0"/>
              <a:pPr/>
              <a:t>2</a:t>
            </a:fld>
            <a:endParaRPr lang="en-US"/>
          </a:p>
        </p:txBody>
      </p:sp>
      <p:sp>
        <p:nvSpPr>
          <p:cNvPr id="9219" name="Rectangle 2"/>
          <p:cNvSpPr>
            <a:spLocks noGrp="1" noChangeArrowheads="1"/>
          </p:cNvSpPr>
          <p:nvPr>
            <p:ph type="title"/>
          </p:nvPr>
        </p:nvSpPr>
        <p:spPr/>
        <p:txBody>
          <a:bodyPr/>
          <a:lstStyle/>
          <a:p>
            <a:pPr eaLnBrk="1" hangingPunct="1"/>
            <a:r>
              <a:rPr lang="en-US" dirty="0"/>
              <a:t>Presentation Outline</a:t>
            </a:r>
          </a:p>
        </p:txBody>
      </p:sp>
      <p:sp>
        <p:nvSpPr>
          <p:cNvPr id="9220" name="Rectangle 3"/>
          <p:cNvSpPr>
            <a:spLocks noGrp="1" noChangeArrowheads="1"/>
          </p:cNvSpPr>
          <p:nvPr>
            <p:ph type="body" idx="1"/>
          </p:nvPr>
        </p:nvSpPr>
        <p:spPr>
          <a:xfrm>
            <a:off x="914400" y="1295400"/>
            <a:ext cx="8229600" cy="5429250"/>
          </a:xfrm>
        </p:spPr>
        <p:txBody>
          <a:bodyPr/>
          <a:lstStyle/>
          <a:p>
            <a:pPr eaLnBrk="1" hangingPunct="1"/>
            <a:endParaRPr lang="en-US" sz="2400" dirty="0"/>
          </a:p>
          <a:p>
            <a:pPr eaLnBrk="1" hangingPunct="1"/>
            <a:r>
              <a:rPr lang="en-US" sz="2400" dirty="0"/>
              <a:t>Program Goals, Benefits, Project Objectives</a:t>
            </a:r>
          </a:p>
          <a:p>
            <a:pPr eaLnBrk="1" hangingPunct="1"/>
            <a:r>
              <a:rPr lang="en-US" sz="2400" dirty="0"/>
              <a:t>Project Background/Methodology</a:t>
            </a:r>
            <a:endParaRPr lang="en-US" sz="2000" dirty="0"/>
          </a:p>
          <a:p>
            <a:pPr lvl="1" eaLnBrk="1" hangingPunct="1"/>
            <a:r>
              <a:rPr lang="en-US" sz="2000" dirty="0"/>
              <a:t>CO</a:t>
            </a:r>
            <a:r>
              <a:rPr lang="en-US" sz="2000" baseline="-25000" dirty="0"/>
              <a:t>2</a:t>
            </a:r>
            <a:r>
              <a:rPr lang="en-US" sz="2000" dirty="0"/>
              <a:t> Source(s)</a:t>
            </a:r>
          </a:p>
          <a:p>
            <a:pPr lvl="1" eaLnBrk="1" hangingPunct="1"/>
            <a:r>
              <a:rPr lang="en-US" sz="2000" dirty="0"/>
              <a:t>Storage Complex</a:t>
            </a:r>
          </a:p>
          <a:p>
            <a:pPr lvl="1" eaLnBrk="1" hangingPunct="1"/>
            <a:r>
              <a:rPr lang="en-US" sz="2000" dirty="0"/>
              <a:t>Data Gaps and Acquisition</a:t>
            </a:r>
          </a:p>
          <a:p>
            <a:pPr lvl="1" eaLnBrk="1" hangingPunct="1"/>
            <a:r>
              <a:rPr lang="en-US" sz="2000" dirty="0"/>
              <a:t>Challenges</a:t>
            </a:r>
          </a:p>
          <a:p>
            <a:pPr eaLnBrk="1" hangingPunct="1"/>
            <a:r>
              <a:rPr lang="en-US" sz="2400" dirty="0"/>
              <a:t>Organization/Communication</a:t>
            </a:r>
          </a:p>
          <a:p>
            <a:pPr eaLnBrk="1" hangingPunct="1"/>
            <a:r>
              <a:rPr lang="en-US" sz="2400" dirty="0"/>
              <a:t>Task Breakdown</a:t>
            </a:r>
          </a:p>
          <a:p>
            <a:pPr eaLnBrk="1" hangingPunct="1"/>
            <a:r>
              <a:rPr lang="en-US" sz="2400" dirty="0"/>
              <a:t>Milestones/Deliverables/Risks/Schedule</a:t>
            </a:r>
          </a:p>
          <a:p>
            <a:pPr eaLnBrk="1" hangingPunct="1"/>
            <a:r>
              <a:rPr lang="en-US" sz="2400" dirty="0"/>
              <a:t>Summary</a:t>
            </a:r>
          </a:p>
          <a:p>
            <a:pPr eaLnBrk="1" hangingPunct="1"/>
            <a:endParaRPr lang="en-US" sz="2400" dirty="0">
              <a:solidFill>
                <a:srgbClr val="FF0000"/>
              </a:solidFill>
            </a:endParaRPr>
          </a:p>
          <a:p>
            <a:pPr eaLnBrk="1" hangingPunct="1"/>
            <a:endParaRPr lang="en-US" sz="2400" dirty="0">
              <a:solidFill>
                <a:srgbClr val="FF0000"/>
              </a:solidFill>
            </a:endParaRPr>
          </a:p>
          <a:p>
            <a:pPr eaLnBrk="1" hangingPunct="1"/>
            <a:endParaRPr lang="en-US" sz="2400" dirty="0">
              <a:solidFill>
                <a:srgbClr val="FF0000"/>
              </a:solidFill>
            </a:endParaRPr>
          </a:p>
        </p:txBody>
      </p:sp>
      <p:sp>
        <p:nvSpPr>
          <p:cNvPr id="9221" name="Line 4"/>
          <p:cNvSpPr>
            <a:spLocks noChangeShapeType="1"/>
          </p:cNvSpPr>
          <p:nvPr/>
        </p:nvSpPr>
        <p:spPr bwMode="auto">
          <a:xfrm>
            <a:off x="0" y="1219200"/>
            <a:ext cx="9144000" cy="0"/>
          </a:xfrm>
          <a:prstGeom prst="line">
            <a:avLst/>
          </a:prstGeom>
          <a:no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18214535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t>Expected Outcomes</a:t>
            </a:r>
          </a:p>
        </p:txBody>
      </p:sp>
      <p:sp>
        <p:nvSpPr>
          <p:cNvPr id="13315" name="Content Placeholder 2"/>
          <p:cNvSpPr>
            <a:spLocks noGrp="1"/>
          </p:cNvSpPr>
          <p:nvPr>
            <p:ph idx="1"/>
          </p:nvPr>
        </p:nvSpPr>
        <p:spPr>
          <a:xfrm>
            <a:off x="228600" y="1600200"/>
            <a:ext cx="8610600" cy="4648200"/>
          </a:xfrm>
        </p:spPr>
        <p:txBody>
          <a:bodyPr/>
          <a:lstStyle/>
          <a:p>
            <a:r>
              <a:rPr lang="en-US" sz="2400" dirty="0"/>
              <a:t>Establish the feasibility of developing commercial-scale storage at Wabash Valley Resources’ site near Terre Haute, IN.</a:t>
            </a:r>
          </a:p>
          <a:p>
            <a:endParaRPr lang="en-US" sz="2400" dirty="0"/>
          </a:p>
          <a:p>
            <a:r>
              <a:rPr lang="en-US" sz="2400" dirty="0"/>
              <a:t>Obtain new geologic data to characterize, model, and better define the extent of the Lower Mt. Simon storage complex, decrease uncertainty, </a:t>
            </a:r>
            <a:r>
              <a:rPr lang="en-US" sz="2400"/>
              <a:t>and improve </a:t>
            </a:r>
            <a:r>
              <a:rPr lang="en-US" sz="2400" dirty="0"/>
              <a:t>regional understanding.</a:t>
            </a:r>
          </a:p>
          <a:p>
            <a:endParaRPr lang="en-US" sz="2400" dirty="0"/>
          </a:p>
          <a:p>
            <a:r>
              <a:rPr lang="en-US" sz="2400" dirty="0"/>
              <a:t>Assess the business and regulatory framework, risks, public sentiment, and regional infrastructure as part of a storage complex development plan. </a:t>
            </a:r>
          </a:p>
          <a:p>
            <a:endParaRPr lang="en-US" sz="2400" dirty="0"/>
          </a:p>
          <a:p>
            <a:pPr lvl="1">
              <a:buFontTx/>
              <a:buNone/>
            </a:pPr>
            <a:endParaRPr lang="en-US" sz="2400" dirty="0"/>
          </a:p>
        </p:txBody>
      </p:sp>
      <p:sp>
        <p:nvSpPr>
          <p:cNvPr id="13316" name="Slide Number Placeholder 3"/>
          <p:cNvSpPr>
            <a:spLocks noGrp="1"/>
          </p:cNvSpPr>
          <p:nvPr>
            <p:ph type="sldNum" sz="quarter" idx="12"/>
          </p:nvPr>
        </p:nvSpPr>
        <p:spPr>
          <a:noFill/>
        </p:spPr>
        <p:txBody>
          <a:bodyPr/>
          <a:lstStyle/>
          <a:p>
            <a:fld id="{964E86F9-C760-4A99-BEED-6AFDA749C22B}" type="slidenum">
              <a:rPr lang="en-US" smtClean="0"/>
              <a:pPr/>
              <a:t>20</a:t>
            </a:fld>
            <a:endParaRPr lang="en-US"/>
          </a:p>
        </p:txBody>
      </p:sp>
      <p:sp>
        <p:nvSpPr>
          <p:cNvPr id="13317" name="Line 4"/>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1491899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63FF492D-69A2-4050-ADC0-FF4E0CD5221D}" type="slidenum">
              <a:rPr lang="en-US" smtClean="0"/>
              <a:pPr/>
              <a:t>21</a:t>
            </a:fld>
            <a:endParaRPr lang="en-US"/>
          </a:p>
        </p:txBody>
      </p:sp>
      <p:sp>
        <p:nvSpPr>
          <p:cNvPr id="16387" name="Rectangle 2"/>
          <p:cNvSpPr>
            <a:spLocks noGrp="1" noChangeArrowheads="1"/>
          </p:cNvSpPr>
          <p:nvPr>
            <p:ph type="title"/>
          </p:nvPr>
        </p:nvSpPr>
        <p:spPr>
          <a:xfrm>
            <a:off x="838200" y="228600"/>
            <a:ext cx="7086600" cy="1143000"/>
          </a:xfrm>
        </p:spPr>
        <p:txBody>
          <a:bodyPr/>
          <a:lstStyle/>
          <a:p>
            <a:pPr eaLnBrk="1" hangingPunct="1"/>
            <a:r>
              <a:rPr lang="en-US" dirty="0"/>
              <a:t>Organization Chart</a:t>
            </a:r>
          </a:p>
        </p:txBody>
      </p:sp>
      <p:sp>
        <p:nvSpPr>
          <p:cNvPr id="16389" name="Line 4"/>
          <p:cNvSpPr>
            <a:spLocks noChangeShapeType="1"/>
          </p:cNvSpPr>
          <p:nvPr/>
        </p:nvSpPr>
        <p:spPr bwMode="auto">
          <a:xfrm>
            <a:off x="0" y="1600200"/>
            <a:ext cx="9144000" cy="0"/>
          </a:xfrm>
          <a:prstGeom prst="line">
            <a:avLst/>
          </a:prstGeom>
          <a:noFill/>
          <a:ln w="9525">
            <a:solidFill>
              <a:schemeClr val="tx1"/>
            </a:solidFill>
            <a:round/>
            <a:headEnd/>
            <a:tailEnd/>
          </a:ln>
        </p:spPr>
        <p:txBody>
          <a:bodyPr/>
          <a:lstStyle/>
          <a:p>
            <a:endParaRPr lang="en-US"/>
          </a:p>
        </p:txBody>
      </p:sp>
      <p:pic>
        <p:nvPicPr>
          <p:cNvPr id="2" name="Picture 1"/>
          <p:cNvPicPr>
            <a:picLocks noChangeAspect="1"/>
          </p:cNvPicPr>
          <p:nvPr/>
        </p:nvPicPr>
        <p:blipFill>
          <a:blip r:embed="rId3"/>
          <a:stretch>
            <a:fillRect/>
          </a:stretch>
        </p:blipFill>
        <p:spPr>
          <a:xfrm>
            <a:off x="152399" y="1739802"/>
            <a:ext cx="8496521" cy="4356198"/>
          </a:xfrm>
          <a:prstGeom prst="rect">
            <a:avLst/>
          </a:prstGeom>
        </p:spPr>
      </p:pic>
    </p:spTree>
    <p:extLst>
      <p:ext uri="{BB962C8B-B14F-4D97-AF65-F5344CB8AC3E}">
        <p14:creationId xmlns:p14="http://schemas.microsoft.com/office/powerpoint/2010/main" val="209252526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63FF492D-69A2-4050-ADC0-FF4E0CD5221D}" type="slidenum">
              <a:rPr lang="en-US" smtClean="0"/>
              <a:pPr/>
              <a:t>22</a:t>
            </a:fld>
            <a:endParaRPr lang="en-US"/>
          </a:p>
        </p:txBody>
      </p:sp>
      <p:sp>
        <p:nvSpPr>
          <p:cNvPr id="16387" name="Rectangle 2"/>
          <p:cNvSpPr>
            <a:spLocks noGrp="1" noChangeArrowheads="1"/>
          </p:cNvSpPr>
          <p:nvPr>
            <p:ph type="title"/>
          </p:nvPr>
        </p:nvSpPr>
        <p:spPr>
          <a:xfrm>
            <a:off x="838200" y="228600"/>
            <a:ext cx="7086600" cy="1143000"/>
          </a:xfrm>
        </p:spPr>
        <p:txBody>
          <a:bodyPr/>
          <a:lstStyle/>
          <a:p>
            <a:pPr eaLnBrk="1" hangingPunct="1"/>
            <a:r>
              <a:rPr lang="en-US" dirty="0"/>
              <a:t>Communication Plan</a:t>
            </a:r>
          </a:p>
        </p:txBody>
      </p:sp>
      <p:sp>
        <p:nvSpPr>
          <p:cNvPr id="16388" name="Rectangle 3"/>
          <p:cNvSpPr>
            <a:spLocks noGrp="1" noChangeArrowheads="1"/>
          </p:cNvSpPr>
          <p:nvPr>
            <p:ph type="body" idx="1"/>
          </p:nvPr>
        </p:nvSpPr>
        <p:spPr>
          <a:xfrm>
            <a:off x="457200" y="2027238"/>
            <a:ext cx="8229600" cy="4525962"/>
          </a:xfrm>
        </p:spPr>
        <p:txBody>
          <a:bodyPr/>
          <a:lstStyle/>
          <a:p>
            <a:pPr eaLnBrk="1" hangingPunct="1"/>
            <a:r>
              <a:rPr lang="en-US" sz="1600" dirty="0"/>
              <a:t>The PI will conduct monthly meetings to ensure that project members understand the scope, goals, budget, milestones, deliverables, quality objectives, and contractual requirements of the project. </a:t>
            </a:r>
          </a:p>
          <a:p>
            <a:pPr eaLnBrk="1" hangingPunct="1"/>
            <a:endParaRPr lang="en-US" sz="1600" dirty="0"/>
          </a:p>
          <a:p>
            <a:pPr eaLnBrk="1" hangingPunct="1"/>
            <a:r>
              <a:rPr lang="en-US" sz="1600" dirty="0"/>
              <a:t>Adhere to Federal Assistance Reporting Checklist, and maintain effective communication between the Wabash </a:t>
            </a:r>
            <a:r>
              <a:rPr lang="en-US" sz="1600" dirty="0" err="1"/>
              <a:t>CarbonSAFE</a:t>
            </a:r>
            <a:r>
              <a:rPr lang="en-US" sz="1600" dirty="0"/>
              <a:t> team and DOE management. </a:t>
            </a:r>
          </a:p>
          <a:p>
            <a:pPr lvl="1" eaLnBrk="1" hangingPunct="1"/>
            <a:endParaRPr lang="en-US" sz="1400" dirty="0">
              <a:solidFill>
                <a:srgbClr val="FF0000"/>
              </a:solidFill>
            </a:endParaRPr>
          </a:p>
          <a:p>
            <a:pPr eaLnBrk="1" hangingPunct="1"/>
            <a:r>
              <a:rPr lang="en-US" sz="1600" dirty="0">
                <a:ea typeface="Times New Roman" panose="02020603050405020304" pitchFamily="18" charset="0"/>
              </a:rPr>
              <a:t>The CCS Coordination Team will be responsible for formal internal and external lines of communication. A stand-alone communications plan outlining strategy and approach has been developed for communication management procedures (media contact, site visit procedures, partner communication guidelines, etc.) </a:t>
            </a:r>
            <a:endParaRPr lang="en-US" sz="1600" dirty="0"/>
          </a:p>
          <a:p>
            <a:pPr lvl="1" eaLnBrk="1" hangingPunct="1"/>
            <a:endParaRPr lang="en-US" sz="1400" dirty="0">
              <a:solidFill>
                <a:srgbClr val="FF0000"/>
              </a:solidFill>
            </a:endParaRPr>
          </a:p>
        </p:txBody>
      </p:sp>
      <p:sp>
        <p:nvSpPr>
          <p:cNvPr id="16389" name="Line 4"/>
          <p:cNvSpPr>
            <a:spLocks noChangeShapeType="1"/>
          </p:cNvSpPr>
          <p:nvPr/>
        </p:nvSpPr>
        <p:spPr bwMode="auto">
          <a:xfrm>
            <a:off x="0" y="1600200"/>
            <a:ext cx="9144000" cy="0"/>
          </a:xfrm>
          <a:prstGeom prst="line">
            <a:avLst/>
          </a:prstGeom>
          <a:no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2033449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Task/Subtask Breakdown</a:t>
            </a:r>
          </a:p>
        </p:txBody>
      </p:sp>
      <p:sp>
        <p:nvSpPr>
          <p:cNvPr id="14340" name="Slide Number Placeholder 3"/>
          <p:cNvSpPr>
            <a:spLocks noGrp="1"/>
          </p:cNvSpPr>
          <p:nvPr>
            <p:ph type="sldNum" sz="quarter" idx="12"/>
          </p:nvPr>
        </p:nvSpPr>
        <p:spPr>
          <a:noFill/>
        </p:spPr>
        <p:txBody>
          <a:bodyPr/>
          <a:lstStyle/>
          <a:p>
            <a:fld id="{775F0A19-48AF-41AF-8849-87F239B276B1}" type="slidenum">
              <a:rPr lang="en-US" smtClean="0"/>
              <a:pPr/>
              <a:t>23</a:t>
            </a:fld>
            <a:endParaRPr lang="en-US"/>
          </a:p>
        </p:txBody>
      </p:sp>
      <p:sp>
        <p:nvSpPr>
          <p:cNvPr id="14341" name="Line 4"/>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sp>
        <p:nvSpPr>
          <p:cNvPr id="7" name="Rectangle 6"/>
          <p:cNvSpPr/>
          <p:nvPr/>
        </p:nvSpPr>
        <p:spPr>
          <a:xfrm>
            <a:off x="990600" y="1870150"/>
            <a:ext cx="6400800" cy="4378250"/>
          </a:xfrm>
          <a:prstGeom prst="rect">
            <a:avLst/>
          </a:prstGeom>
        </p:spPr>
        <p:txBody>
          <a:bodyPr wrap="square">
            <a:spAutoFit/>
          </a:bodyPr>
          <a:lstStyle/>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1.0 – Project Management and Planning</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2.0 – Risk Assessment and Monitoring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3.0 – National Risk Assessment Partnership (NRAP) Screening</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4.0 – Stakeholder Engagement and Public Outreach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5.0 – Business and Economic Development Assessment</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6.0 – Permitting and Compliance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7.0 – Subsurface Characterization</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8.0 – Drilling and Well Testing</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9.0 – Storage Complex Modeling</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10.0 – Infrastructure Development</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Task 11.0 – Storage Complex Development Planning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0246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F8F6F6-5278-4556-91F1-1FE8033ADB7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a:extLst>
              <a:ext uri="{FF2B5EF4-FFF2-40B4-BE49-F238E27FC236}">
                <a16:creationId xmlns:a16="http://schemas.microsoft.com/office/drawing/2014/main" id="{642194AB-B140-484E-9C93-FCC1E7B250B8}"/>
              </a:ext>
            </a:extLst>
          </p:cNvPr>
          <p:cNvSpPr/>
          <p:nvPr/>
        </p:nvSpPr>
        <p:spPr>
          <a:xfrm>
            <a:off x="533400" y="685800"/>
            <a:ext cx="8382000" cy="2215991"/>
          </a:xfrm>
          <a:prstGeom prst="rect">
            <a:avLst/>
          </a:prstGeom>
        </p:spPr>
        <p:txBody>
          <a:bodyPr wrap="square">
            <a:spAutoFit/>
          </a:bodyPr>
          <a:lstStyle/>
          <a:p>
            <a:pPr marL="0" marR="0">
              <a:spcBef>
                <a:spcPts val="40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a:t>
            </a:r>
            <a:r>
              <a:rPr lang="en-US" sz="2000" b="1" spc="35" dirty="0">
                <a:latin typeface="Times New Roman" panose="02020603050405020304" pitchFamily="18" charset="0"/>
                <a:ea typeface="MS Gothic" panose="020B0609070205080204" pitchFamily="49" charset="-128"/>
                <a:cs typeface="Times New Roman" panose="02020603050405020304" pitchFamily="18" charset="0"/>
              </a:rPr>
              <a:t> </a:t>
            </a:r>
            <a:r>
              <a:rPr lang="en-US" sz="2000" b="1" dirty="0">
                <a:latin typeface="Times New Roman" panose="02020603050405020304" pitchFamily="18" charset="0"/>
                <a:ea typeface="MS Gothic" panose="020B0609070205080204" pitchFamily="49" charset="-128"/>
                <a:cs typeface="Times New Roman" panose="02020603050405020304" pitchFamily="18" charset="0"/>
              </a:rPr>
              <a:t>1.0</a:t>
            </a:r>
            <a:r>
              <a:rPr lang="en-US" sz="2000" b="1" spc="35" dirty="0">
                <a:latin typeface="Times New Roman" panose="02020603050405020304" pitchFamily="18" charset="0"/>
                <a:ea typeface="MS Gothic" panose="020B0609070205080204" pitchFamily="49" charset="-128"/>
                <a:cs typeface="Times New Roman" panose="02020603050405020304" pitchFamily="18" charset="0"/>
              </a:rPr>
              <a:t> </a:t>
            </a:r>
            <a:r>
              <a:rPr lang="en-US" sz="2000" b="1" dirty="0">
                <a:latin typeface="Times New Roman" panose="02020603050405020304" pitchFamily="18" charset="0"/>
                <a:ea typeface="MS Gothic" panose="020B0609070205080204" pitchFamily="49" charset="-128"/>
                <a:cs typeface="Times New Roman" panose="02020603050405020304" pitchFamily="18" charset="0"/>
              </a:rPr>
              <a:t>–</a:t>
            </a:r>
            <a:r>
              <a:rPr lang="en-US" sz="2000" b="1" spc="35" dirty="0">
                <a:latin typeface="Times New Roman" panose="02020603050405020304" pitchFamily="18" charset="0"/>
                <a:ea typeface="MS Gothic" panose="020B0609070205080204" pitchFamily="49" charset="-128"/>
                <a:cs typeface="Times New Roman" panose="02020603050405020304" pitchFamily="18" charset="0"/>
              </a:rPr>
              <a:t> </a:t>
            </a:r>
            <a:r>
              <a:rPr lang="en-US" sz="2000" b="1" dirty="0">
                <a:latin typeface="Times New Roman" panose="02020603050405020304" pitchFamily="18" charset="0"/>
                <a:ea typeface="MS Gothic" panose="020B0609070205080204" pitchFamily="49" charset="-128"/>
                <a:cs typeface="Times New Roman" panose="02020603050405020304" pitchFamily="18" charset="0"/>
              </a:rPr>
              <a:t>Project</a:t>
            </a:r>
            <a:r>
              <a:rPr lang="en-US" sz="2000" b="1" spc="35" dirty="0">
                <a:latin typeface="Times New Roman" panose="02020603050405020304" pitchFamily="18" charset="0"/>
                <a:ea typeface="MS Gothic" panose="020B0609070205080204" pitchFamily="49" charset="-128"/>
                <a:cs typeface="Times New Roman" panose="02020603050405020304" pitchFamily="18" charset="0"/>
              </a:rPr>
              <a:t> </a:t>
            </a:r>
            <a:r>
              <a:rPr lang="en-US" sz="2000" b="1" dirty="0">
                <a:latin typeface="Times New Roman" panose="02020603050405020304" pitchFamily="18" charset="0"/>
                <a:ea typeface="MS Gothic" panose="020B0609070205080204" pitchFamily="49" charset="-128"/>
                <a:cs typeface="Times New Roman" panose="02020603050405020304" pitchFamily="18" charset="0"/>
              </a:rPr>
              <a:t>Management</a:t>
            </a:r>
            <a:r>
              <a:rPr lang="en-US" sz="2000" b="1" spc="35" dirty="0">
                <a:latin typeface="Times New Roman" panose="02020603050405020304" pitchFamily="18" charset="0"/>
                <a:ea typeface="MS Gothic" panose="020B0609070205080204" pitchFamily="49" charset="-128"/>
                <a:cs typeface="Times New Roman" panose="02020603050405020304" pitchFamily="18" charset="0"/>
              </a:rPr>
              <a:t> </a:t>
            </a:r>
            <a:r>
              <a:rPr lang="en-US" sz="2000" b="1" dirty="0">
                <a:latin typeface="Times New Roman" panose="02020603050405020304" pitchFamily="18" charset="0"/>
                <a:ea typeface="MS Gothic" panose="020B0609070205080204" pitchFamily="49" charset="-128"/>
                <a:cs typeface="Times New Roman" panose="02020603050405020304" pitchFamily="18" charset="0"/>
              </a:rPr>
              <a:t>and</a:t>
            </a:r>
            <a:r>
              <a:rPr lang="en-US" sz="2000" b="1" spc="30" dirty="0">
                <a:latin typeface="Times New Roman" panose="02020603050405020304" pitchFamily="18" charset="0"/>
                <a:ea typeface="MS Gothic" panose="020B0609070205080204" pitchFamily="49" charset="-128"/>
                <a:cs typeface="Times New Roman" panose="02020603050405020304" pitchFamily="18" charset="0"/>
              </a:rPr>
              <a:t> </a:t>
            </a:r>
            <a:r>
              <a:rPr lang="en-US" sz="2000" b="1" dirty="0">
                <a:latin typeface="Times New Roman" panose="02020603050405020304" pitchFamily="18" charset="0"/>
                <a:ea typeface="MS Gothic" panose="020B0609070205080204" pitchFamily="49" charset="-128"/>
                <a:cs typeface="Times New Roman" panose="02020603050405020304" pitchFamily="18" charset="0"/>
              </a:rPr>
              <a:t>Planning</a:t>
            </a:r>
          </a:p>
          <a:p>
            <a:pPr marL="0" marR="0">
              <a:spcBef>
                <a:spcPts val="400"/>
              </a:spcBef>
              <a:spcAft>
                <a:spcPts val="0"/>
              </a:spcAft>
            </a:pPr>
            <a:endParaRPr lang="en-US" sz="1400" dirty="0">
              <a:latin typeface="Times New Roman" panose="02020603050405020304" pitchFamily="18" charset="0"/>
              <a:ea typeface="MS Mincho" panose="02020609040205080304" pitchFamily="49" charset="-128"/>
              <a:cs typeface="Times New Roman" panose="02020603050405020304" pitchFamily="18" charset="0"/>
            </a:endParaRPr>
          </a:p>
          <a:p>
            <a:pPr marL="422910" marR="0" indent="-285750" algn="just">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1.1 – Manage all project activities, objectives, and milestones.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p>
          <a:p>
            <a:pPr marL="422910" marR="0" indent="-285750" algn="just">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1.2 – Project Management Plan.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p>
          <a:p>
            <a:pPr marL="422910" marR="0" indent="-285750" algn="just">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1.3 – Knowledge Sharing and Best Practices Manuals.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p>
          <a:p>
            <a:pPr marL="422910" marR="0" indent="-285750" algn="just">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1.4 – Communications.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p>
          <a:p>
            <a:pPr marL="422910" marR="0" indent="-285750" algn="just">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1.5 – Data Management.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p>
          <a:p>
            <a:pPr marL="422910" marR="0" indent="-285750" algn="just">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1.6 – Access to Geologic Materials/Samples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3CE15ACD-2188-4C61-8628-8060E6DBBEAA}"/>
              </a:ext>
            </a:extLst>
          </p:cNvPr>
          <p:cNvSpPr/>
          <p:nvPr/>
        </p:nvSpPr>
        <p:spPr>
          <a:xfrm>
            <a:off x="5791200" y="762000"/>
            <a:ext cx="2743200" cy="307777"/>
          </a:xfrm>
          <a:prstGeom prst="rect">
            <a:avLst/>
          </a:prstGeom>
        </p:spPr>
        <p:txBody>
          <a:bodyPr wrap="square">
            <a:spAutoFit/>
          </a:bodyPr>
          <a:lstStyle/>
          <a:p>
            <a:pPr marL="0" marR="0">
              <a:spcBef>
                <a:spcPts val="400"/>
              </a:spcBef>
              <a:spcAft>
                <a:spcPts val="0"/>
              </a:spcAft>
            </a:pP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(ISGS)</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5" name="Rectangle 4">
            <a:extLst>
              <a:ext uri="{FF2B5EF4-FFF2-40B4-BE49-F238E27FC236}">
                <a16:creationId xmlns:a16="http://schemas.microsoft.com/office/drawing/2014/main" id="{5BF2A3D3-215B-440D-9D46-7135B6013019}"/>
              </a:ext>
            </a:extLst>
          </p:cNvPr>
          <p:cNvSpPr/>
          <p:nvPr/>
        </p:nvSpPr>
        <p:spPr>
          <a:xfrm>
            <a:off x="533400" y="3275933"/>
            <a:ext cx="8305800" cy="1415772"/>
          </a:xfrm>
          <a:prstGeom prst="rect">
            <a:avLst/>
          </a:prstGeom>
        </p:spPr>
        <p:txBody>
          <a:bodyPr wrap="square">
            <a:spAutoFit/>
          </a:bodyPr>
          <a:lstStyle/>
          <a:p>
            <a:pPr marL="0" marR="0">
              <a:spcBef>
                <a:spcPts val="40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 2.0 – Risk Assessment and Monitoring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ea typeface="MS Mincho" panose="02020609040205080304" pitchFamily="49" charset="-128"/>
              <a:cs typeface="Times New Roman" panose="02020603050405020304" pitchFamily="18" charset="0"/>
            </a:endParaRPr>
          </a:p>
          <a:p>
            <a:pPr marL="422910" marR="0" indent="-285750" algn="just">
              <a:spcBef>
                <a:spcPts val="0"/>
              </a:spcBef>
              <a:spcAft>
                <a:spcPts val="400"/>
              </a:spcAft>
              <a:buFont typeface="Arial" panose="020B0604020202020204" pitchFamily="34" charset="0"/>
              <a:buChar char="•"/>
            </a:pPr>
            <a:endParaRPr lang="en-US" sz="1400" b="1" i="1" dirty="0">
              <a:latin typeface="Times New Roman" panose="02020603050405020304" pitchFamily="18" charset="0"/>
              <a:ea typeface="Times New Roman" panose="02020603050405020304" pitchFamily="18" charset="0"/>
              <a:cs typeface="Times New Roman" panose="02020603050405020304" pitchFamily="18" charset="0"/>
            </a:endParaRPr>
          </a:p>
          <a:p>
            <a:pPr marL="422910" marR="0" indent="-285750" algn="just">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2.1 – Risk Assessment.</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 </a:t>
            </a:r>
          </a:p>
          <a:p>
            <a:pPr marL="422910" marR="0" indent="-285750" algn="just">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2.2 – Develop Risk Mitigation Strategy.</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 </a:t>
            </a:r>
          </a:p>
          <a:p>
            <a:pPr marL="422910" marR="0" indent="-285750" algn="just">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2.3 – Identify Risk Pathways for Storage Complex Development.</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4B02446F-92B6-4901-99FA-3C4515BFFBE8}"/>
              </a:ext>
            </a:extLst>
          </p:cNvPr>
          <p:cNvSpPr/>
          <p:nvPr/>
        </p:nvSpPr>
        <p:spPr>
          <a:xfrm>
            <a:off x="5638800" y="3326510"/>
            <a:ext cx="2743200" cy="307777"/>
          </a:xfrm>
          <a:prstGeom prst="rect">
            <a:avLst/>
          </a:prstGeom>
        </p:spPr>
        <p:txBody>
          <a:bodyPr wrap="square">
            <a:spAutoFit/>
          </a:bodyPr>
          <a:lstStyle/>
          <a:p>
            <a:pPr marL="0" marR="0">
              <a:spcBef>
                <a:spcPts val="400"/>
              </a:spcBef>
              <a:spcAft>
                <a:spcPts val="0"/>
              </a:spcAft>
            </a:pP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(ISGS, PROJEO, PNNL)</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8" name="Rectangle 7">
            <a:extLst>
              <a:ext uri="{FF2B5EF4-FFF2-40B4-BE49-F238E27FC236}">
                <a16:creationId xmlns:a16="http://schemas.microsoft.com/office/drawing/2014/main" id="{944AF52F-FF41-477A-A584-4B492306142E}"/>
              </a:ext>
            </a:extLst>
          </p:cNvPr>
          <p:cNvSpPr/>
          <p:nvPr/>
        </p:nvSpPr>
        <p:spPr>
          <a:xfrm>
            <a:off x="533400" y="5145567"/>
            <a:ext cx="8305800" cy="882293"/>
          </a:xfrm>
          <a:prstGeom prst="rect">
            <a:avLst/>
          </a:prstGeom>
        </p:spPr>
        <p:txBody>
          <a:bodyPr wrap="square">
            <a:spAutoFit/>
          </a:bodyPr>
          <a:lstStyle/>
          <a:p>
            <a:pPr marL="0" marR="0">
              <a:spcBef>
                <a:spcPts val="40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 3.0 – National Risk Assessment Partnership (NRAP) Screening</a:t>
            </a:r>
            <a:endParaRPr lang="en-US" sz="2000" dirty="0">
              <a:latin typeface="Times New Roman" panose="02020603050405020304" pitchFamily="18" charset="0"/>
              <a:ea typeface="MS Mincho" panose="02020609040205080304" pitchFamily="49" charset="-128"/>
              <a:cs typeface="Times New Roman" panose="02020603050405020304" pitchFamily="18" charset="0"/>
            </a:endParaRPr>
          </a:p>
          <a:p>
            <a:pPr marL="420624" marR="0" algn="just">
              <a:spcBef>
                <a:spcPts val="0"/>
              </a:spcBef>
              <a:spcAft>
                <a:spcPts val="400"/>
              </a:spcAft>
            </a:pPr>
            <a:endParaRPr lang="en-US" sz="1400" b="1" i="1" dirty="0">
              <a:latin typeface="Times New Roman" panose="02020603050405020304" pitchFamily="18" charset="0"/>
              <a:ea typeface="Times New Roman" panose="02020603050405020304" pitchFamily="18" charset="0"/>
              <a:cs typeface="Times New Roman" panose="02020603050405020304" pitchFamily="18" charset="0"/>
            </a:endParaRPr>
          </a:p>
          <a:p>
            <a:pPr marL="420624" marR="0" indent="-171450" algn="just">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3.1 – NRAP </a:t>
            </a:r>
            <a:r>
              <a:rPr lang="en-US" sz="1400" b="1" i="1" dirty="0" err="1">
                <a:latin typeface="Times New Roman" panose="02020603050405020304" pitchFamily="18" charset="0"/>
                <a:ea typeface="Times New Roman" panose="02020603050405020304" pitchFamily="18" charset="0"/>
                <a:cs typeface="Times New Roman" panose="02020603050405020304" pitchFamily="18" charset="0"/>
              </a:rPr>
              <a:t>Tookit</a:t>
            </a: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 Assessment.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0" name="Rectangle 9">
            <a:extLst>
              <a:ext uri="{FF2B5EF4-FFF2-40B4-BE49-F238E27FC236}">
                <a16:creationId xmlns:a16="http://schemas.microsoft.com/office/drawing/2014/main" id="{8245E22B-DE3C-4DB3-BCA9-B5E5F1F20400}"/>
              </a:ext>
            </a:extLst>
          </p:cNvPr>
          <p:cNvSpPr/>
          <p:nvPr/>
        </p:nvSpPr>
        <p:spPr>
          <a:xfrm>
            <a:off x="6781800" y="5720083"/>
            <a:ext cx="2743200" cy="307777"/>
          </a:xfrm>
          <a:prstGeom prst="rect">
            <a:avLst/>
          </a:prstGeom>
        </p:spPr>
        <p:txBody>
          <a:bodyPr wrap="square">
            <a:spAutoFit/>
          </a:bodyPr>
          <a:lstStyle/>
          <a:p>
            <a:pPr marL="0" marR="0">
              <a:spcBef>
                <a:spcPts val="400"/>
              </a:spcBef>
              <a:spcAft>
                <a:spcPts val="0"/>
              </a:spcAft>
            </a:pP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(ISGS, PNNL)</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3977059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F8F6F6-5278-4556-91F1-1FE8033ADB7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a:extLst>
              <a:ext uri="{FF2B5EF4-FFF2-40B4-BE49-F238E27FC236}">
                <a16:creationId xmlns:a16="http://schemas.microsoft.com/office/drawing/2014/main" id="{84EADFA2-ADD7-456C-ABFF-4556F5B31DF2}"/>
              </a:ext>
            </a:extLst>
          </p:cNvPr>
          <p:cNvSpPr/>
          <p:nvPr/>
        </p:nvSpPr>
        <p:spPr>
          <a:xfrm>
            <a:off x="457200" y="914400"/>
            <a:ext cx="7696200" cy="1405513"/>
          </a:xfrm>
          <a:prstGeom prst="rect">
            <a:avLst/>
          </a:prstGeom>
        </p:spPr>
        <p:txBody>
          <a:bodyPr wrap="square">
            <a:spAutoFit/>
          </a:bodyPr>
          <a:lstStyle/>
          <a:p>
            <a:pPr marL="0" marR="0">
              <a:spcBef>
                <a:spcPts val="40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 4.0 – Stakeholder Engagement and Public Outreach </a:t>
            </a:r>
          </a:p>
          <a:p>
            <a:pPr marL="0" marR="0">
              <a:spcBef>
                <a:spcPts val="400"/>
              </a:spcBef>
              <a:spcAft>
                <a:spcPts val="0"/>
              </a:spcAft>
            </a:pPr>
            <a:endParaRPr lang="en-US" sz="1200" dirty="0">
              <a:latin typeface="Times New Roman" panose="02020603050405020304" pitchFamily="18" charset="0"/>
              <a:ea typeface="MS Mincho" panose="02020609040205080304" pitchFamily="49" charset="-128"/>
              <a:cs typeface="Times New Roman" panose="02020603050405020304" pitchFamily="18" charset="0"/>
            </a:endParaRPr>
          </a:p>
          <a:p>
            <a:pPr marL="308610" marR="0" indent="-171450" algn="just">
              <a:lnSpc>
                <a:spcPts val="1200"/>
              </a:lnSpc>
              <a:spcBef>
                <a:spcPts val="0"/>
              </a:spcBef>
              <a:spcAft>
                <a:spcPts val="400"/>
              </a:spcAft>
              <a:buFont typeface="Arial" panose="020B0604020202020204" pitchFamily="34" charset="0"/>
              <a:buChar char="•"/>
            </a:pPr>
            <a:r>
              <a:rPr lang="en-US" sz="1200" b="1" i="1" dirty="0">
                <a:latin typeface="Times New Roman" panose="02020603050405020304" pitchFamily="18" charset="0"/>
                <a:ea typeface="Times New Roman" panose="02020603050405020304" pitchFamily="18" charset="0"/>
                <a:cs typeface="Times New Roman" panose="02020603050405020304" pitchFamily="18" charset="0"/>
              </a:rPr>
              <a:t>Subtask 4.1 – Conduct Stakeholder Analysis and Social Site Characterization.</a:t>
            </a: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 </a:t>
            </a:r>
          </a:p>
          <a:p>
            <a:pPr marL="308610" marR="0" indent="-171450" algn="just">
              <a:lnSpc>
                <a:spcPts val="1200"/>
              </a:lnSpc>
              <a:spcBef>
                <a:spcPts val="0"/>
              </a:spcBef>
              <a:spcAft>
                <a:spcPts val="400"/>
              </a:spcAft>
              <a:buFont typeface="Arial" panose="020B0604020202020204" pitchFamily="34" charset="0"/>
              <a:buChar char="•"/>
            </a:pPr>
            <a:r>
              <a:rPr lang="en-US" sz="1200" b="1" i="1" dirty="0">
                <a:latin typeface="Times New Roman" panose="02020603050405020304" pitchFamily="18" charset="0"/>
                <a:ea typeface="Times New Roman" panose="02020603050405020304" pitchFamily="18" charset="0"/>
                <a:cs typeface="Times New Roman" panose="02020603050405020304" pitchFamily="18" charset="0"/>
              </a:rPr>
              <a:t>Subtask 4.2 – Develop Stakeholder Engagement and Outreach Plan.</a:t>
            </a: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 </a:t>
            </a:r>
          </a:p>
          <a:p>
            <a:pPr marL="308610" marR="0" indent="-171450" algn="just">
              <a:lnSpc>
                <a:spcPts val="1200"/>
              </a:lnSpc>
              <a:spcBef>
                <a:spcPts val="0"/>
              </a:spcBef>
              <a:spcAft>
                <a:spcPts val="400"/>
              </a:spcAft>
              <a:buFont typeface="Arial" panose="020B0604020202020204" pitchFamily="34" charset="0"/>
              <a:buChar char="•"/>
            </a:pPr>
            <a:r>
              <a:rPr lang="en-US" sz="1200" b="1" i="1" dirty="0">
                <a:latin typeface="Times New Roman" panose="02020603050405020304" pitchFamily="18" charset="0"/>
                <a:ea typeface="Times New Roman" panose="02020603050405020304" pitchFamily="18" charset="0"/>
                <a:cs typeface="Times New Roman" panose="02020603050405020304" pitchFamily="18" charset="0"/>
              </a:rPr>
              <a:t>Subtask 4.3 – Develop Outreach Materials.</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p>
          <a:p>
            <a:pPr marL="308610" marR="0" indent="-171450" algn="just">
              <a:lnSpc>
                <a:spcPts val="1200"/>
              </a:lnSpc>
              <a:spcBef>
                <a:spcPts val="0"/>
              </a:spcBef>
              <a:spcAft>
                <a:spcPts val="400"/>
              </a:spcAft>
              <a:buFont typeface="Arial" panose="020B0604020202020204" pitchFamily="34" charset="0"/>
              <a:buChar char="•"/>
            </a:pPr>
            <a:r>
              <a:rPr lang="en-US" sz="1200" b="1" i="1" dirty="0">
                <a:latin typeface="Times New Roman" panose="02020603050405020304" pitchFamily="18" charset="0"/>
                <a:ea typeface="Times New Roman" panose="02020603050405020304" pitchFamily="18" charset="0"/>
                <a:cs typeface="Times New Roman" panose="02020603050405020304" pitchFamily="18" charset="0"/>
              </a:rPr>
              <a:t>Subtask 4.4 – Conduct Stakeholder Engagement and Public Outreach</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highlight>
                <a:srgbClr val="FFFF00"/>
              </a:highligh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F3305662-EA91-4C56-9639-5C4BBE2FBEAE}"/>
              </a:ext>
            </a:extLst>
          </p:cNvPr>
          <p:cNvSpPr/>
          <p:nvPr/>
        </p:nvSpPr>
        <p:spPr>
          <a:xfrm>
            <a:off x="457200" y="3048000"/>
            <a:ext cx="7467600" cy="759182"/>
          </a:xfrm>
          <a:prstGeom prst="rect">
            <a:avLst/>
          </a:prstGeom>
        </p:spPr>
        <p:txBody>
          <a:bodyPr wrap="square">
            <a:spAutoFit/>
          </a:bodyPr>
          <a:lstStyle/>
          <a:p>
            <a:pPr marL="0" marR="0">
              <a:spcBef>
                <a:spcPts val="40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 5.0 – Business and Economic Development Assessment</a:t>
            </a:r>
          </a:p>
          <a:p>
            <a:pPr marL="0" marR="0">
              <a:lnSpc>
                <a:spcPts val="1200"/>
              </a:lnSpc>
              <a:spcBef>
                <a:spcPts val="400"/>
              </a:spcBef>
              <a:spcAft>
                <a:spcPts val="0"/>
              </a:spcAft>
            </a:pPr>
            <a:endParaRPr lang="en-US" sz="1400" dirty="0">
              <a:latin typeface="Times New Roman" panose="02020603050405020304" pitchFamily="18" charset="0"/>
              <a:ea typeface="MS Mincho" panose="02020609040205080304" pitchFamily="49" charset="-128"/>
              <a:cs typeface="Times New Roman" panose="02020603050405020304" pitchFamily="18" charset="0"/>
            </a:endParaRPr>
          </a:p>
          <a:p>
            <a:pPr marL="308610" marR="0" indent="-171450" algn="just">
              <a:lnSpc>
                <a:spcPts val="1200"/>
              </a:lnSpc>
              <a:spcBef>
                <a:spcPts val="0"/>
              </a:spcBef>
              <a:spcAft>
                <a:spcPts val="0"/>
              </a:spcAft>
              <a:buFont typeface="Arial" panose="020B0604020202020204" pitchFamily="34" charset="0"/>
              <a:buChar char="•"/>
            </a:pPr>
            <a:r>
              <a:rPr lang="en-US" sz="1200" b="1" i="1" dirty="0">
                <a:latin typeface="Times New Roman" panose="02020603050405020304" pitchFamily="18" charset="0"/>
                <a:ea typeface="Times New Roman" panose="02020603050405020304" pitchFamily="18" charset="0"/>
                <a:cs typeface="Times New Roman" panose="02020603050405020304" pitchFamily="18" charset="0"/>
              </a:rPr>
              <a:t>Subtask 5.1 – Business Development Case Study (evaluate saline storage and EOR scenarios).</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8" name="Rectangle 7">
            <a:extLst>
              <a:ext uri="{FF2B5EF4-FFF2-40B4-BE49-F238E27FC236}">
                <a16:creationId xmlns:a16="http://schemas.microsoft.com/office/drawing/2014/main" id="{EE34226B-F4E8-4C65-86A0-A1053077FDA0}"/>
              </a:ext>
            </a:extLst>
          </p:cNvPr>
          <p:cNvSpPr/>
          <p:nvPr/>
        </p:nvSpPr>
        <p:spPr>
          <a:xfrm>
            <a:off x="457200" y="4522059"/>
            <a:ext cx="7772400" cy="1169551"/>
          </a:xfrm>
          <a:prstGeom prst="rect">
            <a:avLst/>
          </a:prstGeom>
        </p:spPr>
        <p:txBody>
          <a:bodyPr wrap="square">
            <a:spAutoFit/>
          </a:bodyPr>
          <a:lstStyle/>
          <a:p>
            <a:pPr marL="0" marR="0">
              <a:spcBef>
                <a:spcPts val="40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 6.0 – Permitting and Compliance </a:t>
            </a:r>
          </a:p>
          <a:p>
            <a:pPr marL="0" marR="0">
              <a:lnSpc>
                <a:spcPts val="1200"/>
              </a:lnSpc>
              <a:spcBef>
                <a:spcPts val="400"/>
              </a:spcBef>
              <a:spcAft>
                <a:spcPts val="0"/>
              </a:spcAft>
            </a:pPr>
            <a:endParaRPr lang="en-US" sz="1200" dirty="0">
              <a:latin typeface="Times New Roman" panose="02020603050405020304" pitchFamily="18" charset="0"/>
              <a:ea typeface="MS Mincho" panose="02020609040205080304" pitchFamily="49" charset="-128"/>
              <a:cs typeface="Times New Roman" panose="02020603050405020304" pitchFamily="18" charset="0"/>
            </a:endParaRPr>
          </a:p>
          <a:p>
            <a:pPr marL="420624" marR="0" indent="-171450" algn="just">
              <a:lnSpc>
                <a:spcPts val="1200"/>
              </a:lnSpc>
              <a:spcBef>
                <a:spcPts val="0"/>
              </a:spcBef>
              <a:spcAft>
                <a:spcPts val="400"/>
              </a:spcAft>
              <a:buFont typeface="Arial" panose="020B0604020202020204" pitchFamily="34" charset="0"/>
              <a:buChar char="•"/>
            </a:pPr>
            <a:r>
              <a:rPr lang="en-US" sz="1200" b="1" i="1" dirty="0">
                <a:latin typeface="Times New Roman" panose="02020603050405020304" pitchFamily="18" charset="0"/>
                <a:ea typeface="Times New Roman" panose="02020603050405020304" pitchFamily="18" charset="0"/>
                <a:cs typeface="Times New Roman" panose="02020603050405020304" pitchFamily="18" charset="0"/>
              </a:rPr>
              <a:t>Subtask 6.1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ea typeface="Times New Roman" panose="02020603050405020304" pitchFamily="18" charset="0"/>
                <a:cs typeface="Times New Roman" panose="02020603050405020304" pitchFamily="18" charset="0"/>
              </a:rPr>
              <a:t>Policy, Regulatory, Legal and Permitting Evaluation.</a:t>
            </a: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 </a:t>
            </a:r>
          </a:p>
          <a:p>
            <a:pPr marL="420624" marR="0" indent="-171450" algn="just">
              <a:lnSpc>
                <a:spcPts val="1200"/>
              </a:lnSpc>
              <a:spcBef>
                <a:spcPts val="0"/>
              </a:spcBef>
              <a:spcAft>
                <a:spcPts val="400"/>
              </a:spcAft>
              <a:buFont typeface="Arial" panose="020B0604020202020204" pitchFamily="34" charset="0"/>
              <a:buChar char="•"/>
            </a:pPr>
            <a:r>
              <a:rPr lang="en-US" sz="1200" b="1" i="1" dirty="0">
                <a:latin typeface="Times New Roman" panose="02020603050405020304" pitchFamily="18" charset="0"/>
                <a:ea typeface="Times New Roman" panose="02020603050405020304" pitchFamily="18" charset="0"/>
                <a:cs typeface="Times New Roman" panose="02020603050405020304" pitchFamily="18" charset="0"/>
              </a:rPr>
              <a:t>Subtask 6.2 – Obtain Permits for Phase 2 Activities.</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p>
          <a:p>
            <a:pPr marL="420624" marR="0" indent="-171450" algn="just">
              <a:lnSpc>
                <a:spcPts val="1200"/>
              </a:lnSpc>
              <a:spcBef>
                <a:spcPts val="0"/>
              </a:spcBef>
              <a:spcAft>
                <a:spcPts val="400"/>
              </a:spcAft>
              <a:buFont typeface="Arial" panose="020B0604020202020204" pitchFamily="34" charset="0"/>
              <a:buChar char="•"/>
            </a:pPr>
            <a:r>
              <a:rPr lang="en-US" sz="1200" b="1" i="1" dirty="0">
                <a:latin typeface="Times New Roman" panose="02020603050405020304" pitchFamily="18" charset="0"/>
                <a:ea typeface="Times New Roman" panose="02020603050405020304" pitchFamily="18" charset="0"/>
                <a:cs typeface="Times New Roman" panose="02020603050405020304" pitchFamily="18" charset="0"/>
              </a:rPr>
              <a:t>Subtask 6.3 – Develop UIC Permitting Plan.</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7E38D6A5-53F9-4654-8C5D-094E29460D88}"/>
              </a:ext>
            </a:extLst>
          </p:cNvPr>
          <p:cNvSpPr/>
          <p:nvPr/>
        </p:nvSpPr>
        <p:spPr>
          <a:xfrm>
            <a:off x="6858000" y="993480"/>
            <a:ext cx="2743200" cy="307777"/>
          </a:xfrm>
          <a:prstGeom prst="rect">
            <a:avLst/>
          </a:prstGeom>
        </p:spPr>
        <p:txBody>
          <a:bodyPr wrap="square">
            <a:spAutoFit/>
          </a:bodyPr>
          <a:lstStyle/>
          <a:p>
            <a:pPr marL="0" marR="0">
              <a:spcBef>
                <a:spcPts val="400"/>
              </a:spcBef>
              <a:spcAft>
                <a:spcPts val="0"/>
              </a:spcAft>
            </a:pP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(ISGS, IU-SPEA, w/ WVR)</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7" name="Rectangle 6">
            <a:extLst>
              <a:ext uri="{FF2B5EF4-FFF2-40B4-BE49-F238E27FC236}">
                <a16:creationId xmlns:a16="http://schemas.microsoft.com/office/drawing/2014/main" id="{CB5ED3FA-5009-4996-93C3-60FF02219716}"/>
              </a:ext>
            </a:extLst>
          </p:cNvPr>
          <p:cNvSpPr/>
          <p:nvPr/>
        </p:nvSpPr>
        <p:spPr>
          <a:xfrm>
            <a:off x="7162800" y="3105731"/>
            <a:ext cx="2743200" cy="307777"/>
          </a:xfrm>
          <a:prstGeom prst="rect">
            <a:avLst/>
          </a:prstGeom>
        </p:spPr>
        <p:txBody>
          <a:bodyPr wrap="square">
            <a:spAutoFit/>
          </a:bodyPr>
          <a:lstStyle/>
          <a:p>
            <a:pPr marL="0" marR="0">
              <a:spcBef>
                <a:spcPts val="400"/>
              </a:spcBef>
              <a:spcAft>
                <a:spcPts val="0"/>
              </a:spcAft>
            </a:pP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(ISGS, WVR)</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9" name="Rectangle 8">
            <a:extLst>
              <a:ext uri="{FF2B5EF4-FFF2-40B4-BE49-F238E27FC236}">
                <a16:creationId xmlns:a16="http://schemas.microsoft.com/office/drawing/2014/main" id="{3FCC514A-A4BF-4268-B2A7-6F52FEA7FBE9}"/>
              </a:ext>
            </a:extLst>
          </p:cNvPr>
          <p:cNvSpPr/>
          <p:nvPr/>
        </p:nvSpPr>
        <p:spPr>
          <a:xfrm>
            <a:off x="4876800" y="4570340"/>
            <a:ext cx="3505200" cy="307777"/>
          </a:xfrm>
          <a:prstGeom prst="rect">
            <a:avLst/>
          </a:prstGeom>
        </p:spPr>
        <p:txBody>
          <a:bodyPr wrap="square">
            <a:spAutoFit/>
          </a:bodyPr>
          <a:lstStyle/>
          <a:p>
            <a:pPr marL="0" marR="0">
              <a:spcBef>
                <a:spcPts val="400"/>
              </a:spcBef>
              <a:spcAft>
                <a:spcPts val="0"/>
              </a:spcAft>
            </a:pP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(ISGS, WVR, GEOSTOCK, w/ Regulators)</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95948462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F8F6F6-5278-4556-91F1-1FE8033ADB7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630F4B85-7F89-426B-A467-DA6E67B7D289}"/>
              </a:ext>
            </a:extLst>
          </p:cNvPr>
          <p:cNvSpPr/>
          <p:nvPr/>
        </p:nvSpPr>
        <p:spPr>
          <a:xfrm>
            <a:off x="451338" y="361764"/>
            <a:ext cx="7772400" cy="1903085"/>
          </a:xfrm>
          <a:prstGeom prst="rect">
            <a:avLst/>
          </a:prstGeom>
        </p:spPr>
        <p:txBody>
          <a:bodyPr wrap="square">
            <a:spAutoFit/>
          </a:bodyPr>
          <a:lstStyle/>
          <a:p>
            <a:pPr marL="0" marR="0">
              <a:spcBef>
                <a:spcPts val="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 7.0 – Subsurface Characterization</a:t>
            </a:r>
          </a:p>
          <a:p>
            <a:pPr marL="0" marR="0">
              <a:spcBef>
                <a:spcPts val="0"/>
              </a:spcBef>
              <a:spcAft>
                <a:spcPts val="0"/>
              </a:spcAft>
            </a:pPr>
            <a:endParaRPr lang="en-US" sz="1100" dirty="0">
              <a:latin typeface="Times New Roman" panose="02020603050405020304" pitchFamily="18" charset="0"/>
              <a:ea typeface="MS Mincho" panose="02020609040205080304" pitchFamily="49" charset="-128"/>
              <a:cs typeface="Times New Roman" panose="02020603050405020304" pitchFamily="18" charset="0"/>
            </a:endParaRPr>
          </a:p>
          <a:p>
            <a:pPr marL="420624" marR="0" indent="-1714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7.1 – Pre-Drilling Site Assessment. </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420624" marR="0" indent="-1714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7.2 –Evaluation of regional CO</a:t>
            </a:r>
            <a:r>
              <a:rPr lang="en-US" sz="1400" b="1" i="1"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 EOR potential. </a:t>
            </a:r>
          </a:p>
          <a:p>
            <a:pPr marL="420624" marR="0" indent="-1714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7.3 – Assess Data Collected from Stratigraphic Well. </a:t>
            </a:r>
          </a:p>
          <a:p>
            <a:pPr marL="420624" marR="0" indent="-1714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7.4 – Conduct Regional 2D Seismic Survey</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p>
          <a:p>
            <a:pPr marL="420624" marR="0" indent="-1714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7.5 – Integrate Well and Seismic Data into Geologic Models. </a:t>
            </a:r>
          </a:p>
          <a:p>
            <a:pPr marL="420624" marR="0" indent="-1714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7.6 –Identify Future Data Requirements</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C4DE669F-7246-45FC-BC4B-8554DB4AF930}"/>
              </a:ext>
            </a:extLst>
          </p:cNvPr>
          <p:cNvSpPr/>
          <p:nvPr/>
        </p:nvSpPr>
        <p:spPr>
          <a:xfrm>
            <a:off x="4953000" y="445297"/>
            <a:ext cx="4800600" cy="338555"/>
          </a:xfrm>
          <a:prstGeom prst="rect">
            <a:avLst/>
          </a:prstGeom>
        </p:spPr>
        <p:txBody>
          <a:bodyPr wrap="square">
            <a:spAutoFit/>
          </a:bodyPr>
          <a:lstStyle/>
          <a:p>
            <a:pPr marL="0" marR="0">
              <a:spcBef>
                <a:spcPts val="400"/>
              </a:spcBef>
              <a:spcAft>
                <a:spcPts val="0"/>
              </a:spcAft>
            </a:pP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(ISGS, IGWS, BYU, w/ PROJEO, GEOSTOCK)</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5" name="Rectangle 4">
            <a:extLst>
              <a:ext uri="{FF2B5EF4-FFF2-40B4-BE49-F238E27FC236}">
                <a16:creationId xmlns:a16="http://schemas.microsoft.com/office/drawing/2014/main" id="{90125EFE-C515-435D-916E-A27EE22FEC82}"/>
              </a:ext>
            </a:extLst>
          </p:cNvPr>
          <p:cNvSpPr/>
          <p:nvPr/>
        </p:nvSpPr>
        <p:spPr>
          <a:xfrm>
            <a:off x="451338" y="2711048"/>
            <a:ext cx="7848600" cy="1502976"/>
          </a:xfrm>
          <a:prstGeom prst="rect">
            <a:avLst/>
          </a:prstGeom>
        </p:spPr>
        <p:txBody>
          <a:bodyPr wrap="square">
            <a:spAutoFit/>
          </a:bodyPr>
          <a:lstStyle/>
          <a:p>
            <a:pPr marL="0" marR="0">
              <a:spcBef>
                <a:spcPts val="40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 8.0 – Drilling and Well Testing</a:t>
            </a:r>
          </a:p>
          <a:p>
            <a:pPr marL="420624" marR="0" indent="-171450">
              <a:lnSpc>
                <a:spcPts val="1400"/>
              </a:lnSpc>
              <a:spcBef>
                <a:spcPts val="0"/>
              </a:spcBef>
              <a:spcAft>
                <a:spcPts val="400"/>
              </a:spcAft>
              <a:buFont typeface="Arial" panose="020B0604020202020204" pitchFamily="34" charset="0"/>
              <a:buChar char="•"/>
            </a:pPr>
            <a:endParaRPr lang="en-US" sz="1400" dirty="0">
              <a:latin typeface="Times New Roman" panose="02020603050405020304" pitchFamily="18" charset="0"/>
              <a:ea typeface="MS Mincho" panose="02020609040205080304" pitchFamily="49" charset="-128"/>
              <a:cs typeface="Times New Roman" panose="02020603050405020304" pitchFamily="18" charset="0"/>
            </a:endParaRPr>
          </a:p>
          <a:p>
            <a:pPr marL="420624" marR="0" indent="-1714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8.1 – Design Well Drilling Program. </a:t>
            </a:r>
          </a:p>
          <a:p>
            <a:pPr marL="420624" marR="0" indent="-1714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8.2 – Conduct Drill on Paper Exercise. </a:t>
            </a:r>
          </a:p>
          <a:p>
            <a:pPr marL="420624" marR="0" indent="-1714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8.3 – Drill and Construct Stratigraphic Test Well.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b="1" i="1" dirty="0">
              <a:latin typeface="Times New Roman" panose="02020603050405020304" pitchFamily="18" charset="0"/>
              <a:ea typeface="Times New Roman" panose="02020603050405020304" pitchFamily="18" charset="0"/>
              <a:cs typeface="Times New Roman" panose="02020603050405020304" pitchFamily="18" charset="0"/>
            </a:endParaRPr>
          </a:p>
          <a:p>
            <a:pPr marL="420624" indent="-1714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8.4 – Testing and Data Collection. </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C388B19-1D20-4352-B415-A02CE3605901}"/>
              </a:ext>
            </a:extLst>
          </p:cNvPr>
          <p:cNvSpPr/>
          <p:nvPr/>
        </p:nvSpPr>
        <p:spPr>
          <a:xfrm>
            <a:off x="4718538" y="2784270"/>
            <a:ext cx="3810000" cy="307777"/>
          </a:xfrm>
          <a:prstGeom prst="rect">
            <a:avLst/>
          </a:prstGeom>
        </p:spPr>
        <p:txBody>
          <a:bodyPr wrap="square">
            <a:spAutoFit/>
          </a:bodyPr>
          <a:lstStyle/>
          <a:p>
            <a:pPr marL="0" marR="0">
              <a:spcBef>
                <a:spcPts val="400"/>
              </a:spcBef>
              <a:spcAft>
                <a:spcPts val="0"/>
              </a:spcAft>
            </a:pP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(GEOSTOCK, PROJEO, ISGS, IGWS)</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7" name="Rectangle 6">
            <a:extLst>
              <a:ext uri="{FF2B5EF4-FFF2-40B4-BE49-F238E27FC236}">
                <a16:creationId xmlns:a16="http://schemas.microsoft.com/office/drawing/2014/main" id="{43A9A24B-A681-4CD0-84A4-AC6CA3F3E95E}"/>
              </a:ext>
            </a:extLst>
          </p:cNvPr>
          <p:cNvSpPr/>
          <p:nvPr/>
        </p:nvSpPr>
        <p:spPr>
          <a:xfrm>
            <a:off x="451338" y="4712209"/>
            <a:ext cx="7772400" cy="1502976"/>
          </a:xfrm>
          <a:prstGeom prst="rect">
            <a:avLst/>
          </a:prstGeom>
        </p:spPr>
        <p:txBody>
          <a:bodyPr wrap="square">
            <a:spAutoFit/>
          </a:bodyPr>
          <a:lstStyle/>
          <a:p>
            <a:pPr marL="0" marR="0">
              <a:spcBef>
                <a:spcPts val="40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 9.0 – Storage Complex Modeling</a:t>
            </a:r>
          </a:p>
          <a:p>
            <a:pPr marL="420624" marR="0" indent="-285750">
              <a:lnSpc>
                <a:spcPts val="1400"/>
              </a:lnSpc>
              <a:spcBef>
                <a:spcPts val="0"/>
              </a:spcBef>
              <a:spcAft>
                <a:spcPts val="400"/>
              </a:spcAft>
              <a:buFont typeface="Arial" panose="020B0604020202020204" pitchFamily="34" charset="0"/>
              <a:buChar char="•"/>
            </a:pPr>
            <a:endParaRPr lang="en-US" sz="1400" dirty="0">
              <a:latin typeface="Times New Roman" panose="02020603050405020304" pitchFamily="18" charset="0"/>
              <a:ea typeface="MS Mincho" panose="02020609040205080304" pitchFamily="49" charset="-128"/>
              <a:cs typeface="Times New Roman" panose="02020603050405020304" pitchFamily="18" charset="0"/>
            </a:endParaRPr>
          </a:p>
          <a:p>
            <a:pPr marL="420624" marR="0" indent="-2857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9.1 – Development of Static Model.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p>
          <a:p>
            <a:pPr marL="420624" marR="0" indent="-2857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9.2 – Development of Dynamic Reservoir Model.</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p>
          <a:p>
            <a:pPr marL="420624" marR="0" indent="-2857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9.3 – Development of </a:t>
            </a:r>
            <a:r>
              <a:rPr lang="en-US" sz="1400" b="1" i="1" dirty="0" err="1">
                <a:latin typeface="Times New Roman" panose="02020603050405020304" pitchFamily="18" charset="0"/>
                <a:ea typeface="Times New Roman" panose="02020603050405020304" pitchFamily="18" charset="0"/>
                <a:cs typeface="Times New Roman" panose="02020603050405020304" pitchFamily="18" charset="0"/>
              </a:rPr>
              <a:t>Geomechanical</a:t>
            </a: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 Model.</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p>
          <a:p>
            <a:pPr marL="420624" marR="0" indent="-2857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9.4 – Calibrate and Test Model Outputs. </a:t>
            </a:r>
            <a:endParaRPr lang="en-US" sz="1400" dirty="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8" name="Rectangle 7">
            <a:extLst>
              <a:ext uri="{FF2B5EF4-FFF2-40B4-BE49-F238E27FC236}">
                <a16:creationId xmlns:a16="http://schemas.microsoft.com/office/drawing/2014/main" id="{2C3F2C52-B030-4A99-B75B-C646C007C2AC}"/>
              </a:ext>
            </a:extLst>
          </p:cNvPr>
          <p:cNvSpPr/>
          <p:nvPr/>
        </p:nvSpPr>
        <p:spPr>
          <a:xfrm>
            <a:off x="4952517" y="4785431"/>
            <a:ext cx="3804621" cy="307777"/>
          </a:xfrm>
          <a:prstGeom prst="rect">
            <a:avLst/>
          </a:prstGeom>
        </p:spPr>
        <p:txBody>
          <a:bodyPr wrap="square">
            <a:spAutoFit/>
          </a:bodyPr>
          <a:lstStyle/>
          <a:p>
            <a:pPr marL="0" marR="0">
              <a:spcBef>
                <a:spcPts val="400"/>
              </a:spcBef>
              <a:spcAft>
                <a:spcPts val="0"/>
              </a:spcAft>
            </a:pPr>
            <a:r>
              <a:rPr lang="en-US" sz="1400" b="1" dirty="0">
                <a:effectLst/>
                <a:latin typeface="Times New Roman" panose="02020603050405020304" pitchFamily="18" charset="0"/>
                <a:ea typeface="MS Gothic" panose="020B0609070205080204" pitchFamily="49" charset="-128"/>
                <a:cs typeface="Times New Roman" panose="02020603050405020304" pitchFamily="18" charset="0"/>
              </a:rPr>
              <a:t>(</a:t>
            </a: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ISGS, PNNL, IGWS, GEOSTOCK)</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8300788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F8F6F6-5278-4556-91F1-1FE8033ADB77}"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6496E304-C0F7-45D8-941F-195DDBA3E306}"/>
              </a:ext>
            </a:extLst>
          </p:cNvPr>
          <p:cNvSpPr/>
          <p:nvPr/>
        </p:nvSpPr>
        <p:spPr>
          <a:xfrm>
            <a:off x="412956" y="1323404"/>
            <a:ext cx="7696200" cy="400110"/>
          </a:xfrm>
          <a:prstGeom prst="rect">
            <a:avLst/>
          </a:prstGeom>
        </p:spPr>
        <p:txBody>
          <a:bodyPr wrap="square">
            <a:spAutoFit/>
          </a:bodyPr>
          <a:lstStyle/>
          <a:p>
            <a:pPr marL="0" marR="0">
              <a:spcBef>
                <a:spcPts val="40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 10.0 – Infrastructure Development</a:t>
            </a:r>
          </a:p>
        </p:txBody>
      </p:sp>
      <p:sp>
        <p:nvSpPr>
          <p:cNvPr id="6" name="Rectangle 5"/>
          <p:cNvSpPr/>
          <p:nvPr/>
        </p:nvSpPr>
        <p:spPr>
          <a:xfrm>
            <a:off x="565356" y="1780603"/>
            <a:ext cx="7467600" cy="733534"/>
          </a:xfrm>
          <a:prstGeom prst="rect">
            <a:avLst/>
          </a:prstGeom>
        </p:spPr>
        <p:txBody>
          <a:bodyPr wrap="square">
            <a:spAutoFit/>
          </a:bodyPr>
          <a:lstStyle/>
          <a:p>
            <a:pPr marL="285750" indent="-2857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rPr>
              <a:t>Subtask 10.1</a:t>
            </a:r>
            <a:r>
              <a:rPr lang="en-US" sz="1400" b="1" dirty="0">
                <a:latin typeface="Times New Roman" panose="02020603050405020304" pitchFamily="18" charset="0"/>
                <a:ea typeface="Times New Roman" panose="02020603050405020304" pitchFamily="18" charset="0"/>
              </a:rPr>
              <a:t> – </a:t>
            </a:r>
            <a:r>
              <a:rPr lang="en-US" sz="1400" b="1" i="1" dirty="0">
                <a:latin typeface="Times New Roman" panose="02020603050405020304" pitchFamily="18" charset="0"/>
                <a:ea typeface="Times New Roman" panose="02020603050405020304" pitchFamily="18" charset="0"/>
              </a:rPr>
              <a:t>CO</a:t>
            </a:r>
            <a:r>
              <a:rPr lang="en-US" sz="1400" b="1" i="1" baseline="-25000" dirty="0">
                <a:latin typeface="Times New Roman" panose="02020603050405020304" pitchFamily="18" charset="0"/>
                <a:ea typeface="Times New Roman" panose="02020603050405020304" pitchFamily="18" charset="0"/>
              </a:rPr>
              <a:t>2</a:t>
            </a:r>
            <a:r>
              <a:rPr lang="en-US" sz="1400" b="1" i="1" dirty="0">
                <a:latin typeface="Times New Roman" panose="02020603050405020304" pitchFamily="18" charset="0"/>
                <a:ea typeface="Times New Roman" panose="02020603050405020304" pitchFamily="18" charset="0"/>
              </a:rPr>
              <a:t> Source Assessment.</a:t>
            </a:r>
            <a:r>
              <a:rPr lang="en-US" sz="1400" b="1" dirty="0">
                <a:latin typeface="Times New Roman" panose="02020603050405020304" pitchFamily="18" charset="0"/>
                <a:ea typeface="Times New Roman" panose="02020603050405020304" pitchFamily="18" charset="0"/>
              </a:rPr>
              <a:t> </a:t>
            </a:r>
          </a:p>
          <a:p>
            <a:pPr marL="285750" indent="-2857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rPr>
              <a:t>Subtask 10.2 – Infrastructure and Transportation Assessment. </a:t>
            </a:r>
          </a:p>
          <a:p>
            <a:pPr marL="285750" indent="-285750" algn="just">
              <a:lnSpc>
                <a:spcPts val="14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rPr>
              <a:t>Subtask 10.3 – Develop Roadmap for Network and Storage Deployment. </a:t>
            </a:r>
            <a:endParaRPr lang="en-US" sz="1400" dirty="0">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8FAB3FE5-56D9-421B-9343-6D2D80F34029}"/>
              </a:ext>
            </a:extLst>
          </p:cNvPr>
          <p:cNvSpPr/>
          <p:nvPr/>
        </p:nvSpPr>
        <p:spPr>
          <a:xfrm>
            <a:off x="5061156" y="1364764"/>
            <a:ext cx="3657600" cy="307777"/>
          </a:xfrm>
          <a:prstGeom prst="rect">
            <a:avLst/>
          </a:prstGeom>
        </p:spPr>
        <p:txBody>
          <a:bodyPr wrap="square">
            <a:spAutoFit/>
          </a:bodyPr>
          <a:lstStyle/>
          <a:p>
            <a:pPr marL="0" marR="0">
              <a:spcBef>
                <a:spcPts val="400"/>
              </a:spcBef>
              <a:spcAft>
                <a:spcPts val="0"/>
              </a:spcAft>
            </a:pP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(ISGS, TRIMERIC, IGWS, w/ WVR)</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0" name="Rectangle 9">
            <a:extLst>
              <a:ext uri="{FF2B5EF4-FFF2-40B4-BE49-F238E27FC236}">
                <a16:creationId xmlns:a16="http://schemas.microsoft.com/office/drawing/2014/main" id="{D601AF49-2997-4C36-B909-38788B4C88E6}"/>
              </a:ext>
            </a:extLst>
          </p:cNvPr>
          <p:cNvSpPr/>
          <p:nvPr/>
        </p:nvSpPr>
        <p:spPr>
          <a:xfrm>
            <a:off x="412956" y="3516045"/>
            <a:ext cx="7725229" cy="979755"/>
          </a:xfrm>
          <a:prstGeom prst="rect">
            <a:avLst/>
          </a:prstGeom>
        </p:spPr>
        <p:txBody>
          <a:bodyPr wrap="square">
            <a:spAutoFit/>
          </a:bodyPr>
          <a:lstStyle/>
          <a:p>
            <a:pPr marL="0" marR="0">
              <a:spcBef>
                <a:spcPts val="400"/>
              </a:spcBef>
              <a:spcAft>
                <a:spcPts val="0"/>
              </a:spcAft>
            </a:pPr>
            <a:r>
              <a:rPr lang="en-US" sz="2000" b="1" dirty="0">
                <a:latin typeface="Times New Roman" panose="02020603050405020304" pitchFamily="18" charset="0"/>
                <a:ea typeface="MS Gothic" panose="020B0609070205080204" pitchFamily="49" charset="-128"/>
                <a:cs typeface="Times New Roman" panose="02020603050405020304" pitchFamily="18" charset="0"/>
              </a:rPr>
              <a:t>Task 11.0 – Storage Complex Development Planning</a:t>
            </a:r>
          </a:p>
          <a:p>
            <a:pPr marL="0" marR="0">
              <a:spcBef>
                <a:spcPts val="400"/>
              </a:spcBef>
              <a:spcAft>
                <a:spcPts val="0"/>
              </a:spcAft>
            </a:pPr>
            <a:endParaRPr lang="en-US" sz="1100" dirty="0">
              <a:latin typeface="Times New Roman" panose="02020603050405020304" pitchFamily="18" charset="0"/>
              <a:ea typeface="MS Mincho" panose="02020609040205080304" pitchFamily="49" charset="-128"/>
              <a:cs typeface="Times New Roman" panose="02020603050405020304" pitchFamily="18" charset="0"/>
            </a:endParaRPr>
          </a:p>
          <a:p>
            <a:pPr marL="422910" marR="0" indent="-285750" algn="just">
              <a:lnSpc>
                <a:spcPts val="12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11.1 – Detailed Site Characterization Plan.</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 </a:t>
            </a:r>
          </a:p>
          <a:p>
            <a:pPr marL="422910" marR="0" indent="-285750" algn="just">
              <a:lnSpc>
                <a:spcPts val="1200"/>
              </a:lnSpc>
              <a:spcBef>
                <a:spcPts val="0"/>
              </a:spcBef>
              <a:spcAft>
                <a:spcPts val="400"/>
              </a:spcAft>
              <a:buFont typeface="Arial" panose="020B0604020202020204" pitchFamily="34" charset="0"/>
              <a:buChar char="•"/>
            </a:pP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Subtask 11.2 – Storage Commercialization Overview.</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1" name="Rectangle 10">
            <a:extLst>
              <a:ext uri="{FF2B5EF4-FFF2-40B4-BE49-F238E27FC236}">
                <a16:creationId xmlns:a16="http://schemas.microsoft.com/office/drawing/2014/main" id="{3A59A5ED-C155-4302-862B-722740736762}"/>
              </a:ext>
            </a:extLst>
          </p:cNvPr>
          <p:cNvSpPr/>
          <p:nvPr/>
        </p:nvSpPr>
        <p:spPr>
          <a:xfrm>
            <a:off x="6400800" y="3555143"/>
            <a:ext cx="2743200" cy="307777"/>
          </a:xfrm>
          <a:prstGeom prst="rect">
            <a:avLst/>
          </a:prstGeom>
        </p:spPr>
        <p:txBody>
          <a:bodyPr wrap="square">
            <a:spAutoFit/>
          </a:bodyPr>
          <a:lstStyle/>
          <a:p>
            <a:pPr marL="0" marR="0">
              <a:spcBef>
                <a:spcPts val="400"/>
              </a:spcBef>
              <a:spcAft>
                <a:spcPts val="0"/>
              </a:spcAft>
            </a:pPr>
            <a:r>
              <a:rPr lang="en-US" sz="1400" dirty="0">
                <a:effectLst/>
                <a:latin typeface="Times New Roman" panose="02020603050405020304" pitchFamily="18" charset="0"/>
                <a:ea typeface="MS Gothic" panose="020B0609070205080204" pitchFamily="49" charset="-128"/>
                <a:cs typeface="Times New Roman" panose="02020603050405020304" pitchFamily="18" charset="0"/>
              </a:rPr>
              <a:t>(ALL)</a:t>
            </a:r>
            <a:endParaRPr lang="en-US" sz="14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310669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p>
            <a:fld id="{49F7661C-77B9-4989-98DC-4099D447B59B}" type="slidenum">
              <a:rPr lang="en-US" smtClean="0"/>
              <a:pPr/>
              <a:t>28</a:t>
            </a:fld>
            <a:endParaRPr lang="en-US"/>
          </a:p>
        </p:txBody>
      </p:sp>
      <p:sp>
        <p:nvSpPr>
          <p:cNvPr id="11267" name="Rectangle 2"/>
          <p:cNvSpPr>
            <a:spLocks noGrp="1" noChangeArrowheads="1"/>
          </p:cNvSpPr>
          <p:nvPr>
            <p:ph type="title"/>
          </p:nvPr>
        </p:nvSpPr>
        <p:spPr>
          <a:xfrm>
            <a:off x="228600" y="304800"/>
            <a:ext cx="8686800" cy="1143000"/>
          </a:xfrm>
        </p:spPr>
        <p:txBody>
          <a:bodyPr/>
          <a:lstStyle/>
          <a:p>
            <a:pPr eaLnBrk="1" hangingPunct="1"/>
            <a:r>
              <a:rPr lang="en-US" sz="3200" b="1" dirty="0"/>
              <a:t>Wabash </a:t>
            </a:r>
            <a:r>
              <a:rPr lang="en-US" sz="3200" b="1" dirty="0" err="1"/>
              <a:t>CarbonSAFE</a:t>
            </a:r>
            <a:r>
              <a:rPr lang="en-US" sz="3200" dirty="0"/>
              <a:t>:  </a:t>
            </a:r>
            <a:br>
              <a:rPr lang="en-US" sz="3200" dirty="0"/>
            </a:br>
            <a:r>
              <a:rPr lang="en-US" sz="3000" dirty="0"/>
              <a:t>Success criteria</a:t>
            </a:r>
          </a:p>
        </p:txBody>
      </p:sp>
      <p:sp>
        <p:nvSpPr>
          <p:cNvPr id="11268" name="Rectangle 3"/>
          <p:cNvSpPr>
            <a:spLocks noGrp="1" noChangeArrowheads="1"/>
          </p:cNvSpPr>
          <p:nvPr>
            <p:ph type="body" idx="1"/>
          </p:nvPr>
        </p:nvSpPr>
        <p:spPr/>
        <p:txBody>
          <a:bodyPr/>
          <a:lstStyle/>
          <a:p>
            <a:pPr eaLnBrk="1" hangingPunct="1"/>
            <a:r>
              <a:rPr lang="en-US" sz="1600" dirty="0"/>
              <a:t>Address gap in knowledge around developing large-scale geological storage complexes</a:t>
            </a:r>
          </a:p>
          <a:p>
            <a:pPr lvl="1" eaLnBrk="1" hangingPunct="1"/>
            <a:r>
              <a:rPr lang="en-US" sz="1200" i="1" dirty="0"/>
              <a:t>The learnings from this effort are recorded in best-practice manuals</a:t>
            </a:r>
          </a:p>
          <a:p>
            <a:pPr lvl="1" eaLnBrk="1" hangingPunct="1"/>
            <a:r>
              <a:rPr lang="en-US" sz="1200" i="1" dirty="0"/>
              <a:t>Data is used within the NRAP toolkits </a:t>
            </a:r>
          </a:p>
          <a:p>
            <a:pPr lvl="1" eaLnBrk="1" hangingPunct="1"/>
            <a:r>
              <a:rPr lang="en-US" sz="1200" i="1" dirty="0"/>
              <a:t>Risk assessment and mitigation strategy documented</a:t>
            </a:r>
          </a:p>
          <a:p>
            <a:pPr eaLnBrk="1" hangingPunct="1"/>
            <a:r>
              <a:rPr lang="en-US" sz="1600" dirty="0"/>
              <a:t>Assess Public Outreach needs</a:t>
            </a:r>
          </a:p>
          <a:p>
            <a:pPr lvl="1" eaLnBrk="1" hangingPunct="1"/>
            <a:r>
              <a:rPr lang="en-US" sz="1200" i="1" dirty="0"/>
              <a:t>Stakeholder analyses and Engagement and Outreach plan implemented</a:t>
            </a:r>
          </a:p>
          <a:p>
            <a:pPr eaLnBrk="1" hangingPunct="1"/>
            <a:r>
              <a:rPr lang="en-US" sz="1600" dirty="0"/>
              <a:t>Analyze Regulatory Issues</a:t>
            </a:r>
          </a:p>
          <a:p>
            <a:pPr lvl="1" eaLnBrk="1" hangingPunct="1"/>
            <a:r>
              <a:rPr lang="en-US" sz="1200" i="1" dirty="0"/>
              <a:t>Permitting and Compliance Needs identified and Well Drilling Permit obtained</a:t>
            </a:r>
          </a:p>
          <a:p>
            <a:pPr eaLnBrk="1" hangingPunct="1"/>
            <a:r>
              <a:rPr lang="en-US" sz="1600" dirty="0"/>
              <a:t>Analyze Business and Economic Issues</a:t>
            </a:r>
          </a:p>
          <a:p>
            <a:pPr lvl="1" eaLnBrk="1" hangingPunct="1"/>
            <a:r>
              <a:rPr lang="en-US" sz="1200" i="1" dirty="0"/>
              <a:t>Business Development Case Study performed, including potential for EOR</a:t>
            </a:r>
          </a:p>
          <a:p>
            <a:pPr eaLnBrk="1" hangingPunct="1"/>
            <a:r>
              <a:rPr lang="en-US" sz="1600" dirty="0"/>
              <a:t>Characterize Subsurface Storage Complex</a:t>
            </a:r>
          </a:p>
          <a:p>
            <a:pPr lvl="1" eaLnBrk="1" hangingPunct="1"/>
            <a:r>
              <a:rPr lang="en-US" sz="1200" i="1" dirty="0"/>
              <a:t>Pre-drilling site assessment confirms well location</a:t>
            </a:r>
          </a:p>
          <a:p>
            <a:pPr lvl="1" eaLnBrk="1" hangingPunct="1"/>
            <a:r>
              <a:rPr lang="en-US" sz="1200" i="1" dirty="0"/>
              <a:t>Well is drilled with required data and samples being collected</a:t>
            </a:r>
          </a:p>
          <a:p>
            <a:pPr eaLnBrk="1" hangingPunct="1"/>
            <a:r>
              <a:rPr lang="en-US" sz="1600" dirty="0"/>
              <a:t>Construct Storage Complex Model</a:t>
            </a:r>
          </a:p>
          <a:p>
            <a:pPr lvl="1" eaLnBrk="1" hangingPunct="1"/>
            <a:r>
              <a:rPr lang="en-US" sz="1200" i="1" dirty="0"/>
              <a:t>Static and dynamic models of site completed</a:t>
            </a:r>
          </a:p>
          <a:p>
            <a:pPr eaLnBrk="1" hangingPunct="1"/>
            <a:r>
              <a:rPr lang="en-US" sz="1600" dirty="0"/>
              <a:t>Site Development Plan is completed</a:t>
            </a:r>
          </a:p>
          <a:p>
            <a:pPr lvl="1" eaLnBrk="1" hangingPunct="1"/>
            <a:r>
              <a:rPr lang="en-US" sz="1200" i="1" dirty="0"/>
              <a:t>The elements required for developing the commercial-scale storage site near Terre Haute, IN are identified and the workflow for proceeding is defined</a:t>
            </a:r>
          </a:p>
          <a:p>
            <a:pPr eaLnBrk="1" hangingPunct="1"/>
            <a:endParaRPr lang="en-US" sz="2000" dirty="0"/>
          </a:p>
        </p:txBody>
      </p:sp>
      <p:sp>
        <p:nvSpPr>
          <p:cNvPr id="11269" name="Line 4"/>
          <p:cNvSpPr>
            <a:spLocks noChangeShapeType="1"/>
          </p:cNvSpPr>
          <p:nvPr/>
        </p:nvSpPr>
        <p:spPr bwMode="auto">
          <a:xfrm>
            <a:off x="0" y="1524000"/>
            <a:ext cx="9144000" cy="0"/>
          </a:xfrm>
          <a:prstGeom prst="line">
            <a:avLst/>
          </a:prstGeom>
          <a:no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47792687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Milestones</a:t>
            </a:r>
          </a:p>
        </p:txBody>
      </p:sp>
      <p:sp>
        <p:nvSpPr>
          <p:cNvPr id="14340" name="Slide Number Placeholder 3"/>
          <p:cNvSpPr>
            <a:spLocks noGrp="1"/>
          </p:cNvSpPr>
          <p:nvPr>
            <p:ph type="sldNum" sz="quarter" idx="12"/>
          </p:nvPr>
        </p:nvSpPr>
        <p:spPr>
          <a:noFill/>
        </p:spPr>
        <p:txBody>
          <a:bodyPr/>
          <a:lstStyle/>
          <a:p>
            <a:fld id="{775F0A19-48AF-41AF-8849-87F239B276B1}" type="slidenum">
              <a:rPr lang="en-US" smtClean="0"/>
              <a:pPr/>
              <a:t>29</a:t>
            </a:fld>
            <a:endParaRPr lang="en-US"/>
          </a:p>
        </p:txBody>
      </p:sp>
      <p:sp>
        <p:nvSpPr>
          <p:cNvPr id="14341" name="Line 4"/>
          <p:cNvSpPr>
            <a:spLocks noChangeShapeType="1"/>
          </p:cNvSpPr>
          <p:nvPr/>
        </p:nvSpPr>
        <p:spPr bwMode="auto">
          <a:xfrm>
            <a:off x="0" y="1524000"/>
            <a:ext cx="9144000" cy="0"/>
          </a:xfrm>
          <a:prstGeom prst="line">
            <a:avLst/>
          </a:prstGeom>
          <a:noFill/>
          <a:ln w="9525">
            <a:solidFill>
              <a:schemeClr val="tx1"/>
            </a:solidFill>
            <a:round/>
            <a:headEnd/>
            <a:tailEnd/>
          </a:ln>
        </p:spPr>
        <p:txBody>
          <a:bodyPr/>
          <a:lstStyle/>
          <a:p>
            <a:endParaRPr lang="en-US"/>
          </a:p>
        </p:txBody>
      </p:sp>
      <p:graphicFrame>
        <p:nvGraphicFramePr>
          <p:cNvPr id="3" name="Table 2">
            <a:extLst>
              <a:ext uri="{FF2B5EF4-FFF2-40B4-BE49-F238E27FC236}">
                <a16:creationId xmlns:a16="http://schemas.microsoft.com/office/drawing/2014/main" id="{0A213DF1-185D-42D2-93E8-861F886C453A}"/>
              </a:ext>
            </a:extLst>
          </p:cNvPr>
          <p:cNvGraphicFramePr>
            <a:graphicFrameLocks noGrp="1"/>
          </p:cNvGraphicFramePr>
          <p:nvPr>
            <p:extLst>
              <p:ext uri="{D42A27DB-BD31-4B8C-83A1-F6EECF244321}">
                <p14:modId xmlns:p14="http://schemas.microsoft.com/office/powerpoint/2010/main" val="2756117916"/>
              </p:ext>
            </p:extLst>
          </p:nvPr>
        </p:nvGraphicFramePr>
        <p:xfrm>
          <a:off x="914400" y="1981200"/>
          <a:ext cx="7010400" cy="4267199"/>
        </p:xfrm>
        <a:graphic>
          <a:graphicData uri="http://schemas.openxmlformats.org/drawingml/2006/table">
            <a:tbl>
              <a:tblPr firstRow="1" firstCol="1" lastRow="1" lastCol="1" bandRow="1" bandCol="1"/>
              <a:tblGrid>
                <a:gridCol w="1025287">
                  <a:extLst>
                    <a:ext uri="{9D8B030D-6E8A-4147-A177-3AD203B41FA5}">
                      <a16:colId xmlns:a16="http://schemas.microsoft.com/office/drawing/2014/main" val="604668995"/>
                    </a:ext>
                  </a:extLst>
                </a:gridCol>
                <a:gridCol w="512644">
                  <a:extLst>
                    <a:ext uri="{9D8B030D-6E8A-4147-A177-3AD203B41FA5}">
                      <a16:colId xmlns:a16="http://schemas.microsoft.com/office/drawing/2014/main" val="1342188419"/>
                    </a:ext>
                  </a:extLst>
                </a:gridCol>
                <a:gridCol w="3332182">
                  <a:extLst>
                    <a:ext uri="{9D8B030D-6E8A-4147-A177-3AD203B41FA5}">
                      <a16:colId xmlns:a16="http://schemas.microsoft.com/office/drawing/2014/main" val="2554092458"/>
                    </a:ext>
                  </a:extLst>
                </a:gridCol>
                <a:gridCol w="2140287">
                  <a:extLst>
                    <a:ext uri="{9D8B030D-6E8A-4147-A177-3AD203B41FA5}">
                      <a16:colId xmlns:a16="http://schemas.microsoft.com/office/drawing/2014/main" val="1687951928"/>
                    </a:ext>
                  </a:extLst>
                </a:gridCol>
              </a:tblGrid>
              <a:tr h="674801">
                <a:tc>
                  <a:txBody>
                    <a:bodyPr/>
                    <a:lstStyle/>
                    <a:p>
                      <a:pPr marL="71120" marR="0" indent="48260">
                        <a:lnSpc>
                          <a:spcPct val="102000"/>
                        </a:lnSpc>
                        <a:spcBef>
                          <a:spcPts val="675"/>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Task / Subtask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7000"/>
                        </a:lnSpc>
                        <a:spcBef>
                          <a:spcPts val="3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53340" marR="53340" algn="ctr">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7000"/>
                        </a:lnSpc>
                        <a:spcBef>
                          <a:spcPts val="3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985"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Milestone Title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7000"/>
                        </a:lnSpc>
                        <a:spcBef>
                          <a:spcPts val="3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39624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Verification Method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2382784374"/>
                  </a:ext>
                </a:extLst>
              </a:tr>
              <a:tr h="392221">
                <a:tc>
                  <a:txBody>
                    <a:bodyPr/>
                    <a:lstStyle/>
                    <a:p>
                      <a:pPr marL="15875" marR="8255" algn="ctr">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1.0/1.1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Project Kickoff Meeting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Attend Meeting, Presentation File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276051"/>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1.0/1.2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Revised Project Management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File provided to DOE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7425785"/>
                  </a:ext>
                </a:extLst>
              </a:tr>
              <a:tr h="217505">
                <a:tc>
                  <a:txBody>
                    <a:bodyPr/>
                    <a:lstStyle/>
                    <a:p>
                      <a:pPr marL="15875" marR="8255" algn="ctr">
                        <a:lnSpc>
                          <a:spcPts val="112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1.0/1.4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2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2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Finalized Communication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2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File provided to DOE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2099909"/>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Risk Assessment Summary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Summary in quarterly reports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3054025"/>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3.0/3.1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NRAP Assessment Report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File provided to DOE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064953"/>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4.0/4.2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Stakeholder Engagement and Outreach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File provided to DOE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243965"/>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5.0/5.1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Business and Financial Case Study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File provided to DOE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018016"/>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6.0/6.2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Obtain Stratigraphic Well Drilling Permit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Summary in quarterly reports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2855249"/>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7.0/7.1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540"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Pre-Drilling Site Assessment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Attend Meeting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317343"/>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7.0/7.4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540"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Regional 2D Seismic Survey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Summary in quarterly reports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561432"/>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7.0/7.5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Integrated Data for Modeling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Model output provided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619225"/>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8.0/8.2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Drill on Paper Exercise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Attend Meeting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272981"/>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8.0/8.3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Stratigraphic Test Well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Summary in quarterly reports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986073"/>
                  </a:ext>
                </a:extLst>
              </a:tr>
              <a:tr h="213048">
                <a:tc>
                  <a:txBody>
                    <a:bodyPr/>
                    <a:lstStyle/>
                    <a:p>
                      <a:pPr marL="15875" marR="8255" algn="ctr">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9.0/9.4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Report on Modeling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Summary in quarterly reports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3062983"/>
                  </a:ext>
                </a:extLst>
              </a:tr>
              <a:tr h="213048">
                <a:tc>
                  <a:txBody>
                    <a:bodyPr/>
                    <a:lstStyle/>
                    <a:p>
                      <a:pPr marL="15875" marR="8255" algn="ctr">
                        <a:lnSpc>
                          <a:spcPts val="1100"/>
                        </a:lnSpc>
                        <a:spcBef>
                          <a:spcPts val="0"/>
                        </a:spcBef>
                        <a:spcAft>
                          <a:spcPts val="0"/>
                        </a:spcAft>
                      </a:pPr>
                      <a:r>
                        <a:rPr lang="en-US" sz="12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10.0/10.2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05" marR="0" algn="ctr">
                        <a:lnSpc>
                          <a:spcPts val="1100"/>
                        </a:lnSpc>
                        <a:spcBef>
                          <a:spcPts val="0"/>
                        </a:spcBef>
                        <a:spcAft>
                          <a:spcPts val="0"/>
                        </a:spcAft>
                      </a:pPr>
                      <a:r>
                        <a:rPr lang="en-US" sz="1200" b="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95% CO</a:t>
                      </a:r>
                      <a:r>
                        <a:rPr lang="en-US" sz="1200" baseline="-250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Separation Assessment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File provided to DOE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520185"/>
                  </a:ext>
                </a:extLst>
              </a:tr>
              <a:tr h="213048">
                <a:tc>
                  <a:txBody>
                    <a:bodyPr/>
                    <a:lstStyle/>
                    <a:p>
                      <a:pPr marL="15875" marR="8255" algn="ctr">
                        <a:lnSpc>
                          <a:spcPts val="1100"/>
                        </a:lnSpc>
                        <a:spcBef>
                          <a:spcPts val="0"/>
                        </a:spcBef>
                        <a:spcAft>
                          <a:spcPts val="0"/>
                        </a:spcAft>
                      </a:pPr>
                      <a:r>
                        <a:rPr lang="en-US" sz="12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11.0/11.1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 marR="0" algn="ctr">
                        <a:lnSpc>
                          <a:spcPts val="1100"/>
                        </a:lnSpc>
                        <a:spcBef>
                          <a:spcPts val="0"/>
                        </a:spcBef>
                        <a:spcAft>
                          <a:spcPts val="0"/>
                        </a:spcAft>
                      </a:pPr>
                      <a:r>
                        <a:rPr lang="en-US" sz="1200" b="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00"/>
                        </a:lnSpc>
                        <a:spcBef>
                          <a:spcPts val="0"/>
                        </a:spcBef>
                        <a:spcAft>
                          <a:spcPts val="0"/>
                        </a:spcAft>
                      </a:pPr>
                      <a:r>
                        <a:rPr lang="en-US" sz="12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Detailed Characterization Plan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10" marR="0">
                        <a:lnSpc>
                          <a:spcPts val="1100"/>
                        </a:lnSpc>
                        <a:spcBef>
                          <a:spcPts val="0"/>
                        </a:spcBef>
                        <a:spcAft>
                          <a:spcPts val="0"/>
                        </a:spcAft>
                      </a:pPr>
                      <a:r>
                        <a:rPr lang="en-US" sz="1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File provided to DOE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1781151"/>
                  </a:ext>
                </a:extLst>
              </a:tr>
            </a:tbl>
          </a:graphicData>
        </a:graphic>
      </p:graphicFrame>
    </p:spTree>
    <p:extLst>
      <p:ext uri="{BB962C8B-B14F-4D97-AF65-F5344CB8AC3E}">
        <p14:creationId xmlns:p14="http://schemas.microsoft.com/office/powerpoint/2010/main" val="3153360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B8EF01B5-82ED-493E-9191-A2205E7F7AFA}" type="slidenum">
              <a:rPr lang="en-US" smtClean="0"/>
              <a:pPr/>
              <a:t>3</a:t>
            </a:fld>
            <a:endParaRPr lang="en-US"/>
          </a:p>
        </p:txBody>
      </p:sp>
      <p:sp>
        <p:nvSpPr>
          <p:cNvPr id="10243" name="Rectangle 2"/>
          <p:cNvSpPr>
            <a:spLocks noGrp="1" noChangeArrowheads="1"/>
          </p:cNvSpPr>
          <p:nvPr>
            <p:ph type="title"/>
          </p:nvPr>
        </p:nvSpPr>
        <p:spPr/>
        <p:txBody>
          <a:bodyPr/>
          <a:lstStyle/>
          <a:p>
            <a:pPr eaLnBrk="1" hangingPunct="1"/>
            <a:r>
              <a:rPr lang="en-US" dirty="0"/>
              <a:t>Benefit to the Program </a:t>
            </a:r>
          </a:p>
        </p:txBody>
      </p:sp>
      <p:sp>
        <p:nvSpPr>
          <p:cNvPr id="10245" name="Line 4"/>
          <p:cNvSpPr>
            <a:spLocks noChangeShapeType="1"/>
          </p:cNvSpPr>
          <p:nvPr/>
        </p:nvSpPr>
        <p:spPr bwMode="auto">
          <a:xfrm>
            <a:off x="0" y="1219200"/>
            <a:ext cx="9144000" cy="0"/>
          </a:xfrm>
          <a:prstGeom prst="line">
            <a:avLst/>
          </a:prstGeom>
          <a:noFill/>
          <a:ln w="9525">
            <a:solidFill>
              <a:schemeClr val="tx1"/>
            </a:solidFill>
            <a:round/>
            <a:headEnd/>
            <a:tailEnd/>
          </a:ln>
        </p:spPr>
        <p:txBody>
          <a:bodyPr/>
          <a:lstStyle/>
          <a:p>
            <a:endParaRPr lang="en-US"/>
          </a:p>
        </p:txBody>
      </p:sp>
      <p:sp>
        <p:nvSpPr>
          <p:cNvPr id="8" name="Rectangle 7">
            <a:extLst>
              <a:ext uri="{FF2B5EF4-FFF2-40B4-BE49-F238E27FC236}">
                <a16:creationId xmlns:a16="http://schemas.microsoft.com/office/drawing/2014/main" id="{8762E653-04A7-4774-A8F6-86133F6DAE12}"/>
              </a:ext>
            </a:extLst>
          </p:cNvPr>
          <p:cNvSpPr/>
          <p:nvPr/>
        </p:nvSpPr>
        <p:spPr>
          <a:xfrm>
            <a:off x="533400" y="2046039"/>
            <a:ext cx="8153400" cy="830997"/>
          </a:xfrm>
          <a:prstGeom prst="rect">
            <a:avLst/>
          </a:prstGeom>
        </p:spPr>
        <p:txBody>
          <a:bodyPr wrap="square">
            <a:spAutoFit/>
          </a:bodyPr>
          <a:lstStyle/>
          <a:p>
            <a:pPr marL="0" marR="0">
              <a:spcBef>
                <a:spcPts val="0"/>
              </a:spcBef>
              <a:spcAft>
                <a:spcPts val="0"/>
              </a:spcAft>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(DE-FOA-0001450) [The </a:t>
            </a:r>
            <a:r>
              <a:rPr lang="en-US" sz="1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CarbonSAFE</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Initiative] addresses the following goals in DOE’s Carbon Storage R&amp;D Program which have been established to support the scale-up and development of CCS leading to widespread deployment:</a:t>
            </a:r>
          </a:p>
        </p:txBody>
      </p:sp>
      <p:sp>
        <p:nvSpPr>
          <p:cNvPr id="2" name="Rectangle 1">
            <a:extLst>
              <a:ext uri="{FF2B5EF4-FFF2-40B4-BE49-F238E27FC236}">
                <a16:creationId xmlns:a16="http://schemas.microsoft.com/office/drawing/2014/main" id="{A18B3E0C-3F18-4178-9124-B73427C9A787}"/>
              </a:ext>
            </a:extLst>
          </p:cNvPr>
          <p:cNvSpPr/>
          <p:nvPr/>
        </p:nvSpPr>
        <p:spPr>
          <a:xfrm>
            <a:off x="685800" y="3030430"/>
            <a:ext cx="8001000" cy="2800767"/>
          </a:xfrm>
          <a:prstGeom prst="rect">
            <a:avLst/>
          </a:prstGeom>
        </p:spPr>
        <p:txBody>
          <a:bodyPr wrap="square">
            <a:spAutoFit/>
          </a:bodyPr>
          <a:lstStyle/>
          <a:p>
            <a:pPr marL="342900" marR="0" indent="-342900">
              <a:spcBef>
                <a:spcPts val="0"/>
              </a:spcBef>
              <a:spcAft>
                <a:spcPts val="0"/>
              </a:spcAft>
              <a:buFont typeface="+mj-lt"/>
              <a:buAutoNum type="arabicParenR"/>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Develop and validate technologies to ensure 99 percent storage permanence.</a:t>
            </a:r>
          </a:p>
          <a:p>
            <a:pPr marL="342900" marR="0" indent="-342900">
              <a:spcBef>
                <a:spcPts val="0"/>
              </a:spcBef>
              <a:spcAft>
                <a:spcPts val="0"/>
              </a:spcAft>
              <a:buFont typeface="+mj-lt"/>
              <a:buAutoNum type="arabicParenR"/>
            </a:pPr>
            <a:endPar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0"/>
              </a:spcAft>
              <a:buFont typeface="+mj-lt"/>
              <a:buAutoNum type="arabicParenR"/>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Develop technologies to improve reservoir storage efficiency while ensuring containment effectiveness. </a:t>
            </a:r>
          </a:p>
          <a:p>
            <a:pPr marL="342900" marR="0" indent="-342900">
              <a:spcBef>
                <a:spcPts val="0"/>
              </a:spcBef>
              <a:spcAft>
                <a:spcPts val="0"/>
              </a:spcAft>
              <a:buFont typeface="+mj-lt"/>
              <a:buAutoNum type="arabicParenR"/>
            </a:pPr>
            <a:endPar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0"/>
              </a:spcAft>
              <a:buFont typeface="+mj-lt"/>
              <a:buAutoNum type="arabicParenR"/>
            </a:pP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Support industry’s ability to predict CO</a:t>
            </a:r>
            <a:r>
              <a:rPr lang="en-US" sz="16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storage capacity in geologic formations to within ±30 percent. </a:t>
            </a:r>
          </a:p>
          <a:p>
            <a:pPr marL="342900" marR="0" indent="-342900">
              <a:spcBef>
                <a:spcPts val="0"/>
              </a:spcBef>
              <a:spcAft>
                <a:spcPts val="0"/>
              </a:spcAft>
              <a:buFont typeface="+mj-lt"/>
              <a:buAutoNum type="arabicParenR"/>
            </a:pPr>
            <a:endPar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marR="0" indent="-342900">
              <a:spcBef>
                <a:spcPts val="0"/>
              </a:spcBef>
              <a:spcAft>
                <a:spcPts val="0"/>
              </a:spcAft>
              <a:buFont typeface="+mj-lt"/>
              <a:buAutoNum type="arabicParenR"/>
            </a:pPr>
            <a:r>
              <a:rPr lang="en-US" sz="1600" dirty="0"/>
              <a:t>Develop best practice manuals for monitoring, verification, accounting (MVA), and assessment; site screening, selection, and initial characterization; public outreach; well management activities; and risk analysis and simulation.</a:t>
            </a:r>
            <a:endPar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335439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Deliverables</a:t>
            </a:r>
          </a:p>
        </p:txBody>
      </p:sp>
      <p:sp>
        <p:nvSpPr>
          <p:cNvPr id="14340" name="Slide Number Placeholder 3"/>
          <p:cNvSpPr>
            <a:spLocks noGrp="1"/>
          </p:cNvSpPr>
          <p:nvPr>
            <p:ph type="sldNum" sz="quarter" idx="12"/>
          </p:nvPr>
        </p:nvSpPr>
        <p:spPr>
          <a:noFill/>
        </p:spPr>
        <p:txBody>
          <a:bodyPr/>
          <a:lstStyle/>
          <a:p>
            <a:fld id="{775F0A19-48AF-41AF-8849-87F239B276B1}" type="slidenum">
              <a:rPr lang="en-US" smtClean="0"/>
              <a:pPr/>
              <a:t>30</a:t>
            </a:fld>
            <a:endParaRPr lang="en-US"/>
          </a:p>
        </p:txBody>
      </p:sp>
      <p:sp>
        <p:nvSpPr>
          <p:cNvPr id="14341" name="Line 4"/>
          <p:cNvSpPr>
            <a:spLocks noChangeShapeType="1"/>
          </p:cNvSpPr>
          <p:nvPr/>
        </p:nvSpPr>
        <p:spPr bwMode="auto">
          <a:xfrm>
            <a:off x="0" y="1524000"/>
            <a:ext cx="9144000" cy="0"/>
          </a:xfrm>
          <a:prstGeom prst="line">
            <a:avLst/>
          </a:prstGeom>
          <a:noFill/>
          <a:ln w="9525">
            <a:solidFill>
              <a:schemeClr val="tx1"/>
            </a:solidFill>
            <a:round/>
            <a:headEnd/>
            <a:tailEnd/>
          </a:ln>
        </p:spPr>
        <p:txBody>
          <a:bodyPr/>
          <a:lstStyle/>
          <a:p>
            <a:endParaRPr lang="en-US"/>
          </a:p>
        </p:txBody>
      </p:sp>
      <p:graphicFrame>
        <p:nvGraphicFramePr>
          <p:cNvPr id="4" name="Table 3">
            <a:extLst>
              <a:ext uri="{FF2B5EF4-FFF2-40B4-BE49-F238E27FC236}">
                <a16:creationId xmlns:a16="http://schemas.microsoft.com/office/drawing/2014/main" id="{70D6277A-31CE-4D31-A0E3-94AAA4C9FD9F}"/>
              </a:ext>
            </a:extLst>
          </p:cNvPr>
          <p:cNvGraphicFramePr>
            <a:graphicFrameLocks noGrp="1"/>
          </p:cNvGraphicFramePr>
          <p:nvPr>
            <p:extLst>
              <p:ext uri="{D42A27DB-BD31-4B8C-83A1-F6EECF244321}">
                <p14:modId xmlns:p14="http://schemas.microsoft.com/office/powerpoint/2010/main" val="1125085568"/>
              </p:ext>
            </p:extLst>
          </p:nvPr>
        </p:nvGraphicFramePr>
        <p:xfrm>
          <a:off x="1143000" y="1905000"/>
          <a:ext cx="6781800" cy="4160835"/>
        </p:xfrm>
        <a:graphic>
          <a:graphicData uri="http://schemas.openxmlformats.org/drawingml/2006/table">
            <a:tbl>
              <a:tblPr/>
              <a:tblGrid>
                <a:gridCol w="1476152">
                  <a:extLst>
                    <a:ext uri="{9D8B030D-6E8A-4147-A177-3AD203B41FA5}">
                      <a16:colId xmlns:a16="http://schemas.microsoft.com/office/drawing/2014/main" val="1643621302"/>
                    </a:ext>
                  </a:extLst>
                </a:gridCol>
                <a:gridCol w="5305648">
                  <a:extLst>
                    <a:ext uri="{9D8B030D-6E8A-4147-A177-3AD203B41FA5}">
                      <a16:colId xmlns:a16="http://schemas.microsoft.com/office/drawing/2014/main" val="1883670784"/>
                    </a:ext>
                  </a:extLst>
                </a:gridCol>
              </a:tblGrid>
              <a:tr h="252507">
                <a:tc>
                  <a:txBody>
                    <a:bodyPr/>
                    <a:lstStyle/>
                    <a:p>
                      <a:pPr marL="0" marR="0" algn="ctr" eaLnBrk="0" hangingPunct="0">
                        <a:lnSpc>
                          <a:spcPts val="1195"/>
                        </a:lnSpc>
                        <a:spcBef>
                          <a:spcPts val="0"/>
                        </a:spcBef>
                        <a:spcAft>
                          <a:spcPts val="60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Task / Subtask</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0"/>
                    </a:solidFill>
                  </a:tcPr>
                </a:tc>
                <a:tc>
                  <a:txBody>
                    <a:bodyPr/>
                    <a:lstStyle/>
                    <a:p>
                      <a:pPr marL="0" marR="0" algn="ctr" eaLnBrk="0" hangingPunct="0">
                        <a:lnSpc>
                          <a:spcPts val="1195"/>
                        </a:lnSpc>
                        <a:spcBef>
                          <a:spcPts val="0"/>
                        </a:spcBef>
                        <a:spcAft>
                          <a:spcPts val="6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Deliverable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0"/>
                    </a:solidFill>
                  </a:tcPr>
                </a:tc>
                <a:extLst>
                  <a:ext uri="{0D108BD9-81ED-4DB2-BD59-A6C34878D82A}">
                    <a16:rowId xmlns:a16="http://schemas.microsoft.com/office/drawing/2014/main" val="3221629312"/>
                  </a:ext>
                </a:extLst>
              </a:tr>
              <a:tr h="252910">
                <a:tc>
                  <a:txBody>
                    <a:bodyPr/>
                    <a:lstStyle/>
                    <a:p>
                      <a:pPr marL="0" marR="0" algn="ctr" eaLnBrk="0" hangingPunct="0">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1.0/1.2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Updated Project Management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271138"/>
                  </a:ext>
                </a:extLst>
              </a:tr>
              <a:tr h="281681">
                <a:tc>
                  <a:txBody>
                    <a:bodyPr/>
                    <a:lstStyle/>
                    <a:p>
                      <a:pPr marL="0" marR="0" algn="ctr" eaLnBrk="0" hangingPunct="0">
                        <a:lnSpc>
                          <a:spcPts val="1195"/>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1.0/1.4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ts val="1195"/>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Communication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885141"/>
                  </a:ext>
                </a:extLst>
              </a:tr>
              <a:tr h="279669">
                <a:tc>
                  <a:txBody>
                    <a:bodyPr/>
                    <a:lstStyle/>
                    <a:p>
                      <a:pPr marL="0" marR="0" algn="ctr"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Data Management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4467470"/>
                  </a:ext>
                </a:extLst>
              </a:tr>
              <a:tr h="281681">
                <a:tc>
                  <a:txBody>
                    <a:bodyPr/>
                    <a:lstStyle/>
                    <a:p>
                      <a:pPr marL="0" marR="0" algn="ctr" eaLnBrk="0" hangingPunct="0">
                        <a:lnSpc>
                          <a:spcPts val="1195"/>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ts val="1195"/>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Catalog of Geologic Materials/Samples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280161"/>
                  </a:ext>
                </a:extLst>
              </a:tr>
              <a:tr h="279669">
                <a:tc>
                  <a:txBody>
                    <a:bodyPr/>
                    <a:lstStyle/>
                    <a:p>
                      <a:pPr marL="0" marR="0" algn="ctr"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Risk Mitigation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4402990"/>
                  </a:ext>
                </a:extLst>
              </a:tr>
              <a:tr h="253513">
                <a:tc>
                  <a:txBody>
                    <a:bodyPr/>
                    <a:lstStyle/>
                    <a:p>
                      <a:pPr marL="0" marR="0" algn="ctr" eaLnBrk="0" hangingPunct="0">
                        <a:lnSpc>
                          <a:spcPts val="1195"/>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3.0/3.1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ts val="1195"/>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NRAP Assessment Report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2055263"/>
                  </a:ext>
                </a:extLst>
              </a:tr>
              <a:tr h="253513">
                <a:tc>
                  <a:txBody>
                    <a:bodyPr/>
                    <a:lstStyle/>
                    <a:p>
                      <a:pPr marL="0" marR="0" algn="ctr"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4.0/4.1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Stakeholder Engagement Topical Report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3379583"/>
                  </a:ext>
                </a:extLst>
              </a:tr>
              <a:tr h="252910">
                <a:tc>
                  <a:txBody>
                    <a:bodyPr/>
                    <a:lstStyle/>
                    <a:p>
                      <a:pPr marL="0" marR="0" algn="ctr"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5.0/5.1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Business and Financial Case: storage and usage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0398906"/>
                  </a:ext>
                </a:extLst>
              </a:tr>
              <a:tr h="253513">
                <a:tc>
                  <a:txBody>
                    <a:bodyPr/>
                    <a:lstStyle/>
                    <a:p>
                      <a:pPr marL="0" marR="0" algn="ctr"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6.0/6.1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Regulatory, Legal, and Permitting Needs Case Study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852573"/>
                  </a:ext>
                </a:extLst>
              </a:tr>
              <a:tr h="252910">
                <a:tc>
                  <a:txBody>
                    <a:bodyPr/>
                    <a:lstStyle/>
                    <a:p>
                      <a:pPr marL="0" marR="0" algn="ctr"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7.0/7.2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ts val="1210"/>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Evaluation of Regional CO</a:t>
                      </a:r>
                      <a:r>
                        <a:rPr lang="en-US" sz="1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EOR potential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9176825"/>
                  </a:ext>
                </a:extLst>
              </a:tr>
              <a:tr h="253513">
                <a:tc>
                  <a:txBody>
                    <a:bodyPr/>
                    <a:lstStyle/>
                    <a:p>
                      <a:pPr marL="0" marR="0" algn="ctr" eaLnBrk="0" hangingPunct="0">
                        <a:lnSpc>
                          <a:spcPts val="1195"/>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8.0/8.4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ts val="1195"/>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Geologic Material and Stratigraphic Test Well Report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998077"/>
                  </a:ext>
                </a:extLst>
              </a:tr>
              <a:tr h="252910">
                <a:tc>
                  <a:txBody>
                    <a:bodyPr/>
                    <a:lstStyle/>
                    <a:p>
                      <a:pPr marL="0" marR="0" algn="ctr"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9.0/9.4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Report on Modeling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9779518"/>
                  </a:ext>
                </a:extLst>
              </a:tr>
              <a:tr h="253513">
                <a:tc>
                  <a:txBody>
                    <a:bodyPr/>
                    <a:lstStyle/>
                    <a:p>
                      <a:pPr marL="0" marR="0" algn="ctr" eaLnBrk="0" hangingPunct="0">
                        <a:lnSpc>
                          <a:spcPts val="1195"/>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10.0/10.3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ts val="1195"/>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Network and Expansion Roadmap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1286842"/>
                  </a:ext>
                </a:extLst>
              </a:tr>
              <a:tr h="253513">
                <a:tc>
                  <a:txBody>
                    <a:bodyPr/>
                    <a:lstStyle/>
                    <a:p>
                      <a:pPr marL="0" marR="0" algn="ctr"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11.0/11.1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Detailed Site Characterization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88571"/>
                  </a:ext>
                </a:extLst>
              </a:tr>
              <a:tr h="252910">
                <a:tc>
                  <a:txBody>
                    <a:bodyPr/>
                    <a:lstStyle/>
                    <a:p>
                      <a:pPr marL="0" marR="0" algn="ctr" eaLnBrk="0" hangingPunct="0">
                        <a:lnSpc>
                          <a:spcPct val="107000"/>
                        </a:lnSpc>
                        <a:spcBef>
                          <a:spcPts val="0"/>
                        </a:spcBef>
                        <a:spcAft>
                          <a:spcPts val="6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11.0/11.2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eaLnBrk="0" hangingPunct="0">
                        <a:lnSpc>
                          <a:spcPct val="107000"/>
                        </a:lnSpc>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Integrated Regional Overview for Commercialization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43704"/>
                  </a:ext>
                </a:extLst>
              </a:tr>
            </a:tbl>
          </a:graphicData>
        </a:graphic>
      </p:graphicFrame>
    </p:spTree>
    <p:extLst>
      <p:ext uri="{BB962C8B-B14F-4D97-AF65-F5344CB8AC3E}">
        <p14:creationId xmlns:p14="http://schemas.microsoft.com/office/powerpoint/2010/main" val="3605976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Risk Matrix</a:t>
            </a:r>
          </a:p>
        </p:txBody>
      </p:sp>
      <p:sp>
        <p:nvSpPr>
          <p:cNvPr id="14340" name="Slide Number Placeholder 3"/>
          <p:cNvSpPr>
            <a:spLocks noGrp="1"/>
          </p:cNvSpPr>
          <p:nvPr>
            <p:ph type="sldNum" sz="quarter" idx="12"/>
          </p:nvPr>
        </p:nvSpPr>
        <p:spPr>
          <a:noFill/>
        </p:spPr>
        <p:txBody>
          <a:bodyPr/>
          <a:lstStyle/>
          <a:p>
            <a:fld id="{775F0A19-48AF-41AF-8849-87F239B276B1}" type="slidenum">
              <a:rPr lang="en-US" smtClean="0"/>
              <a:pPr/>
              <a:t>31</a:t>
            </a:fld>
            <a:endParaRPr lang="en-US"/>
          </a:p>
        </p:txBody>
      </p:sp>
      <p:sp>
        <p:nvSpPr>
          <p:cNvPr id="14341" name="Line 4"/>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pic>
        <p:nvPicPr>
          <p:cNvPr id="5" name="Picture 4"/>
          <p:cNvPicPr>
            <a:picLocks noChangeAspect="1"/>
          </p:cNvPicPr>
          <p:nvPr/>
        </p:nvPicPr>
        <p:blipFill>
          <a:blip r:embed="rId2"/>
          <a:stretch>
            <a:fillRect/>
          </a:stretch>
        </p:blipFill>
        <p:spPr>
          <a:xfrm>
            <a:off x="1371600" y="1843954"/>
            <a:ext cx="6162844" cy="4414837"/>
          </a:xfrm>
          <a:prstGeom prst="rect">
            <a:avLst/>
          </a:prstGeom>
        </p:spPr>
      </p:pic>
    </p:spTree>
    <p:extLst>
      <p:ext uri="{BB962C8B-B14F-4D97-AF65-F5344CB8AC3E}">
        <p14:creationId xmlns:p14="http://schemas.microsoft.com/office/powerpoint/2010/main" val="57055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Decision Points</a:t>
            </a:r>
          </a:p>
        </p:txBody>
      </p:sp>
      <p:sp>
        <p:nvSpPr>
          <p:cNvPr id="14340" name="Slide Number Placeholder 3"/>
          <p:cNvSpPr>
            <a:spLocks noGrp="1"/>
          </p:cNvSpPr>
          <p:nvPr>
            <p:ph type="sldNum" sz="quarter" idx="12"/>
          </p:nvPr>
        </p:nvSpPr>
        <p:spPr>
          <a:noFill/>
        </p:spPr>
        <p:txBody>
          <a:bodyPr/>
          <a:lstStyle/>
          <a:p>
            <a:fld id="{775F0A19-48AF-41AF-8849-87F239B276B1}" type="slidenum">
              <a:rPr lang="en-US" smtClean="0"/>
              <a:pPr/>
              <a:t>32</a:t>
            </a:fld>
            <a:endParaRPr lang="en-US"/>
          </a:p>
        </p:txBody>
      </p:sp>
      <p:sp>
        <p:nvSpPr>
          <p:cNvPr id="14341" name="Line 4"/>
          <p:cNvSpPr>
            <a:spLocks noChangeShapeType="1"/>
          </p:cNvSpPr>
          <p:nvPr/>
        </p:nvSpPr>
        <p:spPr bwMode="auto">
          <a:xfrm>
            <a:off x="0" y="1524000"/>
            <a:ext cx="9144000" cy="0"/>
          </a:xfrm>
          <a:prstGeom prst="line">
            <a:avLst/>
          </a:prstGeom>
          <a:noFill/>
          <a:ln w="9525">
            <a:solidFill>
              <a:schemeClr val="tx1"/>
            </a:solidFill>
            <a:round/>
            <a:headEnd/>
            <a:tailEnd/>
          </a:ln>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567559714"/>
              </p:ext>
            </p:extLst>
          </p:nvPr>
        </p:nvGraphicFramePr>
        <p:xfrm>
          <a:off x="990600" y="2514600"/>
          <a:ext cx="7286420" cy="3063081"/>
        </p:xfrm>
        <a:graphic>
          <a:graphicData uri="http://schemas.openxmlformats.org/drawingml/2006/table">
            <a:tbl>
              <a:tblPr firstRow="1" firstCol="1" lastRow="1" lastCol="1" bandRow="1" bandCol="1"/>
              <a:tblGrid>
                <a:gridCol w="1584139">
                  <a:extLst>
                    <a:ext uri="{9D8B030D-6E8A-4147-A177-3AD203B41FA5}">
                      <a16:colId xmlns:a16="http://schemas.microsoft.com/office/drawing/2014/main" val="842311344"/>
                    </a:ext>
                  </a:extLst>
                </a:gridCol>
                <a:gridCol w="3228611">
                  <a:extLst>
                    <a:ext uri="{9D8B030D-6E8A-4147-A177-3AD203B41FA5}">
                      <a16:colId xmlns:a16="http://schemas.microsoft.com/office/drawing/2014/main" val="138951566"/>
                    </a:ext>
                  </a:extLst>
                </a:gridCol>
                <a:gridCol w="2473670">
                  <a:extLst>
                    <a:ext uri="{9D8B030D-6E8A-4147-A177-3AD203B41FA5}">
                      <a16:colId xmlns:a16="http://schemas.microsoft.com/office/drawing/2014/main" val="3892582056"/>
                    </a:ext>
                  </a:extLst>
                </a:gridCol>
              </a:tblGrid>
              <a:tr h="281556">
                <a:tc>
                  <a:txBody>
                    <a:bodyPr/>
                    <a:lstStyle/>
                    <a:p>
                      <a:pPr marL="28575" marR="24130" algn="ctr">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Decision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1034415" marR="1030605" algn="ctr">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Rationale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561975" marR="0">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Success Criteria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936287413"/>
                  </a:ext>
                </a:extLst>
              </a:tr>
              <a:tr h="370509">
                <a:tc>
                  <a:txBody>
                    <a:bodyPr/>
                    <a:lstStyle/>
                    <a:p>
                      <a:pPr marL="3810" marR="24130" algn="ctr">
                        <a:lnSpc>
                          <a:spcPts val="1185"/>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Risk Assessment (2.1)</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nSpc>
                          <a:spcPts val="118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each risk assessment determine and review</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marR="0">
                        <a:lnSpc>
                          <a:spcPts val="1115"/>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risks to determine if moving forward is viable</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8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Risks are determined to be</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marR="0">
                        <a:lnSpc>
                          <a:spcPts val="1115"/>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manageable</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6930783"/>
                  </a:ext>
                </a:extLst>
              </a:tr>
              <a:tr h="370509">
                <a:tc>
                  <a:txBody>
                    <a:bodyPr/>
                    <a:lstStyle/>
                    <a:p>
                      <a:pPr marL="17780" marR="0">
                        <a:lnSpc>
                          <a:spcPts val="118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Stakeholder Analysis</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marR="0">
                        <a:lnSpc>
                          <a:spcPts val="1115"/>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nSpc>
                          <a:spcPts val="118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Good stakeholder relations are critical path to</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marR="0">
                        <a:lnSpc>
                          <a:spcPts val="1115"/>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successful development of Complex</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8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Monitor, evaluate, and maintain</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marR="0">
                        <a:lnSpc>
                          <a:spcPts val="1115"/>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transparent engagement</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776424"/>
                  </a:ext>
                </a:extLst>
              </a:tr>
              <a:tr h="371283">
                <a:tc>
                  <a:txBody>
                    <a:bodyPr/>
                    <a:lstStyle/>
                    <a:p>
                      <a:pPr marL="17780" marR="0">
                        <a:lnSpc>
                          <a:spcPts val="12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Pre-drilling Assessment (7.1)</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5715">
                        <a:lnSpc>
                          <a:spcPts val="12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Geologic assessment based on available data to be considered prior to initiating drilling</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185"/>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Suitable geology determined</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452039"/>
                  </a:ext>
                </a:extLst>
              </a:tr>
              <a:tr h="556150">
                <a:tc>
                  <a:txBody>
                    <a:bodyPr/>
                    <a:lstStyle/>
                    <a:p>
                      <a:pPr marL="17780" marR="29845">
                        <a:lnSpc>
                          <a:spcPct val="98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Drill on Paper Exercise (8.2)</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nSpc>
                          <a:spcPct val="98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Drill on paper exercise used to walk through entire well, HSE, and other risk factors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ct val="98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Clear and achievable plan for drilling, risk management, HSE</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marR="0">
                        <a:lnSpc>
                          <a:spcPts val="112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protocols</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6258425"/>
                  </a:ext>
                </a:extLst>
              </a:tr>
              <a:tr h="556150">
                <a:tc>
                  <a:txBody>
                    <a:bodyPr/>
                    <a:lstStyle/>
                    <a:p>
                      <a:pPr marL="17780" marR="0">
                        <a:lnSpc>
                          <a:spcPct val="98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Dynamic Modeling/NRAP (9.2,</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marR="0">
                        <a:lnSpc>
                          <a:spcPts val="112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nSpc>
                          <a:spcPct val="98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Modeling results from reservoir model and NRAP assessment used to determine</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marR="0">
                        <a:lnSpc>
                          <a:spcPts val="112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commercial viability of site</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ct val="98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Model results show long-term storage potential, capacity</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marR="0">
                        <a:lnSpc>
                          <a:spcPts val="112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estimates support modeling</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379851"/>
                  </a:ext>
                </a:extLst>
              </a:tr>
              <a:tr h="556924">
                <a:tc>
                  <a:txBody>
                    <a:bodyPr/>
                    <a:lstStyle/>
                    <a:p>
                      <a:pPr marL="17780" marR="0">
                        <a:lnSpc>
                          <a:spcPts val="12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Detailed Site Characterization Plan (11.1)</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nSpc>
                          <a:spcPct val="98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Characterization plan will be analyzed and prepared to determine if move to next Phase</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marR="0">
                        <a:lnSpc>
                          <a:spcPts val="12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Presence of viable stakeholder, geology, business, and regulatory pathways are present</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310131"/>
                  </a:ext>
                </a:extLst>
              </a:tr>
            </a:tbl>
          </a:graphicData>
        </a:graphic>
      </p:graphicFrame>
    </p:spTree>
    <p:extLst>
      <p:ext uri="{BB962C8B-B14F-4D97-AF65-F5344CB8AC3E}">
        <p14:creationId xmlns:p14="http://schemas.microsoft.com/office/powerpoint/2010/main" val="705893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57200" y="274638"/>
            <a:ext cx="8229600" cy="639762"/>
          </a:xfrm>
        </p:spPr>
        <p:txBody>
          <a:bodyPr/>
          <a:lstStyle/>
          <a:p>
            <a:pPr eaLnBrk="1" hangingPunct="1"/>
            <a:r>
              <a:rPr lang="en-US" dirty="0"/>
              <a:t>Proposed Schedule (1 of 2)</a:t>
            </a:r>
          </a:p>
        </p:txBody>
      </p:sp>
      <p:sp>
        <p:nvSpPr>
          <p:cNvPr id="17410" name="Slide Number Placeholder 5"/>
          <p:cNvSpPr>
            <a:spLocks noGrp="1"/>
          </p:cNvSpPr>
          <p:nvPr>
            <p:ph type="sldNum" sz="quarter" idx="12"/>
          </p:nvPr>
        </p:nvSpPr>
        <p:spPr>
          <a:noFill/>
        </p:spPr>
        <p:txBody>
          <a:bodyPr/>
          <a:lstStyle/>
          <a:p>
            <a:fld id="{D82D5117-DFEC-4BC2-BE5B-8DCAD9CFA197}" type="slidenum">
              <a:rPr lang="en-US" smtClean="0">
                <a:solidFill>
                  <a:schemeClr val="tx1"/>
                </a:solidFill>
              </a:rPr>
              <a:pPr/>
              <a:t>33</a:t>
            </a:fld>
            <a:endParaRPr lang="en-US">
              <a:solidFill>
                <a:schemeClr val="tx1"/>
              </a:solidFill>
            </a:endParaRPr>
          </a:p>
        </p:txBody>
      </p:sp>
      <p:pic>
        <p:nvPicPr>
          <p:cNvPr id="6" name="Picture 5"/>
          <p:cNvPicPr>
            <a:picLocks noChangeAspect="1"/>
          </p:cNvPicPr>
          <p:nvPr/>
        </p:nvPicPr>
        <p:blipFill>
          <a:blip r:embed="rId3"/>
          <a:stretch>
            <a:fillRect/>
          </a:stretch>
        </p:blipFill>
        <p:spPr>
          <a:xfrm>
            <a:off x="1104900" y="1219200"/>
            <a:ext cx="6934200" cy="4531631"/>
          </a:xfrm>
          <a:prstGeom prst="rect">
            <a:avLst/>
          </a:prstGeom>
        </p:spPr>
      </p:pic>
      <p:sp>
        <p:nvSpPr>
          <p:cNvPr id="5" name="Rectangle 4">
            <a:extLst>
              <a:ext uri="{FF2B5EF4-FFF2-40B4-BE49-F238E27FC236}">
                <a16:creationId xmlns:a16="http://schemas.microsoft.com/office/drawing/2014/main" id="{A9F29224-B8A7-4BC4-83DB-B115D719827D}"/>
              </a:ext>
            </a:extLst>
          </p:cNvPr>
          <p:cNvSpPr/>
          <p:nvPr/>
        </p:nvSpPr>
        <p:spPr>
          <a:xfrm>
            <a:off x="1371599" y="5823853"/>
            <a:ext cx="6400800" cy="375552"/>
          </a:xfrm>
          <a:prstGeom prst="rect">
            <a:avLst/>
          </a:prstGeom>
        </p:spPr>
        <p:txBody>
          <a:bodyPr wrap="square">
            <a:spAutoFit/>
          </a:bodyPr>
          <a:lstStyle/>
          <a:p>
            <a:pPr marL="0" marR="0" algn="ctr">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(continues)</a:t>
            </a:r>
          </a:p>
        </p:txBody>
      </p:sp>
    </p:spTree>
    <p:extLst>
      <p:ext uri="{BB962C8B-B14F-4D97-AF65-F5344CB8AC3E}">
        <p14:creationId xmlns:p14="http://schemas.microsoft.com/office/powerpoint/2010/main" val="134968228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57200" y="274638"/>
            <a:ext cx="8229600" cy="639762"/>
          </a:xfrm>
        </p:spPr>
        <p:txBody>
          <a:bodyPr/>
          <a:lstStyle/>
          <a:p>
            <a:pPr eaLnBrk="1" hangingPunct="1"/>
            <a:r>
              <a:rPr lang="en-US" dirty="0"/>
              <a:t>Proposed Schedule (2 of 2)</a:t>
            </a:r>
          </a:p>
        </p:txBody>
      </p:sp>
      <p:sp>
        <p:nvSpPr>
          <p:cNvPr id="17410" name="Slide Number Placeholder 5"/>
          <p:cNvSpPr>
            <a:spLocks noGrp="1"/>
          </p:cNvSpPr>
          <p:nvPr>
            <p:ph type="sldNum" sz="quarter" idx="12"/>
          </p:nvPr>
        </p:nvSpPr>
        <p:spPr>
          <a:noFill/>
        </p:spPr>
        <p:txBody>
          <a:bodyPr/>
          <a:lstStyle/>
          <a:p>
            <a:fld id="{D82D5117-DFEC-4BC2-BE5B-8DCAD9CFA197}" type="slidenum">
              <a:rPr lang="en-US" smtClean="0">
                <a:solidFill>
                  <a:schemeClr val="tx1"/>
                </a:solidFill>
              </a:rPr>
              <a:pPr/>
              <a:t>34</a:t>
            </a:fld>
            <a:endParaRPr lang="en-US">
              <a:solidFill>
                <a:schemeClr val="tx1"/>
              </a:solidFill>
            </a:endParaRPr>
          </a:p>
        </p:txBody>
      </p:sp>
      <p:pic>
        <p:nvPicPr>
          <p:cNvPr id="2" name="Picture 1"/>
          <p:cNvPicPr>
            <a:picLocks noChangeAspect="1"/>
          </p:cNvPicPr>
          <p:nvPr/>
        </p:nvPicPr>
        <p:blipFill>
          <a:blip r:embed="rId3"/>
          <a:stretch>
            <a:fillRect/>
          </a:stretch>
        </p:blipFill>
        <p:spPr>
          <a:xfrm>
            <a:off x="1295400" y="1600200"/>
            <a:ext cx="6153150" cy="4524375"/>
          </a:xfrm>
          <a:prstGeom prst="rect">
            <a:avLst/>
          </a:prstGeom>
        </p:spPr>
      </p:pic>
      <p:cxnSp>
        <p:nvCxnSpPr>
          <p:cNvPr id="4" name="Straight Connector 3">
            <a:extLst>
              <a:ext uri="{FF2B5EF4-FFF2-40B4-BE49-F238E27FC236}">
                <a16:creationId xmlns:a16="http://schemas.microsoft.com/office/drawing/2014/main" id="{2ACF6935-8477-4DE7-BDC6-660C5EE1FF2B}"/>
              </a:ext>
            </a:extLst>
          </p:cNvPr>
          <p:cNvCxnSpPr/>
          <p:nvPr/>
        </p:nvCxnSpPr>
        <p:spPr>
          <a:xfrm flipV="1">
            <a:off x="3686175" y="1447800"/>
            <a:ext cx="0" cy="15240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567FBE72-5ECF-475E-8714-3AE5496226AA}"/>
              </a:ext>
            </a:extLst>
          </p:cNvPr>
          <p:cNvCxnSpPr/>
          <p:nvPr/>
        </p:nvCxnSpPr>
        <p:spPr>
          <a:xfrm flipV="1">
            <a:off x="5210175" y="1447800"/>
            <a:ext cx="0" cy="152400"/>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10134CE5-2BC2-46F9-89C4-D6BBDE19EF25}"/>
              </a:ext>
            </a:extLst>
          </p:cNvPr>
          <p:cNvSpPr txBox="1"/>
          <p:nvPr/>
        </p:nvSpPr>
        <p:spPr>
          <a:xfrm>
            <a:off x="3238431" y="1400890"/>
            <a:ext cx="466794" cy="246221"/>
          </a:xfrm>
          <a:prstGeom prst="rect">
            <a:avLst/>
          </a:prstGeom>
          <a:noFill/>
        </p:spPr>
        <p:txBody>
          <a:bodyPr wrap="none" rtlCol="0">
            <a:spAutoFit/>
          </a:bodyPr>
          <a:lstStyle/>
          <a:p>
            <a:r>
              <a:rPr lang="en-US" sz="1000" dirty="0"/>
              <a:t>2018</a:t>
            </a:r>
          </a:p>
        </p:txBody>
      </p:sp>
      <p:sp>
        <p:nvSpPr>
          <p:cNvPr id="9" name="TextBox 8">
            <a:extLst>
              <a:ext uri="{FF2B5EF4-FFF2-40B4-BE49-F238E27FC236}">
                <a16:creationId xmlns:a16="http://schemas.microsoft.com/office/drawing/2014/main" id="{D59BBFC0-0A8B-45A0-8EA0-3291E6524B82}"/>
              </a:ext>
            </a:extLst>
          </p:cNvPr>
          <p:cNvSpPr txBox="1"/>
          <p:nvPr/>
        </p:nvSpPr>
        <p:spPr>
          <a:xfrm>
            <a:off x="4152969" y="1400890"/>
            <a:ext cx="466794" cy="246221"/>
          </a:xfrm>
          <a:prstGeom prst="rect">
            <a:avLst/>
          </a:prstGeom>
          <a:noFill/>
        </p:spPr>
        <p:txBody>
          <a:bodyPr wrap="none" rtlCol="0">
            <a:spAutoFit/>
          </a:bodyPr>
          <a:lstStyle/>
          <a:p>
            <a:r>
              <a:rPr lang="en-US" sz="1000" dirty="0"/>
              <a:t>2019</a:t>
            </a:r>
          </a:p>
        </p:txBody>
      </p:sp>
      <p:sp>
        <p:nvSpPr>
          <p:cNvPr id="10" name="TextBox 9">
            <a:extLst>
              <a:ext uri="{FF2B5EF4-FFF2-40B4-BE49-F238E27FC236}">
                <a16:creationId xmlns:a16="http://schemas.microsoft.com/office/drawing/2014/main" id="{C4841B94-250E-439A-A1B8-416CF26EC431}"/>
              </a:ext>
            </a:extLst>
          </p:cNvPr>
          <p:cNvSpPr txBox="1"/>
          <p:nvPr/>
        </p:nvSpPr>
        <p:spPr>
          <a:xfrm>
            <a:off x="5505553" y="1400890"/>
            <a:ext cx="466794" cy="246221"/>
          </a:xfrm>
          <a:prstGeom prst="rect">
            <a:avLst/>
          </a:prstGeom>
          <a:noFill/>
        </p:spPr>
        <p:txBody>
          <a:bodyPr wrap="none" rtlCol="0">
            <a:spAutoFit/>
          </a:bodyPr>
          <a:lstStyle/>
          <a:p>
            <a:r>
              <a:rPr lang="en-US" sz="1000" dirty="0"/>
              <a:t>2020</a:t>
            </a:r>
          </a:p>
        </p:txBody>
      </p:sp>
      <p:sp>
        <p:nvSpPr>
          <p:cNvPr id="11" name="TextBox 10">
            <a:extLst>
              <a:ext uri="{FF2B5EF4-FFF2-40B4-BE49-F238E27FC236}">
                <a16:creationId xmlns:a16="http://schemas.microsoft.com/office/drawing/2014/main" id="{C2CD523B-3F96-41DC-89B4-BD29BAF24745}"/>
              </a:ext>
            </a:extLst>
          </p:cNvPr>
          <p:cNvSpPr txBox="1"/>
          <p:nvPr/>
        </p:nvSpPr>
        <p:spPr>
          <a:xfrm>
            <a:off x="3137990" y="1609010"/>
            <a:ext cx="625492" cy="215444"/>
          </a:xfrm>
          <a:prstGeom prst="rect">
            <a:avLst/>
          </a:prstGeom>
          <a:noFill/>
        </p:spPr>
        <p:txBody>
          <a:bodyPr wrap="none" rtlCol="0">
            <a:spAutoFit/>
          </a:bodyPr>
          <a:lstStyle/>
          <a:p>
            <a:r>
              <a:rPr lang="en-US" sz="800" dirty="0"/>
              <a:t>S O  N  D</a:t>
            </a:r>
          </a:p>
        </p:txBody>
      </p:sp>
      <p:sp>
        <p:nvSpPr>
          <p:cNvPr id="12" name="TextBox 11">
            <a:extLst>
              <a:ext uri="{FF2B5EF4-FFF2-40B4-BE49-F238E27FC236}">
                <a16:creationId xmlns:a16="http://schemas.microsoft.com/office/drawing/2014/main" id="{37E6F840-2348-44B7-9E2B-45846F7551C5}"/>
              </a:ext>
            </a:extLst>
          </p:cNvPr>
          <p:cNvSpPr txBox="1"/>
          <p:nvPr/>
        </p:nvSpPr>
        <p:spPr>
          <a:xfrm>
            <a:off x="3620412" y="1609010"/>
            <a:ext cx="1475084" cy="215444"/>
          </a:xfrm>
          <a:prstGeom prst="rect">
            <a:avLst/>
          </a:prstGeom>
          <a:noFill/>
        </p:spPr>
        <p:txBody>
          <a:bodyPr wrap="none" rtlCol="0">
            <a:spAutoFit/>
          </a:bodyPr>
          <a:lstStyle/>
          <a:p>
            <a:r>
              <a:rPr lang="en-US" sz="800" dirty="0"/>
              <a:t>J            A           J           O  </a:t>
            </a:r>
          </a:p>
        </p:txBody>
      </p:sp>
      <p:sp>
        <p:nvSpPr>
          <p:cNvPr id="13" name="TextBox 12">
            <a:extLst>
              <a:ext uri="{FF2B5EF4-FFF2-40B4-BE49-F238E27FC236}">
                <a16:creationId xmlns:a16="http://schemas.microsoft.com/office/drawing/2014/main" id="{FB852BED-7E17-44ED-BD1E-2EB360F82533}"/>
              </a:ext>
            </a:extLst>
          </p:cNvPr>
          <p:cNvSpPr txBox="1"/>
          <p:nvPr/>
        </p:nvSpPr>
        <p:spPr>
          <a:xfrm>
            <a:off x="5143121" y="1600200"/>
            <a:ext cx="1204176" cy="215444"/>
          </a:xfrm>
          <a:prstGeom prst="rect">
            <a:avLst/>
          </a:prstGeom>
          <a:noFill/>
        </p:spPr>
        <p:txBody>
          <a:bodyPr wrap="none" rtlCol="0">
            <a:spAutoFit/>
          </a:bodyPr>
          <a:lstStyle/>
          <a:p>
            <a:r>
              <a:rPr lang="en-US" sz="800" dirty="0"/>
              <a:t>J            A           J  A  </a:t>
            </a:r>
          </a:p>
        </p:txBody>
      </p:sp>
    </p:spTree>
    <p:extLst>
      <p:ext uri="{BB962C8B-B14F-4D97-AF65-F5344CB8AC3E}">
        <p14:creationId xmlns:p14="http://schemas.microsoft.com/office/powerpoint/2010/main" val="208806936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600" dirty="0"/>
              <a:t>Summary – Wabash </a:t>
            </a:r>
            <a:r>
              <a:rPr lang="en-US" sz="3600" dirty="0" err="1"/>
              <a:t>CarbonSAFE</a:t>
            </a:r>
            <a:endParaRPr lang="en-US" sz="3600" dirty="0">
              <a:solidFill>
                <a:srgbClr val="FF0000"/>
              </a:solidFill>
            </a:endParaRPr>
          </a:p>
        </p:txBody>
      </p:sp>
      <p:sp>
        <p:nvSpPr>
          <p:cNvPr id="4" name="Slide Number Placeholder 3"/>
          <p:cNvSpPr>
            <a:spLocks noGrp="1"/>
          </p:cNvSpPr>
          <p:nvPr>
            <p:ph type="sldNum" sz="quarter" idx="12"/>
          </p:nvPr>
        </p:nvSpPr>
        <p:spPr/>
        <p:txBody>
          <a:bodyPr/>
          <a:lstStyle/>
          <a:p>
            <a:pPr>
              <a:defRPr/>
            </a:pPr>
            <a:fld id="{A0C99257-C95B-4FAC-9343-AC48723CD267}" type="slidenum">
              <a:rPr lang="en-US" smtClean="0"/>
              <a:pPr>
                <a:defRPr/>
              </a:pPr>
              <a:t>35</a:t>
            </a:fld>
            <a:endParaRPr lang="en-US"/>
          </a:p>
        </p:txBody>
      </p:sp>
      <p:sp>
        <p:nvSpPr>
          <p:cNvPr id="5" name="Line 4"/>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sp>
        <p:nvSpPr>
          <p:cNvPr id="8" name="Rectangle 3">
            <a:extLst>
              <a:ext uri="{FF2B5EF4-FFF2-40B4-BE49-F238E27FC236}">
                <a16:creationId xmlns:a16="http://schemas.microsoft.com/office/drawing/2014/main" id="{320FB1E3-3B89-4066-B96E-0A92BCD87925}"/>
              </a:ext>
            </a:extLst>
          </p:cNvPr>
          <p:cNvSpPr txBox="1">
            <a:spLocks noChangeArrowheads="1"/>
          </p:cNvSpPr>
          <p:nvPr/>
        </p:nvSpPr>
        <p:spPr bwMode="auto">
          <a:xfrm>
            <a:off x="457200" y="1752600"/>
            <a:ext cx="8610600" cy="35813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000" kern="0" dirty="0"/>
              <a:t>2-year study to assess commercial-scale CO</a:t>
            </a:r>
            <a:r>
              <a:rPr lang="en-US" sz="2000" kern="0" baseline="-25000" dirty="0"/>
              <a:t>2</a:t>
            </a:r>
            <a:r>
              <a:rPr lang="en-US" sz="2000" kern="0" dirty="0"/>
              <a:t> storage feasibility at Wabash Valley Resources’ ammonia plant near Terre Haute, Indiana (planned operational 2021); CO</a:t>
            </a:r>
            <a:r>
              <a:rPr lang="en-US" sz="2000" kern="0" baseline="-25000" dirty="0"/>
              <a:t>2</a:t>
            </a:r>
            <a:r>
              <a:rPr lang="en-US" sz="2000" kern="0" dirty="0"/>
              <a:t> source and storage location.</a:t>
            </a:r>
          </a:p>
          <a:p>
            <a:pPr eaLnBrk="1" hangingPunct="1"/>
            <a:endParaRPr lang="en-US" sz="2000" kern="0" dirty="0"/>
          </a:p>
          <a:p>
            <a:pPr eaLnBrk="1" hangingPunct="1"/>
            <a:r>
              <a:rPr lang="en-US" sz="2000" kern="0" dirty="0"/>
              <a:t>Evaluate site-specific saline storage along with regional EOR potential; conduct permitting, business, and stakeholder/social studies</a:t>
            </a:r>
          </a:p>
          <a:p>
            <a:pPr eaLnBrk="1" hangingPunct="1"/>
            <a:endParaRPr lang="en-US" sz="2000" kern="0" dirty="0"/>
          </a:p>
          <a:p>
            <a:pPr eaLnBrk="1" hangingPunct="1"/>
            <a:r>
              <a:rPr lang="en-US" sz="2000" kern="0" dirty="0"/>
              <a:t>Leverage </a:t>
            </a:r>
            <a:r>
              <a:rPr lang="en-US" sz="2000" kern="0" dirty="0" err="1"/>
              <a:t>CarbonSAFE</a:t>
            </a:r>
            <a:r>
              <a:rPr lang="en-US" sz="2000" kern="0" dirty="0"/>
              <a:t> team and build upon current projects</a:t>
            </a:r>
          </a:p>
          <a:p>
            <a:pPr eaLnBrk="1" hangingPunct="1"/>
            <a:endParaRPr lang="en-US" sz="2000" kern="0" dirty="0"/>
          </a:p>
          <a:p>
            <a:pPr eaLnBrk="1" hangingPunct="1"/>
            <a:r>
              <a:rPr lang="en-US" sz="2000" kern="0" dirty="0"/>
              <a:t>Characterize Mt. Simon storage complex: acquire new data, inform modeling and reduce uncertainties, improve understanding, and define the lower Mt. Simon storage complex for widespread CCS deployment in the IL Basin.</a:t>
            </a:r>
          </a:p>
          <a:p>
            <a:pPr lvl="1" eaLnBrk="1" hangingPunct="1"/>
            <a:endParaRPr lang="en-US" sz="1600" kern="0" dirty="0">
              <a:solidFill>
                <a:srgbClr val="FF0000"/>
              </a:solidFill>
            </a:endParaRPr>
          </a:p>
        </p:txBody>
      </p:sp>
    </p:spTree>
    <p:extLst>
      <p:ext uri="{BB962C8B-B14F-4D97-AF65-F5344CB8AC3E}">
        <p14:creationId xmlns:p14="http://schemas.microsoft.com/office/powerpoint/2010/main" val="2738304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p>
            <a:fld id="{49F7661C-77B9-4989-98DC-4099D447B59B}" type="slidenum">
              <a:rPr lang="en-US" smtClean="0"/>
              <a:pPr/>
              <a:t>4</a:t>
            </a:fld>
            <a:endParaRPr lang="en-US"/>
          </a:p>
        </p:txBody>
      </p:sp>
      <p:sp>
        <p:nvSpPr>
          <p:cNvPr id="11267" name="Rectangle 2"/>
          <p:cNvSpPr>
            <a:spLocks noGrp="1" noChangeArrowheads="1"/>
          </p:cNvSpPr>
          <p:nvPr>
            <p:ph type="title"/>
          </p:nvPr>
        </p:nvSpPr>
        <p:spPr>
          <a:xfrm>
            <a:off x="228600" y="304800"/>
            <a:ext cx="8686800" cy="1143000"/>
          </a:xfrm>
        </p:spPr>
        <p:txBody>
          <a:bodyPr/>
          <a:lstStyle/>
          <a:p>
            <a:pPr eaLnBrk="1" hangingPunct="1"/>
            <a:r>
              <a:rPr lang="en-US" sz="3200" b="1" dirty="0"/>
              <a:t>Wabash </a:t>
            </a:r>
            <a:r>
              <a:rPr lang="en-US" sz="3200" b="1" dirty="0" err="1"/>
              <a:t>CarbonSAFE</a:t>
            </a:r>
            <a:r>
              <a:rPr lang="en-US" sz="3200" b="1" dirty="0"/>
              <a:t> Overview</a:t>
            </a:r>
            <a:r>
              <a:rPr lang="en-US" sz="3200" dirty="0"/>
              <a:t>:  </a:t>
            </a:r>
            <a:br>
              <a:rPr lang="en-US" sz="3200" dirty="0"/>
            </a:br>
            <a:r>
              <a:rPr lang="en-US" sz="3200" dirty="0"/>
              <a:t>Project Objectives</a:t>
            </a:r>
            <a:r>
              <a:rPr lang="en-US" sz="3000" dirty="0"/>
              <a:t> and Program Goals</a:t>
            </a:r>
          </a:p>
        </p:txBody>
      </p:sp>
      <p:sp>
        <p:nvSpPr>
          <p:cNvPr id="11268" name="Rectangle 3"/>
          <p:cNvSpPr>
            <a:spLocks noGrp="1" noChangeArrowheads="1"/>
          </p:cNvSpPr>
          <p:nvPr>
            <p:ph type="body" idx="1"/>
          </p:nvPr>
        </p:nvSpPr>
        <p:spPr>
          <a:xfrm>
            <a:off x="457200" y="1552880"/>
            <a:ext cx="8229600" cy="4525963"/>
          </a:xfrm>
        </p:spPr>
        <p:txBody>
          <a:bodyPr/>
          <a:lstStyle/>
          <a:p>
            <a:pPr eaLnBrk="1" hangingPunct="1"/>
            <a:r>
              <a:rPr lang="en-US" sz="2000" dirty="0"/>
              <a:t>Establish the feasibility of developing a commercial-scale geological storage complex near Terre Haute IN, that could store up to 50 million </a:t>
            </a:r>
            <a:r>
              <a:rPr lang="en-US" sz="2000" dirty="0" err="1"/>
              <a:t>tonnes</a:t>
            </a:r>
            <a:r>
              <a:rPr lang="en-US" sz="2000" dirty="0"/>
              <a:t> of industrially-sourced CO</a:t>
            </a:r>
            <a:r>
              <a:rPr lang="en-US" sz="2000" baseline="-25000" dirty="0"/>
              <a:t>2</a:t>
            </a:r>
            <a:r>
              <a:rPr lang="en-US" sz="2000" dirty="0"/>
              <a:t>. </a:t>
            </a:r>
          </a:p>
          <a:p>
            <a:pPr lvl="1" eaLnBrk="1" hangingPunct="1"/>
            <a:r>
              <a:rPr lang="en-US" sz="1600" dirty="0"/>
              <a:t>Address gap in knowledge around developing large-scale geological storage complexes</a:t>
            </a:r>
          </a:p>
          <a:p>
            <a:pPr marL="800100" lvl="1" indent="-342900" eaLnBrk="1" hangingPunct="1">
              <a:buFont typeface="+mj-lt"/>
              <a:buAutoNum type="arabicParenR"/>
            </a:pPr>
            <a:r>
              <a:rPr lang="en-US" sz="1600" dirty="0"/>
              <a:t>Validate technologies to ensure 99% storage </a:t>
            </a:r>
          </a:p>
          <a:p>
            <a:pPr marL="800100" lvl="1" indent="-342900" eaLnBrk="1" hangingPunct="1">
              <a:buFont typeface="+mj-lt"/>
              <a:buAutoNum type="arabicParenR"/>
            </a:pPr>
            <a:r>
              <a:rPr lang="en-US" sz="1600" dirty="0"/>
              <a:t>Validation of NRAP toolkits using field site data</a:t>
            </a:r>
          </a:p>
          <a:p>
            <a:pPr marL="800100" lvl="1" indent="-342900" eaLnBrk="1" hangingPunct="1">
              <a:buFont typeface="+mj-lt"/>
              <a:buAutoNum type="arabicParenR"/>
            </a:pPr>
            <a:r>
              <a:rPr lang="en-US" sz="1600" dirty="0"/>
              <a:t>Improve storage capacity estimations for industry investment decision </a:t>
            </a:r>
          </a:p>
          <a:p>
            <a:pPr marL="800100" lvl="1" indent="-342900">
              <a:buFont typeface="+mj-lt"/>
              <a:buAutoNum type="arabicParenR"/>
            </a:pPr>
            <a:r>
              <a:rPr lang="en-US" sz="1600" dirty="0"/>
              <a:t>Contribute to best practice manuals to inform future commercialization efforts</a:t>
            </a:r>
          </a:p>
          <a:p>
            <a:pPr lvl="1"/>
            <a:endParaRPr lang="en-US" sz="1600" dirty="0"/>
          </a:p>
          <a:p>
            <a:pPr eaLnBrk="1" hangingPunct="1"/>
            <a:r>
              <a:rPr lang="en-US" sz="2000" dirty="0"/>
              <a:t>Address technical and non-technical questions around developing commercial-scale storage complexes. </a:t>
            </a:r>
          </a:p>
          <a:p>
            <a:pPr lvl="1" eaLnBrk="1" hangingPunct="1"/>
            <a:r>
              <a:rPr lang="en-US" sz="1600" dirty="0"/>
              <a:t>Assess Public Outreach needs</a:t>
            </a:r>
          </a:p>
          <a:p>
            <a:pPr lvl="1" eaLnBrk="1" hangingPunct="1"/>
            <a:r>
              <a:rPr lang="en-US" sz="1600" dirty="0"/>
              <a:t>Analyze Regulatory Issues</a:t>
            </a:r>
          </a:p>
          <a:p>
            <a:pPr lvl="1" eaLnBrk="1" hangingPunct="1"/>
            <a:r>
              <a:rPr lang="en-US" sz="1600" dirty="0"/>
              <a:t>Characterize the Subsurface Storage Complex</a:t>
            </a:r>
          </a:p>
          <a:p>
            <a:pPr lvl="1" eaLnBrk="1" hangingPunct="1"/>
            <a:r>
              <a:rPr lang="en-US" sz="1600" dirty="0"/>
              <a:t>Construct Storage Complex Model</a:t>
            </a:r>
          </a:p>
          <a:p>
            <a:pPr lvl="1" eaLnBrk="1" hangingPunct="1"/>
            <a:r>
              <a:rPr lang="en-US" sz="1600" dirty="0"/>
              <a:t>Site Development Plan</a:t>
            </a:r>
          </a:p>
          <a:p>
            <a:pPr marL="457200" lvl="1" indent="0" eaLnBrk="1" hangingPunct="1">
              <a:buNone/>
            </a:pPr>
            <a:endParaRPr lang="en-US" sz="1600" dirty="0"/>
          </a:p>
        </p:txBody>
      </p:sp>
      <p:sp>
        <p:nvSpPr>
          <p:cNvPr id="11269" name="Line 4"/>
          <p:cNvSpPr>
            <a:spLocks noChangeShapeType="1"/>
          </p:cNvSpPr>
          <p:nvPr/>
        </p:nvSpPr>
        <p:spPr bwMode="auto">
          <a:xfrm>
            <a:off x="0" y="1524000"/>
            <a:ext cx="9144000" cy="0"/>
          </a:xfrm>
          <a:prstGeom prst="line">
            <a:avLst/>
          </a:prstGeom>
          <a:no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419578110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B8EF01B5-82ED-493E-9191-A2205E7F7AFA}" type="slidenum">
              <a:rPr lang="en-US" smtClean="0"/>
              <a:pPr/>
              <a:t>5</a:t>
            </a:fld>
            <a:endParaRPr lang="en-US"/>
          </a:p>
        </p:txBody>
      </p:sp>
      <p:sp>
        <p:nvSpPr>
          <p:cNvPr id="10243" name="Rectangle 2"/>
          <p:cNvSpPr>
            <a:spLocks noGrp="1" noChangeArrowheads="1"/>
          </p:cNvSpPr>
          <p:nvPr>
            <p:ph type="title"/>
          </p:nvPr>
        </p:nvSpPr>
        <p:spPr/>
        <p:txBody>
          <a:bodyPr/>
          <a:lstStyle/>
          <a:p>
            <a:pPr eaLnBrk="1" hangingPunct="1"/>
            <a:r>
              <a:rPr lang="en-US"/>
              <a:t>Benefit to the Program </a:t>
            </a:r>
          </a:p>
        </p:txBody>
      </p:sp>
      <p:sp>
        <p:nvSpPr>
          <p:cNvPr id="10245" name="Line 4"/>
          <p:cNvSpPr>
            <a:spLocks noChangeShapeType="1"/>
          </p:cNvSpPr>
          <p:nvPr/>
        </p:nvSpPr>
        <p:spPr bwMode="auto">
          <a:xfrm>
            <a:off x="0" y="1219200"/>
            <a:ext cx="9144000" cy="0"/>
          </a:xfrm>
          <a:prstGeom prst="line">
            <a:avLst/>
          </a:prstGeom>
          <a:noFill/>
          <a:ln w="9525">
            <a:solidFill>
              <a:schemeClr val="tx1"/>
            </a:solidFill>
            <a:round/>
            <a:headEnd/>
            <a:tailEnd/>
          </a:ln>
        </p:spPr>
        <p:txBody>
          <a:bodyPr/>
          <a:lstStyle/>
          <a:p>
            <a:endParaRPr lang="en-US"/>
          </a:p>
        </p:txBody>
      </p:sp>
      <p:sp>
        <p:nvSpPr>
          <p:cNvPr id="7" name="Rectangle 6">
            <a:extLst>
              <a:ext uri="{FF2B5EF4-FFF2-40B4-BE49-F238E27FC236}">
                <a16:creationId xmlns:a16="http://schemas.microsoft.com/office/drawing/2014/main" id="{961459D6-09BA-44D8-ABA0-698AE4A04F9C}"/>
              </a:ext>
            </a:extLst>
          </p:cNvPr>
          <p:cNvSpPr/>
          <p:nvPr/>
        </p:nvSpPr>
        <p:spPr>
          <a:xfrm>
            <a:off x="685800" y="2133600"/>
            <a:ext cx="7239000" cy="3323987"/>
          </a:xfrm>
          <a:prstGeom prst="rect">
            <a:avLst/>
          </a:prstGeom>
        </p:spPr>
        <p:txBody>
          <a:bodyPr wrap="square">
            <a:spAutoFit/>
          </a:bodyPr>
          <a:lstStyle/>
          <a:p>
            <a:r>
              <a:rPr lang="en-US" sz="1400" b="1" dirty="0">
                <a:solidFill>
                  <a:srgbClr val="000000"/>
                </a:solidFill>
                <a:latin typeface="Times New Roman" panose="02020603050405020304" pitchFamily="18" charset="0"/>
              </a:rPr>
              <a:t>Benefits Statement, Wabash </a:t>
            </a:r>
            <a:r>
              <a:rPr lang="en-US" sz="1400" b="1" dirty="0" err="1">
                <a:solidFill>
                  <a:srgbClr val="000000"/>
                </a:solidFill>
                <a:latin typeface="Times New Roman" panose="02020603050405020304" pitchFamily="18" charset="0"/>
              </a:rPr>
              <a:t>CarbonSAFE</a:t>
            </a:r>
            <a:endParaRPr lang="en-US" sz="1400" b="1" dirty="0">
              <a:solidFill>
                <a:srgbClr val="000000"/>
              </a:solidFill>
              <a:latin typeface="Times New Roman" panose="02020603050405020304" pitchFamily="18" charset="0"/>
            </a:endParaRPr>
          </a:p>
          <a:p>
            <a:endParaRPr lang="en-US" sz="1400" dirty="0">
              <a:solidFill>
                <a:srgbClr val="000000"/>
              </a:solidFill>
              <a:latin typeface="Times New Roman" panose="02020603050405020304" pitchFamily="18" charset="0"/>
            </a:endParaRPr>
          </a:p>
          <a:p>
            <a:r>
              <a:rPr lang="en-US" sz="1400" dirty="0">
                <a:solidFill>
                  <a:srgbClr val="000000"/>
                </a:solidFill>
                <a:latin typeface="Times New Roman" panose="02020603050405020304" pitchFamily="18" charset="0"/>
              </a:rPr>
              <a:t>This project will determine the feasibility of developing a commercial-scale CCS project capable of storing over 50 million </a:t>
            </a:r>
            <a:r>
              <a:rPr lang="en-US" sz="1400" dirty="0" err="1">
                <a:solidFill>
                  <a:srgbClr val="000000"/>
                </a:solidFill>
                <a:latin typeface="Times New Roman" panose="02020603050405020304" pitchFamily="18" charset="0"/>
              </a:rPr>
              <a:t>tonnes</a:t>
            </a:r>
            <a:r>
              <a:rPr lang="en-US" sz="1400" dirty="0">
                <a:solidFill>
                  <a:srgbClr val="000000"/>
                </a:solidFill>
                <a:latin typeface="Times New Roman" panose="02020603050405020304" pitchFamily="18" charset="0"/>
              </a:rPr>
              <a:t> of anthropogenic CO</a:t>
            </a:r>
            <a:r>
              <a:rPr lang="en-US" sz="1400" baseline="-25000" dirty="0">
                <a:solidFill>
                  <a:srgbClr val="000000"/>
                </a:solidFill>
                <a:latin typeface="Times New Roman" panose="02020603050405020304" pitchFamily="18" charset="0"/>
              </a:rPr>
              <a:t>2</a:t>
            </a:r>
            <a:r>
              <a:rPr lang="en-US" sz="1400" dirty="0">
                <a:solidFill>
                  <a:srgbClr val="000000"/>
                </a:solidFill>
                <a:latin typeface="Times New Roman" panose="02020603050405020304" pitchFamily="18" charset="0"/>
              </a:rPr>
              <a:t> in the U.S. Midwest. Wabash </a:t>
            </a:r>
            <a:r>
              <a:rPr lang="en-US" sz="1400" dirty="0" err="1">
                <a:solidFill>
                  <a:srgbClr val="000000"/>
                </a:solidFill>
                <a:latin typeface="Times New Roman" panose="02020603050405020304" pitchFamily="18" charset="0"/>
              </a:rPr>
              <a:t>CarbonSAFE</a:t>
            </a:r>
            <a:r>
              <a:rPr lang="en-US" sz="1400" dirty="0">
                <a:solidFill>
                  <a:srgbClr val="000000"/>
                </a:solidFill>
                <a:latin typeface="Times New Roman" panose="02020603050405020304" pitchFamily="18" charset="0"/>
              </a:rPr>
              <a:t> will demonstrate the transfer of technology to apply CCS to ammonia production thereby broadening the portfolio of industries that may benefit from integrating CCS into their operations. The project will address the development gap in upscaling CCS to commercial-scale as there are still are relatively few large carbon storage projects globally using deep saline reservoirs. Our work will address improving storage capacity estimates to attain an industry standard of ±30% or better for investment decisions. The data from this study will be used within the NRAP Toolkits to move toward validating technologies to ensure storage permanence and to improve reservoir storage efficiency. The project will determine the potential for transporting and utilizing CO</a:t>
            </a:r>
            <a:r>
              <a:rPr lang="en-US" sz="1400" baseline="-25000" dirty="0">
                <a:solidFill>
                  <a:srgbClr val="000000"/>
                </a:solidFill>
                <a:latin typeface="Times New Roman" panose="02020603050405020304" pitchFamily="18" charset="0"/>
              </a:rPr>
              <a:t>2</a:t>
            </a:r>
            <a:r>
              <a:rPr lang="en-US" sz="1400" dirty="0">
                <a:solidFill>
                  <a:srgbClr val="000000"/>
                </a:solidFill>
                <a:latin typeface="Times New Roman" panose="02020603050405020304" pitchFamily="18" charset="0"/>
              </a:rPr>
              <a:t> for EOR in oil fields of the Illinois Basin. The knowledge gained will contribute to greater development of regional CCS assets, best practice manuals about CCS technology, and issues that will be of broad use to other sites and future commercialization efforts.</a:t>
            </a:r>
            <a:endParaRPr lang="en-US" sz="1400" dirty="0"/>
          </a:p>
        </p:txBody>
      </p:sp>
    </p:spTree>
    <p:extLst>
      <p:ext uri="{BB962C8B-B14F-4D97-AF65-F5344CB8AC3E}">
        <p14:creationId xmlns:p14="http://schemas.microsoft.com/office/powerpoint/2010/main" val="31826664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3"/>
          <p:cNvSpPr>
            <a:spLocks noGrp="1"/>
          </p:cNvSpPr>
          <p:nvPr>
            <p:ph type="sldNum" sz="quarter" idx="12"/>
          </p:nvPr>
        </p:nvSpPr>
        <p:spPr>
          <a:noFill/>
        </p:spPr>
        <p:txBody>
          <a:bodyPr/>
          <a:lstStyle/>
          <a:p>
            <a:fld id="{964E86F9-C760-4A99-BEED-6AFDA749C22B}" type="slidenum">
              <a:rPr lang="en-US" smtClean="0"/>
              <a:pPr/>
              <a:t>6</a:t>
            </a:fld>
            <a:endParaRPr lang="en-US"/>
          </a:p>
        </p:txBody>
      </p:sp>
      <p:sp>
        <p:nvSpPr>
          <p:cNvPr id="13317" name="Line 4"/>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sp>
        <p:nvSpPr>
          <p:cNvPr id="12" name="Rectangle 11">
            <a:extLst>
              <a:ext uri="{FF2B5EF4-FFF2-40B4-BE49-F238E27FC236}">
                <a16:creationId xmlns:a16="http://schemas.microsoft.com/office/drawing/2014/main" id="{CB25A175-835B-422E-B23F-CF91717EED3B}"/>
              </a:ext>
            </a:extLst>
          </p:cNvPr>
          <p:cNvSpPr/>
          <p:nvPr/>
        </p:nvSpPr>
        <p:spPr>
          <a:xfrm>
            <a:off x="4495800" y="5515434"/>
            <a:ext cx="2209800" cy="400110"/>
          </a:xfrm>
          <a:prstGeom prst="rect">
            <a:avLst/>
          </a:prstGeom>
        </p:spPr>
        <p:txBody>
          <a:bodyPr wrap="square">
            <a:spAutoFit/>
          </a:bodyPr>
          <a:lstStyle/>
          <a:p>
            <a:r>
              <a:rPr lang="en-US" sz="1000" dirty="0"/>
              <a:t>East sub-Basin Pre-Feasibility Project Number: DE-FE0029445</a:t>
            </a:r>
          </a:p>
        </p:txBody>
      </p:sp>
      <p:pic>
        <p:nvPicPr>
          <p:cNvPr id="2" name="Picture 1"/>
          <p:cNvPicPr>
            <a:picLocks noChangeAspect="1"/>
          </p:cNvPicPr>
          <p:nvPr/>
        </p:nvPicPr>
        <p:blipFill>
          <a:blip r:embed="rId3"/>
          <a:stretch>
            <a:fillRect/>
          </a:stretch>
        </p:blipFill>
        <p:spPr>
          <a:xfrm>
            <a:off x="228599" y="1447800"/>
            <a:ext cx="6186149" cy="4038600"/>
          </a:xfrm>
          <a:prstGeom prst="rect">
            <a:avLst/>
          </a:prstGeom>
        </p:spPr>
      </p:pic>
      <p:sp>
        <p:nvSpPr>
          <p:cNvPr id="10" name="Title 1">
            <a:extLst>
              <a:ext uri="{FF2B5EF4-FFF2-40B4-BE49-F238E27FC236}">
                <a16:creationId xmlns:a16="http://schemas.microsoft.com/office/drawing/2014/main" id="{50108A90-B636-4421-B575-89F75F2A83AE}"/>
              </a:ext>
            </a:extLst>
          </p:cNvPr>
          <p:cNvSpPr>
            <a:spLocks noGrp="1"/>
          </p:cNvSpPr>
          <p:nvPr>
            <p:ph type="title"/>
          </p:nvPr>
        </p:nvSpPr>
        <p:spPr>
          <a:xfrm>
            <a:off x="457200" y="274638"/>
            <a:ext cx="8229600" cy="1143000"/>
          </a:xfrm>
        </p:spPr>
        <p:txBody>
          <a:bodyPr/>
          <a:lstStyle/>
          <a:p>
            <a:r>
              <a:rPr lang="en-US" sz="3600" dirty="0"/>
              <a:t>Project Background</a:t>
            </a:r>
            <a:br>
              <a:rPr lang="en-US" sz="3600" dirty="0"/>
            </a:br>
            <a:r>
              <a:rPr lang="en-US" sz="2400" dirty="0"/>
              <a:t>Wabash </a:t>
            </a:r>
            <a:r>
              <a:rPr lang="en-US" sz="2400" dirty="0" err="1"/>
              <a:t>CarbonSAFE</a:t>
            </a:r>
            <a:endParaRPr lang="en-US" sz="2400" dirty="0"/>
          </a:p>
        </p:txBody>
      </p:sp>
      <p:pic>
        <p:nvPicPr>
          <p:cNvPr id="29" name="Picture 1" descr="image001">
            <a:extLst>
              <a:ext uri="{FF2B5EF4-FFF2-40B4-BE49-F238E27FC236}">
                <a16:creationId xmlns:a16="http://schemas.microsoft.com/office/drawing/2014/main" id="{B4CA64C2-5374-4C30-9A98-B60CB34884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205" y="4114800"/>
            <a:ext cx="1735395" cy="209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A298B6FC-F96D-4C17-9EAB-B9AE9AF6576E}"/>
              </a:ext>
            </a:extLst>
          </p:cNvPr>
          <p:cNvSpPr txBox="1">
            <a:spLocks noChangeArrowheads="1"/>
          </p:cNvSpPr>
          <p:nvPr/>
        </p:nvSpPr>
        <p:spPr bwMode="auto">
          <a:xfrm>
            <a:off x="6477000" y="1828800"/>
            <a:ext cx="2590800" cy="4849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600" kern="0" dirty="0"/>
              <a:t>Build on East </a:t>
            </a:r>
          </a:p>
          <a:p>
            <a:pPr marL="0" indent="0" eaLnBrk="1" hangingPunct="1">
              <a:buNone/>
            </a:pPr>
            <a:r>
              <a:rPr lang="en-US" sz="1600" kern="0" dirty="0"/>
              <a:t>      sub-Basin work</a:t>
            </a:r>
          </a:p>
          <a:p>
            <a:pPr eaLnBrk="1" hangingPunct="1"/>
            <a:endParaRPr lang="en-US" sz="1600" kern="0" dirty="0"/>
          </a:p>
          <a:p>
            <a:pPr eaLnBrk="1" hangingPunct="1"/>
            <a:r>
              <a:rPr lang="en-US" sz="1600" kern="0" dirty="0"/>
              <a:t>Regional CO</a:t>
            </a:r>
            <a:r>
              <a:rPr lang="en-US" sz="1600" kern="0" baseline="-25000" dirty="0"/>
              <a:t>2</a:t>
            </a:r>
            <a:r>
              <a:rPr lang="en-US" sz="1600" kern="0" dirty="0"/>
              <a:t> sources; focused reservoir/seal  </a:t>
            </a:r>
          </a:p>
          <a:p>
            <a:pPr marL="0" indent="0" eaLnBrk="1" hangingPunct="1">
              <a:buNone/>
            </a:pPr>
            <a:r>
              <a:rPr lang="en-US" sz="1600" kern="0" dirty="0"/>
              <a:t>      characterization</a:t>
            </a:r>
          </a:p>
          <a:p>
            <a:pPr marL="0" indent="0" eaLnBrk="1" hangingPunct="1">
              <a:buNone/>
            </a:pPr>
            <a:endParaRPr lang="en-US" sz="1600" kern="0" dirty="0"/>
          </a:p>
          <a:p>
            <a:pPr eaLnBrk="1" hangingPunct="1">
              <a:buFont typeface="Arial" panose="020B0604020202020204" pitchFamily="34" charset="0"/>
              <a:buChar char="•"/>
            </a:pPr>
            <a:r>
              <a:rPr lang="en-US" sz="1600" kern="0" dirty="0"/>
              <a:t>Primary/secondary </a:t>
            </a:r>
          </a:p>
          <a:p>
            <a:pPr marL="0" indent="0" eaLnBrk="1" hangingPunct="1">
              <a:buNone/>
            </a:pPr>
            <a:r>
              <a:rPr lang="en-US" sz="1600" kern="0" dirty="0"/>
              <a:t>      areas of geological  </a:t>
            </a:r>
          </a:p>
          <a:p>
            <a:pPr marL="0" indent="0" eaLnBrk="1" hangingPunct="1">
              <a:buNone/>
            </a:pPr>
            <a:r>
              <a:rPr lang="en-US" sz="1600" kern="0" dirty="0"/>
              <a:t>      interest</a:t>
            </a:r>
          </a:p>
          <a:p>
            <a:pPr marL="0" indent="0" eaLnBrk="1" hangingPunct="1">
              <a:buNone/>
            </a:pPr>
            <a:endParaRPr lang="en-US" sz="1600" kern="0" dirty="0"/>
          </a:p>
          <a:p>
            <a:pPr marL="57150" indent="0" eaLnBrk="1" hangingPunct="1">
              <a:buNone/>
            </a:pPr>
            <a:endParaRPr lang="en-US" sz="1600" kern="0" dirty="0"/>
          </a:p>
          <a:p>
            <a:pPr marL="0" indent="0" eaLnBrk="1" hangingPunct="1">
              <a:buNone/>
            </a:pPr>
            <a:endParaRPr lang="en-US" sz="1600" kern="0" dirty="0"/>
          </a:p>
          <a:p>
            <a:pPr marL="0" indent="0" eaLnBrk="1" hangingPunct="1">
              <a:buFontTx/>
              <a:buNone/>
            </a:pPr>
            <a:endParaRPr lang="en-US" sz="1600" kern="0" dirty="0">
              <a:solidFill>
                <a:srgbClr val="FF0000"/>
              </a:solidFill>
            </a:endParaRPr>
          </a:p>
        </p:txBody>
      </p:sp>
      <p:sp>
        <p:nvSpPr>
          <p:cNvPr id="34" name="5-Point Star 12">
            <a:extLst>
              <a:ext uri="{FF2B5EF4-FFF2-40B4-BE49-F238E27FC236}">
                <a16:creationId xmlns:a16="http://schemas.microsoft.com/office/drawing/2014/main" id="{8177B110-0F87-4618-B0BE-DE23C388FD58}"/>
              </a:ext>
            </a:extLst>
          </p:cNvPr>
          <p:cNvSpPr/>
          <p:nvPr/>
        </p:nvSpPr>
        <p:spPr>
          <a:xfrm>
            <a:off x="5012351" y="2733040"/>
            <a:ext cx="228600" cy="22860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extLst>
              <a:ext uri="{FF2B5EF4-FFF2-40B4-BE49-F238E27FC236}">
                <a16:creationId xmlns:a16="http://schemas.microsoft.com/office/drawing/2014/main" id="{A189B79F-256D-4CF5-836F-B42386A7CE16}"/>
              </a:ext>
            </a:extLst>
          </p:cNvPr>
          <p:cNvSpPr/>
          <p:nvPr/>
        </p:nvSpPr>
        <p:spPr>
          <a:xfrm>
            <a:off x="2133600" y="2245360"/>
            <a:ext cx="228600" cy="22860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A4AF57-375D-49B8-A3BE-188A29AB2038}"/>
              </a:ext>
            </a:extLst>
          </p:cNvPr>
          <p:cNvSpPr/>
          <p:nvPr/>
        </p:nvSpPr>
        <p:spPr>
          <a:xfrm>
            <a:off x="2133601" y="5516562"/>
            <a:ext cx="2057400" cy="400110"/>
          </a:xfrm>
          <a:prstGeom prst="rect">
            <a:avLst/>
          </a:prstGeom>
        </p:spPr>
        <p:txBody>
          <a:bodyPr wrap="square">
            <a:spAutoFit/>
          </a:bodyPr>
          <a:lstStyle/>
          <a:p>
            <a:r>
              <a:rPr lang="en-US" sz="1000" dirty="0"/>
              <a:t>Macon County Feasibility </a:t>
            </a:r>
          </a:p>
          <a:p>
            <a:r>
              <a:rPr lang="en-US" sz="1000" dirty="0"/>
              <a:t>Project Number: DE-FE2900381</a:t>
            </a:r>
          </a:p>
        </p:txBody>
      </p:sp>
      <p:sp>
        <p:nvSpPr>
          <p:cNvPr id="15" name="Rectangle 14">
            <a:extLst>
              <a:ext uri="{FF2B5EF4-FFF2-40B4-BE49-F238E27FC236}">
                <a16:creationId xmlns:a16="http://schemas.microsoft.com/office/drawing/2014/main" id="{CB25A175-835B-422E-B23F-CF91717EED3B}"/>
              </a:ext>
            </a:extLst>
          </p:cNvPr>
          <p:cNvSpPr/>
          <p:nvPr/>
        </p:nvSpPr>
        <p:spPr>
          <a:xfrm>
            <a:off x="5150864" y="2877979"/>
            <a:ext cx="2209800" cy="246221"/>
          </a:xfrm>
          <a:prstGeom prst="rect">
            <a:avLst/>
          </a:prstGeom>
        </p:spPr>
        <p:txBody>
          <a:bodyPr wrap="square">
            <a:spAutoFit/>
          </a:bodyPr>
          <a:lstStyle/>
          <a:p>
            <a:r>
              <a:rPr lang="en-US" sz="1000" b="1" dirty="0">
                <a:solidFill>
                  <a:srgbClr val="FF0000"/>
                </a:solidFill>
              </a:rPr>
              <a:t>Wabash site</a:t>
            </a:r>
          </a:p>
        </p:txBody>
      </p:sp>
      <p:sp>
        <p:nvSpPr>
          <p:cNvPr id="16" name="Rectangle 15">
            <a:extLst>
              <a:ext uri="{FF2B5EF4-FFF2-40B4-BE49-F238E27FC236}">
                <a16:creationId xmlns:a16="http://schemas.microsoft.com/office/drawing/2014/main" id="{CB25A175-835B-422E-B23F-CF91717EED3B}"/>
              </a:ext>
            </a:extLst>
          </p:cNvPr>
          <p:cNvSpPr/>
          <p:nvPr/>
        </p:nvSpPr>
        <p:spPr>
          <a:xfrm>
            <a:off x="2162985" y="2467661"/>
            <a:ext cx="2209800" cy="246221"/>
          </a:xfrm>
          <a:prstGeom prst="rect">
            <a:avLst/>
          </a:prstGeom>
        </p:spPr>
        <p:txBody>
          <a:bodyPr wrap="square">
            <a:spAutoFit/>
          </a:bodyPr>
          <a:lstStyle/>
          <a:p>
            <a:r>
              <a:rPr lang="en-US" sz="1000" b="1" dirty="0">
                <a:solidFill>
                  <a:srgbClr val="FF0000"/>
                </a:solidFill>
              </a:rPr>
              <a:t>Macon Co. site</a:t>
            </a:r>
          </a:p>
        </p:txBody>
      </p:sp>
    </p:spTree>
    <p:extLst>
      <p:ext uri="{BB962C8B-B14F-4D97-AF65-F5344CB8AC3E}">
        <p14:creationId xmlns:p14="http://schemas.microsoft.com/office/powerpoint/2010/main" val="49796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3"/>
          <p:cNvSpPr>
            <a:spLocks noGrp="1"/>
          </p:cNvSpPr>
          <p:nvPr>
            <p:ph type="sldNum" sz="quarter" idx="12"/>
          </p:nvPr>
        </p:nvSpPr>
        <p:spPr>
          <a:noFill/>
        </p:spPr>
        <p:txBody>
          <a:bodyPr/>
          <a:lstStyle/>
          <a:p>
            <a:fld id="{964E86F9-C760-4A99-BEED-6AFDA749C22B}" type="slidenum">
              <a:rPr lang="en-US" smtClean="0"/>
              <a:pPr/>
              <a:t>7</a:t>
            </a:fld>
            <a:endParaRPr lang="en-US"/>
          </a:p>
        </p:txBody>
      </p:sp>
      <p:sp>
        <p:nvSpPr>
          <p:cNvPr id="13317" name="Line 4"/>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pic>
        <p:nvPicPr>
          <p:cNvPr id="6" name="Content Placeholder 4">
            <a:extLst>
              <a:ext uri="{FF2B5EF4-FFF2-40B4-BE49-F238E27FC236}">
                <a16:creationId xmlns:a16="http://schemas.microsoft.com/office/drawing/2014/main" id="{6917155C-4E41-4211-B55A-9AC90FF58CCE}"/>
              </a:ext>
            </a:extLst>
          </p:cNvPr>
          <p:cNvPicPr>
            <a:picLocks/>
          </p:cNvPicPr>
          <p:nvPr/>
        </p:nvPicPr>
        <p:blipFill>
          <a:blip r:embed="rId2"/>
          <a:stretch>
            <a:fillRect/>
          </a:stretch>
        </p:blipFill>
        <p:spPr bwMode="auto">
          <a:xfrm>
            <a:off x="228600" y="76200"/>
            <a:ext cx="4903577" cy="6705600"/>
          </a:xfrm>
          <a:prstGeom prst="rect">
            <a:avLst/>
          </a:prstGeom>
          <a:noFill/>
          <a:ln w="9525">
            <a:noFill/>
            <a:miter lim="800000"/>
            <a:headEnd/>
            <a:tailEnd/>
          </a:ln>
        </p:spPr>
      </p:pic>
      <p:cxnSp>
        <p:nvCxnSpPr>
          <p:cNvPr id="7" name="Straight Arrow Connector 6">
            <a:extLst>
              <a:ext uri="{FF2B5EF4-FFF2-40B4-BE49-F238E27FC236}">
                <a16:creationId xmlns:a16="http://schemas.microsoft.com/office/drawing/2014/main" id="{64FCC73C-07E1-49EF-BF8D-95B33E7CBBD4}"/>
              </a:ext>
            </a:extLst>
          </p:cNvPr>
          <p:cNvCxnSpPr/>
          <p:nvPr/>
        </p:nvCxnSpPr>
        <p:spPr>
          <a:xfrm flipH="1">
            <a:off x="3810000" y="1295400"/>
            <a:ext cx="685800" cy="7620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146C3F4-5BCB-4B93-B6DD-254FE3EC6F10}"/>
              </a:ext>
            </a:extLst>
          </p:cNvPr>
          <p:cNvSpPr txBox="1"/>
          <p:nvPr/>
        </p:nvSpPr>
        <p:spPr>
          <a:xfrm>
            <a:off x="3429000" y="672525"/>
            <a:ext cx="2590800" cy="584775"/>
          </a:xfrm>
          <a:prstGeom prst="rect">
            <a:avLst/>
          </a:prstGeom>
          <a:solidFill>
            <a:srgbClr val="E9DEF6"/>
          </a:solidFill>
        </p:spPr>
        <p:txBody>
          <a:bodyPr wrap="square" rtlCol="0">
            <a:spAutoFit/>
          </a:bodyPr>
          <a:lstStyle/>
          <a:p>
            <a:pPr algn="ctr"/>
            <a:r>
              <a:rPr lang="en-US" sz="1600" dirty="0"/>
              <a:t>Wabash Valley Resources (in development)</a:t>
            </a:r>
          </a:p>
        </p:txBody>
      </p:sp>
      <p:sp>
        <p:nvSpPr>
          <p:cNvPr id="8" name="Rectangle 3">
            <a:extLst>
              <a:ext uri="{FF2B5EF4-FFF2-40B4-BE49-F238E27FC236}">
                <a16:creationId xmlns:a16="http://schemas.microsoft.com/office/drawing/2014/main" id="{D3B69817-4082-4F4D-BCEB-AF486A47C617}"/>
              </a:ext>
            </a:extLst>
          </p:cNvPr>
          <p:cNvSpPr txBox="1">
            <a:spLocks noChangeArrowheads="1"/>
          </p:cNvSpPr>
          <p:nvPr/>
        </p:nvSpPr>
        <p:spPr bwMode="auto">
          <a:xfrm>
            <a:off x="5105400" y="2089355"/>
            <a:ext cx="4038600" cy="4849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600" kern="0" dirty="0"/>
              <a:t>Pre-Feasibility CO</a:t>
            </a:r>
            <a:r>
              <a:rPr lang="en-US" sz="1600" kern="0" baseline="-25000" dirty="0"/>
              <a:t>2</a:t>
            </a:r>
            <a:r>
              <a:rPr lang="en-US" sz="1600" kern="0" dirty="0"/>
              <a:t> sources screened for age, emissions, fuel; interest in participation</a:t>
            </a:r>
          </a:p>
          <a:p>
            <a:pPr eaLnBrk="1" hangingPunct="1"/>
            <a:endParaRPr lang="en-US" sz="1600" kern="0" dirty="0"/>
          </a:p>
          <a:p>
            <a:pPr eaLnBrk="1" hangingPunct="1"/>
            <a:r>
              <a:rPr lang="en-US" sz="1600" kern="0" dirty="0"/>
              <a:t>Wabash Valley Resources industrial site identified</a:t>
            </a:r>
          </a:p>
          <a:p>
            <a:pPr eaLnBrk="1" hangingPunct="1"/>
            <a:endParaRPr lang="en-US" sz="1600" kern="0" dirty="0"/>
          </a:p>
          <a:p>
            <a:pPr eaLnBrk="1" hangingPunct="1">
              <a:buFont typeface="Arial" panose="020B0604020202020204" pitchFamily="34" charset="0"/>
              <a:buChar char="•"/>
            </a:pPr>
            <a:r>
              <a:rPr lang="en-US" sz="1600" kern="0" dirty="0"/>
              <a:t>Feasibility-partner discussions</a:t>
            </a:r>
          </a:p>
          <a:p>
            <a:pPr marL="0" indent="0" eaLnBrk="1" hangingPunct="1">
              <a:buNone/>
            </a:pPr>
            <a:r>
              <a:rPr lang="en-US" sz="1600" kern="0" dirty="0"/>
              <a:t>      began in August 2017 </a:t>
            </a:r>
          </a:p>
          <a:p>
            <a:pPr marL="0" indent="0" eaLnBrk="1" hangingPunct="1">
              <a:buNone/>
            </a:pPr>
            <a:endParaRPr lang="en-US" sz="1600" kern="0" dirty="0"/>
          </a:p>
          <a:p>
            <a:pPr eaLnBrk="1" hangingPunct="1"/>
            <a:r>
              <a:rPr lang="en-US" sz="1600" kern="0" dirty="0"/>
              <a:t>Proposed study submitted</a:t>
            </a:r>
          </a:p>
          <a:p>
            <a:pPr marL="0" indent="0" eaLnBrk="1" hangingPunct="1">
              <a:buFontTx/>
              <a:buNone/>
            </a:pPr>
            <a:endParaRPr lang="en-US" sz="1600" kern="0" dirty="0">
              <a:solidFill>
                <a:srgbClr val="FF0000"/>
              </a:solidFill>
            </a:endParaRPr>
          </a:p>
        </p:txBody>
      </p:sp>
      <p:sp>
        <p:nvSpPr>
          <p:cNvPr id="10" name="Title 1">
            <a:extLst>
              <a:ext uri="{FF2B5EF4-FFF2-40B4-BE49-F238E27FC236}">
                <a16:creationId xmlns:a16="http://schemas.microsoft.com/office/drawing/2014/main" id="{7FC40077-D911-461F-8C6C-1A2A0A6286FA}"/>
              </a:ext>
            </a:extLst>
          </p:cNvPr>
          <p:cNvSpPr>
            <a:spLocks noGrp="1"/>
          </p:cNvSpPr>
          <p:nvPr>
            <p:ph type="title"/>
          </p:nvPr>
        </p:nvSpPr>
        <p:spPr>
          <a:xfrm>
            <a:off x="5486400" y="114300"/>
            <a:ext cx="3505200" cy="1143000"/>
          </a:xfrm>
        </p:spPr>
        <p:txBody>
          <a:bodyPr/>
          <a:lstStyle/>
          <a:p>
            <a:pPr algn="r"/>
            <a:r>
              <a:rPr lang="en-US" sz="3600" dirty="0"/>
              <a:t>CO</a:t>
            </a:r>
            <a:r>
              <a:rPr lang="en-US" sz="3600" baseline="-25000" dirty="0"/>
              <a:t>2</a:t>
            </a:r>
            <a:r>
              <a:rPr lang="en-US" sz="3600" dirty="0"/>
              <a:t> Sources</a:t>
            </a:r>
          </a:p>
        </p:txBody>
      </p:sp>
    </p:spTree>
    <p:extLst>
      <p:ext uri="{BB962C8B-B14F-4D97-AF65-F5344CB8AC3E}">
        <p14:creationId xmlns:p14="http://schemas.microsoft.com/office/powerpoint/2010/main" val="1497412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3"/>
          <p:cNvSpPr>
            <a:spLocks noGrp="1"/>
          </p:cNvSpPr>
          <p:nvPr>
            <p:ph type="sldNum" sz="quarter" idx="12"/>
          </p:nvPr>
        </p:nvSpPr>
        <p:spPr>
          <a:noFill/>
        </p:spPr>
        <p:txBody>
          <a:bodyPr/>
          <a:lstStyle/>
          <a:p>
            <a:fld id="{964E86F9-C760-4A99-BEED-6AFDA749C22B}" type="slidenum">
              <a:rPr lang="en-US" smtClean="0"/>
              <a:pPr/>
              <a:t>8</a:t>
            </a:fld>
            <a:endParaRPr lang="en-US"/>
          </a:p>
        </p:txBody>
      </p:sp>
      <p:sp>
        <p:nvSpPr>
          <p:cNvPr id="13317" name="Line 4"/>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sp>
        <p:nvSpPr>
          <p:cNvPr id="10" name="Title 1">
            <a:extLst>
              <a:ext uri="{FF2B5EF4-FFF2-40B4-BE49-F238E27FC236}">
                <a16:creationId xmlns:a16="http://schemas.microsoft.com/office/drawing/2014/main" id="{7FC40077-D911-461F-8C6C-1A2A0A6286FA}"/>
              </a:ext>
            </a:extLst>
          </p:cNvPr>
          <p:cNvSpPr>
            <a:spLocks noGrp="1"/>
          </p:cNvSpPr>
          <p:nvPr>
            <p:ph type="title"/>
          </p:nvPr>
        </p:nvSpPr>
        <p:spPr>
          <a:xfrm>
            <a:off x="152401" y="114300"/>
            <a:ext cx="8839199" cy="1143000"/>
          </a:xfrm>
        </p:spPr>
        <p:txBody>
          <a:bodyPr/>
          <a:lstStyle/>
          <a:p>
            <a:r>
              <a:rPr lang="en-US" sz="3600" dirty="0"/>
              <a:t>CO</a:t>
            </a:r>
            <a:r>
              <a:rPr lang="en-US" sz="3600" baseline="-25000" dirty="0"/>
              <a:t>2</a:t>
            </a:r>
            <a:r>
              <a:rPr lang="en-US" sz="3600" dirty="0"/>
              <a:t> Source and Storage </a:t>
            </a:r>
            <a:br>
              <a:rPr lang="en-US" sz="3600" dirty="0"/>
            </a:br>
            <a:r>
              <a:rPr lang="en-US" sz="2000" dirty="0"/>
              <a:t>Wabash Valley Resources (WVR; formerly Quasar Syngas)</a:t>
            </a:r>
          </a:p>
        </p:txBody>
      </p:sp>
      <p:pic>
        <p:nvPicPr>
          <p:cNvPr id="11" name="Picture 10">
            <a:extLst>
              <a:ext uri="{FF2B5EF4-FFF2-40B4-BE49-F238E27FC236}">
                <a16:creationId xmlns:a16="http://schemas.microsoft.com/office/drawing/2014/main" id="{F4C2E804-1912-491D-8D43-2650AA6FA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447801"/>
            <a:ext cx="6296213" cy="4343400"/>
          </a:xfrm>
          <a:prstGeom prst="rect">
            <a:avLst/>
          </a:prstGeom>
        </p:spPr>
      </p:pic>
      <p:sp>
        <p:nvSpPr>
          <p:cNvPr id="13" name="Rectangle 3">
            <a:extLst>
              <a:ext uri="{FF2B5EF4-FFF2-40B4-BE49-F238E27FC236}">
                <a16:creationId xmlns:a16="http://schemas.microsoft.com/office/drawing/2014/main" id="{2F7C1675-9FAC-4BAA-A192-21BCCC0B84AC}"/>
              </a:ext>
            </a:extLst>
          </p:cNvPr>
          <p:cNvSpPr txBox="1">
            <a:spLocks noChangeArrowheads="1"/>
          </p:cNvSpPr>
          <p:nvPr/>
        </p:nvSpPr>
        <p:spPr bwMode="auto">
          <a:xfrm>
            <a:off x="6463911" y="1551041"/>
            <a:ext cx="2603889" cy="4849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600" kern="0" dirty="0"/>
              <a:t>Site at former Wabash River Generating Station</a:t>
            </a:r>
          </a:p>
          <a:p>
            <a:pPr marL="0" indent="0" eaLnBrk="1" hangingPunct="1">
              <a:buNone/>
            </a:pPr>
            <a:endParaRPr lang="en-US" sz="1600" kern="0" dirty="0"/>
          </a:p>
          <a:p>
            <a:pPr eaLnBrk="1" hangingPunct="1"/>
            <a:r>
              <a:rPr lang="en-US" sz="1600" kern="0" dirty="0"/>
              <a:t>IGCC Unit 1A (DOE  1993-1995)</a:t>
            </a:r>
            <a:endParaRPr lang="en-US" sz="1600" kern="0" dirty="0">
              <a:solidFill>
                <a:srgbClr val="FF0000"/>
              </a:solidFill>
            </a:endParaRPr>
          </a:p>
          <a:p>
            <a:pPr eaLnBrk="1" hangingPunct="1">
              <a:buFont typeface="Arial" panose="020B0604020202020204" pitchFamily="34" charset="0"/>
              <a:buChar char="•"/>
            </a:pPr>
            <a:endParaRPr lang="en-US" sz="1600" kern="0" dirty="0"/>
          </a:p>
          <a:p>
            <a:pPr eaLnBrk="1" hangingPunct="1">
              <a:buFont typeface="Arial" panose="020B0604020202020204" pitchFamily="34" charset="0"/>
              <a:buChar char="•"/>
            </a:pPr>
            <a:r>
              <a:rPr lang="en-US" sz="1600" kern="0" dirty="0"/>
              <a:t>Ownership changes, operations suspended (Nov ’15, ‘mothballed’)</a:t>
            </a:r>
          </a:p>
          <a:p>
            <a:pPr eaLnBrk="1" hangingPunct="1">
              <a:buFont typeface="Arial" panose="020B0604020202020204" pitchFamily="34" charset="0"/>
              <a:buChar char="•"/>
            </a:pPr>
            <a:endParaRPr lang="en-US" sz="1600" kern="0" dirty="0"/>
          </a:p>
          <a:p>
            <a:pPr eaLnBrk="1" hangingPunct="1">
              <a:buFont typeface="Arial" panose="020B0604020202020204" pitchFamily="34" charset="0"/>
              <a:buChar char="•"/>
            </a:pPr>
            <a:r>
              <a:rPr lang="en-US" sz="1600" kern="0" dirty="0"/>
              <a:t>WVR purchased plant May ’16 for ammonia production</a:t>
            </a:r>
          </a:p>
          <a:p>
            <a:pPr marL="57150" indent="0" eaLnBrk="1" hangingPunct="1">
              <a:buNone/>
            </a:pPr>
            <a:endParaRPr lang="en-US" sz="1600" kern="0" dirty="0"/>
          </a:p>
          <a:p>
            <a:pPr marL="0" indent="0" eaLnBrk="1" hangingPunct="1">
              <a:buFontTx/>
              <a:buNone/>
            </a:pPr>
            <a:endParaRPr lang="en-US" sz="1600" kern="0" dirty="0">
              <a:solidFill>
                <a:srgbClr val="FF0000"/>
              </a:solidFill>
            </a:endParaRPr>
          </a:p>
        </p:txBody>
      </p:sp>
    </p:spTree>
    <p:extLst>
      <p:ext uri="{BB962C8B-B14F-4D97-AF65-F5344CB8AC3E}">
        <p14:creationId xmlns:p14="http://schemas.microsoft.com/office/powerpoint/2010/main" val="3737699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3"/>
          <p:cNvSpPr>
            <a:spLocks noGrp="1"/>
          </p:cNvSpPr>
          <p:nvPr>
            <p:ph type="sldNum" sz="quarter" idx="12"/>
          </p:nvPr>
        </p:nvSpPr>
        <p:spPr>
          <a:noFill/>
        </p:spPr>
        <p:txBody>
          <a:bodyPr/>
          <a:lstStyle/>
          <a:p>
            <a:fld id="{964E86F9-C760-4A99-BEED-6AFDA749C22B}" type="slidenum">
              <a:rPr lang="en-US" smtClean="0"/>
              <a:pPr/>
              <a:t>9</a:t>
            </a:fld>
            <a:endParaRPr lang="en-US"/>
          </a:p>
        </p:txBody>
      </p:sp>
      <p:sp>
        <p:nvSpPr>
          <p:cNvPr id="13317" name="Line 4"/>
          <p:cNvSpPr>
            <a:spLocks noChangeShapeType="1"/>
          </p:cNvSpPr>
          <p:nvPr/>
        </p:nvSpPr>
        <p:spPr bwMode="auto">
          <a:xfrm>
            <a:off x="0" y="1295400"/>
            <a:ext cx="9144000" cy="0"/>
          </a:xfrm>
          <a:prstGeom prst="line">
            <a:avLst/>
          </a:prstGeom>
          <a:noFill/>
          <a:ln w="9525">
            <a:solidFill>
              <a:schemeClr val="tx1"/>
            </a:solidFill>
            <a:round/>
            <a:headEnd/>
            <a:tailEnd/>
          </a:ln>
        </p:spPr>
        <p:txBody>
          <a:bodyPr/>
          <a:lstStyle/>
          <a:p>
            <a:endParaRPr lang="en-US"/>
          </a:p>
        </p:txBody>
      </p:sp>
      <p:sp>
        <p:nvSpPr>
          <p:cNvPr id="10" name="Title 1">
            <a:extLst>
              <a:ext uri="{FF2B5EF4-FFF2-40B4-BE49-F238E27FC236}">
                <a16:creationId xmlns:a16="http://schemas.microsoft.com/office/drawing/2014/main" id="{7FC40077-D911-461F-8C6C-1A2A0A6286FA}"/>
              </a:ext>
            </a:extLst>
          </p:cNvPr>
          <p:cNvSpPr>
            <a:spLocks noGrp="1"/>
          </p:cNvSpPr>
          <p:nvPr>
            <p:ph type="title"/>
          </p:nvPr>
        </p:nvSpPr>
        <p:spPr>
          <a:xfrm>
            <a:off x="152401" y="114300"/>
            <a:ext cx="8839199" cy="1143000"/>
          </a:xfrm>
        </p:spPr>
        <p:txBody>
          <a:bodyPr/>
          <a:lstStyle/>
          <a:p>
            <a:r>
              <a:rPr lang="en-US" sz="3600" dirty="0">
                <a:solidFill>
                  <a:schemeClr val="tx1"/>
                </a:solidFill>
              </a:rPr>
              <a:t>Wabash Valley Resources</a:t>
            </a:r>
          </a:p>
        </p:txBody>
      </p:sp>
      <p:sp>
        <p:nvSpPr>
          <p:cNvPr id="13" name="Rectangle 3">
            <a:extLst>
              <a:ext uri="{FF2B5EF4-FFF2-40B4-BE49-F238E27FC236}">
                <a16:creationId xmlns:a16="http://schemas.microsoft.com/office/drawing/2014/main" id="{2F7C1675-9FAC-4BAA-A192-21BCCC0B84AC}"/>
              </a:ext>
            </a:extLst>
          </p:cNvPr>
          <p:cNvSpPr txBox="1">
            <a:spLocks noChangeArrowheads="1"/>
          </p:cNvSpPr>
          <p:nvPr/>
        </p:nvSpPr>
        <p:spPr bwMode="auto">
          <a:xfrm>
            <a:off x="6207414" y="1877570"/>
            <a:ext cx="2860386" cy="48497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600" kern="0" dirty="0"/>
              <a:t>Target 2021 operation</a:t>
            </a:r>
          </a:p>
          <a:p>
            <a:pPr marL="0" indent="0" eaLnBrk="1" hangingPunct="1">
              <a:buNone/>
            </a:pPr>
            <a:endParaRPr lang="en-US" sz="1600" kern="0" dirty="0"/>
          </a:p>
          <a:p>
            <a:pPr eaLnBrk="1" hangingPunct="1"/>
            <a:r>
              <a:rPr lang="en-US" sz="1600" kern="0" dirty="0" err="1"/>
              <a:t>Petcoke</a:t>
            </a:r>
            <a:r>
              <a:rPr lang="en-US" sz="1600" kern="0" dirty="0"/>
              <a:t> -&gt; syngas -&gt; ammonia + H</a:t>
            </a:r>
            <a:r>
              <a:rPr lang="en-US" sz="1600" kern="0" baseline="-25000" dirty="0"/>
              <a:t>2</a:t>
            </a:r>
            <a:r>
              <a:rPr lang="en-US" sz="1600" kern="0" dirty="0"/>
              <a:t> + CO</a:t>
            </a:r>
            <a:r>
              <a:rPr lang="en-US" sz="1600" kern="0" baseline="-25000" dirty="0"/>
              <a:t>2</a:t>
            </a:r>
          </a:p>
          <a:p>
            <a:pPr eaLnBrk="1" hangingPunct="1"/>
            <a:endParaRPr lang="en-US" sz="1600" kern="0" dirty="0">
              <a:solidFill>
                <a:srgbClr val="FF0000"/>
              </a:solidFill>
            </a:endParaRPr>
          </a:p>
          <a:p>
            <a:pPr eaLnBrk="1" hangingPunct="1">
              <a:buFont typeface="Arial" panose="020B0604020202020204" pitchFamily="34" charset="0"/>
              <a:buChar char="•"/>
            </a:pPr>
            <a:r>
              <a:rPr lang="en-US" sz="1600" kern="0" dirty="0"/>
              <a:t>&gt;95% pure stream CO</a:t>
            </a:r>
            <a:r>
              <a:rPr lang="en-US" sz="1600" kern="0" baseline="-25000" dirty="0"/>
              <a:t>2</a:t>
            </a:r>
            <a:r>
              <a:rPr lang="en-US" sz="1600" kern="0" dirty="0"/>
              <a:t> @ 1.7 million </a:t>
            </a:r>
            <a:r>
              <a:rPr lang="en-US" sz="1600" kern="0" dirty="0" err="1"/>
              <a:t>tonnes</a:t>
            </a:r>
            <a:r>
              <a:rPr lang="en-US" sz="1600" kern="0" dirty="0"/>
              <a:t>/</a:t>
            </a:r>
            <a:r>
              <a:rPr lang="en-US" sz="1600" kern="0" dirty="0" err="1"/>
              <a:t>yr</a:t>
            </a:r>
            <a:endParaRPr lang="en-US" sz="1600" kern="0" dirty="0">
              <a:highlight>
                <a:srgbClr val="FFFF00"/>
              </a:highlight>
            </a:endParaRPr>
          </a:p>
          <a:p>
            <a:pPr eaLnBrk="1" hangingPunct="1">
              <a:buFont typeface="Arial" panose="020B0604020202020204" pitchFamily="34" charset="0"/>
              <a:buChar char="•"/>
            </a:pPr>
            <a:endParaRPr lang="en-US" sz="1600" kern="0" dirty="0"/>
          </a:p>
          <a:p>
            <a:pPr eaLnBrk="1" hangingPunct="1">
              <a:buFont typeface="Arial" panose="020B0604020202020204" pitchFamily="34" charset="0"/>
              <a:buChar char="•"/>
            </a:pPr>
            <a:r>
              <a:rPr lang="en-US" sz="1600" kern="0" dirty="0"/>
              <a:t>WVR business model: change plant design to maximize CO</a:t>
            </a:r>
            <a:r>
              <a:rPr lang="en-US" sz="1600" kern="0" baseline="-25000" dirty="0"/>
              <a:t>2</a:t>
            </a:r>
            <a:r>
              <a:rPr lang="en-US" sz="1600" kern="0" dirty="0"/>
              <a:t> separation for storage or EOR sale</a:t>
            </a:r>
          </a:p>
          <a:p>
            <a:pPr marL="0" indent="0" eaLnBrk="1" hangingPunct="1">
              <a:buNone/>
            </a:pPr>
            <a:r>
              <a:rPr lang="en-US" sz="1600" kern="0" dirty="0"/>
              <a:t>      (45Q credits)</a:t>
            </a:r>
            <a:endParaRPr lang="en-US" sz="2000" dirty="0"/>
          </a:p>
          <a:p>
            <a:pPr lvl="1" eaLnBrk="1" hangingPunct="1"/>
            <a:r>
              <a:rPr lang="en-US" sz="1400" kern="0" dirty="0"/>
              <a:t>65% -&gt; 95% separation</a:t>
            </a:r>
            <a:endParaRPr lang="en-US" sz="1400" kern="0" dirty="0">
              <a:highlight>
                <a:srgbClr val="FFFF00"/>
              </a:highlight>
            </a:endParaRPr>
          </a:p>
          <a:p>
            <a:pPr marL="457200" lvl="1" indent="0" eaLnBrk="1" hangingPunct="1">
              <a:buNone/>
            </a:pPr>
            <a:endParaRPr lang="en-US" sz="1400" kern="0" dirty="0">
              <a:solidFill>
                <a:srgbClr val="FF0000"/>
              </a:solidFill>
              <a:highlight>
                <a:srgbClr val="FFFF00"/>
              </a:highlight>
            </a:endParaRPr>
          </a:p>
          <a:p>
            <a:pPr marL="457200" lvl="1" indent="0" eaLnBrk="1" hangingPunct="1">
              <a:buNone/>
            </a:pPr>
            <a:endParaRPr lang="en-US" sz="1400" kern="0" dirty="0">
              <a:solidFill>
                <a:srgbClr val="FF0000"/>
              </a:solidFill>
            </a:endParaRPr>
          </a:p>
          <a:p>
            <a:pPr marL="0" indent="0" eaLnBrk="1" hangingPunct="1">
              <a:buNone/>
            </a:pPr>
            <a:endParaRPr lang="en-US" sz="1600" kern="0" dirty="0"/>
          </a:p>
          <a:p>
            <a:pPr marL="57150" indent="0" eaLnBrk="1" hangingPunct="1">
              <a:buNone/>
            </a:pPr>
            <a:endParaRPr lang="en-US" sz="1600" kern="0" dirty="0"/>
          </a:p>
          <a:p>
            <a:pPr marL="0" indent="0" eaLnBrk="1" hangingPunct="1">
              <a:buFontTx/>
              <a:buNone/>
            </a:pPr>
            <a:endParaRPr lang="en-US" sz="1600" kern="0" dirty="0">
              <a:solidFill>
                <a:srgbClr val="FF0000"/>
              </a:solidFill>
            </a:endParaRPr>
          </a:p>
        </p:txBody>
      </p:sp>
      <p:pic>
        <p:nvPicPr>
          <p:cNvPr id="7" name="Picture 6">
            <a:extLst>
              <a:ext uri="{FF2B5EF4-FFF2-40B4-BE49-F238E27FC236}">
                <a16:creationId xmlns:a16="http://schemas.microsoft.com/office/drawing/2014/main" id="{744797F8-F312-4F62-9B6E-87A92E0119E1}"/>
              </a:ext>
            </a:extLst>
          </p:cNvPr>
          <p:cNvPicPr/>
          <p:nvPr/>
        </p:nvPicPr>
        <p:blipFill>
          <a:blip r:embed="rId3">
            <a:extLst>
              <a:ext uri="{28A0092B-C50C-407E-A947-70E740481C1C}">
                <a14:useLocalDpi xmlns:a14="http://schemas.microsoft.com/office/drawing/2010/main" val="0"/>
              </a:ext>
            </a:extLst>
          </a:blip>
          <a:stretch>
            <a:fillRect/>
          </a:stretch>
        </p:blipFill>
        <p:spPr>
          <a:xfrm>
            <a:off x="609600" y="1524000"/>
            <a:ext cx="5574665" cy="2077085"/>
          </a:xfrm>
          <a:prstGeom prst="rect">
            <a:avLst/>
          </a:prstGeom>
        </p:spPr>
      </p:pic>
      <p:pic>
        <p:nvPicPr>
          <p:cNvPr id="2" name="Picture 1">
            <a:extLst>
              <a:ext uri="{FF2B5EF4-FFF2-40B4-BE49-F238E27FC236}">
                <a16:creationId xmlns:a16="http://schemas.microsoft.com/office/drawing/2014/main" id="{D13104FA-1729-4273-8102-8BDABABBEBDD}"/>
              </a:ext>
            </a:extLst>
          </p:cNvPr>
          <p:cNvPicPr>
            <a:picLocks noChangeAspect="1"/>
          </p:cNvPicPr>
          <p:nvPr/>
        </p:nvPicPr>
        <p:blipFill>
          <a:blip r:embed="rId4"/>
          <a:stretch>
            <a:fillRect/>
          </a:stretch>
        </p:blipFill>
        <p:spPr>
          <a:xfrm>
            <a:off x="632749" y="4215442"/>
            <a:ext cx="5574665" cy="2056359"/>
          </a:xfrm>
          <a:prstGeom prst="rect">
            <a:avLst/>
          </a:prstGeom>
        </p:spPr>
      </p:pic>
      <p:sp>
        <p:nvSpPr>
          <p:cNvPr id="3" name="Rectangle 2">
            <a:extLst>
              <a:ext uri="{FF2B5EF4-FFF2-40B4-BE49-F238E27FC236}">
                <a16:creationId xmlns:a16="http://schemas.microsoft.com/office/drawing/2014/main" id="{80543475-9358-4FCD-BA66-B2EDB04BA0E0}"/>
              </a:ext>
            </a:extLst>
          </p:cNvPr>
          <p:cNvSpPr/>
          <p:nvPr/>
        </p:nvSpPr>
        <p:spPr>
          <a:xfrm>
            <a:off x="533400" y="6280412"/>
            <a:ext cx="6096000" cy="246221"/>
          </a:xfrm>
          <a:prstGeom prst="rect">
            <a:avLst/>
          </a:prstGeom>
        </p:spPr>
        <p:txBody>
          <a:bodyPr wrap="square">
            <a:spAutoFit/>
          </a:bodyPr>
          <a:lstStyle/>
          <a:p>
            <a:r>
              <a:rPr lang="en-US" sz="1000" dirty="0">
                <a:latin typeface="TimesNewRomanPSMT"/>
              </a:rPr>
              <a:t>Overview of process involving </a:t>
            </a:r>
            <a:r>
              <a:rPr lang="en-US" sz="1000" dirty="0" err="1">
                <a:latin typeface="TimesNewRomanPSMT"/>
              </a:rPr>
              <a:t>Rectisol</a:t>
            </a:r>
            <a:r>
              <a:rPr lang="en-US" sz="1000" dirty="0">
                <a:latin typeface="TimesNewRomanPSMT"/>
              </a:rPr>
              <a:t> that will be used by WVR to collect CO2 from the syngas stream.</a:t>
            </a:r>
            <a:endParaRPr lang="en-US" sz="1000" dirty="0"/>
          </a:p>
        </p:txBody>
      </p:sp>
      <p:sp>
        <p:nvSpPr>
          <p:cNvPr id="4" name="Rectangle 3">
            <a:extLst>
              <a:ext uri="{FF2B5EF4-FFF2-40B4-BE49-F238E27FC236}">
                <a16:creationId xmlns:a16="http://schemas.microsoft.com/office/drawing/2014/main" id="{00666CF9-BF76-468A-B203-E5ED376A15B6}"/>
              </a:ext>
            </a:extLst>
          </p:cNvPr>
          <p:cNvSpPr/>
          <p:nvPr/>
        </p:nvSpPr>
        <p:spPr>
          <a:xfrm>
            <a:off x="533400" y="3581400"/>
            <a:ext cx="5486400" cy="246221"/>
          </a:xfrm>
          <a:prstGeom prst="rect">
            <a:avLst/>
          </a:prstGeom>
        </p:spPr>
        <p:txBody>
          <a:bodyPr wrap="square">
            <a:spAutoFit/>
          </a:bodyPr>
          <a:lstStyle/>
          <a:p>
            <a:r>
              <a:rPr lang="en-US" sz="1000" dirty="0">
                <a:latin typeface="TimesNewRomanPSMT"/>
              </a:rPr>
              <a:t>Timeline for WVR development of ammonia and associated CO</a:t>
            </a:r>
            <a:r>
              <a:rPr lang="en-US" sz="1000" baseline="-25000" dirty="0">
                <a:latin typeface="TimesNewRomanPSMT"/>
              </a:rPr>
              <a:t>2</a:t>
            </a:r>
            <a:r>
              <a:rPr lang="en-US" sz="1000" dirty="0">
                <a:latin typeface="TimesNewRomanPSMT"/>
              </a:rPr>
              <a:t> production.</a:t>
            </a:r>
            <a:endParaRPr lang="en-US" sz="1000" dirty="0"/>
          </a:p>
        </p:txBody>
      </p:sp>
    </p:spTree>
    <p:extLst>
      <p:ext uri="{BB962C8B-B14F-4D97-AF65-F5344CB8AC3E}">
        <p14:creationId xmlns:p14="http://schemas.microsoft.com/office/powerpoint/2010/main" val="3136092646"/>
      </p:ext>
    </p:extLst>
  </p:cSld>
  <p:clrMapOvr>
    <a:masterClrMapping/>
  </p:clrMapOvr>
</p:sld>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ETL Sig DOE Logo">
  <a:themeElements>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fontScheme name="NETL Sig DOE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L Sig DOE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DOE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DOE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DOE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DOE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DOE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DOE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DOE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DOE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DOE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DOE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DOE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ETL Sig DOE Logo">
  <a:themeElements>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fontScheme name="NETL Sig DOE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L Sig DOE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DOE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DOE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DOE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DOE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DOE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DOE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DOE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DOE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DOE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DOE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DOE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NETL Sig DOE Logo">
  <a:themeElements>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fontScheme name="NETL Sig DOE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L Sig DOE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DOE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DOE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DOE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DOE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DOE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DOE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DOE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DOE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DOE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DOE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DOE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NETL Sig DOE Logo">
  <a:themeElements>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fontScheme name="NETL Sig DOE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L Sig DOE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DOE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DOE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DOE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DOE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DOE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DOE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DOE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DOE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DOE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DOE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DOE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DOE Logo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6100</TotalTime>
  <Words>2699</Words>
  <Application>Microsoft Office PowerPoint</Application>
  <PresentationFormat>On-screen Show (4:3)</PresentationFormat>
  <Paragraphs>537</Paragraphs>
  <Slides>35</Slides>
  <Notes>21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35</vt:i4>
      </vt:variant>
    </vt:vector>
  </HeadingPairs>
  <TitlesOfParts>
    <vt:vector size="47" baseType="lpstr">
      <vt:lpstr>MS Gothic</vt:lpstr>
      <vt:lpstr>MS Mincho</vt:lpstr>
      <vt:lpstr>Arial</vt:lpstr>
      <vt:lpstr>Calibri</vt:lpstr>
      <vt:lpstr>Gill Sans</vt:lpstr>
      <vt:lpstr>Times New Roman</vt:lpstr>
      <vt:lpstr>TimesNewRomanPSMT</vt:lpstr>
      <vt:lpstr>Default Design</vt:lpstr>
      <vt:lpstr>NETL Sig DOE Logo</vt:lpstr>
      <vt:lpstr>1_NETL Sig DOE Logo</vt:lpstr>
      <vt:lpstr>2_NETL Sig DOE Logo</vt:lpstr>
      <vt:lpstr>3_NETL Sig DOE Logo</vt:lpstr>
      <vt:lpstr>Wabash CarbonSAFE DE-FE0031626</vt:lpstr>
      <vt:lpstr>Presentation Outline</vt:lpstr>
      <vt:lpstr>Benefit to the Program </vt:lpstr>
      <vt:lpstr>Wabash CarbonSAFE Overview:   Project Objectives and Program Goals</vt:lpstr>
      <vt:lpstr>Benefit to the Program </vt:lpstr>
      <vt:lpstr>Project Background Wabash CarbonSAFE</vt:lpstr>
      <vt:lpstr>CO2 Sources</vt:lpstr>
      <vt:lpstr>CO2 Source and Storage  Wabash Valley Resources (WVR; formerly Quasar Syngas)</vt:lpstr>
      <vt:lpstr>Wabash Valley Resources</vt:lpstr>
      <vt:lpstr>Wabash Valley Resources Feasibility Study</vt:lpstr>
      <vt:lpstr>Background: Storage Complex</vt:lpstr>
      <vt:lpstr>Mt. Simon Stratigraphy</vt:lpstr>
      <vt:lpstr>Mt. Simon – Wabash Site</vt:lpstr>
      <vt:lpstr>Mt. Simon – Address Data Gaps</vt:lpstr>
      <vt:lpstr>Stratigraphic Test Well </vt:lpstr>
      <vt:lpstr>2D Seismic Acquisition</vt:lpstr>
      <vt:lpstr>Plume Modeling</vt:lpstr>
      <vt:lpstr>“Challenges”</vt:lpstr>
      <vt:lpstr>“Challenges”</vt:lpstr>
      <vt:lpstr>Expected Outcomes</vt:lpstr>
      <vt:lpstr>Organization Chart</vt:lpstr>
      <vt:lpstr>Communication Plan</vt:lpstr>
      <vt:lpstr>Task/Subtask Breakdown</vt:lpstr>
      <vt:lpstr>PowerPoint Presentation</vt:lpstr>
      <vt:lpstr>PowerPoint Presentation</vt:lpstr>
      <vt:lpstr>PowerPoint Presentation</vt:lpstr>
      <vt:lpstr>PowerPoint Presentation</vt:lpstr>
      <vt:lpstr>Wabash CarbonSAFE:   Success criteria</vt:lpstr>
      <vt:lpstr>Milestones</vt:lpstr>
      <vt:lpstr>Deliverables</vt:lpstr>
      <vt:lpstr>Risk Matrix</vt:lpstr>
      <vt:lpstr>Decision Points</vt:lpstr>
      <vt:lpstr>Proposed Schedule (1 of 2)</vt:lpstr>
      <vt:lpstr>Proposed Schedule (2 of 2)</vt:lpstr>
      <vt:lpstr>Summary – Wabash CarbonSAFE</vt:lpstr>
    </vt:vector>
  </TitlesOfParts>
  <Company>U.S. Dept. Of Energy, NETL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Title</dc:title>
  <dc:creator>NETLUser</dc:creator>
  <cp:lastModifiedBy>Aljoe, William W.</cp:lastModifiedBy>
  <cp:revision>937</cp:revision>
  <cp:lastPrinted>2018-11-02T18:56:47Z</cp:lastPrinted>
  <dcterms:created xsi:type="dcterms:W3CDTF">2009-01-09T18:36:22Z</dcterms:created>
  <dcterms:modified xsi:type="dcterms:W3CDTF">2019-03-11T13:59:43Z</dcterms:modified>
</cp:coreProperties>
</file>